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0" r:id="rId2"/>
    <p:sldId id="281" r:id="rId3"/>
    <p:sldId id="337" r:id="rId4"/>
    <p:sldId id="338" r:id="rId5"/>
    <p:sldId id="282" r:id="rId6"/>
    <p:sldId id="323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9" r:id="rId17"/>
    <p:sldId id="34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02/05/2023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efetmgbr.sharepoint.com/:v:/s/SistemasHidrulicosePneumticos263/ETk6A0XCxbBCs9ImmXS0fz8BayxXvK4bcuzbxsMDFcAGNQ?e=bghZ2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19272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742122" y="4621012"/>
            <a:ext cx="106149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MECATRÔNICA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Remoto Emergencial (ERE) – Aula Síncrona </a:t>
            </a:r>
            <a:b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Sistemas Eletro-Hidro-Pneumáticos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08 – Elaboração de Circuitos Pneumáticos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 – Parte I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570458"/>
            <a:ext cx="10948007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acordo com os passos da sequência de movimentos, desenhar os acionadores dos elementos de sinal e representar a posição de cada uma das válvulas piloto entre os cilindros.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essa representação deverá ser feita com um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traço vertical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 o respectivo número do elemento de sinal, colocado no final do curso de avanço ou retorno dos cilindros. Ainda, o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primeiro passo da sequência deverá ser comandado por botão de partida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para a sequência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aplicaremos quatro passos para finalizarmos o ciclo. Vejamos: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FFC2DDDD-DFB5-4C10-94CB-FD736EF5BAE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29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1618637"/>
            <a:ext cx="3419059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Sequência: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passo: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acionando um botão de partida, deverá ocorrer 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é o primeiro passo da sequência de movimentos.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AB3E5BB-449B-486E-BAF5-E5BA40B1F8BF}"/>
              </a:ext>
            </a:extLst>
          </p:cNvPr>
          <p:cNvSpPr txBox="1"/>
          <p:nvPr/>
        </p:nvSpPr>
        <p:spPr>
          <a:xfrm>
            <a:off x="755375" y="3794306"/>
            <a:ext cx="3313041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a válvula que pilota 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é o elemento de sinal </a:t>
            </a:r>
            <a:r>
              <a:rPr lang="pt-B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Como é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da sequência, a válvula </a:t>
            </a:r>
            <a:r>
              <a:rPr lang="pt-B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deve ser acionada por um botão de partida.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4D48236-7C4C-4443-9772-A7F91938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84" y="1618637"/>
            <a:ext cx="7278968" cy="4662196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E00C2813-9619-4EB8-A358-06D62E7606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12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EDA195E0-7D88-4A3B-BCA7-2462207A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381" y="1454084"/>
            <a:ext cx="6900651" cy="45358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454084"/>
            <a:ext cx="4128053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Sequência: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passo: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acionará o rolete do outro elemento de sinal cuja função é pilotar 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é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passo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 sequência de movimentos.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4E2407-6E99-42B1-BD38-CB19DE4EA628}"/>
              </a:ext>
            </a:extLst>
          </p:cNvPr>
          <p:cNvSpPr txBox="1"/>
          <p:nvPr/>
        </p:nvSpPr>
        <p:spPr>
          <a:xfrm>
            <a:off x="598480" y="4012359"/>
            <a:ext cx="429157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a válvula que pilota 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é o elemento de sinal </a:t>
            </a:r>
            <a:r>
              <a:rPr lang="pt-B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posicionado no final do curso de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Um rolete mecânico é introduzido para acionamento da válvula </a:t>
            </a:r>
            <a:r>
              <a:rPr lang="pt-B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 representa-se sua posição real por um traço vertical acompanhado do número da válvula.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C7F71B5-3049-437B-8D04-57411131A6D4}"/>
              </a:ext>
            </a:extLst>
          </p:cNvPr>
          <p:cNvCxnSpPr>
            <a:cxnSpLocks/>
          </p:cNvCxnSpPr>
          <p:nvPr/>
        </p:nvCxnSpPr>
        <p:spPr>
          <a:xfrm flipV="1">
            <a:off x="7687083" y="2108872"/>
            <a:ext cx="0" cy="28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A4E27778-4D10-4735-A324-A62E47265C7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93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253331"/>
            <a:ext cx="382822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Sequência: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será acionado o rolete do outro elemento de sinal cuja função é pilotar 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é o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da sequência.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4EA7237-D560-4C70-9E15-4BBC8879912B}"/>
              </a:ext>
            </a:extLst>
          </p:cNvPr>
          <p:cNvSpPr txBox="1"/>
          <p:nvPr/>
        </p:nvSpPr>
        <p:spPr>
          <a:xfrm>
            <a:off x="642676" y="3668208"/>
            <a:ext cx="3828220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a válvula que pilota 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é o elemento de sinal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posicionado no final do curso de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avanço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Um rolete mecânico é introduzido para acionamento da válvula </a:t>
            </a:r>
            <a:r>
              <a:rPr lang="pt-B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 representa-se sua posição real por um traço vertical acompanhado do número da válvula.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4B41AF-0679-4A80-9842-EF04F96A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456" y="1492539"/>
            <a:ext cx="7056765" cy="4498828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1DF854C6-758D-4B50-B115-4AAACEE317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42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1439862"/>
            <a:ext cx="4281305" cy="24776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Sequência: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 passo: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acionará o rolete do outro elemento de sinal cuja função é pilotar o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que é último passo da sequência de movimentos.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8D491A6-071F-490B-A4EB-CE1B001F047C}"/>
              </a:ext>
            </a:extLst>
          </p:cNvPr>
          <p:cNvSpPr txBox="1"/>
          <p:nvPr/>
        </p:nvSpPr>
        <p:spPr>
          <a:xfrm>
            <a:off x="635246" y="3958027"/>
            <a:ext cx="4302041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a válvula que pilota 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é o elemento de sinal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posicionado no final do curso de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Um rolete mecânico é introduzido para acionamento da válvula </a:t>
            </a:r>
            <a:r>
              <a:rPr lang="pt-B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 representa-se sua posição real por um traço vertical acompanhado do número da válvula.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0C4C6B-4C73-45E8-9E14-D15CF331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21" y="1856240"/>
            <a:ext cx="6679821" cy="4122462"/>
          </a:xfrm>
          <a:prstGeom prst="rect">
            <a:avLst/>
          </a:prstGeom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088157F9-4512-471B-993E-1B81423E1F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40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4" y="1450421"/>
            <a:ext cx="4518991" cy="518044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do ciclo: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esquema final para a sequência: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cilindro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alcançar o final do curso de </a:t>
            </a:r>
            <a:r>
              <a:rPr lang="pt-BR" sz="1600" u="sng" dirty="0">
                <a:latin typeface="Arial" panose="020B0604020202020204" pitchFamily="34" charset="0"/>
                <a:cs typeface="Arial" panose="020B0604020202020204" pitchFamily="34" charset="0"/>
              </a:rPr>
              <a:t>retorno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encerra-se a sequência de movimentos (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fim do ciclo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). Uma nova partida poderá ser dada acionando o botão da válvula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o esquema de comando deve ser desenhado sempre representando a máquina em sua posição de partida; nota-se que 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está acionada pelo cilindro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parado em sua posição final traseira. Tal acionamento é representado por um came desenhado sobre o rolete da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nota-se que 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está acionada pelo cilindro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parado em sua posição final traseira. Tal acionamento é representado por um came desenhado sobre o rolete da válvula </a:t>
            </a:r>
            <a:r>
              <a:rPr lang="pt-BR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C4786A-1384-45B3-9E8F-017D34BD9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254" y="1688410"/>
            <a:ext cx="6554245" cy="3917260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03FFC383-5B39-44F2-BAD7-2B6D120F396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10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3" y="1447454"/>
            <a:ext cx="6493563" cy="40488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do ciclo: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esquema final para a sequência 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20D6E4-3703-4AB7-88F7-F96C20F2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52" y="1991181"/>
            <a:ext cx="7024695" cy="4328560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A5B625E7-312E-4D22-B180-C8AFD9768DC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45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3" y="1447454"/>
            <a:ext cx="6493563" cy="404883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do ciclo: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esquema final para a sequência 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3CC0F5-5E09-4C70-8633-71CD4F677F27}"/>
              </a:ext>
            </a:extLst>
          </p:cNvPr>
          <p:cNvSpPr txBox="1"/>
          <p:nvPr/>
        </p:nvSpPr>
        <p:spPr>
          <a:xfrm>
            <a:off x="503583" y="2970648"/>
            <a:ext cx="109330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https://cefetmgbr.sharepoint.com/:v:/s/SistemasHidrulicosePneumticos263/ETk6A0XCxbBCs9ImmXS0fz8BayxXvK4bcuzbxsMDFcAGNQ?e=bghZ2n</a:t>
            </a:r>
            <a:endParaRPr lang="pt-BR" dirty="0"/>
          </a:p>
          <a:p>
            <a:endParaRPr lang="pt-BR" dirty="0"/>
          </a:p>
        </p:txBody>
      </p:sp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30BD6D6D-5A05-4F26-B160-F738F58CDE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67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96" y="2866473"/>
            <a:ext cx="9034670" cy="56252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 – Parte I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B4546F30-95C7-4E1C-AB45-756B9597C72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3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71142"/>
            <a:ext cx="9034670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222"/>
            <a:ext cx="10515600" cy="44451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Os processos produtivos da indústria automatizada exige emprego de equipamentos pneumáticos complexos, cujos movimentos são acionados por circuitos pneumáticos sob esquemas de comando elaborados por meio dos seguintes métodos de construção: intuitivo, cascata e passo a passo.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Técnicas e procedimentos irão fornecer regras fundamentais para a construção de esquemas de comando empregados na automatização, facilitando a leitura e interpretação dos próprios esquemas e contribuindo para a localização de possíveis defeitos operacionais nas máquinas automáticos: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Baseia-se na experiência de trabalho, bem como a própria intuição técnica;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É método mais simples e mais indicado para sequências diretas; </a:t>
            </a:r>
          </a:p>
          <a:p>
            <a:pPr algn="just">
              <a:lnSpc>
                <a:spcPct val="150000"/>
              </a:lnSpc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Não apresentam sobreposição de sinais (</a:t>
            </a:r>
            <a:r>
              <a:rPr lang="pt-BR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comtrapressão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C53BAA92-39A1-4C72-A298-580CEB2F610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7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71142"/>
            <a:ext cx="9034670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335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Tanto as válvulas de comando principal como os elementos de sinal (válvulas piloto) deve receber a alimentação de ar comprimido diretamente da rede de distribuição, após unidade de conservação.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Procedimentos para elaboração de esquemas de comando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trabalho.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as válvulas de comando principal.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sinal.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todas as linhas de trabalho, pilotagem, alimentação e exaustão de ar.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acordo com os passos da sequência de movimentos, desenhar os acionadores dos elementos de sinal e representar a posição de cada uma das válvulas piloto entre os cilindros.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BC98641A-AD68-429C-883A-6AD2A2F034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080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9599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trabalho.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(Exemplo 1):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D1CDC8E-79A0-4274-9D44-736B3FD8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92" y="2658196"/>
            <a:ext cx="2252456" cy="219369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FA696E-A7C5-4C79-BC06-173E8C4D6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292" y="2732563"/>
            <a:ext cx="2252456" cy="2114147"/>
          </a:xfrm>
          <a:prstGeom prst="rect">
            <a:avLst/>
          </a:prstGeom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78996326-BB3D-4FFC-8F24-518C0F35D48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19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9599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trabalho.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(Exemplo 2):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C + B – A – C – B +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os cilindros devem ser desenhados lado a lado, avançados ou recuados de acordo com a posição inicial da sequencia de movimentos.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F658E58-F71A-4F7B-92BF-35F5394D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88" y="2597426"/>
            <a:ext cx="2252456" cy="211414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7495A24-27F7-4839-BD9F-0C45310C9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43" y="2536717"/>
            <a:ext cx="3100616" cy="145218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F3223E-BD49-4FB1-9922-62FF5C435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796" y="2485207"/>
            <a:ext cx="2346709" cy="2226365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9AA955E1-5057-4D9E-BCD7-27A37DC9DF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77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9599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as válvulas de comando principal.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(retornando ao Ex. 1):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Obs.: as válvulas de comando principal, no caso específico 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, deverão ser 5/2, duplo piloto, ou podendo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utilizar as 4/2, duplo piloto. Sempre utilizar uma válvulas de impulso para comandar cada um dos elementos de trabalho.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14CB3A-E322-4CF6-8B14-8AD56F5A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165" y="2413136"/>
            <a:ext cx="1578532" cy="14816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ACDADD-89A9-450F-80F5-8B22995F0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13" y="2413136"/>
            <a:ext cx="1664047" cy="16206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C66156D-A84D-4868-99D1-2E0AA4E03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355" y="4047834"/>
            <a:ext cx="2390507" cy="11457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259D99-B385-4791-BB51-6E4452B66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267" y="4047834"/>
            <a:ext cx="2305995" cy="1145746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ED2D8B05-E976-49AC-AEC1-5F09E2A3914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17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95991" cy="52052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sinal.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Obs.: válvulas piloto deverão ser 3/2 (NF), retorno por mola 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. As válvulas devem ser em número de duas, para cada válvula de comando principal. Os acionadores dos elementos de sinal NÃO devem ser representados nesta fase, e sim, somente serão definidos na 5ª fase, durante a análise dos passos da sequência.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0F0D1CA-5BDC-4AFC-877A-C97E5E02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90" y="2094354"/>
            <a:ext cx="6024742" cy="22166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3418C45-223A-4DA8-BD8A-222A41DF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311004"/>
            <a:ext cx="7429300" cy="1056126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807D5109-8148-4AB8-9386-09EED57BDC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6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4" y="471142"/>
            <a:ext cx="10025325" cy="562527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Intuitivo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11" y="1253330"/>
            <a:ext cx="11232928" cy="54681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todas as linhas de trabalho, pilotagem, alimentação e exaustão de ar.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Obs.: na linha de alimentação de ar para todas as válvulas, deve ser utilizada uma unidade de conservação (</a:t>
            </a:r>
            <a:r>
              <a:rPr lang="pt-BR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Obs.: a </a:t>
            </a:r>
            <a:r>
              <a:rPr lang="pt-B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pré-elaboração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, serve para qualquer circuito de até dois cilindros. Para circuitos que utilizam “</a:t>
            </a:r>
            <a:r>
              <a:rPr lang="pt-B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” elementos de trabalho, usam-se “</a:t>
            </a:r>
            <a:r>
              <a:rPr lang="pt-B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” válvulas de comando e “</a:t>
            </a:r>
            <a:r>
              <a:rPr lang="pt-B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2n</a:t>
            </a:r>
            <a:r>
              <a:rPr lang="pt-BR" sz="1400" i="1" dirty="0">
                <a:latin typeface="Arial" panose="020B0604020202020204" pitchFamily="34" charset="0"/>
                <a:cs typeface="Arial" panose="020B0604020202020204" pitchFamily="34" charset="0"/>
              </a:rPr>
              <a:t>” elementos de sinal, distribuídos da mesma forma.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F53080-5E10-441A-9FC8-3C6EFAE7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204" y="1709896"/>
            <a:ext cx="6616788" cy="4054800"/>
          </a:xfrm>
          <a:prstGeom prst="rect">
            <a:avLst/>
          </a:prstGeom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3B5061D6-82A7-432D-B2F6-9A8D778396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/17)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983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6718</TotalTime>
  <Words>1568</Words>
  <Application>Microsoft Office PowerPoint</Application>
  <PresentationFormat>Widescreen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Tema do Office</vt:lpstr>
      <vt:lpstr>Apresentação do PowerPoint</vt:lpstr>
      <vt:lpstr>Elaboração de Circuitos Pneumáticos   Método Intuitivo – Parte I</vt:lpstr>
      <vt:lpstr>Elaboração de Circuitos Pneumáticos – Método Intuitivo</vt:lpstr>
      <vt:lpstr>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  <vt:lpstr>Elaboração de Circuitos Pneumáticos – Método Intuitivo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261</cp:revision>
  <dcterms:created xsi:type="dcterms:W3CDTF">2020-08-04T12:12:46Z</dcterms:created>
  <dcterms:modified xsi:type="dcterms:W3CDTF">2023-05-03T00:42:13Z</dcterms:modified>
</cp:coreProperties>
</file>