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338" r:id="rId3"/>
    <p:sldId id="402" r:id="rId4"/>
    <p:sldId id="404" r:id="rId5"/>
    <p:sldId id="403" r:id="rId6"/>
    <p:sldId id="389" r:id="rId7"/>
    <p:sldId id="390" r:id="rId8"/>
    <p:sldId id="391" r:id="rId9"/>
    <p:sldId id="392" r:id="rId10"/>
    <p:sldId id="393" r:id="rId11"/>
    <p:sldId id="394" r:id="rId12"/>
    <p:sldId id="365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36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99530-585A-4067-A5CB-434625B9E81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E781-5989-4EA2-81D3-9B64C918B6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6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8680-C525-42F5-A4F3-F8AC7732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1002E-D665-41A3-B492-300A3E87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D848F-9BC2-4E46-9EDB-7257A0F0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2F356-28F6-40F0-8B16-575475EF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6B4CB-75D4-4C47-AFFF-A9ACA47F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2DC1-1A44-41BD-B95B-94456318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84EDA-AF06-4D8C-B068-6F4634FB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7F104-DF62-4BBA-8A69-91471A89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CB9E-9167-4D7A-B2E8-B6566564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B1082-2114-453D-848B-DA7C4B9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B5293-2ACE-45E1-805A-618FA61A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D9601-B236-4A98-B4E8-A82B77E6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4665A-6CA7-4C20-A025-2EB7DA8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FD605-0B66-483A-80BE-9715F68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E014F-8A07-49AE-8D12-51EC940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9277-EC13-4D2A-BBE8-F5215419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D9447-1CD9-408F-B70D-297CE299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B1E04-8397-4A55-B439-98F2F707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E2432-CE48-4157-879B-F839F35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662CE-53B6-4B73-A2DB-B4F2167A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A299E-A4EB-408A-B284-7CAC2E2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ED760-A2EE-496D-96D5-943064EC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4C438-7867-42A2-9773-6A6F149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6AAA8-3CFC-492C-97EC-8E713E85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2BB84-F819-456B-BDCF-438F511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3002-DAF2-442A-92F1-145A315F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BC6BA-DD1C-4823-BF25-138321BE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765EC0-DB35-4687-8763-A1F69600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0B13F-6CE3-4271-B230-20CE86E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7EDB7-1BB6-4BFA-B41C-7C2AA23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806F7-0701-44FC-8CB9-B3C93EF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1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38AC-84C3-4A9F-839C-3EDAF84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52552-08E6-4CF2-AFF2-4A390C9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6D043-283F-4E7E-99D4-421F2F2D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F9B2B-16F2-4472-817E-163399D7C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E1349-9197-4782-A0E0-43F996C2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A12BB7-D77C-48B6-B1AC-38442C54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9D38E6-98A8-4BCA-A3F4-3CAD3449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920B64-D388-46C0-BAFC-0FC378B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F0560-B5BD-4AFF-8E09-0D37C9BB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1D45D1-8CAE-4454-B480-37B012E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E83D4E-E04D-47E6-91BE-42FB1659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DCEE9A-0829-4B0A-BB93-A75372D1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3E7776-A774-4596-B574-53457A2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D35F8B-EB55-4714-BAB9-1778DC9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3EF23-65D4-47B5-90A6-45BDB8F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59C-3035-4E97-87A0-0AE2034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BC11A-297E-4A68-A912-3368E727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22191-E2E0-44C4-8D69-A3741187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6E3E-BDFB-4638-8866-3A1F5013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D6335-7FD3-4CA8-B177-3EC0D810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F2015-FDAA-4AEF-A1E0-865CC69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261E-F35E-4511-8A2D-0345D49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5AB3CA-7801-4A7C-9E6A-F24CA35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2564C-2E60-4EA5-8479-DDDDFD0E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D7B25-9CD0-4B61-897C-D8D11F1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135EC-2290-4316-9A4F-25F32A3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82673-E24D-47AC-A538-0C6A8F58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96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25427-8500-49FC-AB45-67EE80D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88166-1D02-4B73-B0E6-EB690D2A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23B4B-C23F-4746-AA46-96196329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BCCF-8C1D-4EA3-A92B-470A929EE71C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F68CF-403D-4C18-B35D-1D5B5099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ECCFA-1B8D-4ED1-8B3B-CB184569F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9388" y="415925"/>
            <a:ext cx="18669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87" name="Google Shape;87;p13"/>
          <p:cNvSpPr/>
          <p:nvPr/>
        </p:nvSpPr>
        <p:spPr>
          <a:xfrm>
            <a:off x="588010" y="1927225"/>
            <a:ext cx="110629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CENTRO FEDERAL DE EDUCAÇÃO TECNOLÓGICA DE MINAS GERAIS DIRETORIA DE EDUCAÇÃO PROFISSIONAL E TECNOLÓGICA </a:t>
            </a:r>
            <a:endParaRPr dirty="0"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CÂMPUS </a:t>
            </a: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DIVINÓPOLIS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88010" y="6436857"/>
            <a:ext cx="3550285" cy="28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Prof. Márcio Alves de Aguiar</a:t>
            </a:r>
            <a:endParaRPr sz="1400" b="1" dirty="0"/>
          </a:p>
        </p:txBody>
      </p:sp>
      <p:sp>
        <p:nvSpPr>
          <p:cNvPr id="9" name="Google Shape;84;p13">
            <a:extLst>
              <a:ext uri="{FF2B5EF4-FFF2-40B4-BE49-F238E27FC236}">
                <a16:creationId xmlns:a16="http://schemas.microsoft.com/office/drawing/2014/main" id="{A9229100-47AF-4273-9882-235358ADBDAA}"/>
              </a:ext>
            </a:extLst>
          </p:cNvPr>
          <p:cNvSpPr txBox="1">
            <a:spLocks/>
          </p:cNvSpPr>
          <p:nvPr/>
        </p:nvSpPr>
        <p:spPr>
          <a:xfrm>
            <a:off x="788504" y="4192905"/>
            <a:ext cx="106149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Ensino Remoto Emergencial (ERE) – Aula Assíncrona </a:t>
            </a:r>
            <a:b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Pneumáticos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10 – Elaboração de Circuitos Pneumáticos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  <a:b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igar os pilotos das válvulas de comando dos cilindros às linhas de alimentação de ar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de acordo com os grupos determinados na divisão da sequência de movimentos do circuito.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Ex.:               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ligar: </a:t>
            </a:r>
          </a:p>
          <a:p>
            <a:pPr algn="just">
              <a:lnSpc>
                <a:spcPct val="150000"/>
              </a:lnSpc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Piloto de avanço do cilindro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na linha </a:t>
            </a: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just">
              <a:lnSpc>
                <a:spcPct val="150000"/>
              </a:lnSpc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Piloto de avanço do cilindro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na linha </a:t>
            </a: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  <a:p>
            <a:pPr algn="just">
              <a:lnSpc>
                <a:spcPct val="150000"/>
              </a:lnSpc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Piloto de retorno do cilindro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na linha </a:t>
            </a: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</a:p>
          <a:p>
            <a:pPr algn="just">
              <a:lnSpc>
                <a:spcPct val="150000"/>
              </a:lnSpc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Piloto de retorno do cilindro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na linha </a:t>
            </a: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</a:p>
          <a:p>
            <a:pPr algn="just">
              <a:lnSpc>
                <a:spcPct val="150000"/>
              </a:lnSpc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10F6EB-E520-4297-A1F3-9F31537A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672" y="2819400"/>
            <a:ext cx="235743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80"/>
            <a:ext cx="10515600" cy="40307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6ª fase: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sinal pilotando as válvulas de comando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passo a passo, de acordo com a sequência de movimentos do circuito. Os elementos de sinal devem ser acionados por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rolete mecânico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com exceção os responsáveis pela partida (botão).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Ex.: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todo elemento de sinal deve ser alimentado pela linha referente ao grupo de comando passo a passo, sendo que o ar da linha atual deverá ser usado para pilotar a linha posterior.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10F6EB-E520-4297-A1F3-9F31537A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24" y="3177209"/>
            <a:ext cx="235743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F60C6804-383F-45D3-A308-0641D4C9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15" y="1625600"/>
            <a:ext cx="6619875" cy="509587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3429001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ocorre a mudança de alimentação de ar comprimido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IV → grupo 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), para que o cilindro “A” avance (partida). Acionando-se o botão da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ocorre a mudança de alimentação de ar do comando passo a passo e  o cilindro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89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6034"/>
            <a:ext cx="3588027" cy="40479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ocorre a mudança de alimentação de ar comprimido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I → grupo II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), para que o cilindro “B” avance. Quando o cilindro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alcança o final do curso de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aciona 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 que deverá mudar a alimentação de I para II para que o cilindro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avance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99DAC0-3377-4953-8C78-22B02C2B9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15" y="1429385"/>
            <a:ext cx="6848475" cy="5029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E08A51-4D7C-4957-BE25-C4F30E8FA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896" y="5713979"/>
            <a:ext cx="1140099" cy="6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8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5967848-E948-4903-B546-B6979EF7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45" y="1570606"/>
            <a:ext cx="6581775" cy="484822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88026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ocorre a mudança de alimentação de ar comprimido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II → grupo III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), para que o cilindro “B”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retorne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Quando o cilindro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alcança o final do curso de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aciona 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 que deverá mudar a alimentação de II para III para que o cilindro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1DDD8F4-36E2-4545-95C6-3C1FEF8ED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355" y="5983330"/>
            <a:ext cx="1140099" cy="6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1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1278" cy="381980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ocorre a mudança de alimentação de ar comprimido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III → grupo IV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), para que o cilindro “A”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retorne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Quando o cilindro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alcança o final do curso de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aciona 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 qual deverá mudar a alimentação de III para IV para que o cilindro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865EFC0-EC04-4B67-B36D-9150B27E7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597" y="1438910"/>
            <a:ext cx="6696075" cy="50196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BEA1879-9B9B-4B4A-9774-83D0C2227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03" y="6034186"/>
            <a:ext cx="1140099" cy="6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3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59157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 do ciclo: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quando o cilindro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alcança o final do curso de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encerra-se a sequencia de movimentos. Uma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partida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poderá ser dada por meio de acionamento do botão da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249F5B-B870-4DA7-863E-3C50933B7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40" y="1528777"/>
            <a:ext cx="6686550" cy="4876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04CE219-1379-4EB1-92D4-FEF6EE1D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47" y="6020934"/>
            <a:ext cx="1140099" cy="6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970"/>
            <a:ext cx="2739887" cy="26668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7ª fase: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eliminar as extremidades das linhas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alimentação de comprimido referentes a todos os grupos de comando passo a passo.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48D243-4996-417F-9E58-4D54C9AD6C74}"/>
              </a:ext>
            </a:extLst>
          </p:cNvPr>
          <p:cNvSpPr txBox="1"/>
          <p:nvPr/>
        </p:nvSpPr>
        <p:spPr>
          <a:xfrm>
            <a:off x="821884" y="1794152"/>
            <a:ext cx="345045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Esquema final: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B – A –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5A9FF0-D857-4125-99A6-FB5AA079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40" y="1444907"/>
            <a:ext cx="6686550" cy="4876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C148CF-03F7-4BAA-900B-142FFE262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725" y="5947273"/>
            <a:ext cx="1140099" cy="6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Observação: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alguns fabricantes de equipamentos pneumáticos sugerem a utilização de válvula de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simultaneidade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”) no piloto das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válvulas de comando passo a passo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. Dessa forma, os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elementos de sinal passam a ser alimentados diretamente pela rede de distribuição de ar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e a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segurança do acionamento sequencial é garantida pelas válvulas de simultaneidade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as quais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recebem ar dos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elementos de sinal e da linha atuante para pilotar a linha seguinte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, conforme demonstrado a seguir, para a sequencia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B – A –.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2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58" y="1562734"/>
            <a:ext cx="10515600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Esquema final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B – A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(utilizando elemento “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1707033-A67F-4629-81B8-D9D664FE8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82" y="5817704"/>
            <a:ext cx="1908458" cy="9231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FF7AA8-8AB5-45A0-A556-60280B360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76" y="1457740"/>
            <a:ext cx="7496156" cy="50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96" y="2866473"/>
            <a:ext cx="9034670" cy="562527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36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522978"/>
            <a:ext cx="10861868" cy="4895851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evitar que a sobreposição de sinais interfira na sequencia operacional do sistema.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Vantagem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assegurar o bom funcionamento das máquinas automáticas.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Desvantagem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elevar o custo da máquina devido ao grande número de componentes empregados.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dividir a sequencia de movimentos da máquina em grupos (cada passo = 1grupo).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o “número de linhas de alimentação de ar = número de movimentos da sequencia”.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Linhas dos grupos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controladas por válvulas 3x2 vias, pilotadas e alimentando uma linha por vez (evita contrapressão nos pilotos das válvulas de comando dos cilindros).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Válvulas de comando e Elementos de Sinal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todos estes componentes deverão receber alimentação de ar dos grupos, de acordo com a sequencia de movimentos do circuito.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Válvulas que alimentam os grupos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somente estas receberão ar comprimido 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diretamente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da rede.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75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Evitar que a sobreposição de sinais interfira na sequência operacional do circuito; 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elaboração do circuito é puramente mecânica, por utilizar regras simples, em comparação com o método cascata que apresenta certa complexidade;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Vantagem: o método passo a passo, assegura um bom funcionamento de máquinas automáticas;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Desvantagem: comparativamente com demais métodos, apresenta elevado custo da máquina devido ao grande número de componentes pneumáticos empregados.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94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Deve-se dividir a sequência de movimentos da máquina em grupos;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Cada passo da sequência constitui um grupo diferente para a alimentação de ar comprimido;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Número de linhas de alimentação é igual ao número de movimentos da sequência: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NºL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. =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NºSeq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 linhas referentes aos grupos de alimentação são controladas por válvulas 3/2 vias pilotadas;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Cada linha referente ao respectivo grupo deve ser alimentada uma de cada vez (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evita-se contrapressões nos pilotos das válvulas que comandam diretamente os elementos de trabalho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 válvulas de comando e de sinais deve receber alimentação dos grupos, de acordo com a sequência de movimentos do circuito (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somente as válvulas que alimentam os grupos receberão ar comprimido diretamente da rede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04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fase: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escrever de forma abreviada a sequência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de movimentos do circuito a ser elaborado.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 B – A –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A – B +  B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– B +  A – B – B +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justifica-se elaboração de um esquema de comando pelo método passo a passo, caso a sequência de movimentos ser realizada de forma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indireta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; caso contrário, o método intuitivo será o mais indicado.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29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fase: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dividir a sequência em grupos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sendo que cada movimento (passo) da sequência  corresponde a um grupo.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 I        II        III      IV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I         II        III      IV</a:t>
            </a: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 –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–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 +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I         II        III       IV        V       VI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na divisão da sequência, encontra-se sempre um número par de grupos de alimentação, com exceção das sequências com movimentos simultâneos que poderão apresentar um número impar de grupos.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3ª fase: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trabalho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do circuito ligados às suas respectivas válvulas de comando de duplo piloto 5/2 vias.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5A7DB5-86B1-4F65-9FF5-3E988DA4B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42" y="2984816"/>
            <a:ext cx="8072516" cy="25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3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4ª fase: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desenhar o comando passo a passo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com tantos grupos de alimentação de ar quantos forem encontrados na divisão da sequência (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2ª fase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). O “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número de válvulas nas linhas de alimentação é igual ao número de grupos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” da divisão da sequência.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grupos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alimentação de ar: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4F08D0-8E96-47EC-81AA-619BA854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93" y="3651856"/>
            <a:ext cx="6170413" cy="26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1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grupos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de alimentação de ar: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o comando passo a passo deve ser desenhado alimentando-se sempre a última linha, pois o último movimento da sequência ocorreu no último grupo.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Passo a Passo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3F67103D-6C24-40FA-9280-78DD0886D5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2EE087-668B-4D61-980F-6240CAA3F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252876"/>
            <a:ext cx="7753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71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11012</TotalTime>
  <Words>1557</Words>
  <Application>Microsoft Office PowerPoint</Application>
  <PresentationFormat>Widescreen</PresentationFormat>
  <Paragraphs>229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Tema do Office</vt:lpstr>
      <vt:lpstr>Apresentação do PowerPoint</vt:lpstr>
      <vt:lpstr>Elaboração de Circuitos Pneumáticos   Método Passo a Passo 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  <vt:lpstr>Método Passo a Passo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Simbologias de Válvulas Pneumáticas</dc:title>
  <dc:creator>Henrique de SA</dc:creator>
  <cp:lastModifiedBy>Márcio Alves</cp:lastModifiedBy>
  <cp:revision>328</cp:revision>
  <dcterms:created xsi:type="dcterms:W3CDTF">2020-08-04T12:12:46Z</dcterms:created>
  <dcterms:modified xsi:type="dcterms:W3CDTF">2023-05-17T15:36:16Z</dcterms:modified>
</cp:coreProperties>
</file>