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PT Sans Narrow"/>
      <p:regular r:id="rId51"/>
      <p:bold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4566B1-D83F-4B6D-B156-0C0890BBB9E9}">
  <a:tblStyle styleId="{E94566B1-D83F-4B6D-B156-0C0890BBB9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Narrow-regular.fntdata"/><Relationship Id="rId50" Type="http://schemas.openxmlformats.org/officeDocument/2006/relationships/slide" Target="slides/slide44.xml"/><Relationship Id="rId53" Type="http://schemas.openxmlformats.org/officeDocument/2006/relationships/font" Target="fonts/OpenSans-regular.fntdata"/><Relationship Id="rId52" Type="http://schemas.openxmlformats.org/officeDocument/2006/relationships/font" Target="fonts/PTSansNarrow-bold.fntdata"/><Relationship Id="rId11" Type="http://schemas.openxmlformats.org/officeDocument/2006/relationships/slide" Target="slides/slide5.xml"/><Relationship Id="rId55" Type="http://schemas.openxmlformats.org/officeDocument/2006/relationships/font" Target="fonts/OpenSans-italic.fntdata"/><Relationship Id="rId10" Type="http://schemas.openxmlformats.org/officeDocument/2006/relationships/slide" Target="slides/slide4.xml"/><Relationship Id="rId54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77b999d6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77b999d6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77b999d6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77b999d6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77b999d6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77b999d6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77b999d6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77b999d6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77b999d6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77b999d6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77b999d6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77b999d6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77b999d6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77b999d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732e87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732e87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8732e92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8732e92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8732e92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8732e92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8d7de7d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8d7de7d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8732e923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8732e923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732e923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8732e92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8732e923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8732e923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8732e923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8732e923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8732e923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8732e923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732e923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8732e923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8d7de7d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8d7de7d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8d7de7d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8d7de7d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ae72dcc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ae72dcc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ae72dcc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ae72dcc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77b999d6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77b999d6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ae72dcc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ae72dcc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8732e923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8732e92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8732e92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8732e92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8732e92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8732e92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732e923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732e92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8d7de7d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8d7de7d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8732e871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8732e87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8732e92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8732e92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8732e92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8732e92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8732e923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8732e92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77b999d6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77b999d6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ae72dcc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ae72dcc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732e87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8732e87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8732e87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8732e87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8732e92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8732e92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8732e92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8732e92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7b999d6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77b999d6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77b999d6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77b999d6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7b999d6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7b999d6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77b999d6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77b999d6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77b999d6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77b999d6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tinkercad.com/things/6Sd1Xr3mxwg" TargetMode="External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tinkercad.com/things/3EJoC9bZbQm" TargetMode="External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rduino.cc" TargetMode="External"/><Relationship Id="rId4" Type="http://schemas.openxmlformats.org/officeDocument/2006/relationships/hyperlink" Target="https://www.arduino.cc/education" TargetMode="External"/><Relationship Id="rId5" Type="http://schemas.openxmlformats.org/officeDocument/2006/relationships/hyperlink" Target="https://create.arduino.cc/projecthub" TargetMode="External"/><Relationship Id="rId6" Type="http://schemas.openxmlformats.org/officeDocument/2006/relationships/hyperlink" Target="https://create.arduino.cc/projecthub/projects/tags/arduino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erickobregonf@gmail.com" TargetMode="External"/><Relationship Id="rId4" Type="http://schemas.openxmlformats.org/officeDocument/2006/relationships/hyperlink" Target="https://github.com/ErickOF" TargetMode="External"/><Relationship Id="rId5" Type="http://schemas.openxmlformats.org/officeDocument/2006/relationships/hyperlink" Target="https://www.linkedin.com/in/erickobregonf/" TargetMode="External"/><Relationship Id="rId6" Type="http://schemas.openxmlformats.org/officeDocument/2006/relationships/hyperlink" Target="https://t.me/ErickOF" TargetMode="External"/><Relationship Id="rId7" Type="http://schemas.openxmlformats.org/officeDocument/2006/relationships/hyperlink" Target="http://wa.me/+50687134265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arduino.cc/reference/en/language/structure/sketch/setup/" TargetMode="External"/><Relationship Id="rId4" Type="http://schemas.openxmlformats.org/officeDocument/2006/relationships/hyperlink" Target="https://www.arduino.cc/reference/en/language/structure/sketch/loop/" TargetMode="External"/><Relationship Id="rId5" Type="http://schemas.openxmlformats.org/officeDocument/2006/relationships/hyperlink" Target="https://www.arduino.cc/reference/en/language/functions/digital-io/pinmode/" TargetMode="External"/><Relationship Id="rId6" Type="http://schemas.openxmlformats.org/officeDocument/2006/relationships/hyperlink" Target="https://www.arduino.cc/reference/en/language/functions/communication/serial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arduino.cc/reference/en/language/functions/digital-io/digitalread/" TargetMode="External"/><Relationship Id="rId4" Type="http://schemas.openxmlformats.org/officeDocument/2006/relationships/hyperlink" Target="https://www.arduino.cc/reference/en/language/functions/digital-io/digitalwrite/" TargetMode="External"/><Relationship Id="rId5" Type="http://schemas.openxmlformats.org/officeDocument/2006/relationships/hyperlink" Target="https://www.arduino.cc/reference/en/language/functions/analog-io/analogread/" TargetMode="External"/><Relationship Id="rId6" Type="http://schemas.openxmlformats.org/officeDocument/2006/relationships/hyperlink" Target="https://www.arduino.cc/reference/en/language/functions/analog-io/analogwrite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tutorialspoint.com/arduino/arduino_data_types.htm" TargetMode="External"/><Relationship Id="rId4" Type="http://schemas.openxmlformats.org/officeDocument/2006/relationships/hyperlink" Target="https://www.tutorialspoint.com/arduino/arduino_control_statements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al lenguaje de programación de Arduino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Erick Andrés Obregón Fonseca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75" y="4225001"/>
            <a:ext cx="1839852" cy="57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4">
            <a:alphaModFix/>
          </a:blip>
          <a:srcRect b="0" l="8297" r="9869" t="0"/>
          <a:stretch/>
        </p:blipFill>
        <p:spPr>
          <a:xfrm>
            <a:off x="2359150" y="4054325"/>
            <a:ext cx="2142525" cy="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224999"/>
            <a:ext cx="1993301" cy="5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54101" l="6195" r="10644" t="20118"/>
          <a:stretch/>
        </p:blipFill>
        <p:spPr>
          <a:xfrm>
            <a:off x="6689125" y="4202625"/>
            <a:ext cx="1993299" cy="61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Codebender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https://techcrunch.com/2013/09/12/codebender-cc-makes-it-crazy-easy-to-program-your-arduino-board-from-your-browser/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38" y="1152425"/>
            <a:ext cx="5797519" cy="32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Visualino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https://aprendiendoarduino.wordpress.com/category/visualino/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988" y="1152425"/>
            <a:ext cx="4232034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PROGRAMINO IDE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https://www.programino.com/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75" y="1152425"/>
            <a:ext cx="5350451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Atmel Studio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https://forum.arduino.cc/t/free-arduino-plugin-for-atmel-studio/163816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100" y="1152425"/>
            <a:ext cx="4035799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ArduinoDroid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https://www.pinterest.com/pin/127015651975962783/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350" y="1152425"/>
            <a:ext cx="1855064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Lenguaje de programación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archivo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setup()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Esta función se llama una única vez cuando se enciende o se reinicia la tarjeta de Arduino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usa para inicializar variable, los modos de los pines, bibliotecas, ect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loop():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ejecuta después de la función </a:t>
            </a:r>
            <a:r>
              <a:rPr i="1" lang="en" sz="1600"/>
              <a:t>setup()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Como su nombre lo indica, se ejecuta constantemente en un ciclo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usa para controlar la tarjeta de Arduino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archivo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152425"/>
            <a:ext cx="42862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en Arduino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</a:t>
            </a:r>
            <a:r>
              <a:rPr i="1" lang="en"/>
              <a:t>oid: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 usa en la declaración de funciones y significa que no retorna información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boolean: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un valor de</a:t>
            </a:r>
            <a:r>
              <a:rPr i="1" lang="en"/>
              <a:t> true </a:t>
            </a:r>
            <a:r>
              <a:rPr lang="en"/>
              <a:t>o</a:t>
            </a:r>
            <a:r>
              <a:rPr i="1" lang="en"/>
              <a:t> false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Ocupa un tamaño en memoria de 8-bit (1-byte)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</a:t>
            </a:r>
            <a:r>
              <a:rPr i="1" lang="en" sz="1800"/>
              <a:t>yte: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un número entero sin signo de 0 a 255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un número entero de -32 768 a -32 767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Ocupa un tamaño en memoria de 16-bit (2-byte)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en Arduino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word: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un número entero sin signo de 0 a 65 535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Ocupa un tamaño en memoria de 16-bit (2-byte)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int</a:t>
            </a:r>
            <a:r>
              <a:rPr lang="en"/>
              <a:t>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un número entero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 valor máximo y mínimo depende de la cantidad de bit de la tarjeta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16-bit (2-bytes) de -32 768 a 32 767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(4-bytes) de -2 147 483 648 a 2 147 483 647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unsigned int</a:t>
            </a:r>
            <a:r>
              <a:rPr lang="en"/>
              <a:t>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un número entero sin signo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16-bit (2-bytes) de 0 a 65 535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(4-bytes) de 0 a 4 294 967 295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Editores de código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Estructura del archivo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Tipos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Operadores aritméticos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Operadores lógicos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Estructuras de control o condicionales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Funciones útiles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en Arduino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long: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un número entero con tamaño de memoria extendido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(4-bytes) de -2 147 483 648 a 2 147 483 647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unsigned long: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un número entero sin signo </a:t>
            </a:r>
            <a:r>
              <a:rPr lang="en"/>
              <a:t>con tamaño de memoria extendido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(4-bytes) de 0 a 4 294 967 295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</a:t>
            </a:r>
            <a:r>
              <a:rPr i="1" lang="en"/>
              <a:t>loat: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números de punto flotante (con decimales)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(4-byte) de -3.4028235e38 a 3.4028235e38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en Arduino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</a:t>
            </a:r>
            <a:r>
              <a:rPr i="1" lang="en"/>
              <a:t>ouble: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 un número de punto flotante de doble precisión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64-bit (8-byte)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char: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usa para almacenar un caracter como ‘A’, ‘e’ o ‘c’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 caracteres se deben escribir entre comillas simples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Ocupan 8-bit (1-byte) de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 caracteres se almacenan como un número según la tabla ASCII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aritméticos</a:t>
            </a:r>
            <a:endParaRPr/>
          </a:p>
        </p:txBody>
      </p:sp>
      <p:graphicFrame>
        <p:nvGraphicFramePr>
          <p:cNvPr id="206" name="Google Shape;206;p34"/>
          <p:cNvGraphicFramePr/>
          <p:nvPr/>
        </p:nvGraphicFramePr>
        <p:xfrm>
          <a:off x="4602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{E94566B1-D83F-4B6D-B156-0C0890BBB9E9}</a:tableStyleId>
              </a:tblPr>
              <a:tblGrid>
                <a:gridCol w="2705525"/>
                <a:gridCol w="2705525"/>
                <a:gridCol w="270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Operador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Ejemplo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asignación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= b + 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b - 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= b * 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= b / 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ódulo / residuo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= b % 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de comparación</a:t>
            </a:r>
            <a:endParaRPr/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4602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{E94566B1-D83F-4B6D-B156-0C0890BBB9E9}</a:tableStyleId>
              </a:tblPr>
              <a:tblGrid>
                <a:gridCol w="2705525"/>
                <a:gridCol w="2705525"/>
                <a:gridCol w="270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Operador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Ejemplo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Igual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Diferente 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!=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Menor 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Menor igual 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Mayor 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&gt;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Mayor 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&gt;= 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lógicos o booleanos</a:t>
            </a:r>
            <a:endParaRPr/>
          </a:p>
        </p:txBody>
      </p:sp>
      <p:graphicFrame>
        <p:nvGraphicFramePr>
          <p:cNvPr id="218" name="Google Shape;218;p36"/>
          <p:cNvGraphicFramePr/>
          <p:nvPr/>
        </p:nvGraphicFramePr>
        <p:xfrm>
          <a:off x="4602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{E94566B1-D83F-4B6D-B156-0C0890BBB9E9}</a:tableStyleId>
              </a:tblPr>
              <a:tblGrid>
                <a:gridCol w="2705525"/>
                <a:gridCol w="2705525"/>
                <a:gridCol w="270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Operador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Ejemplo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lógico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&amp;&amp;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 lógico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||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lógico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a nivel de bits</a:t>
            </a:r>
            <a:endParaRPr/>
          </a:p>
        </p:txBody>
      </p:sp>
      <p:graphicFrame>
        <p:nvGraphicFramePr>
          <p:cNvPr id="224" name="Google Shape;224;p37"/>
          <p:cNvGraphicFramePr/>
          <p:nvPr/>
        </p:nvGraphicFramePr>
        <p:xfrm>
          <a:off x="4602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{E94566B1-D83F-4B6D-B156-0C0890BBB9E9}</a:tableStyleId>
              </a:tblPr>
              <a:tblGrid>
                <a:gridCol w="2705525"/>
                <a:gridCol w="2705525"/>
                <a:gridCol w="270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Operador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Ejemplo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|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^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^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SHIFT LEFT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&lt;&lt;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SHIFT 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&gt;&gt; 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 o condicionales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Sentencia </a:t>
            </a:r>
            <a:r>
              <a:rPr i="1" lang="en"/>
              <a:t>if</a:t>
            </a:r>
            <a:endParaRPr i="1"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usa para tomar decisiones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Evalúa una expresión entre paréntesis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Así ejecuta un bloque de código</a:t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150" y="2622400"/>
            <a:ext cx="16002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800" y="2528800"/>
            <a:ext cx="2278287" cy="7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068" y="1152425"/>
            <a:ext cx="2675881" cy="3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Sentencia </a:t>
            </a:r>
            <a:r>
              <a:rPr i="1" lang="en"/>
              <a:t>if...else</a:t>
            </a:r>
            <a:endParaRPr i="1"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</a:t>
            </a:r>
            <a:r>
              <a:rPr i="1" lang="en"/>
              <a:t>else</a:t>
            </a:r>
            <a:r>
              <a:rPr lang="en"/>
              <a:t> se ejecuta cuando la condición no se cumplió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425" y="2239563"/>
            <a:ext cx="2400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100" y="1736975"/>
            <a:ext cx="2749450" cy="28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Sentencia </a:t>
            </a:r>
            <a:r>
              <a:rPr i="1" lang="en"/>
              <a:t>i</a:t>
            </a:r>
            <a:r>
              <a:rPr i="1" lang="en"/>
              <a:t>f...else if...else</a:t>
            </a:r>
            <a:endParaRPr i="1"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entencia</a:t>
            </a:r>
            <a:r>
              <a:rPr lang="en"/>
              <a:t> </a:t>
            </a:r>
            <a:r>
              <a:rPr i="1" lang="en"/>
              <a:t>else if</a:t>
            </a:r>
            <a:r>
              <a:rPr lang="en"/>
              <a:t> sirve para validar más condiciones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Sentencia </a:t>
            </a:r>
            <a:r>
              <a:rPr i="1" lang="en"/>
              <a:t>else </a:t>
            </a:r>
            <a:r>
              <a:rPr lang="en"/>
              <a:t>se ejecuta cuando ninguna de las condiciones anteriores se cumplieron</a:t>
            </a: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588" y="2056700"/>
            <a:ext cx="1742825" cy="25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Editores de código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Sentencia </a:t>
            </a:r>
            <a:r>
              <a:rPr i="1" lang="en"/>
              <a:t>if...else if...else</a:t>
            </a:r>
            <a:endParaRPr i="1"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75" y="1152425"/>
            <a:ext cx="397085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Funciones útiles</a:t>
            </a:r>
            <a:endParaRPr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 pinMode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pinMode(pin, mode)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Pin:</a:t>
            </a:r>
            <a:r>
              <a:rPr lang="en" sz="1600"/>
              <a:t> el número de pin a configurar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Mode:</a:t>
            </a:r>
            <a:r>
              <a:rPr lang="en" sz="1600"/>
              <a:t> el modo en el que se comportará el pin (INPUT, OUTPUT, INPUT_PULLUP)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 el comportamiento de un pin en específico como entrada o salida.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Comunicación Serial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usa para comunicación entre la placa Arduino y una computadora u otro dispositivo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Algunas funciones útiles básicas: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Serial.begin(speed):</a:t>
            </a:r>
            <a:r>
              <a:rPr lang="en" sz="1600"/>
              <a:t> </a:t>
            </a:r>
            <a:r>
              <a:rPr lang="en" sz="1600"/>
              <a:t>Establece la velocidad de datos en bits por segundo para la transmisión de datos en serie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Serial.print():</a:t>
            </a:r>
            <a:r>
              <a:rPr lang="en" sz="1600"/>
              <a:t> Escribe en el puerto serial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Serial.println():</a:t>
            </a:r>
            <a:r>
              <a:rPr lang="en" sz="1600"/>
              <a:t> Escribe en el puerto serial con un caracter de retorno al final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Serial.read()</a:t>
            </a:r>
            <a:r>
              <a:rPr lang="en" sz="1600"/>
              <a:t>: Lee los datos del puerto serial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Serial.write():</a:t>
            </a:r>
            <a:r>
              <a:rPr lang="en" sz="1600"/>
              <a:t> Escribe datos en binario en el puerto serial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digitalRead, digitalWrite, analogRead, analogWrite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486800"/>
            <a:ext cx="85206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digitalRead(pin):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Leer el valor lógico (HIGH o LOW) de un pin digital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digitalWrite(pin, value):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Escribe un valor lógico (HIGH or LOW) en un pin digital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analogRead(pin):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Leer el valor de un pin analógico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Mapea un pin que funciona con 3.3V o 5V en enteros de 0 a 1023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analogWrite(pin, value):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Escribe un valor en un pin analógico de 0 a 1023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prácticos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 Mundo en Arduino (Blink)</a:t>
            </a:r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350" y="1152425"/>
            <a:ext cx="680131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Hola Mundo” en Arduino (Blink)</a:t>
            </a:r>
            <a:endParaRPr/>
          </a:p>
        </p:txBody>
      </p:sp>
      <p:sp>
        <p:nvSpPr>
          <p:cNvPr id="299" name="Google Shape;299;p49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https://www.tinkercad.com/things/6Sd1Xr3mxwg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0" name="Google Shape;3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926" y="1152425"/>
            <a:ext cx="7710140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Read Serial</a:t>
            </a:r>
            <a:endParaRPr/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889" y="1152425"/>
            <a:ext cx="4058225" cy="36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Read Serial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1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https://www.tinkercad.com/things/3EJoC9bZbQm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3" name="Google Shape;3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926" y="1152425"/>
            <a:ext cx="7710140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IDE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https://www.best-microcontroller-projects.com/arduino-ide.html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888" y="1075200"/>
            <a:ext cx="3298220" cy="33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Muchos más ejemplos</a:t>
            </a:r>
            <a:endParaRPr/>
          </a:p>
        </p:txBody>
      </p:sp>
      <p:sp>
        <p:nvSpPr>
          <p:cNvPr id="319" name="Google Shape;319;p5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arduino.cc</a:t>
            </a:r>
            <a:endParaRPr/>
          </a:p>
        </p:txBody>
      </p:sp>
      <p:sp>
        <p:nvSpPr>
          <p:cNvPr id="320" name="Google Shape;320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4"/>
              </a:rPr>
              <a:t>arduino.cc/education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5"/>
              </a:rPr>
              <a:t>https://create.arduino.cc/projecthub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hlinkClick r:id="rId6"/>
              </a:rPr>
              <a:t>https://create.arduino.cc/projecthub/projects/tags/arduino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Erick Andrés Obregón Fonseca</a:t>
            </a:r>
            <a:endParaRPr/>
          </a:p>
        </p:txBody>
      </p:sp>
      <p:sp>
        <p:nvSpPr>
          <p:cNvPr id="326" name="Google Shape;326;p5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Contacto</a:t>
            </a:r>
            <a:endParaRPr/>
          </a:p>
        </p:txBody>
      </p:sp>
      <p:sp>
        <p:nvSpPr>
          <p:cNvPr id="327" name="Google Shape;327;p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Correo: </a:t>
            </a:r>
            <a:r>
              <a:rPr lang="en" u="sng">
                <a:hlinkClick r:id="rId3"/>
              </a:rPr>
              <a:t>erickobregonf@gmail.com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</a:t>
            </a:r>
            <a:r>
              <a:rPr lang="en" u="sng">
                <a:hlinkClick r:id="rId4"/>
              </a:rPr>
              <a:t>ErickOF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Linkedin: </a:t>
            </a:r>
            <a:r>
              <a:rPr lang="en" u="sng">
                <a:hlinkClick r:id="rId5"/>
              </a:rPr>
              <a:t>erickobregonf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Telegram: </a:t>
            </a:r>
            <a:r>
              <a:rPr lang="en" u="sng">
                <a:hlinkClick r:id="rId6"/>
              </a:rPr>
              <a:t>ErickOF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WhatsApp: </a:t>
            </a:r>
            <a:r>
              <a:rPr lang="en" u="sng">
                <a:hlinkClick r:id="rId7"/>
              </a:rPr>
              <a:t>+50687134265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[1]"setup() - Arduino Reference", Arduino.cc. [Online]. Available: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https://www.arduino.cc/reference/en/language/structure/sketch/setup/</a:t>
            </a:r>
            <a:r>
              <a:rPr lang="en" sz="1600"/>
              <a:t>. [Accessed: 07- May- 2021].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[2]"loop() - Arduino Reference", Arduino.cc. [Online]. Available: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https://www.arduino.cc/reference/en/language/structure/sketch/loop/</a:t>
            </a:r>
            <a:r>
              <a:rPr lang="en" sz="1600"/>
              <a:t>. [Accessed: 07- May- 2021].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[3]"pinMode() - Arduino Reference", Arduino.cc. [Online]. Available: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https://www.arduino.cc/reference/en/language/functions/digital-io/pinmode/</a:t>
            </a:r>
            <a:r>
              <a:rPr lang="en" sz="1600"/>
              <a:t>. [Accessed: 07- May- 2021].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[4]"Serial - Arduino Reference", Arduino.cc. [Online]. Available: </a:t>
            </a:r>
            <a:r>
              <a:rPr lang="en" sz="16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https://www.arduino.cc/reference/en/language/functions/communication/serial/</a:t>
            </a:r>
            <a:r>
              <a:rPr lang="en" sz="1600"/>
              <a:t>. [Accessed: 07- May- 2021].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[5]"digitalRead() - Arduino Reference", Arduino.cc. [Online]. Available: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https://www.arduino.cc/reference/en/language/functions/digital-io/digitalread/</a:t>
            </a:r>
            <a:r>
              <a:rPr lang="en" sz="1600"/>
              <a:t>. [Accessed: 07- May- 2021].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[6]"digitalWrite() - Arduino Reference", Arduino.cc. [Online]. Available: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https://www.arduino.cc/reference/en/language/functions/digital-io/digitalwrite/</a:t>
            </a:r>
            <a:r>
              <a:rPr lang="en" sz="1600"/>
              <a:t>. [Accessed: 07- May- 2021].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[7]"analogRead() - Arduino Reference", Arduino.cc. [Online]. Available: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https://www.arduino.cc/reference/en/language/functions/analog-io/analogread/</a:t>
            </a:r>
            <a:r>
              <a:rPr lang="en" sz="1600"/>
              <a:t>. [Accessed: 07- May- 2021].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[8]"analogWrite() - Arduino Reference", Arduino.cc. [Online]. Available: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https://www.arduino.cc/reference/en/language/functions/analog-io/analogwrite/</a:t>
            </a:r>
            <a:r>
              <a:rPr lang="en" sz="1600"/>
              <a:t>. [Accessed: 07- May- 2021].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[9]"Arduino - Data Types - Tutorialspoint", Tutorialspoint.com. [Online]. Available: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https://www.tutorialspoint.com/arduino/arduino_data_types.htm</a:t>
            </a:r>
            <a:r>
              <a:rPr lang="en" sz="1600"/>
              <a:t>. [Accessed: 07- May- 2021].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[10]"Arduino - Control Statements", Tutorialspoint.com. [Online]. Available: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https://www.tutorialspoint.com/arduino/arduino_control_statements.htm</a:t>
            </a:r>
            <a:r>
              <a:rPr lang="en" sz="1600"/>
              <a:t>. [Accessed: 07- May- 2021].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AUTODESK TINKERCAD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https://stackoverflow.com/questions/58043225/switch-connected-to-an-arduino-not-working-in-tinkercad-circuits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88" y="1152425"/>
            <a:ext cx="6727021" cy="32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PlatformIO + Visual Studio Code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74" y="1152425"/>
            <a:ext cx="5589663" cy="329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https://platformio.org/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Ktechlab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https://theelectromentor.com/how-to-install-arduino-software-get-started-with-arduino-ide/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275" y="1152425"/>
            <a:ext cx="5647452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embedXCode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https://www.logcg.com/en/archives/1761.html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313" y="1152425"/>
            <a:ext cx="5327367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Arduino Plugin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11700" y="44503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https://marketplace.eclipse.org/content/arduino-eclipse-ide-named-sloeber-product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513" y="1152425"/>
            <a:ext cx="4378966" cy="32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