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ab9bf89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ab9bf89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ab9bf89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ab9bf89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3d0e4b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3d0e4b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3d0e4b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3d0e4b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3d0e4b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3d0e4b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ab9bf89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ab9bf89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ab9bf89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ab9bf89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ab9bf89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ab9bf89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ab9bf89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ab9bf89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ab9bf89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ab9bf89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ab9bf89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ab9bf89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ab9bf89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ab9bf89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ab9bf89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ab9bf89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ab9bf89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ab9bf89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ab9bf8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ab9bf8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ab9bf89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ab9bf89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ab9bf89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ab9bf89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ab9bf89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ab9bf89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93d0e4b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93d0e4b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4087740b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4087740b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4087740b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4087740b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b9bf89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b9bf89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ab9bf89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ab9bf89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ab9bf89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8ab9bf89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ab9bf895_1_4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ab9bf895_1_4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ab9bf895_1_4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ab9bf895_1_4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ab9bf895_1_4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ab9bf895_1_4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3d0e4b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3d0e4b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3d0e4b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3d0e4b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3d0e4bb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3d0e4bb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3d0e4b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3d0e4b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ab9bf895_1_4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ab9bf895_1_4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ab9bf895_1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ab9bf895_1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4087740b_0_3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4087740b_0_3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461a9b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461a9b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ab9bf8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ab9bf8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ab9bf89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ab9bf89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ab9bf89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ab9bf89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ab9bf89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ab9bf89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ab9bf89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ab9bf89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10800000">
            <a:off x="7697100" y="0"/>
            <a:ext cx="9624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5750475" y="0"/>
            <a:ext cx="19467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8659500" y="0"/>
            <a:ext cx="484500" cy="5143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9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0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8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3.jpg"/><Relationship Id="rId6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1.jpg"/><Relationship Id="rId6" Type="http://schemas.openxmlformats.org/officeDocument/2006/relationships/image" Target="../media/image1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32325" y="9270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uso da tecnologia bluetooth para validação de </a:t>
            </a:r>
            <a:r>
              <a:rPr lang="en"/>
              <a:t>presença em entidades.</a:t>
            </a:r>
            <a:endParaRPr/>
          </a:p>
        </p:txBody>
      </p:sp>
      <p:sp>
        <p:nvSpPr>
          <p:cNvPr id="83" name="Google Shape;83;p18"/>
          <p:cNvSpPr txBox="1"/>
          <p:nvPr>
            <p:ph idx="4294967295" type="subTitle"/>
          </p:nvPr>
        </p:nvSpPr>
        <p:spPr>
          <a:xfrm>
            <a:off x="389750" y="4032950"/>
            <a:ext cx="5324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Erick Pimentel e Isaque Melo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Uma verificação </a:t>
            </a:r>
            <a:r>
              <a:rPr lang="en" sz="3000"/>
              <a:t>contínua</a:t>
            </a:r>
            <a:r>
              <a:rPr lang="en" sz="3000"/>
              <a:t> iria requerer que o </a:t>
            </a:r>
            <a:r>
              <a:rPr lang="en" sz="3000"/>
              <a:t>indivíduo</a:t>
            </a:r>
            <a:r>
              <a:rPr lang="en" sz="3000"/>
              <a:t> ficasse desconectado de qualquer outra rede. Ou que tivesse que cambiar entre redes, caso o aplicativo fosse apenas no lado do </a:t>
            </a:r>
            <a:r>
              <a:rPr i="1" lang="en" sz="3000"/>
              <a:t>master</a:t>
            </a:r>
            <a:r>
              <a:rPr lang="en" sz="3000"/>
              <a:t>.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896275" y="988800"/>
            <a:ext cx="68790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 o aplicativo fosse “</a:t>
            </a:r>
            <a:r>
              <a:rPr i="1" lang="en" sz="3000"/>
              <a:t>dual</a:t>
            </a:r>
            <a:r>
              <a:rPr lang="en" sz="3000"/>
              <a:t>” (o </a:t>
            </a:r>
            <a:r>
              <a:rPr i="1" lang="en" sz="3000"/>
              <a:t>master </a:t>
            </a:r>
            <a:r>
              <a:rPr lang="en" sz="3000"/>
              <a:t>e o </a:t>
            </a:r>
            <a:r>
              <a:rPr i="1" lang="en" sz="3000"/>
              <a:t>slave </a:t>
            </a:r>
            <a:r>
              <a:rPr lang="en" sz="3000"/>
              <a:t>teriam o aplicativo para realizar o </a:t>
            </a:r>
            <a:r>
              <a:rPr lang="en" sz="3000"/>
              <a:t>câmbio</a:t>
            </a:r>
            <a:r>
              <a:rPr lang="en" sz="3000"/>
              <a:t> </a:t>
            </a:r>
            <a:r>
              <a:rPr lang="en" sz="3000"/>
              <a:t>automático) problemáticas como o uso de sistemas operacionais diferentes, versões e incompatibilidades demandariam tempo na solução. 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Problememática </a:t>
            </a:r>
            <a:r>
              <a:rPr i="1" lang="en" sz="3000"/>
              <a:t>O(n).</a:t>
            </a:r>
            <a:endParaRPr i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Fazer reconhecimento facial em um </a:t>
            </a:r>
            <a:r>
              <a:rPr lang="en" sz="3000"/>
              <a:t>auditório</a:t>
            </a:r>
            <a:r>
              <a:rPr lang="en" sz="3000"/>
              <a:t> com 1000 pessoas não seria trivial.</a:t>
            </a:r>
            <a:endParaRPr i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hardware-id based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Boa parte dos smartphones desde a primeira geração contam com a tecnologia, que também independe do OS e versão.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Projeto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estrutural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1466" r="58462" t="38214"/>
          <a:stretch/>
        </p:blipFill>
        <p:spPr>
          <a:xfrm>
            <a:off x="1888675" y="1488150"/>
            <a:ext cx="5591651" cy="26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228000" y="345050"/>
            <a:ext cx="868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Single step verification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32325" y="1096875"/>
            <a:ext cx="4975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Apenas o master possui o aplicativo.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verificação é feita </a:t>
            </a:r>
            <a:r>
              <a:rPr lang="en"/>
              <a:t>apenas</a:t>
            </a:r>
            <a:r>
              <a:rPr lang="en" sz="3600"/>
              <a:t> em um momento</a:t>
            </a:r>
            <a:r>
              <a:rPr lang="en"/>
              <a:t> </a:t>
            </a:r>
            <a:r>
              <a:rPr lang="en" sz="3600"/>
              <a:t>solicitado.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onde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começamos?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Problemática: o </a:t>
            </a:r>
            <a:r>
              <a:rPr lang="en" sz="3600"/>
              <a:t>indivíduo</a:t>
            </a:r>
            <a:r>
              <a:rPr lang="en" sz="3600"/>
              <a:t> pode confirmar presença e sair.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8"/>
          <p:cNvPicPr preferRelativeResize="0"/>
          <p:nvPr/>
        </p:nvPicPr>
        <p:blipFill rotWithShape="1">
          <a:blip r:embed="rId3">
            <a:alphaModFix/>
          </a:blip>
          <a:srcRect b="24853" l="53658" r="0" t="5294"/>
          <a:stretch/>
        </p:blipFill>
        <p:spPr>
          <a:xfrm>
            <a:off x="1482225" y="2056350"/>
            <a:ext cx="6466750" cy="2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/>
        </p:nvSpPr>
        <p:spPr>
          <a:xfrm>
            <a:off x="228000" y="345050"/>
            <a:ext cx="868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Periodic 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verification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8"/>
          <p:cNvSpPr/>
          <p:nvPr/>
        </p:nvSpPr>
        <p:spPr>
          <a:xfrm>
            <a:off x="2539150" y="4665525"/>
            <a:ext cx="495900" cy="4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8"/>
          <p:cNvSpPr/>
          <p:nvPr/>
        </p:nvSpPr>
        <p:spPr>
          <a:xfrm>
            <a:off x="6754775" y="4665525"/>
            <a:ext cx="495900" cy="4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Ambos</a:t>
            </a:r>
            <a:r>
              <a:rPr lang="en" sz="3000"/>
              <a:t> possuem o aplicativo.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verificação é controlada </a:t>
            </a:r>
            <a:r>
              <a:rPr lang="en" sz="3000"/>
              <a:t>inteiramente</a:t>
            </a:r>
            <a:r>
              <a:rPr lang="en" sz="3000"/>
              <a:t> por software sem os </a:t>
            </a:r>
            <a:r>
              <a:rPr lang="en" sz="3000"/>
              <a:t>indivíduos</a:t>
            </a:r>
            <a:r>
              <a:rPr lang="en" sz="3000"/>
              <a:t> saberem  quantas verificações serão feitas e quando.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segunda alternativa possui debilidades e requer um custo de </a:t>
            </a:r>
            <a:r>
              <a:rPr lang="en" sz="3000"/>
              <a:t>desenvolvimento </a:t>
            </a:r>
            <a:r>
              <a:rPr lang="en" sz="3000"/>
              <a:t>mais elevado, haja vista da </a:t>
            </a:r>
            <a:r>
              <a:rPr lang="en" sz="3000"/>
              <a:t>problemática</a:t>
            </a:r>
            <a:r>
              <a:rPr lang="en" sz="3000"/>
              <a:t> de </a:t>
            </a:r>
            <a:r>
              <a:rPr lang="en" sz="3000"/>
              <a:t>múltiplos</a:t>
            </a:r>
            <a:r>
              <a:rPr lang="en" sz="3000"/>
              <a:t> OS e versões.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 seu desenvolvimento foi desconsiderado na versão alpha devido a labuta temporal. 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Arquitetura da aplicação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idx="4294967295" type="title"/>
          </p:nvPr>
        </p:nvSpPr>
        <p:spPr>
          <a:xfrm>
            <a:off x="573450" y="1292399"/>
            <a:ext cx="82221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Arquitetura da aplicação</a:t>
            </a:r>
            <a:endParaRPr sz="3600"/>
          </a:p>
        </p:txBody>
      </p:sp>
      <p:pic>
        <p:nvPicPr>
          <p:cNvPr id="213" name="Google Shape;2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3998" cy="4784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3"/>
          <p:cNvSpPr txBox="1"/>
          <p:nvPr/>
        </p:nvSpPr>
        <p:spPr>
          <a:xfrm>
            <a:off x="1135350" y="2045700"/>
            <a:ext cx="70983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4294967295" type="title"/>
          </p:nvPr>
        </p:nvSpPr>
        <p:spPr>
          <a:xfrm>
            <a:off x="573450" y="1292399"/>
            <a:ext cx="82221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Arquitetura da aplicação</a:t>
            </a:r>
            <a:endParaRPr sz="3600"/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067"/>
            <a:ext cx="9143999" cy="42213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/>
          <p:nvPr/>
        </p:nvSpPr>
        <p:spPr>
          <a:xfrm>
            <a:off x="968250" y="1574750"/>
            <a:ext cx="2330100" cy="19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/>
          <p:nvPr/>
        </p:nvSpPr>
        <p:spPr>
          <a:xfrm>
            <a:off x="861850" y="404325"/>
            <a:ext cx="2372700" cy="110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25" y="583975"/>
            <a:ext cx="5604650" cy="3710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5"/>
          <p:cNvSpPr/>
          <p:nvPr/>
        </p:nvSpPr>
        <p:spPr>
          <a:xfrm>
            <a:off x="5709500" y="3870000"/>
            <a:ext cx="14574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/>
          <p:nvPr/>
        </p:nvSpPr>
        <p:spPr>
          <a:xfrm>
            <a:off x="861850" y="404325"/>
            <a:ext cx="2372700" cy="110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6"/>
          <p:cNvSpPr/>
          <p:nvPr/>
        </p:nvSpPr>
        <p:spPr>
          <a:xfrm>
            <a:off x="5709500" y="3870000"/>
            <a:ext cx="1457400" cy="3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5" y="-1"/>
            <a:ext cx="81468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/>
          <p:cNvSpPr/>
          <p:nvPr/>
        </p:nvSpPr>
        <p:spPr>
          <a:xfrm>
            <a:off x="7738000" y="4673150"/>
            <a:ext cx="9075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necessidade de hardware adicional.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ctrTitle"/>
          </p:nvPr>
        </p:nvSpPr>
        <p:spPr>
          <a:xfrm>
            <a:off x="1884750" y="959700"/>
            <a:ext cx="72099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baseado nas diretrizes estabelecidas pelo Material Design do Goo</a:t>
            </a:r>
            <a:r>
              <a:rPr lang="en"/>
              <a:t>gle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1278300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332325" y="1096875"/>
            <a:ext cx="69879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i="1" lang="en" sz="3000"/>
              <a:t>Less is more</a:t>
            </a:r>
            <a:r>
              <a:rPr lang="en" sz="3000"/>
              <a:t>” </a:t>
            </a:r>
            <a:endParaRPr sz="3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Ludwig Mies.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ctrTitle"/>
          </p:nvPr>
        </p:nvSpPr>
        <p:spPr>
          <a:xfrm>
            <a:off x="1884750" y="959700"/>
            <a:ext cx="72099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baseado nas diretrizes estabelecidas pelo Material Design do Google</a:t>
            </a:r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850" y="130321"/>
            <a:ext cx="9292851" cy="488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ctrTitle"/>
          </p:nvPr>
        </p:nvSpPr>
        <p:spPr>
          <a:xfrm>
            <a:off x="1884750" y="1007400"/>
            <a:ext cx="53745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UI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294A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37" y="868345"/>
            <a:ext cx="1783287" cy="304121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9000" stPos="0" sy="-100000" ky="0"/>
          </a:effectLst>
        </p:spPr>
      </p:pic>
      <p:pic>
        <p:nvPicPr>
          <p:cNvPr id="273" name="Google Shape;2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153" y="868334"/>
            <a:ext cx="1783287" cy="304123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9000" stPos="0" sy="-100000" ky="0"/>
          </a:effectLst>
        </p:spPr>
      </p:pic>
      <p:pic>
        <p:nvPicPr>
          <p:cNvPr id="274" name="Google Shape;2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557" y="868341"/>
            <a:ext cx="1783287" cy="304121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10000" stPos="0" sy="-100000" ky="0"/>
          </a:effectLst>
        </p:spPr>
      </p:pic>
      <p:pic>
        <p:nvPicPr>
          <p:cNvPr id="275" name="Google Shape;27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775" y="868325"/>
            <a:ext cx="1783287" cy="30412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9000" stPos="0" sy="-100000" ky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294A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13" y="830076"/>
            <a:ext cx="1710686" cy="30412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0000" fadeDir="5400012" kx="0" rotWithShape="0" algn="bl" stA="10000" stPos="0" sy="-100000" ky="0"/>
          </a:effectLst>
        </p:spPr>
      </p:pic>
      <p:pic>
        <p:nvPicPr>
          <p:cNvPr id="281" name="Google Shape;28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613" y="830113"/>
            <a:ext cx="1710675" cy="304116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0000" fadeDir="5400012" kx="0" rotWithShape="0" algn="bl" stA="10000" stPos="0" sy="-100000" ky="0"/>
          </a:effectLst>
        </p:spPr>
      </p:pic>
      <p:pic>
        <p:nvPicPr>
          <p:cNvPr id="282" name="Google Shape;28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713" y="830100"/>
            <a:ext cx="1710675" cy="304119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0000" fadeDir="5400012" kx="0" rotWithShape="0" algn="bl" stA="10000" stPos="0" sy="-100000" ky="0"/>
          </a:effectLst>
        </p:spPr>
      </p:pic>
      <p:pic>
        <p:nvPicPr>
          <p:cNvPr id="283" name="Google Shape;283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5814" y="830100"/>
            <a:ext cx="1710675" cy="3041194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0000" fadeDir="5400012" kx="0" rotWithShape="0" algn="bl" stA="10000" stPos="0" sy="-100000" ky="0"/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294A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6" y="822500"/>
            <a:ext cx="1710675" cy="3041194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10000" stPos="0" sy="-100000" ky="0"/>
          </a:effectLst>
        </p:spPr>
      </p:pic>
      <p:pic>
        <p:nvPicPr>
          <p:cNvPr id="289" name="Google Shape;2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475" y="822500"/>
            <a:ext cx="1710675" cy="3041197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10000" stPos="0" sy="-100000" ky="0"/>
          </a:effectLst>
        </p:spPr>
      </p:pic>
      <p:pic>
        <p:nvPicPr>
          <p:cNvPr id="290" name="Google Shape;29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300" y="822500"/>
            <a:ext cx="1710675" cy="30412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10000" stPos="0" sy="-100000" ky="0"/>
          </a:effectLst>
        </p:spPr>
      </p:pic>
      <p:pic>
        <p:nvPicPr>
          <p:cNvPr id="291" name="Google Shape;29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2738" y="822513"/>
            <a:ext cx="1710675" cy="3041187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A="10000" stPos="0" sy="-100000" ky="0"/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1278300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Comparação com </a:t>
            </a:r>
            <a:r>
              <a:rPr lang="en" sz="3600"/>
              <a:t>métodos</a:t>
            </a:r>
            <a:r>
              <a:rPr lang="en" sz="3600"/>
              <a:t> comuns em ambientes </a:t>
            </a:r>
            <a:r>
              <a:rPr lang="en" sz="3600"/>
              <a:t>educandários: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896275" y="988800"/>
            <a:ext cx="51315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tecnologia </a:t>
            </a:r>
            <a:r>
              <a:rPr lang="en"/>
              <a:t>comum</a:t>
            </a:r>
            <a:r>
              <a:rPr lang="en"/>
              <a:t> e </a:t>
            </a:r>
            <a:r>
              <a:rPr lang="en"/>
              <a:t>acessível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294A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/>
          <p:nvPr/>
        </p:nvSpPr>
        <p:spPr>
          <a:xfrm>
            <a:off x="270600" y="295925"/>
            <a:ext cx="8602800" cy="3702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reflection blurRad="0" dir="5400000" dist="38100" endA="0" endPos="14000" fadeDir="5400012" kx="0" rotWithShape="0" algn="bl" stA="1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75" y="295925"/>
            <a:ext cx="8008257" cy="3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896275" y="988800"/>
            <a:ext cx="7951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Fingerprint </a:t>
            </a:r>
            <a:r>
              <a:rPr lang="en"/>
              <a:t>sensor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Wifi </a:t>
            </a:r>
            <a:r>
              <a:rPr lang="en"/>
              <a:t>authentication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Char char="●"/>
            </a:pPr>
            <a:r>
              <a:rPr lang="en">
                <a:solidFill>
                  <a:srgbClr val="FFFFFF"/>
                </a:solidFill>
              </a:rPr>
              <a:t>Facial Recognition</a:t>
            </a:r>
            <a:endParaRPr>
              <a:solidFill>
                <a:srgbClr val="FFFFFF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Bluetooth hardware-id based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 sensor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4294967295" type="title"/>
          </p:nvPr>
        </p:nvSpPr>
        <p:spPr>
          <a:xfrm>
            <a:off x="760725" y="803950"/>
            <a:ext cx="66456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FFFFFF"/>
                </a:solidFill>
              </a:rPr>
              <a:t>“</a:t>
            </a:r>
            <a:r>
              <a:rPr i="1" lang="en" sz="2600">
                <a:solidFill>
                  <a:srgbClr val="FFFFFF"/>
                </a:solidFill>
              </a:rPr>
              <a:t>Thus, raw images and processed fingerprint features must not be passed in untrusted memory. All such biometric data needs to be secured within sensor hardware or trusted memory. (Memory inside the </a:t>
            </a:r>
            <a:r>
              <a:rPr i="1" lang="en" sz="2600">
                <a:solidFill>
                  <a:srgbClr val="FFFFFF"/>
                </a:solidFill>
              </a:rPr>
              <a:t>TEE </a:t>
            </a:r>
            <a:r>
              <a:rPr i="1" lang="en" sz="2600">
                <a:solidFill>
                  <a:srgbClr val="FFFFFF"/>
                </a:solidFill>
              </a:rPr>
              <a:t>is considered as trusted memory; memory outside the TEE is considered untrusted.)</a:t>
            </a:r>
            <a:r>
              <a:rPr i="1" lang="en" sz="2600">
                <a:solidFill>
                  <a:srgbClr val="FFFFFF"/>
                </a:solidFill>
              </a:rPr>
              <a:t>” </a:t>
            </a:r>
            <a:endParaRPr i="1"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FFFFFF"/>
                </a:solidFill>
              </a:rPr>
              <a:t>- </a:t>
            </a:r>
            <a:r>
              <a:rPr lang="en" sz="2600">
                <a:solidFill>
                  <a:srgbClr val="FFFFFF"/>
                </a:solidFill>
              </a:rPr>
              <a:t>AndroidAPI, BiometricPront.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lgumas pessoas não gostariam de terem suas digitais armazenadas em um aparelho alheio.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</a:t>
            </a: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