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9" r:id="rId5"/>
    <p:sldId id="272" r:id="rId6"/>
    <p:sldId id="259" r:id="rId7"/>
    <p:sldId id="264" r:id="rId8"/>
    <p:sldId id="274" r:id="rId9"/>
    <p:sldId id="270" r:id="rId10"/>
    <p:sldId id="271" r:id="rId11"/>
    <p:sldId id="262" r:id="rId12"/>
    <p:sldId id="275" r:id="rId13"/>
    <p:sldId id="273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5784F-6316-41F2-34BF-7D8298C5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4977DD-FCB3-8BCD-6EB9-FFCB1768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78DA92-7EF4-494B-694E-246670C9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7A560F-F65E-A8FF-6D08-033B142B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B0F090-7870-ABEC-0D2C-7C9933E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80B5A-0CA0-0BEA-CDD1-D3BFBCC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140CAD-D887-D634-927F-F1F7B7A03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A8CE9F-4763-3630-6A79-F01A182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0E88F2-79AD-620B-F65D-D7BCB77C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537BA3-D098-26F2-8792-14532E6E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A332BFF-83C1-1B85-4443-729963D8D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95BCA1-DCB5-907B-B774-6DD35253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33AA96-967B-93A1-D9E6-0D1496E5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D47A3A-D55C-C843-4356-B44C8727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516956-B473-6C84-CC8C-376A7C01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2ABDD-5E12-A4BE-8094-C13FE60B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7E61C-94F0-3E59-6E4C-FA0C1811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158463-1E7B-02EA-D082-5379B6C9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1310E6-1FA4-6739-A013-D427726D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553D4D-8415-DFC9-589C-28AAF648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B218B-FA89-EA42-24C4-17CE736C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26AF0F-13D5-36A6-6D85-EE663958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1DF8FB-1120-E944-1678-8993A163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87B019-A3EA-8DFD-05BA-122C5CA5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AF46FE-74AC-8F32-C488-A404A59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D9F0EE-070D-3118-9FE7-54E0E58A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708D15-9B1D-CBE0-DD9E-46A1D761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B42D6D-3E17-2798-B219-D3178618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2B8913-83AF-01F0-2467-584833E6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DE9A21-797D-A38D-771C-CC568850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D63E0CB-CCAD-931A-0387-B33103DE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21C812-7C4B-4EA6-935A-1FA535F1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0B92A-46B5-95EB-6E8F-C8A457A0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878EAF-4B2C-13CB-C566-BBCD4660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D8B3D1-D5ED-BF02-932A-879674B75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1C0DCB4-41ED-4659-D77C-1D0C67054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33B9F01-6559-315B-6350-BBD1078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C05C9E-813A-31CF-3F65-5DC42110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556EDB-08AF-4056-67FF-5457B275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5311C-18BC-526D-416E-D99EC623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8A3FF55-BDCC-603A-DB88-0D8FABEE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6B483F-1E06-55FF-E188-27B9ACD2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A5DFBE-C304-8702-B144-0BD2E8F4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0ED524-A984-5A31-46AA-A2493C4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3DC9727-9665-6531-C894-4C41F5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2A845C-FEC7-A44E-9F6B-14BE9C34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9EAA6-450D-1054-E40A-527E63C4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0FBF12-73EE-90ED-EB0B-4D5109D8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28F67A-3901-6A4F-803B-6591D5D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DF36ED-D90F-B680-8D72-D56C9315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DAD796-2A58-6D43-15AC-75359BEE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C9E8A-9CED-F362-DD85-E8929452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5AB4E-A093-1CA8-A592-ACDE3E99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02A52D-0EDD-C88B-9242-3A58D787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CDE794-9B68-C874-611B-B26A6074C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FD21AE-F260-43CC-1451-2D07F843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0E305D-228E-7C57-7786-90DB86BF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4BEF4E-ACE6-AE47-047D-535826A2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5597403-2EFB-F38A-C336-2113738E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CC631-A81B-9FF0-DC67-3A5B20E5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57F009-04F3-E2A4-F589-D4049953D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F2CEF-95B4-4B73-A383-B759B1EFCA5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EE82BF-3768-E548-4605-F1CE38201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804627-B5EF-41AD-764A-2AEAF5C70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38A43DF-D794-A880-BEE3-3754CFC069EA}"/>
              </a:ext>
            </a:extLst>
          </p:cNvPr>
          <p:cNvGrpSpPr/>
          <p:nvPr/>
        </p:nvGrpSpPr>
        <p:grpSpPr>
          <a:xfrm>
            <a:off x="-1270342" y="0"/>
            <a:ext cx="2905237" cy="6858000"/>
            <a:chOff x="9747737" y="0"/>
            <a:chExt cx="2875280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EED92274-C0C6-4F0C-51F1-62AA11CC1833}"/>
                </a:ext>
              </a:extLst>
            </p:cNvPr>
            <p:cNvSpPr>
              <a:spLocks/>
            </p:cNvSpPr>
            <p:nvPr/>
          </p:nvSpPr>
          <p:spPr>
            <a:xfrm rot="5400000">
              <a:off x="7756377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946BBF7-AED3-1E63-C91C-3BA6454E8CF1}"/>
                </a:ext>
              </a:extLst>
            </p:cNvPr>
            <p:cNvSpPr txBox="1"/>
            <p:nvPr/>
          </p:nvSpPr>
          <p:spPr>
            <a:xfrm>
              <a:off x="10398283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87AB6E3-0B0F-EB60-B1F2-6BED8C0DD7D1}"/>
                </a:ext>
              </a:extLst>
            </p:cNvPr>
            <p:cNvSpPr txBox="1"/>
            <p:nvPr/>
          </p:nvSpPr>
          <p:spPr>
            <a:xfrm>
              <a:off x="10036572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Conclusion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520C0A3-2D54-5523-8702-3F7445038166}"/>
                </a:ext>
              </a:extLst>
            </p:cNvPr>
            <p:cNvSpPr txBox="1"/>
            <p:nvPr/>
          </p:nvSpPr>
          <p:spPr>
            <a:xfrm>
              <a:off x="10190479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Adoption of IoT in agriculture explains a significant step towards modernizing traditional farming practices by utilizing real time data from sensors.</a:t>
              </a:r>
            </a:p>
          </p:txBody>
        </p:sp>
        <p:pic>
          <p:nvPicPr>
            <p:cNvPr id="50" name="Graphic 49" descr="Statistics with solid fill">
              <a:extLst>
                <a:ext uri="{FF2B5EF4-FFF2-40B4-BE49-F238E27FC236}">
                  <a16:creationId xmlns="" xmlns:a16="http://schemas.microsoft.com/office/drawing/2014/main" id="{86EA700F-913A-8CD0-7E9E-8DE72C3BA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9020" y="5774027"/>
              <a:ext cx="694450" cy="6944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568A5891-B6D0-AA7E-3B51-424C006122AA}"/>
              </a:ext>
            </a:extLst>
          </p:cNvPr>
          <p:cNvGrpSpPr/>
          <p:nvPr/>
        </p:nvGrpSpPr>
        <p:grpSpPr>
          <a:xfrm>
            <a:off x="-1521782" y="0"/>
            <a:ext cx="2905237" cy="6858000"/>
            <a:chOff x="7279595" y="0"/>
            <a:chExt cx="287528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69067C2-CA8B-624C-6630-5E448CB15119}"/>
                </a:ext>
              </a:extLst>
            </p:cNvPr>
            <p:cNvSpPr>
              <a:spLocks/>
            </p:cNvSpPr>
            <p:nvPr/>
          </p:nvSpPr>
          <p:spPr>
            <a:xfrm rot="5400000">
              <a:off x="5288235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BDCA556-F556-5369-6DE5-144680F3B090}"/>
                </a:ext>
              </a:extLst>
            </p:cNvPr>
            <p:cNvSpPr txBox="1">
              <a:spLocks/>
            </p:cNvSpPr>
            <p:nvPr/>
          </p:nvSpPr>
          <p:spPr>
            <a:xfrm>
              <a:off x="7959885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BB24776-9733-E5D9-90BA-3D670EB72B92}"/>
                </a:ext>
              </a:extLst>
            </p:cNvPr>
            <p:cNvSpPr txBox="1">
              <a:spLocks/>
            </p:cNvSpPr>
            <p:nvPr/>
          </p:nvSpPr>
          <p:spPr>
            <a:xfrm>
              <a:off x="7598172" y="2205375"/>
              <a:ext cx="18724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Future </a:t>
              </a:r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Works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C31330F5-0262-1EB4-DBBB-A39B3F000DA6}"/>
                </a:ext>
              </a:extLst>
            </p:cNvPr>
            <p:cNvSpPr txBox="1">
              <a:spLocks/>
            </p:cNvSpPr>
            <p:nvPr/>
          </p:nvSpPr>
          <p:spPr>
            <a:xfrm>
              <a:off x="7752079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future of IoT-Based agricultural system that improves day by day on integrating wireless connectivity like Wi-Fi or GSM allowing to monitor it.</a:t>
              </a:r>
            </a:p>
          </p:txBody>
        </p:sp>
        <p:pic>
          <p:nvPicPr>
            <p:cNvPr id="46" name="Graphic 45" descr="Group brainstorm with solid fill">
              <a:extLst>
                <a:ext uri="{FF2B5EF4-FFF2-40B4-BE49-F238E27FC236}">
                  <a16:creationId xmlns="" xmlns:a16="http://schemas.microsoft.com/office/drawing/2014/main" id="{2C16E669-11EE-FE2E-9BDE-9289F5F9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5568" y="5774027"/>
              <a:ext cx="656401" cy="65640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BEC752BD-CB26-348A-B2EF-4889A6E0ACEB}"/>
              </a:ext>
            </a:extLst>
          </p:cNvPr>
          <p:cNvGrpSpPr/>
          <p:nvPr/>
        </p:nvGrpSpPr>
        <p:grpSpPr>
          <a:xfrm>
            <a:off x="-1742219" y="0"/>
            <a:ext cx="2905237" cy="6858000"/>
            <a:chOff x="4899899" y="0"/>
            <a:chExt cx="2875280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C676E1B7-2E82-B96A-5866-CEA57DBB0B30}"/>
                </a:ext>
              </a:extLst>
            </p:cNvPr>
            <p:cNvSpPr>
              <a:spLocks/>
            </p:cNvSpPr>
            <p:nvPr/>
          </p:nvSpPr>
          <p:spPr>
            <a:xfrm rot="5400000">
              <a:off x="2908539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9FF1897-E070-72D6-9DF8-8A7A9F39EC77}"/>
                </a:ext>
              </a:extLst>
            </p:cNvPr>
            <p:cNvSpPr txBox="1">
              <a:spLocks/>
            </p:cNvSpPr>
            <p:nvPr/>
          </p:nvSpPr>
          <p:spPr>
            <a:xfrm>
              <a:off x="55214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159133F-3F3E-08A8-7D33-1556DC2A2B6C}"/>
                </a:ext>
              </a:extLst>
            </p:cNvPr>
            <p:cNvSpPr txBox="1">
              <a:spLocks/>
            </p:cNvSpPr>
            <p:nvPr/>
          </p:nvSpPr>
          <p:spPr>
            <a:xfrm>
              <a:off x="51597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Research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6DA3434-3DAE-CB98-E361-55146C6C75D3}"/>
                </a:ext>
              </a:extLst>
            </p:cNvPr>
            <p:cNvSpPr txBox="1">
              <a:spLocks/>
            </p:cNvSpPr>
            <p:nvPr/>
          </p:nvSpPr>
          <p:spPr>
            <a:xfrm>
              <a:off x="5313678" y="2851706"/>
              <a:ext cx="1564641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phases about a developed IoT-Based Smart Agricultural System using various gadgets to create a system for farmers  works less.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48" name="Graphic 47" descr="Lightbulb and gear with solid fill">
              <a:extLst>
                <a:ext uri="{FF2B5EF4-FFF2-40B4-BE49-F238E27FC236}">
                  <a16:creationId xmlns="" xmlns:a16="http://schemas.microsoft.com/office/drawing/2014/main" id="{51F22414-24F9-03FF-1413-C6FDF3720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262" y="5703441"/>
              <a:ext cx="753476" cy="75347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B73EEE1-0E97-873B-1457-70635A820E25}"/>
              </a:ext>
            </a:extLst>
          </p:cNvPr>
          <p:cNvGrpSpPr/>
          <p:nvPr/>
        </p:nvGrpSpPr>
        <p:grpSpPr>
          <a:xfrm>
            <a:off x="-1990904" y="0"/>
            <a:ext cx="2905237" cy="6858000"/>
            <a:chOff x="2438400" y="0"/>
            <a:chExt cx="287528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513F147C-1DAD-5B37-637D-0A7D4DE6624C}"/>
                </a:ext>
              </a:extLst>
            </p:cNvPr>
            <p:cNvSpPr>
              <a:spLocks/>
            </p:cNvSpPr>
            <p:nvPr/>
          </p:nvSpPr>
          <p:spPr>
            <a:xfrm rot="5400000">
              <a:off x="447040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52AC52A-AB13-FE6E-9DF5-3480DDE57F60}"/>
                </a:ext>
              </a:extLst>
            </p:cNvPr>
            <p:cNvSpPr txBox="1">
              <a:spLocks/>
            </p:cNvSpPr>
            <p:nvPr/>
          </p:nvSpPr>
          <p:spPr>
            <a:xfrm>
              <a:off x="30830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1A147B0-FB12-25BA-3E0C-5858100F1B2C}"/>
                </a:ext>
              </a:extLst>
            </p:cNvPr>
            <p:cNvSpPr txBox="1">
              <a:spLocks/>
            </p:cNvSpPr>
            <p:nvPr/>
          </p:nvSpPr>
          <p:spPr>
            <a:xfrm>
              <a:off x="2721371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Aims &amp; Objectives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E9F4656-B33A-BB0D-796A-09675602D134}"/>
                </a:ext>
              </a:extLst>
            </p:cNvPr>
            <p:cNvSpPr txBox="1">
              <a:spLocks/>
            </p:cNvSpPr>
            <p:nvPr/>
          </p:nvSpPr>
          <p:spPr>
            <a:xfrm>
              <a:off x="2875278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main aims and objectives of developing an IoT-based smart agricultural system to help farmers automate agricultural tasks in a very easy way.</a:t>
              </a:r>
            </a:p>
          </p:txBody>
        </p:sp>
        <p:pic>
          <p:nvPicPr>
            <p:cNvPr id="44" name="Graphic 43" descr="Flask with solid fill">
              <a:extLst>
                <a:ext uri="{FF2B5EF4-FFF2-40B4-BE49-F238E27FC236}">
                  <a16:creationId xmlns="" xmlns:a16="http://schemas.microsoft.com/office/drawing/2014/main" id="{46DD8784-81EE-379C-0FC1-A7FEB946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396" y="5769293"/>
              <a:ext cx="665868" cy="66586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C01577B9-0DD5-B03D-FF23-B00E7348BF52}"/>
              </a:ext>
            </a:extLst>
          </p:cNvPr>
          <p:cNvGrpSpPr/>
          <p:nvPr/>
        </p:nvGrpSpPr>
        <p:grpSpPr>
          <a:xfrm>
            <a:off x="-2356515" y="0"/>
            <a:ext cx="2905237" cy="6858000"/>
            <a:chOff x="78275" y="0"/>
            <a:chExt cx="287528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C456C48A-5363-D6FF-1608-0575B118213A}"/>
                </a:ext>
              </a:extLst>
            </p:cNvPr>
            <p:cNvSpPr>
              <a:spLocks/>
            </p:cNvSpPr>
            <p:nvPr/>
          </p:nvSpPr>
          <p:spPr>
            <a:xfrm rot="5400000">
              <a:off x="-1913085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653FF78-446F-4895-3C8E-B2AEFB329DCB}"/>
                </a:ext>
              </a:extLst>
            </p:cNvPr>
            <p:cNvSpPr txBox="1">
              <a:spLocks/>
            </p:cNvSpPr>
            <p:nvPr/>
          </p:nvSpPr>
          <p:spPr>
            <a:xfrm>
              <a:off x="6446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B919FAD-F907-5967-848B-5F35FAF99740}"/>
                </a:ext>
              </a:extLst>
            </p:cNvPr>
            <p:cNvSpPr txBox="1">
              <a:spLocks/>
            </p:cNvSpPr>
            <p:nvPr/>
          </p:nvSpPr>
          <p:spPr>
            <a:xfrm>
              <a:off x="2829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46661A2-FBF1-480B-BAF7-E44C1FC6C4D9}"/>
                </a:ext>
              </a:extLst>
            </p:cNvPr>
            <p:cNvSpPr txBox="1">
              <a:spLocks/>
            </p:cNvSpPr>
            <p:nvPr/>
          </p:nvSpPr>
          <p:spPr>
            <a:xfrm>
              <a:off x="348970" y="2851706"/>
              <a:ext cx="156464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  </a:r>
            </a:p>
          </p:txBody>
        </p:sp>
        <p:pic>
          <p:nvPicPr>
            <p:cNvPr id="42" name="Graphic 41" descr="Fingerprint with solid fill">
              <a:extLst>
                <a:ext uri="{FF2B5EF4-FFF2-40B4-BE49-F238E27FC236}">
                  <a16:creationId xmlns="" xmlns:a16="http://schemas.microsoft.com/office/drawing/2014/main" id="{308DD12E-0471-2783-CBCA-F0571DC0C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4961" y="5792313"/>
              <a:ext cx="657878" cy="657878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B205B6-A536-0D54-51B2-8709401CE521}"/>
              </a:ext>
            </a:extLst>
          </p:cNvPr>
          <p:cNvSpPr txBox="1"/>
          <p:nvPr/>
        </p:nvSpPr>
        <p:spPr>
          <a:xfrm>
            <a:off x="3340100" y="2274838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WeCare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BC9E8B2-DC71-6B3F-3BBC-56311EB3A28D}"/>
              </a:ext>
            </a:extLst>
          </p:cNvPr>
          <p:cNvSpPr txBox="1"/>
          <p:nvPr/>
        </p:nvSpPr>
        <p:spPr>
          <a:xfrm>
            <a:off x="3477986" y="4653643"/>
            <a:ext cx="6482443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09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What we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42707"/>
            <a:ext cx="11250053" cy="52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8077740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For Users Who Can’t Use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friendly Design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and Assistance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 Access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Awareness and Training </a:t>
            </a:r>
          </a:p>
        </p:txBody>
      </p:sp>
    </p:spTree>
    <p:extLst>
      <p:ext uri="{BB962C8B-B14F-4D97-AF65-F5344CB8AC3E}">
        <p14:creationId xmlns:p14="http://schemas.microsoft.com/office/powerpoint/2010/main" val="37370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807774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Challenges faced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 faced during merge and conflict.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challenges.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Future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224676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Implementation of AI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Loyalty &amp; Reward program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Real-time </a:t>
            </a:r>
            <a:r>
              <a:rPr lang="en-US" sz="2800" smtClean="0">
                <a:solidFill>
                  <a:schemeClr val="bg1"/>
                </a:solidFill>
                <a:latin typeface="Montserrat" panose="00000500000000000000" pitchFamily="2" charset="0"/>
              </a:rPr>
              <a:t>service tracking</a:t>
            </a:r>
            <a:endParaRPr lang="en-US" sz="2800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514350" indent="-514350" algn="just">
              <a:buAutoNum type="arabicPeriod"/>
            </a:pPr>
            <a:endParaRPr lang="en-US" sz="2800" dirty="0" smtClean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514350" indent="-514350" algn="just">
              <a:buAutoNum type="arabicPeriod"/>
            </a:pPr>
            <a:endParaRPr lang="en-US" sz="2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B205B6-A536-0D54-51B2-8709401CE521}"/>
              </a:ext>
            </a:extLst>
          </p:cNvPr>
          <p:cNvSpPr txBox="1"/>
          <p:nvPr/>
        </p:nvSpPr>
        <p:spPr>
          <a:xfrm>
            <a:off x="2686050" y="2921168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Any feedbacks…?</a:t>
            </a:r>
          </a:p>
        </p:txBody>
      </p:sp>
    </p:spTree>
    <p:extLst>
      <p:ext uri="{BB962C8B-B14F-4D97-AF65-F5344CB8AC3E}">
        <p14:creationId xmlns:p14="http://schemas.microsoft.com/office/powerpoint/2010/main" val="36203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B205B6-A536-0D54-51B2-8709401CE521}"/>
              </a:ext>
            </a:extLst>
          </p:cNvPr>
          <p:cNvSpPr txBox="1"/>
          <p:nvPr/>
        </p:nvSpPr>
        <p:spPr>
          <a:xfrm>
            <a:off x="2686050" y="2921168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6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38A43DF-D794-A880-BEE3-3754CFC069E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78614" y="0"/>
            <a:ext cx="2905237" cy="6858000"/>
            <a:chOff x="9747737" y="0"/>
            <a:chExt cx="2875280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EED92274-C0C6-4F0C-51F1-62AA11CC18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7756377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946BBF7-AED3-1E63-C91C-3BA6454E8C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398283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87AB6E3-0B0F-EB60-B1F2-6BED8C0DD7D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6572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What we learnt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520C0A3-2D54-5523-8702-3F74450381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90479" y="2912457"/>
              <a:ext cx="15646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WeCare</a:t>
              </a: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offers a modern solution to manage services easily, benefiting both users and providers.</a:t>
              </a:r>
            </a:p>
          </p:txBody>
        </p:sp>
        <p:pic>
          <p:nvPicPr>
            <p:cNvPr id="50" name="Graphic 49" descr="Statistics with solid fill">
              <a:extLst>
                <a:ext uri="{FF2B5EF4-FFF2-40B4-BE49-F238E27FC236}">
                  <a16:creationId xmlns="" xmlns:a16="http://schemas.microsoft.com/office/drawing/2014/main" id="{86EA700F-913A-8CD0-7E9E-8DE72C3BA59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9020" y="5774027"/>
              <a:ext cx="694450" cy="6944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568A5891-B6D0-AA7E-3B51-424C006122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09490" y="-12"/>
            <a:ext cx="2905237" cy="6858000"/>
            <a:chOff x="7279597" y="1"/>
            <a:chExt cx="287528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69067C2-CA8B-624C-6630-5E448CB151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5288237" y="1991361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BDCA556-F556-5369-6DE5-144680F3B09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59885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BB24776-9733-E5D9-90BA-3D670EB72B9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98172" y="2205375"/>
              <a:ext cx="18724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Future </a:t>
              </a:r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Works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C31330F5-0262-1EB4-DBBB-A39B3F000DA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52079" y="2912457"/>
              <a:ext cx="15646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WeCare</a:t>
              </a: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can grow with apps, AI-based suggestions, loyalty rewards, and real-time service tracking.</a:t>
              </a:r>
            </a:p>
          </p:txBody>
        </p:sp>
        <p:pic>
          <p:nvPicPr>
            <p:cNvPr id="46" name="Graphic 45" descr="Group brainstorm with solid fill">
              <a:extLst>
                <a:ext uri="{FF2B5EF4-FFF2-40B4-BE49-F238E27FC236}">
                  <a16:creationId xmlns="" xmlns:a16="http://schemas.microsoft.com/office/drawing/2014/main" id="{2C16E669-11EE-FE2E-9BDE-9289F5F94AE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5568" y="5774027"/>
              <a:ext cx="656401" cy="65640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BEC752BD-CB26-348A-B2EF-4889A6E0AC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53555" y="0"/>
            <a:ext cx="2905237" cy="6858000"/>
            <a:chOff x="4899899" y="0"/>
            <a:chExt cx="2875280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C676E1B7-2E82-B96A-5866-CEA57DBB0B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2908539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9FF1897-E070-72D6-9DF8-8A7A9F39EC7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214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159133F-3F3E-08A8-7D33-1556DC2A2B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597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Reason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6DA3434-3DAE-CB98-E361-55146C6C75D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13678" y="2851706"/>
              <a:ext cx="15646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Research compared existing platforms and focused on solving user issues in booking, payments, and support.</a:t>
              </a:r>
            </a:p>
          </p:txBody>
        </p:sp>
        <p:pic>
          <p:nvPicPr>
            <p:cNvPr id="48" name="Graphic 47" descr="Lightbulb and gear with solid fill">
              <a:extLst>
                <a:ext uri="{FF2B5EF4-FFF2-40B4-BE49-F238E27FC236}">
                  <a16:creationId xmlns="" xmlns:a16="http://schemas.microsoft.com/office/drawing/2014/main" id="{51F22414-24F9-03FF-1413-C6FDF3720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262" y="5703441"/>
              <a:ext cx="753476" cy="75347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B73EEE1-0E97-873B-1457-70635A820E2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473855" y="12"/>
            <a:ext cx="2905237" cy="6858000"/>
            <a:chOff x="2438400" y="0"/>
            <a:chExt cx="287528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513F147C-1DAD-5B37-637D-0A7D4DE662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447040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52AC52A-AB13-FE6E-9DF5-3480DDE57F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30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1A147B0-FB12-25BA-3E0C-5858100F1B2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21371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Aims &amp; Objectives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E9F4656-B33A-BB0D-796A-09675602D1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75278" y="2912457"/>
              <a:ext cx="15646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aim is to make booking and managing services simple, reliable, and convenient for all users.</a:t>
              </a:r>
            </a:p>
          </p:txBody>
        </p:sp>
        <p:pic>
          <p:nvPicPr>
            <p:cNvPr id="44" name="Graphic 43" descr="Flask with solid fill">
              <a:extLst>
                <a:ext uri="{FF2B5EF4-FFF2-40B4-BE49-F238E27FC236}">
                  <a16:creationId xmlns="" xmlns:a16="http://schemas.microsoft.com/office/drawing/2014/main" id="{46DD8784-81EE-379C-0FC1-A7FEB946FF2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396" y="5769293"/>
              <a:ext cx="665868" cy="66586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C01577B9-0DD5-B03D-FF23-B00E7348BF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31" y="0"/>
            <a:ext cx="2905237" cy="6858000"/>
            <a:chOff x="78274" y="1"/>
            <a:chExt cx="287528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C456C48A-5363-D6FF-1608-0575B11821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-1913086" y="1991361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653FF78-446F-4895-3C8E-B2AEFB329DC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46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B919FAD-F907-5967-848B-5F35FAF9974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29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46661A2-FBF1-480B-BAF7-E44C1FC6C4D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8970" y="2851706"/>
              <a:ext cx="15646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WeCare</a:t>
              </a: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connects users with trusted providers, making daily tasks simple and efficient.</a:t>
              </a:r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2" name="Graphic 41" descr="Fingerprint with solid fill">
              <a:extLst>
                <a:ext uri="{FF2B5EF4-FFF2-40B4-BE49-F238E27FC236}">
                  <a16:creationId xmlns="" xmlns:a16="http://schemas.microsoft.com/office/drawing/2014/main" id="{308DD12E-0471-2783-CBCA-F0571DC0C7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4961" y="5792313"/>
              <a:ext cx="657878" cy="657878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6FF147E-C86E-9A95-69CD-09BB24F4FF87}"/>
              </a:ext>
            </a:extLst>
          </p:cNvPr>
          <p:cNvSpPr txBox="1"/>
          <p:nvPr/>
        </p:nvSpPr>
        <p:spPr>
          <a:xfrm>
            <a:off x="12770661" y="2196350"/>
            <a:ext cx="68199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IoT Based Smart Irrigation System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B99D803-9F6F-96AC-86F0-D1D2E887182F}"/>
              </a:ext>
            </a:extLst>
          </p:cNvPr>
          <p:cNvSpPr txBox="1"/>
          <p:nvPr/>
        </p:nvSpPr>
        <p:spPr>
          <a:xfrm>
            <a:off x="12908547" y="4575155"/>
            <a:ext cx="6482443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15896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Group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267765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WeCare </a:t>
            </a:r>
          </a:p>
          <a:p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Erick Pradhan (Leader)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Niraj Shrestha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Bikash Raj Chaurasiya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MD Rashid Fazeel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Surya Narayan Yadav</a:t>
            </a:r>
          </a:p>
        </p:txBody>
      </p:sp>
    </p:spTree>
    <p:extLst>
      <p:ext uri="{BB962C8B-B14F-4D97-AF65-F5344CB8AC3E}">
        <p14:creationId xmlns:p14="http://schemas.microsoft.com/office/powerpoint/2010/main" val="16954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514159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230832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WeCare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digital marketplace that connects customers with trusted local service providers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makes everyday life easier by letting people search, compare, and book services with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providers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a chance to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showcase their skills,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 their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businesses or services.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514159"/>
            <a:ext cx="7759879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Unique Project Name – </a:t>
            </a:r>
            <a:r>
              <a:rPr lang="en-US" sz="3200" b="1" dirty="0" err="1">
                <a:solidFill>
                  <a:schemeClr val="bg1"/>
                </a:solidFill>
              </a:rPr>
              <a:t>WeCare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reason as to why this name was picked is to show a sense of what our website stands for.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500589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/>
                <a:cs typeface="Calibri" panose="020F0502020204030204" pitchFamily="34" charset="0"/>
              </a:rPr>
              <a:t>Aims &amp;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1B28C-A27F-A2F3-AB4C-951C91350701}"/>
              </a:ext>
            </a:extLst>
          </p:cNvPr>
          <p:cNvSpPr txBox="1"/>
          <p:nvPr/>
        </p:nvSpPr>
        <p:spPr>
          <a:xfrm>
            <a:off x="431800" y="1263551"/>
            <a:ext cx="10871200" cy="412420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develop a two sided digital marketplace that connects customers with trusted local service providers in a convenient, transparent and efficient way.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altLang="en-US" sz="2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2400" b="1" u="sng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build a trusted, user-friendly platform that makes it easy for customers to book services and helps providers grow their business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4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2.To enable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to easily search, compare, and book services</a:t>
            </a: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3.To help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providers showcase skills, manage availability, and get paid securely.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4.To build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reliable, user-friendly platform with trust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6525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185025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Reason – Why our group chose this idea</a:t>
            </a:r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22300" y="1409700"/>
            <a:ext cx="10871200" cy="34163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</a:t>
            </a: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olve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 of finding reliable and trusted service providers easily</a:t>
            </a: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</a:t>
            </a: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rovide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professionals a platform to showcase services and reach more customers.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practical, innovative project with real-world value and growth potential</a:t>
            </a:r>
            <a:r>
              <a:rPr lang="en-US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empower skilled professionals to grow their business and income through a digital platform.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185025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Unique </a:t>
            </a:r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– </a:t>
            </a:r>
            <a:r>
              <a:rPr lang="en-US" sz="32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How is our idea different?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22300" y="1409700"/>
            <a:ext cx="108712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Two-sided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marketplace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 matching and 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Booking of multiple services at once.</a:t>
            </a:r>
          </a:p>
        </p:txBody>
      </p:sp>
    </p:spTree>
    <p:extLst>
      <p:ext uri="{BB962C8B-B14F-4D97-AF65-F5344CB8AC3E}">
        <p14:creationId xmlns:p14="http://schemas.microsoft.com/office/powerpoint/2010/main" val="6260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What we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273921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Learned to effectively utilize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ClickUp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plan, track, and manage project tasks.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Gained experience using GitHub for version control, code collaboration, and project management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makes a good website and how we can make one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Gained insights and knowledge of various topics.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Teamwork and communication.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9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596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Vanitas _7</dc:creator>
  <cp:lastModifiedBy>User</cp:lastModifiedBy>
  <cp:revision>29</cp:revision>
  <dcterms:created xsi:type="dcterms:W3CDTF">2025-05-25T06:38:09Z</dcterms:created>
  <dcterms:modified xsi:type="dcterms:W3CDTF">2025-08-22T18:02:00Z</dcterms:modified>
</cp:coreProperties>
</file>