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58" r:id="rId4"/>
    <p:sldId id="259" r:id="rId5"/>
    <p:sldId id="269" r:id="rId6"/>
    <p:sldId id="260" r:id="rId7"/>
    <p:sldId id="264" r:id="rId8"/>
    <p:sldId id="270" r:id="rId9"/>
    <p:sldId id="271" r:id="rId10"/>
    <p:sldId id="272" r:id="rId11"/>
    <p:sldId id="273" r:id="rId12"/>
    <p:sldId id="268" r:id="rId13"/>
    <p:sldId id="261"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89" autoAdjust="0"/>
    <p:restoredTop sz="94660"/>
  </p:normalViewPr>
  <p:slideViewPr>
    <p:cSldViewPr snapToGrid="0">
      <p:cViewPr varScale="1">
        <p:scale>
          <a:sx n="56" d="100"/>
          <a:sy n="56" d="100"/>
        </p:scale>
        <p:origin x="56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784F-6316-41F2-34BF-7D8298C50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977DD-FCB3-8BCD-6EB9-FFCB1768E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8DA92-7EF4-494B-694E-246670C9C1D2}"/>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1F7A560F-F65E-A8FF-6D08-033B142B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0F090-7870-ABEC-0D2C-7C9933E96ED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79190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0B5A-0CA0-0BEA-CDD1-D3BFBCCE00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40CAD-D887-D634-927F-F1F7B7A03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CE9F-4763-3630-6A79-F01A182C9A96}"/>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2E0E88F2-79AD-620B-F65D-D7BCB77C9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7BA3-D098-26F2-8792-14532E6E3A20}"/>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75071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32BFF-83C1-1B85-4443-729963D8D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5BCA1-DCB5-907B-B774-6DD352533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3AA96-967B-93A1-D9E6-0D1496E5D785}"/>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44D47A3A-D55C-C843-4356-B44C8727F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16956-B473-6C84-CC8C-376A7C01A23A}"/>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08275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ABDD-5E12-A4BE-8094-C13FE60BA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7E61C-94F0-3E59-6E4C-FA0C1811D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58463-1E7B-02EA-D082-5379B6C9FE53}"/>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271310E6-1FA4-6739-A013-D427726DE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53D4D-8415-DFC9-589C-28AAF6483C47}"/>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90018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218B-FA89-EA42-24C4-17CE736C9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26AF0F-13D5-36A6-6D85-EE6639588F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1DF8FB-1120-E944-1678-8993A1636979}"/>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0987B019-A3EA-8DFD-05BA-122C5CA5E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F46FE-74AC-8F32-C488-A404A5916DF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8092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F0EE-070D-3118-9FE7-54E0E58A9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08D15-9B1D-CBE0-DD9E-46A1D761A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B42D6D-3E17-2798-B219-D31786183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B8913-83AF-01F0-2467-584833E6973B}"/>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6" name="Footer Placeholder 5">
            <a:extLst>
              <a:ext uri="{FF2B5EF4-FFF2-40B4-BE49-F238E27FC236}">
                <a16:creationId xmlns:a16="http://schemas.microsoft.com/office/drawing/2014/main" id="{66DE9A21-797D-A38D-771C-CC5688505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3E0CB-CCAD-931A-0387-B33103DE130C}"/>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60529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C812-7C4B-4EA6-935A-1FA535F1D0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0B92A-46B5-95EB-6E8F-C8A457A03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78EAF-4B2C-13CB-C566-BBCD46600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D8B3D1-D5ED-BF02-932A-879674B75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0DCB4-41ED-4659-D77C-1D0C67054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B9F01-6559-315B-6350-BBD1078C5263}"/>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8" name="Footer Placeholder 7">
            <a:extLst>
              <a:ext uri="{FF2B5EF4-FFF2-40B4-BE49-F238E27FC236}">
                <a16:creationId xmlns:a16="http://schemas.microsoft.com/office/drawing/2014/main" id="{C1C05C9E-813A-31CF-3F65-5DC42110F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56EDB-08AF-4056-67FF-5457B2756D1F}"/>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455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311C-18BC-526D-416E-D99EC623F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A3FF55-BDCC-603A-DB88-0D8FABEE97CB}"/>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4" name="Footer Placeholder 3">
            <a:extLst>
              <a:ext uri="{FF2B5EF4-FFF2-40B4-BE49-F238E27FC236}">
                <a16:creationId xmlns:a16="http://schemas.microsoft.com/office/drawing/2014/main" id="{066B483F-1E06-55FF-E188-27B9ACD2F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A5DFBE-C304-8702-B144-0BD2E8F4AE7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66130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ED524-A984-5A31-46AA-A2493C42B781}"/>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3" name="Footer Placeholder 2">
            <a:extLst>
              <a:ext uri="{FF2B5EF4-FFF2-40B4-BE49-F238E27FC236}">
                <a16:creationId xmlns:a16="http://schemas.microsoft.com/office/drawing/2014/main" id="{43DC9727-9665-6531-C894-4C41F5285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A845C-FEC7-A44E-9F6B-14BE9C34E4FA}"/>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154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EAA6-450D-1054-E40A-527E63C4D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0FBF12-73EE-90ED-EB0B-4D5109D8A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28F67A-3901-6A4F-803B-6591D5D23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F36ED-D90F-B680-8D72-D56C931547B4}"/>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6" name="Footer Placeholder 5">
            <a:extLst>
              <a:ext uri="{FF2B5EF4-FFF2-40B4-BE49-F238E27FC236}">
                <a16:creationId xmlns:a16="http://schemas.microsoft.com/office/drawing/2014/main" id="{E4DAD796-2A58-6D43-15AC-75359BEE4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C9E8A-9CED-F362-DD85-E8929452C8A1}"/>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318596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AB4E-A093-1CA8-A592-ACDE3E99B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2A52D-0EDD-C88B-9242-3A58D787E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CDE794-9B68-C874-611B-B26A6074C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21AE-F260-43CC-1451-2D07F8430C7F}"/>
              </a:ext>
            </a:extLst>
          </p:cNvPr>
          <p:cNvSpPr>
            <a:spLocks noGrp="1"/>
          </p:cNvSpPr>
          <p:nvPr>
            <p:ph type="dt" sz="half" idx="10"/>
          </p:nvPr>
        </p:nvSpPr>
        <p:spPr/>
        <p:txBody>
          <a:bodyPr/>
          <a:lstStyle/>
          <a:p>
            <a:fld id="{BF2F2CEF-95B4-4B73-A383-B759B1EFCA5A}" type="datetimeFigureOut">
              <a:rPr lang="en-US" smtClean="0"/>
              <a:t>8/22/2025</a:t>
            </a:fld>
            <a:endParaRPr lang="en-US"/>
          </a:p>
        </p:txBody>
      </p:sp>
      <p:sp>
        <p:nvSpPr>
          <p:cNvPr id="6" name="Footer Placeholder 5">
            <a:extLst>
              <a:ext uri="{FF2B5EF4-FFF2-40B4-BE49-F238E27FC236}">
                <a16:creationId xmlns:a16="http://schemas.microsoft.com/office/drawing/2014/main" id="{150E305D-228E-7C57-7786-90DB86BFA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BEF4E-ACE6-AE47-047D-535826A26F8E}"/>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70087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97403-2EFB-F38A-C336-2113738EF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CC631-A81B-9FF0-DC67-3A5B20E54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7F009-04F3-E2A4-F589-D4049953D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F2CEF-95B4-4B73-A383-B759B1EFCA5A}" type="datetimeFigureOut">
              <a:rPr lang="en-US" smtClean="0"/>
              <a:t>8/22/2025</a:t>
            </a:fld>
            <a:endParaRPr lang="en-US"/>
          </a:p>
        </p:txBody>
      </p:sp>
      <p:sp>
        <p:nvSpPr>
          <p:cNvPr id="5" name="Footer Placeholder 4">
            <a:extLst>
              <a:ext uri="{FF2B5EF4-FFF2-40B4-BE49-F238E27FC236}">
                <a16:creationId xmlns:a16="http://schemas.microsoft.com/office/drawing/2014/main" id="{30EE82BF-3768-E548-4605-F1CE38201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804627-B5EF-41AD-764A-2AEAF5C70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DF1E53-07DD-4BBC-BBD0-B1D2E009F4CA}" type="slidenum">
              <a:rPr lang="en-US" smtClean="0"/>
              <a:t>‹#›</a:t>
            </a:fld>
            <a:endParaRPr lang="en-US"/>
          </a:p>
        </p:txBody>
      </p:sp>
    </p:spTree>
    <p:extLst>
      <p:ext uri="{BB962C8B-B14F-4D97-AF65-F5344CB8AC3E}">
        <p14:creationId xmlns:p14="http://schemas.microsoft.com/office/powerpoint/2010/main" val="398974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938A43DF-D794-A880-BEE3-3754CFC069EA}"/>
              </a:ext>
            </a:extLst>
          </p:cNvPr>
          <p:cNvGrpSpPr/>
          <p:nvPr/>
        </p:nvGrpSpPr>
        <p:grpSpPr>
          <a:xfrm>
            <a:off x="-1270342" y="0"/>
            <a:ext cx="2905237" cy="6858000"/>
            <a:chOff x="9747737" y="0"/>
            <a:chExt cx="2875280" cy="6858000"/>
          </a:xfrm>
        </p:grpSpPr>
        <p:sp>
          <p:nvSpPr>
            <p:cNvPr id="22" name="Freeform: Shape 21">
              <a:extLst>
                <a:ext uri="{FF2B5EF4-FFF2-40B4-BE49-F238E27FC236}">
                  <a16:creationId xmlns:a16="http://schemas.microsoft.com/office/drawing/2014/main" id="{EED92274-C0C6-4F0C-51F1-62AA11CC1833}"/>
                </a:ext>
              </a:extLst>
            </p:cNvPr>
            <p:cNvSpPr>
              <a:spLocks/>
            </p:cNvSpPr>
            <p:nvPr/>
          </p:nvSpPr>
          <p:spPr>
            <a:xfrm rot="5400000">
              <a:off x="7756377"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accent1">
                <a:lumMod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0946BBF7-AED3-1E63-C91C-3BA6454E8CF1}"/>
                </a:ext>
              </a:extLst>
            </p:cNvPr>
            <p:cNvSpPr txBox="1"/>
            <p:nvPr/>
          </p:nvSpPr>
          <p:spPr>
            <a:xfrm>
              <a:off x="10398283"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E</a:t>
              </a:r>
            </a:p>
          </p:txBody>
        </p:sp>
        <p:sp>
          <p:nvSpPr>
            <p:cNvPr id="39" name="TextBox 38">
              <a:extLst>
                <a:ext uri="{FF2B5EF4-FFF2-40B4-BE49-F238E27FC236}">
                  <a16:creationId xmlns:a16="http://schemas.microsoft.com/office/drawing/2014/main" id="{787AB6E3-0B0F-EB60-B1F2-6BED8C0DD7D1}"/>
                </a:ext>
              </a:extLst>
            </p:cNvPr>
            <p:cNvSpPr txBox="1"/>
            <p:nvPr/>
          </p:nvSpPr>
          <p:spPr>
            <a:xfrm>
              <a:off x="10036572"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Conclusion</a:t>
              </a:r>
            </a:p>
          </p:txBody>
        </p:sp>
        <p:sp>
          <p:nvSpPr>
            <p:cNvPr id="40" name="TextBox 39">
              <a:extLst>
                <a:ext uri="{FF2B5EF4-FFF2-40B4-BE49-F238E27FC236}">
                  <a16:creationId xmlns:a16="http://schemas.microsoft.com/office/drawing/2014/main" id="{2520C0A3-2D54-5523-8702-3F7445038166}"/>
                </a:ext>
              </a:extLst>
            </p:cNvPr>
            <p:cNvSpPr txBox="1"/>
            <p:nvPr/>
          </p:nvSpPr>
          <p:spPr>
            <a:xfrm>
              <a:off x="101904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Adoption of IoT in agriculture explains a significant step towards modernizing traditional farming practices by utilizing real time data from sensors.</a:t>
              </a:r>
            </a:p>
          </p:txBody>
        </p:sp>
        <p:pic>
          <p:nvPicPr>
            <p:cNvPr id="50" name="Graphic 49" descr="Statistics with solid fill">
              <a:extLst>
                <a:ext uri="{FF2B5EF4-FFF2-40B4-BE49-F238E27FC236}">
                  <a16:creationId xmlns:a16="http://schemas.microsoft.com/office/drawing/2014/main" id="{86EA700F-913A-8CD0-7E9E-8DE72C3BA5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9020" y="5774027"/>
              <a:ext cx="694450" cy="694450"/>
            </a:xfrm>
            <a:prstGeom prst="rect">
              <a:avLst/>
            </a:prstGeom>
          </p:spPr>
        </p:pic>
      </p:grpSp>
      <p:grpSp>
        <p:nvGrpSpPr>
          <p:cNvPr id="55" name="Group 54">
            <a:extLst>
              <a:ext uri="{FF2B5EF4-FFF2-40B4-BE49-F238E27FC236}">
                <a16:creationId xmlns:a16="http://schemas.microsoft.com/office/drawing/2014/main" id="{568A5891-B6D0-AA7E-3B51-424C006122AA}"/>
              </a:ext>
            </a:extLst>
          </p:cNvPr>
          <p:cNvGrpSpPr/>
          <p:nvPr/>
        </p:nvGrpSpPr>
        <p:grpSpPr>
          <a:xfrm>
            <a:off x="-1521782" y="0"/>
            <a:ext cx="2905237" cy="6858000"/>
            <a:chOff x="7279595" y="0"/>
            <a:chExt cx="2875280" cy="6858000"/>
          </a:xfrm>
        </p:grpSpPr>
        <p:sp>
          <p:nvSpPr>
            <p:cNvPr id="21" name="Freeform: Shape 20">
              <a:extLst>
                <a:ext uri="{FF2B5EF4-FFF2-40B4-BE49-F238E27FC236}">
                  <a16:creationId xmlns:a16="http://schemas.microsoft.com/office/drawing/2014/main" id="{969067C2-CA8B-624C-6630-5E448CB15119}"/>
                </a:ext>
              </a:extLst>
            </p:cNvPr>
            <p:cNvSpPr>
              <a:spLocks/>
            </p:cNvSpPr>
            <p:nvPr/>
          </p:nvSpPr>
          <p:spPr>
            <a:xfrm rot="5400000">
              <a:off x="5288235"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TextBox 28">
              <a:extLst>
                <a:ext uri="{FF2B5EF4-FFF2-40B4-BE49-F238E27FC236}">
                  <a16:creationId xmlns:a16="http://schemas.microsoft.com/office/drawing/2014/main" id="{7BDCA556-F556-5369-6DE5-144680F3B090}"/>
                </a:ext>
              </a:extLst>
            </p:cNvPr>
            <p:cNvSpPr txBox="1">
              <a:spLocks/>
            </p:cNvSpPr>
            <p:nvPr/>
          </p:nvSpPr>
          <p:spPr>
            <a:xfrm>
              <a:off x="7959885"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D</a:t>
              </a:r>
            </a:p>
          </p:txBody>
        </p:sp>
        <p:sp>
          <p:nvSpPr>
            <p:cNvPr id="37" name="TextBox 36">
              <a:extLst>
                <a:ext uri="{FF2B5EF4-FFF2-40B4-BE49-F238E27FC236}">
                  <a16:creationId xmlns:a16="http://schemas.microsoft.com/office/drawing/2014/main" id="{3BB24776-9733-E5D9-90BA-3D670EB72B92}"/>
                </a:ext>
              </a:extLst>
            </p:cNvPr>
            <p:cNvSpPr txBox="1">
              <a:spLocks/>
            </p:cNvSpPr>
            <p:nvPr/>
          </p:nvSpPr>
          <p:spPr>
            <a:xfrm>
              <a:off x="7598172" y="2205375"/>
              <a:ext cx="1872457" cy="677108"/>
            </a:xfrm>
            <a:prstGeom prst="rect">
              <a:avLst/>
            </a:prstGeom>
            <a:noFill/>
          </p:spPr>
          <p:txBody>
            <a:bodyPr wrap="square" rtlCol="0">
              <a:spAutoFit/>
            </a:bodyPr>
            <a:lstStyle/>
            <a:p>
              <a:pPr algn="ctr"/>
              <a:r>
                <a:rPr lang="en-US" sz="2000" b="1" dirty="0">
                  <a:solidFill>
                    <a:schemeClr val="bg1"/>
                  </a:solidFill>
                  <a:latin typeface="Montserrat" panose="00000500000000000000" pitchFamily="2" charset="0"/>
                </a:rPr>
                <a:t>Future </a:t>
              </a:r>
              <a:r>
                <a:rPr lang="en-US" b="1" dirty="0">
                  <a:solidFill>
                    <a:schemeClr val="bg1"/>
                  </a:solidFill>
                  <a:latin typeface="Montserrat" panose="00000500000000000000" pitchFamily="2" charset="0"/>
                </a:rPr>
                <a:t>Works</a:t>
              </a:r>
            </a:p>
          </p:txBody>
        </p:sp>
        <p:sp>
          <p:nvSpPr>
            <p:cNvPr id="38" name="TextBox 37">
              <a:extLst>
                <a:ext uri="{FF2B5EF4-FFF2-40B4-BE49-F238E27FC236}">
                  <a16:creationId xmlns:a16="http://schemas.microsoft.com/office/drawing/2014/main" id="{C31330F5-0262-1EB4-DBBB-A39B3F000DA6}"/>
                </a:ext>
              </a:extLst>
            </p:cNvPr>
            <p:cNvSpPr txBox="1">
              <a:spLocks/>
            </p:cNvSpPr>
            <p:nvPr/>
          </p:nvSpPr>
          <p:spPr>
            <a:xfrm>
              <a:off x="77520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future of IoT-Based agricultural system that improves day by day on integrating wireless connectivity like Wi-Fi or GSM allowing to monitor it.</a:t>
              </a:r>
            </a:p>
          </p:txBody>
        </p:sp>
        <p:pic>
          <p:nvPicPr>
            <p:cNvPr id="46" name="Graphic 45" descr="Group brainstorm with solid fill">
              <a:extLst>
                <a:ext uri="{FF2B5EF4-FFF2-40B4-BE49-F238E27FC236}">
                  <a16:creationId xmlns:a16="http://schemas.microsoft.com/office/drawing/2014/main" id="{2C16E669-11EE-FE2E-9BDE-9289F5F94A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5568" y="5774027"/>
              <a:ext cx="656401" cy="656401"/>
            </a:xfrm>
            <a:prstGeom prst="rect">
              <a:avLst/>
            </a:prstGeom>
          </p:spPr>
        </p:pic>
      </p:grpSp>
      <p:grpSp>
        <p:nvGrpSpPr>
          <p:cNvPr id="54" name="Group 53">
            <a:extLst>
              <a:ext uri="{FF2B5EF4-FFF2-40B4-BE49-F238E27FC236}">
                <a16:creationId xmlns:a16="http://schemas.microsoft.com/office/drawing/2014/main" id="{BEC752BD-CB26-348A-B2EF-4889A6E0ACEB}"/>
              </a:ext>
            </a:extLst>
          </p:cNvPr>
          <p:cNvGrpSpPr/>
          <p:nvPr/>
        </p:nvGrpSpPr>
        <p:grpSpPr>
          <a:xfrm>
            <a:off x="-1742219" y="0"/>
            <a:ext cx="2905237" cy="6858000"/>
            <a:chOff x="4899899" y="0"/>
            <a:chExt cx="2875280" cy="6858000"/>
          </a:xfrm>
        </p:grpSpPr>
        <p:sp>
          <p:nvSpPr>
            <p:cNvPr id="20" name="Freeform: Shape 19">
              <a:extLst>
                <a:ext uri="{FF2B5EF4-FFF2-40B4-BE49-F238E27FC236}">
                  <a16:creationId xmlns:a16="http://schemas.microsoft.com/office/drawing/2014/main" id="{C676E1B7-2E82-B96A-5866-CEA57DBB0B30}"/>
                </a:ext>
              </a:extLst>
            </p:cNvPr>
            <p:cNvSpPr>
              <a:spLocks/>
            </p:cNvSpPr>
            <p:nvPr/>
          </p:nvSpPr>
          <p:spPr>
            <a:xfrm rot="5400000">
              <a:off x="2908539"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TextBox 26">
              <a:extLst>
                <a:ext uri="{FF2B5EF4-FFF2-40B4-BE49-F238E27FC236}">
                  <a16:creationId xmlns:a16="http://schemas.microsoft.com/office/drawing/2014/main" id="{C9FF1897-E070-72D6-9DF8-8A7A9F39EC77}"/>
                </a:ext>
              </a:extLst>
            </p:cNvPr>
            <p:cNvSpPr txBox="1">
              <a:spLocks/>
            </p:cNvSpPr>
            <p:nvPr/>
          </p:nvSpPr>
          <p:spPr>
            <a:xfrm>
              <a:off x="55214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C</a:t>
              </a:r>
            </a:p>
          </p:txBody>
        </p:sp>
        <p:sp>
          <p:nvSpPr>
            <p:cNvPr id="35" name="TextBox 34">
              <a:extLst>
                <a:ext uri="{FF2B5EF4-FFF2-40B4-BE49-F238E27FC236}">
                  <a16:creationId xmlns:a16="http://schemas.microsoft.com/office/drawing/2014/main" id="{6159133F-3F3E-08A8-7D33-1556DC2A2B6C}"/>
                </a:ext>
              </a:extLst>
            </p:cNvPr>
            <p:cNvSpPr txBox="1">
              <a:spLocks/>
            </p:cNvSpPr>
            <p:nvPr/>
          </p:nvSpPr>
          <p:spPr>
            <a:xfrm>
              <a:off x="51597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Research</a:t>
              </a:r>
            </a:p>
          </p:txBody>
        </p:sp>
        <p:sp>
          <p:nvSpPr>
            <p:cNvPr id="36" name="TextBox 35">
              <a:extLst>
                <a:ext uri="{FF2B5EF4-FFF2-40B4-BE49-F238E27FC236}">
                  <a16:creationId xmlns:a16="http://schemas.microsoft.com/office/drawing/2014/main" id="{26DA3434-3DAE-CB98-E361-55146C6C75D3}"/>
                </a:ext>
              </a:extLst>
            </p:cNvPr>
            <p:cNvSpPr txBox="1">
              <a:spLocks/>
            </p:cNvSpPr>
            <p:nvPr/>
          </p:nvSpPr>
          <p:spPr>
            <a:xfrm>
              <a:off x="5313678" y="2851706"/>
              <a:ext cx="1564641" cy="2893100"/>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phases about a developed IoT-Based Smart Agricultural System using various gadgets to create a system for farmers  works less.</a:t>
              </a:r>
            </a:p>
            <a:p>
              <a:pPr algn="just"/>
              <a:endParaRPr lang="en-US" sz="1400" dirty="0">
                <a:solidFill>
                  <a:schemeClr val="bg1"/>
                </a:solidFill>
                <a:latin typeface="Montserrat" panose="00000500000000000000" pitchFamily="2" charset="0"/>
              </a:endParaRPr>
            </a:p>
          </p:txBody>
        </p:sp>
        <p:pic>
          <p:nvPicPr>
            <p:cNvPr id="48" name="Graphic 47" descr="Lightbulb and gear with solid fill">
              <a:extLst>
                <a:ext uri="{FF2B5EF4-FFF2-40B4-BE49-F238E27FC236}">
                  <a16:creationId xmlns:a16="http://schemas.microsoft.com/office/drawing/2014/main" id="{51F22414-24F9-03FF-1413-C6FDF3720F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9262" y="5703441"/>
              <a:ext cx="753476" cy="753476"/>
            </a:xfrm>
            <a:prstGeom prst="rect">
              <a:avLst/>
            </a:prstGeom>
          </p:spPr>
        </p:pic>
      </p:grpSp>
      <p:grpSp>
        <p:nvGrpSpPr>
          <p:cNvPr id="53" name="Group 52">
            <a:extLst>
              <a:ext uri="{FF2B5EF4-FFF2-40B4-BE49-F238E27FC236}">
                <a16:creationId xmlns:a16="http://schemas.microsoft.com/office/drawing/2014/main" id="{2B73EEE1-0E97-873B-1457-70635A820E25}"/>
              </a:ext>
            </a:extLst>
          </p:cNvPr>
          <p:cNvGrpSpPr/>
          <p:nvPr/>
        </p:nvGrpSpPr>
        <p:grpSpPr>
          <a:xfrm>
            <a:off x="-1990904" y="0"/>
            <a:ext cx="2905237" cy="6858000"/>
            <a:chOff x="2438400" y="0"/>
            <a:chExt cx="2875280" cy="6858000"/>
          </a:xfrm>
        </p:grpSpPr>
        <p:sp>
          <p:nvSpPr>
            <p:cNvPr id="19" name="Freeform: Shape 18">
              <a:extLst>
                <a:ext uri="{FF2B5EF4-FFF2-40B4-BE49-F238E27FC236}">
                  <a16:creationId xmlns:a16="http://schemas.microsoft.com/office/drawing/2014/main" id="{513F147C-1DAD-5B37-637D-0A7D4DE6624C}"/>
                </a:ext>
              </a:extLst>
            </p:cNvPr>
            <p:cNvSpPr>
              <a:spLocks/>
            </p:cNvSpPr>
            <p:nvPr/>
          </p:nvSpPr>
          <p:spPr>
            <a:xfrm rot="5400000">
              <a:off x="447040"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60000"/>
                <a:lumOff val="4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652AC52A-AB13-FE6E-9DF5-3480DDE57F60}"/>
                </a:ext>
              </a:extLst>
            </p:cNvPr>
            <p:cNvSpPr txBox="1">
              <a:spLocks/>
            </p:cNvSpPr>
            <p:nvPr/>
          </p:nvSpPr>
          <p:spPr>
            <a:xfrm>
              <a:off x="30830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B</a:t>
              </a:r>
            </a:p>
          </p:txBody>
        </p:sp>
        <p:sp>
          <p:nvSpPr>
            <p:cNvPr id="33" name="TextBox 32">
              <a:extLst>
                <a:ext uri="{FF2B5EF4-FFF2-40B4-BE49-F238E27FC236}">
                  <a16:creationId xmlns:a16="http://schemas.microsoft.com/office/drawing/2014/main" id="{01A147B0-FB12-25BA-3E0C-5858100F1B2C}"/>
                </a:ext>
              </a:extLst>
            </p:cNvPr>
            <p:cNvSpPr txBox="1">
              <a:spLocks/>
            </p:cNvSpPr>
            <p:nvPr/>
          </p:nvSpPr>
          <p:spPr>
            <a:xfrm>
              <a:off x="2721371" y="2205375"/>
              <a:ext cx="1872457"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Aims &amp; Objectives</a:t>
              </a:r>
            </a:p>
          </p:txBody>
        </p:sp>
        <p:sp>
          <p:nvSpPr>
            <p:cNvPr id="34" name="TextBox 33">
              <a:extLst>
                <a:ext uri="{FF2B5EF4-FFF2-40B4-BE49-F238E27FC236}">
                  <a16:creationId xmlns:a16="http://schemas.microsoft.com/office/drawing/2014/main" id="{8E9F4656-B33A-BB0D-796A-09675602D134}"/>
                </a:ext>
              </a:extLst>
            </p:cNvPr>
            <p:cNvSpPr txBox="1">
              <a:spLocks/>
            </p:cNvSpPr>
            <p:nvPr/>
          </p:nvSpPr>
          <p:spPr>
            <a:xfrm>
              <a:off x="2875278"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main aims and objectives of developing an IoT-based smart agricultural system to help farmers automate agricultural tasks in a very easy way.</a:t>
              </a:r>
            </a:p>
          </p:txBody>
        </p:sp>
        <p:pic>
          <p:nvPicPr>
            <p:cNvPr id="44" name="Graphic 43" descr="Flask with solid fill">
              <a:extLst>
                <a:ext uri="{FF2B5EF4-FFF2-40B4-BE49-F238E27FC236}">
                  <a16:creationId xmlns:a16="http://schemas.microsoft.com/office/drawing/2014/main" id="{46DD8784-81EE-379C-0FC1-A7FEB946FF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79396" y="5769293"/>
              <a:ext cx="665868" cy="665868"/>
            </a:xfrm>
            <a:prstGeom prst="rect">
              <a:avLst/>
            </a:prstGeom>
          </p:spPr>
        </p:pic>
      </p:grpSp>
      <p:grpSp>
        <p:nvGrpSpPr>
          <p:cNvPr id="52" name="Group 51">
            <a:extLst>
              <a:ext uri="{FF2B5EF4-FFF2-40B4-BE49-F238E27FC236}">
                <a16:creationId xmlns:a16="http://schemas.microsoft.com/office/drawing/2014/main" id="{C01577B9-0DD5-B03D-FF23-B00E7348BF52}"/>
              </a:ext>
            </a:extLst>
          </p:cNvPr>
          <p:cNvGrpSpPr/>
          <p:nvPr/>
        </p:nvGrpSpPr>
        <p:grpSpPr>
          <a:xfrm>
            <a:off x="-2253484" y="0"/>
            <a:ext cx="2905237" cy="6858000"/>
            <a:chOff x="78275" y="0"/>
            <a:chExt cx="2875280" cy="6858000"/>
          </a:xfrm>
        </p:grpSpPr>
        <p:sp>
          <p:nvSpPr>
            <p:cNvPr id="18" name="Freeform: Shape 17">
              <a:extLst>
                <a:ext uri="{FF2B5EF4-FFF2-40B4-BE49-F238E27FC236}">
                  <a16:creationId xmlns:a16="http://schemas.microsoft.com/office/drawing/2014/main" id="{C456C48A-5363-D6FF-1608-0575B118213A}"/>
                </a:ext>
              </a:extLst>
            </p:cNvPr>
            <p:cNvSpPr>
              <a:spLocks/>
            </p:cNvSpPr>
            <p:nvPr/>
          </p:nvSpPr>
          <p:spPr>
            <a:xfrm rot="5400000">
              <a:off x="-1913085"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40000"/>
                <a:lumOff val="6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653FF78-446F-4895-3C8E-B2AEFB329DCB}"/>
                </a:ext>
              </a:extLst>
            </p:cNvPr>
            <p:cNvSpPr txBox="1">
              <a:spLocks/>
            </p:cNvSpPr>
            <p:nvPr/>
          </p:nvSpPr>
          <p:spPr>
            <a:xfrm>
              <a:off x="6446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A</a:t>
              </a:r>
            </a:p>
          </p:txBody>
        </p:sp>
        <p:sp>
          <p:nvSpPr>
            <p:cNvPr id="30" name="TextBox 29">
              <a:extLst>
                <a:ext uri="{FF2B5EF4-FFF2-40B4-BE49-F238E27FC236}">
                  <a16:creationId xmlns:a16="http://schemas.microsoft.com/office/drawing/2014/main" id="{CB919FAD-F907-5967-848B-5F35FAF99740}"/>
                </a:ext>
              </a:extLst>
            </p:cNvPr>
            <p:cNvSpPr txBox="1">
              <a:spLocks/>
            </p:cNvSpPr>
            <p:nvPr/>
          </p:nvSpPr>
          <p:spPr>
            <a:xfrm>
              <a:off x="2829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Introduction</a:t>
              </a:r>
            </a:p>
          </p:txBody>
        </p:sp>
        <p:sp>
          <p:nvSpPr>
            <p:cNvPr id="32" name="TextBox 31">
              <a:extLst>
                <a:ext uri="{FF2B5EF4-FFF2-40B4-BE49-F238E27FC236}">
                  <a16:creationId xmlns:a16="http://schemas.microsoft.com/office/drawing/2014/main" id="{946661A2-FBF1-480B-BAF7-E44C1FC6C4D9}"/>
                </a:ext>
              </a:extLst>
            </p:cNvPr>
            <p:cNvSpPr txBox="1">
              <a:spLocks/>
            </p:cNvSpPr>
            <p:nvPr/>
          </p:nvSpPr>
          <p:spPr>
            <a:xfrm>
              <a:off x="348970" y="2851706"/>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Introduction about our project’s concept that connects everyday objects and devices to the internet enabling automated data collection. </a:t>
              </a:r>
            </a:p>
          </p:txBody>
        </p:sp>
        <p:pic>
          <p:nvPicPr>
            <p:cNvPr id="42" name="Graphic 41" descr="Fingerprint with solid fill">
              <a:extLst>
                <a:ext uri="{FF2B5EF4-FFF2-40B4-BE49-F238E27FC236}">
                  <a16:creationId xmlns:a16="http://schemas.microsoft.com/office/drawing/2014/main" id="{308DD12E-0471-2783-CBCA-F0571DC0C7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4961" y="5792313"/>
              <a:ext cx="657878" cy="657878"/>
            </a:xfrm>
            <a:prstGeom prst="rect">
              <a:avLst/>
            </a:prstGeom>
          </p:spPr>
        </p:pic>
      </p:grpSp>
      <p:sp>
        <p:nvSpPr>
          <p:cNvPr id="58" name="TextBox 57">
            <a:extLst>
              <a:ext uri="{FF2B5EF4-FFF2-40B4-BE49-F238E27FC236}">
                <a16:creationId xmlns:a16="http://schemas.microsoft.com/office/drawing/2014/main" id="{EBB205B6-A536-0D54-51B2-8709401CE521}"/>
              </a:ext>
            </a:extLst>
          </p:cNvPr>
          <p:cNvSpPr txBox="1"/>
          <p:nvPr/>
        </p:nvSpPr>
        <p:spPr>
          <a:xfrm>
            <a:off x="3340100" y="227483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WeCare</a:t>
            </a:r>
          </a:p>
        </p:txBody>
      </p:sp>
      <p:sp>
        <p:nvSpPr>
          <p:cNvPr id="59" name="TextBox 58">
            <a:extLst>
              <a:ext uri="{FF2B5EF4-FFF2-40B4-BE49-F238E27FC236}">
                <a16:creationId xmlns:a16="http://schemas.microsoft.com/office/drawing/2014/main" id="{5BC9E8B2-DC71-6B3F-3BBC-56311EB3A28D}"/>
              </a:ext>
            </a:extLst>
          </p:cNvPr>
          <p:cNvSpPr txBox="1"/>
          <p:nvPr/>
        </p:nvSpPr>
        <p:spPr>
          <a:xfrm>
            <a:off x="3477986" y="4653643"/>
            <a:ext cx="6482443" cy="584775"/>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3200" dirty="0">
                <a:solidFill>
                  <a:schemeClr val="bg1">
                    <a:lumMod val="95000"/>
                  </a:schemeClr>
                </a:solidFill>
                <a:latin typeface="Montserrat" panose="00000500000000000000" pitchFamily="2" charset="0"/>
              </a:rPr>
              <a:t>Presentation</a:t>
            </a:r>
          </a:p>
        </p:txBody>
      </p:sp>
    </p:spTree>
    <p:extLst>
      <p:ext uri="{BB962C8B-B14F-4D97-AF65-F5344CB8AC3E}">
        <p14:creationId xmlns:p14="http://schemas.microsoft.com/office/powerpoint/2010/main" val="120097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7942943"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For Users Who Can’t Use The System</a:t>
            </a:r>
          </a:p>
        </p:txBody>
      </p:sp>
      <p:sp>
        <p:nvSpPr>
          <p:cNvPr id="4" name="TextBox 3">
            <a:extLst>
              <a:ext uri="{FF2B5EF4-FFF2-40B4-BE49-F238E27FC236}">
                <a16:creationId xmlns:a16="http://schemas.microsoft.com/office/drawing/2014/main" id="{B361F830-CDE2-1CD6-1C98-D07616E7FDC8}"/>
              </a:ext>
            </a:extLst>
          </p:cNvPr>
          <p:cNvSpPr txBox="1"/>
          <p:nvPr/>
        </p:nvSpPr>
        <p:spPr>
          <a:xfrm>
            <a:off x="622300" y="1409700"/>
            <a:ext cx="10871200" cy="1815882"/>
          </a:xfrm>
          <a:prstGeom prst="rect">
            <a:avLst/>
          </a:prstGeom>
          <a:noFill/>
          <a:effectLst>
            <a:outerShdw blurRad="50800" dist="38100" algn="l" rotWithShape="0">
              <a:prstClr val="black">
                <a:alpha val="40000"/>
              </a:prstClr>
            </a:outerShdw>
          </a:effectLst>
        </p:spPr>
        <p:txBody>
          <a:bodyPr wrap="square" rtlCol="0">
            <a:spAutoFit/>
          </a:bodyPr>
          <a:lstStyle/>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User friendly Design</a:t>
            </a:r>
          </a:p>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Support and Assistance</a:t>
            </a:r>
          </a:p>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Alternative Access</a:t>
            </a:r>
          </a:p>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Awareness and Training </a:t>
            </a:r>
          </a:p>
        </p:txBody>
      </p:sp>
    </p:spTree>
    <p:extLst>
      <p:ext uri="{BB962C8B-B14F-4D97-AF65-F5344CB8AC3E}">
        <p14:creationId xmlns:p14="http://schemas.microsoft.com/office/powerpoint/2010/main" val="69735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3283857"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Future Works</a:t>
            </a:r>
          </a:p>
        </p:txBody>
      </p:sp>
      <p:sp>
        <p:nvSpPr>
          <p:cNvPr id="4" name="TextBox 3">
            <a:extLst>
              <a:ext uri="{FF2B5EF4-FFF2-40B4-BE49-F238E27FC236}">
                <a16:creationId xmlns:a16="http://schemas.microsoft.com/office/drawing/2014/main" id="{B361F830-CDE2-1CD6-1C98-D07616E7FDC8}"/>
              </a:ext>
            </a:extLst>
          </p:cNvPr>
          <p:cNvSpPr txBox="1"/>
          <p:nvPr/>
        </p:nvSpPr>
        <p:spPr>
          <a:xfrm>
            <a:off x="622300" y="1409700"/>
            <a:ext cx="10871200" cy="1384995"/>
          </a:xfrm>
          <a:prstGeom prst="rect">
            <a:avLst/>
          </a:prstGeom>
          <a:noFill/>
          <a:effectLst>
            <a:outerShdw blurRad="50800" dist="38100" algn="l" rotWithShape="0">
              <a:prstClr val="black">
                <a:alpha val="40000"/>
              </a:prstClr>
            </a:outerShdw>
          </a:effectLst>
        </p:spPr>
        <p:txBody>
          <a:bodyPr wrap="square" rtlCol="0">
            <a:spAutoFit/>
          </a:bodyPr>
          <a:lstStyle/>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Implementation of AI</a:t>
            </a:r>
          </a:p>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Loyalty &amp; Reward program</a:t>
            </a:r>
          </a:p>
          <a:p>
            <a:pPr marL="514350" indent="-514350" algn="just">
              <a:buFont typeface="Arial" panose="020B0604020202020204" pitchFamily="34" charset="0"/>
              <a:buChar char="•"/>
            </a:pPr>
            <a:r>
              <a:rPr lang="en-US" sz="2800" dirty="0">
                <a:solidFill>
                  <a:schemeClr val="bg1"/>
                </a:solidFill>
                <a:latin typeface="Montserrat" panose="00000500000000000000" pitchFamily="2" charset="0"/>
              </a:rPr>
              <a:t>Real-time service tracking</a:t>
            </a:r>
          </a:p>
        </p:txBody>
      </p:sp>
    </p:spTree>
    <p:extLst>
      <p:ext uri="{BB962C8B-B14F-4D97-AF65-F5344CB8AC3E}">
        <p14:creationId xmlns:p14="http://schemas.microsoft.com/office/powerpoint/2010/main" val="340942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EBB205B6-A536-0D54-51B2-8709401CE521}"/>
              </a:ext>
            </a:extLst>
          </p:cNvPr>
          <p:cNvSpPr txBox="1"/>
          <p:nvPr/>
        </p:nvSpPr>
        <p:spPr>
          <a:xfrm>
            <a:off x="2686050" y="292116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Any feedbacks…?</a:t>
            </a:r>
          </a:p>
        </p:txBody>
      </p:sp>
    </p:spTree>
    <p:extLst>
      <p:ext uri="{BB962C8B-B14F-4D97-AF65-F5344CB8AC3E}">
        <p14:creationId xmlns:p14="http://schemas.microsoft.com/office/powerpoint/2010/main" val="362033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EBB205B6-A536-0D54-51B2-8709401CE521}"/>
              </a:ext>
            </a:extLst>
          </p:cNvPr>
          <p:cNvSpPr txBox="1"/>
          <p:nvPr/>
        </p:nvSpPr>
        <p:spPr>
          <a:xfrm>
            <a:off x="2686050" y="292116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Moving on…….</a:t>
            </a:r>
          </a:p>
        </p:txBody>
      </p:sp>
    </p:spTree>
    <p:extLst>
      <p:ext uri="{BB962C8B-B14F-4D97-AF65-F5344CB8AC3E}">
        <p14:creationId xmlns:p14="http://schemas.microsoft.com/office/powerpoint/2010/main" val="352765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EBB205B6-A536-0D54-51B2-8709401CE521}"/>
              </a:ext>
            </a:extLst>
          </p:cNvPr>
          <p:cNvSpPr txBox="1"/>
          <p:nvPr/>
        </p:nvSpPr>
        <p:spPr>
          <a:xfrm>
            <a:off x="2686050" y="292116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Thank you!</a:t>
            </a:r>
          </a:p>
        </p:txBody>
      </p:sp>
    </p:spTree>
    <p:extLst>
      <p:ext uri="{BB962C8B-B14F-4D97-AF65-F5344CB8AC3E}">
        <p14:creationId xmlns:p14="http://schemas.microsoft.com/office/powerpoint/2010/main" val="2487342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938A43DF-D794-A880-BEE3-3754CFC069EA}"/>
              </a:ext>
            </a:extLst>
          </p:cNvPr>
          <p:cNvGrpSpPr>
            <a:grpSpLocks noGrp="1" noUngrp="1" noRot="1" noMove="1" noResize="1"/>
          </p:cNvGrpSpPr>
          <p:nvPr/>
        </p:nvGrpSpPr>
        <p:grpSpPr>
          <a:xfrm>
            <a:off x="9878614" y="0"/>
            <a:ext cx="2905237" cy="6858000"/>
            <a:chOff x="9747737" y="0"/>
            <a:chExt cx="2875280" cy="6858000"/>
          </a:xfrm>
        </p:grpSpPr>
        <p:sp>
          <p:nvSpPr>
            <p:cNvPr id="22" name="Freeform: Shape 21">
              <a:extLst>
                <a:ext uri="{FF2B5EF4-FFF2-40B4-BE49-F238E27FC236}">
                  <a16:creationId xmlns:a16="http://schemas.microsoft.com/office/drawing/2014/main" id="{EED92274-C0C6-4F0C-51F1-62AA11CC1833}"/>
                </a:ext>
              </a:extLst>
            </p:cNvPr>
            <p:cNvSpPr>
              <a:spLocks noGrp="1" noRot="1" noMove="1" noResize="1" noEditPoints="1" noAdjustHandles="1" noChangeArrowheads="1" noChangeShapeType="1"/>
            </p:cNvSpPr>
            <p:nvPr/>
          </p:nvSpPr>
          <p:spPr>
            <a:xfrm rot="5400000">
              <a:off x="7756377"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accent1">
                <a:lumMod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0946BBF7-AED3-1E63-C91C-3BA6454E8CF1}"/>
                </a:ext>
              </a:extLst>
            </p:cNvPr>
            <p:cNvSpPr txBox="1">
              <a:spLocks noGrp="1" noRot="1" noMove="1" noResize="1" noEditPoints="1" noAdjustHandles="1" noChangeArrowheads="1" noChangeShapeType="1"/>
            </p:cNvSpPr>
            <p:nvPr/>
          </p:nvSpPr>
          <p:spPr>
            <a:xfrm>
              <a:off x="10398283"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E</a:t>
              </a:r>
            </a:p>
          </p:txBody>
        </p:sp>
        <p:sp>
          <p:nvSpPr>
            <p:cNvPr id="39" name="TextBox 38">
              <a:extLst>
                <a:ext uri="{FF2B5EF4-FFF2-40B4-BE49-F238E27FC236}">
                  <a16:creationId xmlns:a16="http://schemas.microsoft.com/office/drawing/2014/main" id="{787AB6E3-0B0F-EB60-B1F2-6BED8C0DD7D1}"/>
                </a:ext>
              </a:extLst>
            </p:cNvPr>
            <p:cNvSpPr txBox="1">
              <a:spLocks noGrp="1" noRot="1" noMove="1" noResize="1" noEditPoints="1" noAdjustHandles="1" noChangeArrowheads="1" noChangeShapeType="1"/>
            </p:cNvSpPr>
            <p:nvPr/>
          </p:nvSpPr>
          <p:spPr>
            <a:xfrm>
              <a:off x="10036572"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Conclusion</a:t>
              </a:r>
            </a:p>
          </p:txBody>
        </p:sp>
        <p:sp>
          <p:nvSpPr>
            <p:cNvPr id="40" name="TextBox 39">
              <a:extLst>
                <a:ext uri="{FF2B5EF4-FFF2-40B4-BE49-F238E27FC236}">
                  <a16:creationId xmlns:a16="http://schemas.microsoft.com/office/drawing/2014/main" id="{2520C0A3-2D54-5523-8702-3F7445038166}"/>
                </a:ext>
              </a:extLst>
            </p:cNvPr>
            <p:cNvSpPr txBox="1">
              <a:spLocks noGrp="1" noRot="1" noMove="1" noResize="1" noEditPoints="1" noAdjustHandles="1" noChangeArrowheads="1" noChangeShapeType="1"/>
            </p:cNvSpPr>
            <p:nvPr/>
          </p:nvSpPr>
          <p:spPr>
            <a:xfrm>
              <a:off x="101904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Adoption of IoT in agriculture explains a significant step towards modernizing traditional farming practices by utilizing real time data from sensors.</a:t>
              </a:r>
            </a:p>
          </p:txBody>
        </p:sp>
        <p:pic>
          <p:nvPicPr>
            <p:cNvPr id="50" name="Graphic 49" descr="Statistics with solid fill">
              <a:extLst>
                <a:ext uri="{FF2B5EF4-FFF2-40B4-BE49-F238E27FC236}">
                  <a16:creationId xmlns:a16="http://schemas.microsoft.com/office/drawing/2014/main" id="{86EA700F-913A-8CD0-7E9E-8DE72C3BA597}"/>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10559020" y="5774027"/>
              <a:ext cx="694450" cy="694450"/>
            </a:xfrm>
            <a:prstGeom prst="rect">
              <a:avLst/>
            </a:prstGeom>
          </p:spPr>
        </p:pic>
      </p:grpSp>
      <p:grpSp>
        <p:nvGrpSpPr>
          <p:cNvPr id="55" name="Group 54">
            <a:extLst>
              <a:ext uri="{FF2B5EF4-FFF2-40B4-BE49-F238E27FC236}">
                <a16:creationId xmlns:a16="http://schemas.microsoft.com/office/drawing/2014/main" id="{568A5891-B6D0-AA7E-3B51-424C006122AA}"/>
              </a:ext>
            </a:extLst>
          </p:cNvPr>
          <p:cNvGrpSpPr>
            <a:grpSpLocks noGrp="1" noUngrp="1" noRot="1" noMove="1" noResize="1"/>
          </p:cNvGrpSpPr>
          <p:nvPr/>
        </p:nvGrpSpPr>
        <p:grpSpPr>
          <a:xfrm>
            <a:off x="7409490" y="-12"/>
            <a:ext cx="2905237" cy="6858000"/>
            <a:chOff x="7279597" y="1"/>
            <a:chExt cx="2875280" cy="6858000"/>
          </a:xfrm>
        </p:grpSpPr>
        <p:sp>
          <p:nvSpPr>
            <p:cNvPr id="21" name="Freeform: Shape 20">
              <a:extLst>
                <a:ext uri="{FF2B5EF4-FFF2-40B4-BE49-F238E27FC236}">
                  <a16:creationId xmlns:a16="http://schemas.microsoft.com/office/drawing/2014/main" id="{969067C2-CA8B-624C-6630-5E448CB15119}"/>
                </a:ext>
              </a:extLst>
            </p:cNvPr>
            <p:cNvSpPr>
              <a:spLocks noGrp="1" noRot="1" noMove="1" noResize="1" noEditPoints="1" noAdjustHandles="1" noChangeArrowheads="1" noChangeShapeType="1"/>
            </p:cNvSpPr>
            <p:nvPr/>
          </p:nvSpPr>
          <p:spPr>
            <a:xfrm rot="5400000">
              <a:off x="5288237" y="1991361"/>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TextBox 28">
              <a:extLst>
                <a:ext uri="{FF2B5EF4-FFF2-40B4-BE49-F238E27FC236}">
                  <a16:creationId xmlns:a16="http://schemas.microsoft.com/office/drawing/2014/main" id="{7BDCA556-F556-5369-6DE5-144680F3B090}"/>
                </a:ext>
              </a:extLst>
            </p:cNvPr>
            <p:cNvSpPr txBox="1">
              <a:spLocks noGrp="1" noRot="1" noMove="1" noResize="1" noEditPoints="1" noAdjustHandles="1" noChangeArrowheads="1" noChangeShapeType="1"/>
            </p:cNvSpPr>
            <p:nvPr/>
          </p:nvSpPr>
          <p:spPr>
            <a:xfrm>
              <a:off x="7959885"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D</a:t>
              </a:r>
            </a:p>
          </p:txBody>
        </p:sp>
        <p:sp>
          <p:nvSpPr>
            <p:cNvPr id="37" name="TextBox 36">
              <a:extLst>
                <a:ext uri="{FF2B5EF4-FFF2-40B4-BE49-F238E27FC236}">
                  <a16:creationId xmlns:a16="http://schemas.microsoft.com/office/drawing/2014/main" id="{3BB24776-9733-E5D9-90BA-3D670EB72B92}"/>
                </a:ext>
              </a:extLst>
            </p:cNvPr>
            <p:cNvSpPr txBox="1">
              <a:spLocks noGrp="1" noRot="1" noMove="1" noResize="1" noEditPoints="1" noAdjustHandles="1" noChangeArrowheads="1" noChangeShapeType="1"/>
            </p:cNvSpPr>
            <p:nvPr/>
          </p:nvSpPr>
          <p:spPr>
            <a:xfrm>
              <a:off x="7598172" y="2205375"/>
              <a:ext cx="1872457" cy="677108"/>
            </a:xfrm>
            <a:prstGeom prst="rect">
              <a:avLst/>
            </a:prstGeom>
            <a:noFill/>
          </p:spPr>
          <p:txBody>
            <a:bodyPr wrap="square" rtlCol="0">
              <a:spAutoFit/>
            </a:bodyPr>
            <a:lstStyle/>
            <a:p>
              <a:pPr algn="ctr"/>
              <a:r>
                <a:rPr lang="en-US" sz="2000" b="1" dirty="0">
                  <a:solidFill>
                    <a:schemeClr val="bg1"/>
                  </a:solidFill>
                  <a:latin typeface="Montserrat" panose="00000500000000000000" pitchFamily="2" charset="0"/>
                </a:rPr>
                <a:t>Future </a:t>
              </a:r>
              <a:r>
                <a:rPr lang="en-US" b="1" dirty="0">
                  <a:solidFill>
                    <a:schemeClr val="bg1"/>
                  </a:solidFill>
                  <a:latin typeface="Montserrat" panose="00000500000000000000" pitchFamily="2" charset="0"/>
                </a:rPr>
                <a:t>Works</a:t>
              </a:r>
            </a:p>
          </p:txBody>
        </p:sp>
        <p:sp>
          <p:nvSpPr>
            <p:cNvPr id="38" name="TextBox 37">
              <a:extLst>
                <a:ext uri="{FF2B5EF4-FFF2-40B4-BE49-F238E27FC236}">
                  <a16:creationId xmlns:a16="http://schemas.microsoft.com/office/drawing/2014/main" id="{C31330F5-0262-1EB4-DBBB-A39B3F000DA6}"/>
                </a:ext>
              </a:extLst>
            </p:cNvPr>
            <p:cNvSpPr txBox="1">
              <a:spLocks noGrp="1" noRot="1" noMove="1" noResize="1" noEditPoints="1" noAdjustHandles="1" noChangeArrowheads="1" noChangeShapeType="1"/>
            </p:cNvSpPr>
            <p:nvPr/>
          </p:nvSpPr>
          <p:spPr>
            <a:xfrm>
              <a:off x="77520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future of IoT-Based agricultural system that improves day by day on integrating wireless connectivity like Wi-Fi or GSM allowing to monitor it.</a:t>
              </a:r>
            </a:p>
          </p:txBody>
        </p:sp>
        <p:pic>
          <p:nvPicPr>
            <p:cNvPr id="46" name="Graphic 45" descr="Group brainstorm with solid fill">
              <a:extLst>
                <a:ext uri="{FF2B5EF4-FFF2-40B4-BE49-F238E27FC236}">
                  <a16:creationId xmlns:a16="http://schemas.microsoft.com/office/drawing/2014/main" id="{2C16E669-11EE-FE2E-9BDE-9289F5F94AE0}"/>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8245568" y="5774027"/>
              <a:ext cx="656401" cy="656401"/>
            </a:xfrm>
            <a:prstGeom prst="rect">
              <a:avLst/>
            </a:prstGeom>
          </p:spPr>
        </p:pic>
      </p:grpSp>
      <p:grpSp>
        <p:nvGrpSpPr>
          <p:cNvPr id="54" name="Group 53">
            <a:extLst>
              <a:ext uri="{FF2B5EF4-FFF2-40B4-BE49-F238E27FC236}">
                <a16:creationId xmlns:a16="http://schemas.microsoft.com/office/drawing/2014/main" id="{BEC752BD-CB26-348A-B2EF-4889A6E0ACEB}"/>
              </a:ext>
            </a:extLst>
          </p:cNvPr>
          <p:cNvGrpSpPr>
            <a:grpSpLocks noGrp="1" noUngrp="1" noRot="1" noMove="1" noResize="1"/>
          </p:cNvGrpSpPr>
          <p:nvPr/>
        </p:nvGrpSpPr>
        <p:grpSpPr>
          <a:xfrm>
            <a:off x="4953555" y="0"/>
            <a:ext cx="2905237" cy="6858000"/>
            <a:chOff x="4899899" y="0"/>
            <a:chExt cx="2875280" cy="6858000"/>
          </a:xfrm>
        </p:grpSpPr>
        <p:sp>
          <p:nvSpPr>
            <p:cNvPr id="20" name="Freeform: Shape 19">
              <a:extLst>
                <a:ext uri="{FF2B5EF4-FFF2-40B4-BE49-F238E27FC236}">
                  <a16:creationId xmlns:a16="http://schemas.microsoft.com/office/drawing/2014/main" id="{C676E1B7-2E82-B96A-5866-CEA57DBB0B30}"/>
                </a:ext>
              </a:extLst>
            </p:cNvPr>
            <p:cNvSpPr>
              <a:spLocks noGrp="1" noRot="1" noMove="1" noResize="1" noEditPoints="1" noAdjustHandles="1" noChangeArrowheads="1" noChangeShapeType="1"/>
            </p:cNvSpPr>
            <p:nvPr/>
          </p:nvSpPr>
          <p:spPr>
            <a:xfrm rot="5400000">
              <a:off x="2908539"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TextBox 26">
              <a:extLst>
                <a:ext uri="{FF2B5EF4-FFF2-40B4-BE49-F238E27FC236}">
                  <a16:creationId xmlns:a16="http://schemas.microsoft.com/office/drawing/2014/main" id="{C9FF1897-E070-72D6-9DF8-8A7A9F39EC77}"/>
                </a:ext>
              </a:extLst>
            </p:cNvPr>
            <p:cNvSpPr txBox="1">
              <a:spLocks noGrp="1" noRot="1" noMove="1" noResize="1" noEditPoints="1" noAdjustHandles="1" noChangeArrowheads="1" noChangeShapeType="1"/>
            </p:cNvSpPr>
            <p:nvPr/>
          </p:nvSpPr>
          <p:spPr>
            <a:xfrm>
              <a:off x="55214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C</a:t>
              </a:r>
            </a:p>
          </p:txBody>
        </p:sp>
        <p:sp>
          <p:nvSpPr>
            <p:cNvPr id="35" name="TextBox 34">
              <a:extLst>
                <a:ext uri="{FF2B5EF4-FFF2-40B4-BE49-F238E27FC236}">
                  <a16:creationId xmlns:a16="http://schemas.microsoft.com/office/drawing/2014/main" id="{6159133F-3F3E-08A8-7D33-1556DC2A2B6C}"/>
                </a:ext>
              </a:extLst>
            </p:cNvPr>
            <p:cNvSpPr txBox="1">
              <a:spLocks noGrp="1" noRot="1" noMove="1" noResize="1" noEditPoints="1" noAdjustHandles="1" noChangeArrowheads="1" noChangeShapeType="1"/>
            </p:cNvSpPr>
            <p:nvPr/>
          </p:nvSpPr>
          <p:spPr>
            <a:xfrm>
              <a:off x="51597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Research</a:t>
              </a:r>
            </a:p>
          </p:txBody>
        </p:sp>
        <p:sp>
          <p:nvSpPr>
            <p:cNvPr id="36" name="TextBox 35">
              <a:extLst>
                <a:ext uri="{FF2B5EF4-FFF2-40B4-BE49-F238E27FC236}">
                  <a16:creationId xmlns:a16="http://schemas.microsoft.com/office/drawing/2014/main" id="{26DA3434-3DAE-CB98-E361-55146C6C75D3}"/>
                </a:ext>
              </a:extLst>
            </p:cNvPr>
            <p:cNvSpPr txBox="1">
              <a:spLocks noGrp="1" noRot="1" noMove="1" noResize="1" noEditPoints="1" noAdjustHandles="1" noChangeArrowheads="1" noChangeShapeType="1"/>
            </p:cNvSpPr>
            <p:nvPr/>
          </p:nvSpPr>
          <p:spPr>
            <a:xfrm>
              <a:off x="5313678" y="2851706"/>
              <a:ext cx="1564641" cy="2893100"/>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phases about a developed IoT-Based Smart Agricultural System using various gadgets to create a system for farmers  works less.</a:t>
              </a:r>
            </a:p>
            <a:p>
              <a:pPr algn="just"/>
              <a:endParaRPr lang="en-US" sz="1400" dirty="0">
                <a:solidFill>
                  <a:schemeClr val="bg1"/>
                </a:solidFill>
                <a:latin typeface="Montserrat" panose="00000500000000000000" pitchFamily="2" charset="0"/>
              </a:endParaRPr>
            </a:p>
          </p:txBody>
        </p:sp>
        <p:pic>
          <p:nvPicPr>
            <p:cNvPr id="48" name="Graphic 47" descr="Lightbulb and gear with solid fill">
              <a:extLst>
                <a:ext uri="{FF2B5EF4-FFF2-40B4-BE49-F238E27FC236}">
                  <a16:creationId xmlns:a16="http://schemas.microsoft.com/office/drawing/2014/main" id="{51F22414-24F9-03FF-1413-C6FDF3720F23}"/>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5719262" y="5703441"/>
              <a:ext cx="753476" cy="753476"/>
            </a:xfrm>
            <a:prstGeom prst="rect">
              <a:avLst/>
            </a:prstGeom>
          </p:spPr>
        </p:pic>
      </p:grpSp>
      <p:grpSp>
        <p:nvGrpSpPr>
          <p:cNvPr id="53" name="Group 52">
            <a:extLst>
              <a:ext uri="{FF2B5EF4-FFF2-40B4-BE49-F238E27FC236}">
                <a16:creationId xmlns:a16="http://schemas.microsoft.com/office/drawing/2014/main" id="{2B73EEE1-0E97-873B-1457-70635A820E25}"/>
              </a:ext>
            </a:extLst>
          </p:cNvPr>
          <p:cNvGrpSpPr>
            <a:grpSpLocks noGrp="1" noUngrp="1" noRot="1" noMove="1" noResize="1"/>
          </p:cNvGrpSpPr>
          <p:nvPr/>
        </p:nvGrpSpPr>
        <p:grpSpPr>
          <a:xfrm>
            <a:off x="2473855" y="12"/>
            <a:ext cx="2905237" cy="6858000"/>
            <a:chOff x="2438400" y="0"/>
            <a:chExt cx="2875280" cy="6858000"/>
          </a:xfrm>
        </p:grpSpPr>
        <p:sp>
          <p:nvSpPr>
            <p:cNvPr id="19" name="Freeform: Shape 18">
              <a:extLst>
                <a:ext uri="{FF2B5EF4-FFF2-40B4-BE49-F238E27FC236}">
                  <a16:creationId xmlns:a16="http://schemas.microsoft.com/office/drawing/2014/main" id="{513F147C-1DAD-5B37-637D-0A7D4DE6624C}"/>
                </a:ext>
              </a:extLst>
            </p:cNvPr>
            <p:cNvSpPr>
              <a:spLocks noGrp="1" noRot="1" noMove="1" noResize="1" noEditPoints="1" noAdjustHandles="1" noChangeArrowheads="1" noChangeShapeType="1"/>
            </p:cNvSpPr>
            <p:nvPr/>
          </p:nvSpPr>
          <p:spPr>
            <a:xfrm rot="5400000">
              <a:off x="447040"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60000"/>
                <a:lumOff val="4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id="{652AC52A-AB13-FE6E-9DF5-3480DDE57F60}"/>
                </a:ext>
              </a:extLst>
            </p:cNvPr>
            <p:cNvSpPr txBox="1">
              <a:spLocks noGrp="1" noRot="1" noMove="1" noResize="1" noEditPoints="1" noAdjustHandles="1" noChangeArrowheads="1" noChangeShapeType="1"/>
            </p:cNvSpPr>
            <p:nvPr/>
          </p:nvSpPr>
          <p:spPr>
            <a:xfrm>
              <a:off x="30830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B</a:t>
              </a:r>
            </a:p>
          </p:txBody>
        </p:sp>
        <p:sp>
          <p:nvSpPr>
            <p:cNvPr id="33" name="TextBox 32">
              <a:extLst>
                <a:ext uri="{FF2B5EF4-FFF2-40B4-BE49-F238E27FC236}">
                  <a16:creationId xmlns:a16="http://schemas.microsoft.com/office/drawing/2014/main" id="{01A147B0-FB12-25BA-3E0C-5858100F1B2C}"/>
                </a:ext>
              </a:extLst>
            </p:cNvPr>
            <p:cNvSpPr txBox="1">
              <a:spLocks noGrp="1" noRot="1" noMove="1" noResize="1" noEditPoints="1" noAdjustHandles="1" noChangeArrowheads="1" noChangeShapeType="1"/>
            </p:cNvSpPr>
            <p:nvPr/>
          </p:nvSpPr>
          <p:spPr>
            <a:xfrm>
              <a:off x="2721371" y="2205375"/>
              <a:ext cx="1872457"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Aims &amp; Objectives</a:t>
              </a:r>
            </a:p>
          </p:txBody>
        </p:sp>
        <p:sp>
          <p:nvSpPr>
            <p:cNvPr id="34" name="TextBox 33">
              <a:extLst>
                <a:ext uri="{FF2B5EF4-FFF2-40B4-BE49-F238E27FC236}">
                  <a16:creationId xmlns:a16="http://schemas.microsoft.com/office/drawing/2014/main" id="{8E9F4656-B33A-BB0D-796A-09675602D134}"/>
                </a:ext>
              </a:extLst>
            </p:cNvPr>
            <p:cNvSpPr txBox="1">
              <a:spLocks noGrp="1" noRot="1" noMove="1" noResize="1" noEditPoints="1" noAdjustHandles="1" noChangeArrowheads="1" noChangeShapeType="1"/>
            </p:cNvSpPr>
            <p:nvPr/>
          </p:nvSpPr>
          <p:spPr>
            <a:xfrm>
              <a:off x="2875278"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main aims and objectives of developing an IoT-based smart agricultural system to help farmers automate agricultural tasks in a very easy way.</a:t>
              </a:r>
            </a:p>
          </p:txBody>
        </p:sp>
        <p:pic>
          <p:nvPicPr>
            <p:cNvPr id="44" name="Graphic 43" descr="Flask with solid fill">
              <a:extLst>
                <a:ext uri="{FF2B5EF4-FFF2-40B4-BE49-F238E27FC236}">
                  <a16:creationId xmlns:a16="http://schemas.microsoft.com/office/drawing/2014/main" id="{46DD8784-81EE-379C-0FC1-A7FEB946FF25}"/>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3379396" y="5769293"/>
              <a:ext cx="665868" cy="665868"/>
            </a:xfrm>
            <a:prstGeom prst="rect">
              <a:avLst/>
            </a:prstGeom>
          </p:spPr>
        </p:pic>
      </p:grpSp>
      <p:grpSp>
        <p:nvGrpSpPr>
          <p:cNvPr id="52" name="Group 51">
            <a:extLst>
              <a:ext uri="{FF2B5EF4-FFF2-40B4-BE49-F238E27FC236}">
                <a16:creationId xmlns:a16="http://schemas.microsoft.com/office/drawing/2014/main" id="{C01577B9-0DD5-B03D-FF23-B00E7348BF52}"/>
              </a:ext>
            </a:extLst>
          </p:cNvPr>
          <p:cNvGrpSpPr>
            <a:grpSpLocks noGrp="1" noUngrp="1" noRot="1" noMove="1" noResize="1"/>
          </p:cNvGrpSpPr>
          <p:nvPr/>
        </p:nvGrpSpPr>
        <p:grpSpPr>
          <a:xfrm>
            <a:off x="4731" y="0"/>
            <a:ext cx="2905237" cy="6858000"/>
            <a:chOff x="78274" y="1"/>
            <a:chExt cx="2875280" cy="6858000"/>
          </a:xfrm>
        </p:grpSpPr>
        <p:sp>
          <p:nvSpPr>
            <p:cNvPr id="18" name="Freeform: Shape 17">
              <a:extLst>
                <a:ext uri="{FF2B5EF4-FFF2-40B4-BE49-F238E27FC236}">
                  <a16:creationId xmlns:a16="http://schemas.microsoft.com/office/drawing/2014/main" id="{C456C48A-5363-D6FF-1608-0575B118213A}"/>
                </a:ext>
              </a:extLst>
            </p:cNvPr>
            <p:cNvSpPr>
              <a:spLocks noGrp="1" noRot="1" noMove="1" noResize="1" noEditPoints="1" noAdjustHandles="1" noChangeArrowheads="1" noChangeShapeType="1"/>
            </p:cNvSpPr>
            <p:nvPr/>
          </p:nvSpPr>
          <p:spPr>
            <a:xfrm rot="5400000">
              <a:off x="-1913086" y="1991361"/>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40000"/>
                <a:lumOff val="6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id="{E653FF78-446F-4895-3C8E-B2AEFB329DCB}"/>
                </a:ext>
              </a:extLst>
            </p:cNvPr>
            <p:cNvSpPr txBox="1">
              <a:spLocks noGrp="1" noRot="1" noMove="1" noResize="1" noEditPoints="1" noAdjustHandles="1" noChangeArrowheads="1" noChangeShapeType="1"/>
            </p:cNvSpPr>
            <p:nvPr/>
          </p:nvSpPr>
          <p:spPr>
            <a:xfrm>
              <a:off x="6446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A</a:t>
              </a:r>
            </a:p>
          </p:txBody>
        </p:sp>
        <p:sp>
          <p:nvSpPr>
            <p:cNvPr id="30" name="TextBox 29">
              <a:extLst>
                <a:ext uri="{FF2B5EF4-FFF2-40B4-BE49-F238E27FC236}">
                  <a16:creationId xmlns:a16="http://schemas.microsoft.com/office/drawing/2014/main" id="{CB919FAD-F907-5967-848B-5F35FAF99740}"/>
                </a:ext>
              </a:extLst>
            </p:cNvPr>
            <p:cNvSpPr txBox="1">
              <a:spLocks noGrp="1" noRot="1" noMove="1" noResize="1" noEditPoints="1" noAdjustHandles="1" noChangeArrowheads="1" noChangeShapeType="1"/>
            </p:cNvSpPr>
            <p:nvPr/>
          </p:nvSpPr>
          <p:spPr>
            <a:xfrm>
              <a:off x="2829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Introduction</a:t>
              </a:r>
            </a:p>
          </p:txBody>
        </p:sp>
        <p:sp>
          <p:nvSpPr>
            <p:cNvPr id="32" name="TextBox 31">
              <a:extLst>
                <a:ext uri="{FF2B5EF4-FFF2-40B4-BE49-F238E27FC236}">
                  <a16:creationId xmlns:a16="http://schemas.microsoft.com/office/drawing/2014/main" id="{946661A2-FBF1-480B-BAF7-E44C1FC6C4D9}"/>
                </a:ext>
              </a:extLst>
            </p:cNvPr>
            <p:cNvSpPr txBox="1">
              <a:spLocks noGrp="1" noRot="1" noMove="1" noResize="1" noEditPoints="1" noAdjustHandles="1" noChangeArrowheads="1" noChangeShapeType="1"/>
            </p:cNvSpPr>
            <p:nvPr/>
          </p:nvSpPr>
          <p:spPr>
            <a:xfrm>
              <a:off x="348970" y="2851706"/>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Introduction about our project’s concept that connects everyday objects and devices to the internet enabling automated data collection. </a:t>
              </a:r>
            </a:p>
          </p:txBody>
        </p:sp>
        <p:pic>
          <p:nvPicPr>
            <p:cNvPr id="42" name="Graphic 41" descr="Fingerprint with solid fill">
              <a:extLst>
                <a:ext uri="{FF2B5EF4-FFF2-40B4-BE49-F238E27FC236}">
                  <a16:creationId xmlns:a16="http://schemas.microsoft.com/office/drawing/2014/main" id="{308DD12E-0471-2783-CBCA-F0571DC0C7C2}"/>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914961" y="5792313"/>
              <a:ext cx="657878" cy="657878"/>
            </a:xfrm>
            <a:prstGeom prst="rect">
              <a:avLst/>
            </a:prstGeom>
          </p:spPr>
        </p:pic>
      </p:grpSp>
      <p:sp>
        <p:nvSpPr>
          <p:cNvPr id="62" name="TextBox 61">
            <a:extLst>
              <a:ext uri="{FF2B5EF4-FFF2-40B4-BE49-F238E27FC236}">
                <a16:creationId xmlns:a16="http://schemas.microsoft.com/office/drawing/2014/main" id="{36FF147E-C86E-9A95-69CD-09BB24F4FF87}"/>
              </a:ext>
            </a:extLst>
          </p:cNvPr>
          <p:cNvSpPr txBox="1"/>
          <p:nvPr/>
        </p:nvSpPr>
        <p:spPr>
          <a:xfrm>
            <a:off x="12770661" y="2196350"/>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WeCare</a:t>
            </a:r>
          </a:p>
        </p:txBody>
      </p:sp>
      <p:sp>
        <p:nvSpPr>
          <p:cNvPr id="63" name="TextBox 62">
            <a:extLst>
              <a:ext uri="{FF2B5EF4-FFF2-40B4-BE49-F238E27FC236}">
                <a16:creationId xmlns:a16="http://schemas.microsoft.com/office/drawing/2014/main" id="{CB99D803-9F6F-96AC-86F0-D1D2E887182F}"/>
              </a:ext>
            </a:extLst>
          </p:cNvPr>
          <p:cNvSpPr txBox="1"/>
          <p:nvPr/>
        </p:nvSpPr>
        <p:spPr>
          <a:xfrm>
            <a:off x="12908547" y="4575155"/>
            <a:ext cx="6482443" cy="584775"/>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3200" dirty="0">
                <a:solidFill>
                  <a:schemeClr val="bg1">
                    <a:lumMod val="95000"/>
                  </a:schemeClr>
                </a:solidFill>
                <a:latin typeface="Montserrat" panose="00000500000000000000" pitchFamily="2" charset="0"/>
              </a:rPr>
              <a:t>Presentation</a:t>
            </a:r>
          </a:p>
        </p:txBody>
      </p:sp>
    </p:spTree>
    <p:extLst>
      <p:ext uri="{BB962C8B-B14F-4D97-AF65-F5344CB8AC3E}">
        <p14:creationId xmlns:p14="http://schemas.microsoft.com/office/powerpoint/2010/main" val="255474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Group Members</a:t>
            </a:r>
          </a:p>
        </p:txBody>
      </p:sp>
      <p:sp>
        <p:nvSpPr>
          <p:cNvPr id="4" name="TextBox 3">
            <a:extLst>
              <a:ext uri="{FF2B5EF4-FFF2-40B4-BE49-F238E27FC236}">
                <a16:creationId xmlns:a16="http://schemas.microsoft.com/office/drawing/2014/main" id="{3DCC06C4-B4AB-DF4D-D2C5-B9E58BE6C195}"/>
              </a:ext>
            </a:extLst>
          </p:cNvPr>
          <p:cNvSpPr txBox="1"/>
          <p:nvPr/>
        </p:nvSpPr>
        <p:spPr>
          <a:xfrm>
            <a:off x="482600" y="1681843"/>
            <a:ext cx="10922000" cy="3108543"/>
          </a:xfrm>
          <a:prstGeom prst="rect">
            <a:avLst/>
          </a:prstGeom>
          <a:noFill/>
          <a:effectLst>
            <a:outerShdw blurRad="50800" dist="38100" algn="l" rotWithShape="0">
              <a:prstClr val="black">
                <a:alpha val="40000"/>
              </a:prstClr>
            </a:outerShdw>
          </a:effectLst>
        </p:spPr>
        <p:txBody>
          <a:bodyPr wrap="square" rtlCol="0">
            <a:spAutoFit/>
          </a:bodyPr>
          <a:lstStyle/>
          <a:p>
            <a:r>
              <a:rPr lang="en-US" sz="2800" dirty="0">
                <a:solidFill>
                  <a:schemeClr val="bg1">
                    <a:lumMod val="95000"/>
                  </a:schemeClr>
                </a:solidFill>
                <a:latin typeface="Montserrat" panose="00000500000000000000" pitchFamily="2" charset="0"/>
              </a:rPr>
              <a:t>WeCare</a:t>
            </a:r>
          </a:p>
          <a:p>
            <a:endParaRPr lang="en-US" sz="2800" dirty="0">
              <a:solidFill>
                <a:schemeClr val="bg1">
                  <a:lumMod val="95000"/>
                </a:schemeClr>
              </a:solidFill>
              <a:latin typeface="Montserrat" panose="00000500000000000000" pitchFamily="2" charset="0"/>
            </a:endParaRPr>
          </a:p>
          <a:p>
            <a:pPr marL="342900" indent="-342900">
              <a:buFont typeface="Arial" panose="020B0604020202020204" pitchFamily="34" charset="0"/>
              <a:buChar char="•"/>
            </a:pPr>
            <a:r>
              <a:rPr lang="en-US" sz="2800" dirty="0">
                <a:solidFill>
                  <a:schemeClr val="bg1"/>
                </a:solidFill>
                <a:latin typeface="Montserrat" panose="00000500000000000000" pitchFamily="2" charset="0"/>
              </a:rPr>
              <a:t>Niraj Shrestha</a:t>
            </a:r>
            <a:endParaRPr lang="en-US" sz="2800" dirty="0">
              <a:solidFill>
                <a:schemeClr val="bg1">
                  <a:lumMod val="95000"/>
                </a:schemeClr>
              </a:solidFill>
              <a:latin typeface="Montserrat" panose="00000500000000000000" pitchFamily="2" charset="0"/>
            </a:endParaRPr>
          </a:p>
          <a:p>
            <a:pPr marL="342900" indent="-342900">
              <a:buFont typeface="Arial" panose="020B0604020202020204" pitchFamily="34" charset="0"/>
              <a:buChar char="•"/>
            </a:pPr>
            <a:r>
              <a:rPr lang="en-US" sz="2800" dirty="0">
                <a:solidFill>
                  <a:schemeClr val="bg1">
                    <a:lumMod val="95000"/>
                  </a:schemeClr>
                </a:solidFill>
                <a:latin typeface="Montserrat" panose="00000500000000000000" pitchFamily="2" charset="0"/>
              </a:rPr>
              <a:t>Erick Pradhan </a:t>
            </a:r>
          </a:p>
          <a:p>
            <a:pPr marL="342900" indent="-342900">
              <a:buFont typeface="Arial" panose="020B0604020202020204" pitchFamily="34" charset="0"/>
              <a:buChar char="•"/>
            </a:pPr>
            <a:r>
              <a:rPr lang="en-US" sz="2800" dirty="0">
                <a:solidFill>
                  <a:schemeClr val="bg1"/>
                </a:solidFill>
                <a:latin typeface="Montserrat" panose="00000500000000000000" pitchFamily="2" charset="0"/>
              </a:rPr>
              <a:t>Bikash Raj Chaurasiya</a:t>
            </a:r>
          </a:p>
          <a:p>
            <a:pPr marL="342900" indent="-342900">
              <a:buFont typeface="Arial" panose="020B0604020202020204" pitchFamily="34" charset="0"/>
              <a:buChar char="•"/>
            </a:pPr>
            <a:r>
              <a:rPr lang="en-US" sz="2800" dirty="0">
                <a:solidFill>
                  <a:schemeClr val="bg1"/>
                </a:solidFill>
                <a:latin typeface="Montserrat" panose="00000500000000000000" pitchFamily="2" charset="0"/>
              </a:rPr>
              <a:t>MD Rashid Fazeel</a:t>
            </a:r>
          </a:p>
          <a:p>
            <a:pPr marL="342900" indent="-342900">
              <a:buFont typeface="Arial" panose="020B0604020202020204" pitchFamily="34" charset="0"/>
              <a:buChar char="•"/>
            </a:pPr>
            <a:r>
              <a:rPr lang="en-US" sz="2800" dirty="0">
                <a:solidFill>
                  <a:schemeClr val="bg1"/>
                </a:solidFill>
                <a:latin typeface="Montserrat" panose="00000500000000000000" pitchFamily="2" charset="0"/>
              </a:rPr>
              <a:t>Surya Narayan Yadav</a:t>
            </a:r>
          </a:p>
        </p:txBody>
      </p:sp>
    </p:spTree>
    <p:extLst>
      <p:ext uri="{BB962C8B-B14F-4D97-AF65-F5344CB8AC3E}">
        <p14:creationId xmlns:p14="http://schemas.microsoft.com/office/powerpoint/2010/main" val="169545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Introduction</a:t>
            </a:r>
          </a:p>
        </p:txBody>
      </p:sp>
      <p:sp>
        <p:nvSpPr>
          <p:cNvPr id="3" name="TextBox 2">
            <a:extLst>
              <a:ext uri="{FF2B5EF4-FFF2-40B4-BE49-F238E27FC236}">
                <a16:creationId xmlns:a16="http://schemas.microsoft.com/office/drawing/2014/main" id="{6151B28C-A27F-A2F3-AB4C-951C91350701}"/>
              </a:ext>
            </a:extLst>
          </p:cNvPr>
          <p:cNvSpPr txBox="1"/>
          <p:nvPr/>
        </p:nvSpPr>
        <p:spPr>
          <a:xfrm>
            <a:off x="622300" y="1409700"/>
            <a:ext cx="10871200" cy="3539430"/>
          </a:xfrm>
          <a:prstGeom prst="rect">
            <a:avLst/>
          </a:prstGeom>
          <a:noFill/>
          <a:effectLst>
            <a:outerShdw blurRad="50800" dist="38100" algn="l" rotWithShape="0">
              <a:prstClr val="black">
                <a:alpha val="40000"/>
              </a:prstClr>
            </a:outerShdw>
          </a:effectLst>
        </p:spPr>
        <p:txBody>
          <a:bodyPr wrap="square" rtlCol="0">
            <a:spAutoFit/>
          </a:bodyPr>
          <a:lstStyle/>
          <a:p>
            <a:pPr algn="just"/>
            <a:r>
              <a:rPr lang="en-US" sz="2800" b="1" dirty="0">
                <a:solidFill>
                  <a:schemeClr val="bg1"/>
                </a:solidFill>
                <a:latin typeface="Montserrat" panose="00000500000000000000" pitchFamily="2" charset="0"/>
              </a:rPr>
              <a:t>WeCare</a:t>
            </a:r>
            <a:r>
              <a:rPr lang="en-US" sz="2800" dirty="0">
                <a:solidFill>
                  <a:schemeClr val="bg1"/>
                </a:solidFill>
                <a:latin typeface="Montserrat" panose="00000500000000000000" pitchFamily="2" charset="0"/>
              </a:rPr>
              <a:t> is a two sided digital marketplace that connects customers with trusted local service providers, making it easy to search, compare, and book services. It empowers providers to showcase their skills, manage availability, and receive secure payments, creating value for both sides. With verified profiles, reviews, and a seamless booking process. WeCare aims to simplify everyday life and build a reliable community based service platform.</a:t>
            </a:r>
          </a:p>
        </p:txBody>
      </p:sp>
    </p:spTree>
    <p:extLst>
      <p:ext uri="{BB962C8B-B14F-4D97-AF65-F5344CB8AC3E}">
        <p14:creationId xmlns:p14="http://schemas.microsoft.com/office/powerpoint/2010/main" val="65252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Aims &amp; Objectives</a:t>
            </a:r>
          </a:p>
        </p:txBody>
      </p:sp>
      <p:sp>
        <p:nvSpPr>
          <p:cNvPr id="3" name="TextBox 2">
            <a:extLst>
              <a:ext uri="{FF2B5EF4-FFF2-40B4-BE49-F238E27FC236}">
                <a16:creationId xmlns:a16="http://schemas.microsoft.com/office/drawing/2014/main" id="{6151B28C-A27F-A2F3-AB4C-951C91350701}"/>
              </a:ext>
            </a:extLst>
          </p:cNvPr>
          <p:cNvSpPr txBox="1"/>
          <p:nvPr/>
        </p:nvSpPr>
        <p:spPr>
          <a:xfrm>
            <a:off x="622300" y="1409700"/>
            <a:ext cx="10871200" cy="4401205"/>
          </a:xfrm>
          <a:prstGeom prst="rect">
            <a:avLst/>
          </a:prstGeom>
          <a:noFill/>
          <a:effectLst>
            <a:outerShdw blurRad="50800" dist="38100" algn="l" rotWithShape="0">
              <a:prstClr val="black">
                <a:alpha val="40000"/>
              </a:prstClr>
            </a:outerShdw>
          </a:effectLst>
        </p:spPr>
        <p:txBody>
          <a:bodyPr wrap="square" rtlCol="0">
            <a:spAutoFit/>
          </a:bodyPr>
          <a:lstStyle/>
          <a:p>
            <a:pPr algn="just"/>
            <a:r>
              <a:rPr lang="en-US" sz="2800" dirty="0">
                <a:solidFill>
                  <a:schemeClr val="bg1"/>
                </a:solidFill>
                <a:latin typeface="Montserrat" panose="00000500000000000000" pitchFamily="2" charset="0"/>
              </a:rPr>
              <a:t>To develop a two sided digital marketplace that connects customers with trusted local service providers in a convenient, transparent and efficient way.</a:t>
            </a:r>
          </a:p>
          <a:p>
            <a:pPr algn="just"/>
            <a:endParaRPr lang="en-US" sz="2800" dirty="0">
              <a:solidFill>
                <a:schemeClr val="bg1"/>
              </a:solidFill>
              <a:latin typeface="Montserrat" panose="00000500000000000000" pitchFamily="2" charset="0"/>
            </a:endParaRPr>
          </a:p>
          <a:p>
            <a:pPr marL="342900" indent="-3429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Build a reliable, user-friendly platform with trust and transparency.</a:t>
            </a:r>
          </a:p>
          <a:p>
            <a:pPr marL="342900" lvl="0" indent="-3429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Enable customers to easily search, compare, and book services.</a:t>
            </a:r>
          </a:p>
          <a:p>
            <a:pPr marL="342900" lvl="0" indent="-3429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Help service providers showcase skills, manage availability, and get paid securely.</a:t>
            </a:r>
          </a:p>
        </p:txBody>
      </p:sp>
    </p:spTree>
    <p:extLst>
      <p:ext uri="{BB962C8B-B14F-4D97-AF65-F5344CB8AC3E}">
        <p14:creationId xmlns:p14="http://schemas.microsoft.com/office/powerpoint/2010/main" val="249193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9264515"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solidFill>
                <a:latin typeface="Montserrat" panose="00000500000000000000" pitchFamily="2" charset="0"/>
              </a:rPr>
              <a:t>Reason – Why our group chose this idea?</a:t>
            </a:r>
          </a:p>
        </p:txBody>
      </p:sp>
      <p:sp>
        <p:nvSpPr>
          <p:cNvPr id="4" name="TextBox 3">
            <a:extLst>
              <a:ext uri="{FF2B5EF4-FFF2-40B4-BE49-F238E27FC236}">
                <a16:creationId xmlns:a16="http://schemas.microsoft.com/office/drawing/2014/main" id="{B361F830-CDE2-1CD6-1C98-D07616E7FDC8}"/>
              </a:ext>
            </a:extLst>
          </p:cNvPr>
          <p:cNvSpPr txBox="1"/>
          <p:nvPr/>
        </p:nvSpPr>
        <p:spPr>
          <a:xfrm>
            <a:off x="622300" y="1409700"/>
            <a:ext cx="10871200" cy="2677656"/>
          </a:xfrm>
          <a:prstGeom prst="rect">
            <a:avLst/>
          </a:prstGeom>
          <a:noFill/>
          <a:effectLst>
            <a:outerShdw blurRad="50800" dist="38100" algn="l" rotWithShape="0">
              <a:prstClr val="black">
                <a:alpha val="40000"/>
              </a:prstClr>
            </a:outerShdw>
          </a:effectLst>
        </p:spPr>
        <p:txBody>
          <a:bodyPr wrap="square" rtlCol="0">
            <a:spAutoFit/>
          </a:bodyPr>
          <a:lstStyle/>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Solve the problem of finding reliable and trusted service providers easily.</a:t>
            </a:r>
          </a:p>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Provide professionals a platform to showcase services and reach more customers.</a:t>
            </a:r>
          </a:p>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Montserrat" panose="00000500000000000000" pitchFamily="2" charset="0"/>
                <a:ea typeface="Calibri" panose="020F0502020204030204" pitchFamily="34" charset="0"/>
                <a:cs typeface="Calibri" panose="020F0502020204030204" pitchFamily="34" charset="0"/>
              </a:rPr>
              <a:t>Develop a practical, innovative project with real-world value and growth potential.</a:t>
            </a:r>
          </a:p>
        </p:txBody>
      </p:sp>
    </p:spTree>
    <p:extLst>
      <p:ext uri="{BB962C8B-B14F-4D97-AF65-F5344CB8AC3E}">
        <p14:creationId xmlns:p14="http://schemas.microsoft.com/office/powerpoint/2010/main" val="373165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What we learnt!?</a:t>
            </a:r>
          </a:p>
        </p:txBody>
      </p:sp>
      <p:sp>
        <p:nvSpPr>
          <p:cNvPr id="4" name="TextBox 3">
            <a:extLst>
              <a:ext uri="{FF2B5EF4-FFF2-40B4-BE49-F238E27FC236}">
                <a16:creationId xmlns:a16="http://schemas.microsoft.com/office/drawing/2014/main" id="{B361F830-CDE2-1CD6-1C98-D07616E7FDC8}"/>
              </a:ext>
            </a:extLst>
          </p:cNvPr>
          <p:cNvSpPr txBox="1"/>
          <p:nvPr/>
        </p:nvSpPr>
        <p:spPr>
          <a:xfrm>
            <a:off x="622300" y="1409700"/>
            <a:ext cx="10871200" cy="1815882"/>
          </a:xfrm>
          <a:prstGeom prst="rect">
            <a:avLst/>
          </a:prstGeom>
          <a:noFill/>
          <a:effectLst>
            <a:outerShdw blurRad="50800" dist="38100" algn="l" rotWithShape="0">
              <a:prstClr val="black">
                <a:alpha val="40000"/>
              </a:prstClr>
            </a:outerShdw>
          </a:effectLst>
        </p:spPr>
        <p:txBody>
          <a:bodyPr wrap="square" rtlCol="0">
            <a:spAutoFit/>
          </a:bodyPr>
          <a:lstStyle/>
          <a:p>
            <a:pPr marL="342900" lvl="0" indent="-342900">
              <a:buFont typeface="Arial" panose="020B0604020202020204" pitchFamily="34" charset="0"/>
              <a:buChar char="•"/>
            </a:pPr>
            <a:r>
              <a:rPr lang="en-US" sz="2800" dirty="0">
                <a:solidFill>
                  <a:schemeClr val="bg1"/>
                </a:solidFill>
                <a:latin typeface="Montserrat" panose="00000500000000000000" pitchFamily="2" charset="0"/>
              </a:rPr>
              <a:t>Learning how to use </a:t>
            </a:r>
            <a:r>
              <a:rPr lang="en-US" sz="2800" dirty="0" err="1">
                <a:solidFill>
                  <a:schemeClr val="bg1"/>
                </a:solidFill>
                <a:latin typeface="Montserrat" panose="00000500000000000000" pitchFamily="2" charset="0"/>
              </a:rPr>
              <a:t>ClickUp</a:t>
            </a:r>
            <a:r>
              <a:rPr lang="en-US" sz="2800" dirty="0">
                <a:solidFill>
                  <a:schemeClr val="bg1"/>
                </a:solidFill>
                <a:latin typeface="Montserrat" panose="00000500000000000000" pitchFamily="2" charset="0"/>
              </a:rPr>
              <a:t>.</a:t>
            </a:r>
          </a:p>
          <a:p>
            <a:pPr marL="342900" lvl="0" indent="-342900">
              <a:buFont typeface="Arial" panose="020B0604020202020204" pitchFamily="34" charset="0"/>
              <a:buChar char="•"/>
            </a:pPr>
            <a:r>
              <a:rPr lang="en-US" sz="2800" dirty="0">
                <a:solidFill>
                  <a:schemeClr val="bg1"/>
                </a:solidFill>
                <a:latin typeface="Montserrat" panose="00000500000000000000" pitchFamily="2" charset="0"/>
              </a:rPr>
              <a:t>Understanding what makes a good website and how we can make one.</a:t>
            </a:r>
          </a:p>
          <a:p>
            <a:pPr marL="342900" lvl="0" indent="-342900">
              <a:buFont typeface="Arial" panose="020B0604020202020204" pitchFamily="34" charset="0"/>
              <a:buChar char="•"/>
            </a:pPr>
            <a:r>
              <a:rPr lang="en-US" sz="2800" dirty="0">
                <a:solidFill>
                  <a:schemeClr val="bg1"/>
                </a:solidFill>
                <a:latin typeface="Montserrat" panose="00000500000000000000" pitchFamily="2" charset="0"/>
              </a:rPr>
              <a:t>Teamwork and communication.</a:t>
            </a:r>
          </a:p>
        </p:txBody>
      </p:sp>
    </p:spTree>
    <p:extLst>
      <p:ext uri="{BB962C8B-B14F-4D97-AF65-F5344CB8AC3E}">
        <p14:creationId xmlns:p14="http://schemas.microsoft.com/office/powerpoint/2010/main" val="345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What we learnt!?</a:t>
            </a:r>
          </a:p>
        </p:txBody>
      </p:sp>
      <p:pic>
        <p:nvPicPr>
          <p:cNvPr id="5" name="Picture 4">
            <a:extLst>
              <a:ext uri="{FF2B5EF4-FFF2-40B4-BE49-F238E27FC236}">
                <a16:creationId xmlns:a16="http://schemas.microsoft.com/office/drawing/2014/main" id="{9B1C38DD-6A3A-8355-8AD4-4E9D03E02C46}"/>
              </a:ext>
            </a:extLst>
          </p:cNvPr>
          <p:cNvPicPr>
            <a:picLocks noChangeAspect="1"/>
          </p:cNvPicPr>
          <p:nvPr/>
        </p:nvPicPr>
        <p:blipFill>
          <a:blip r:embed="rId2"/>
          <a:stretch>
            <a:fillRect/>
          </a:stretch>
        </p:blipFill>
        <p:spPr>
          <a:xfrm>
            <a:off x="1817461" y="1277221"/>
            <a:ext cx="8557078" cy="4670789"/>
          </a:xfrm>
          <a:prstGeom prst="rect">
            <a:avLst/>
          </a:prstGeom>
        </p:spPr>
      </p:pic>
    </p:spTree>
    <p:extLst>
      <p:ext uri="{BB962C8B-B14F-4D97-AF65-F5344CB8AC3E}">
        <p14:creationId xmlns:p14="http://schemas.microsoft.com/office/powerpoint/2010/main" val="226153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lumMod val="95000"/>
                  </a:schemeClr>
                </a:solidFill>
                <a:latin typeface="Montserrat" panose="00000500000000000000" pitchFamily="2" charset="0"/>
              </a:rPr>
              <a:t>What we learnt!?</a:t>
            </a:r>
          </a:p>
        </p:txBody>
      </p:sp>
      <p:pic>
        <p:nvPicPr>
          <p:cNvPr id="4" name="Picture 3" descr="A screenshot of a computer&#10;&#10;AI-generated content may be incorrect.">
            <a:extLst>
              <a:ext uri="{FF2B5EF4-FFF2-40B4-BE49-F238E27FC236}">
                <a16:creationId xmlns:a16="http://schemas.microsoft.com/office/drawing/2014/main" id="{1306DD9B-B9CA-A066-F945-CBB983623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766" y="1198017"/>
            <a:ext cx="8574467" cy="5197340"/>
          </a:xfrm>
          <a:prstGeom prst="rect">
            <a:avLst/>
          </a:prstGeom>
        </p:spPr>
      </p:pic>
    </p:spTree>
    <p:extLst>
      <p:ext uri="{BB962C8B-B14F-4D97-AF65-F5344CB8AC3E}">
        <p14:creationId xmlns:p14="http://schemas.microsoft.com/office/powerpoint/2010/main" val="2766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338</TotalTime>
  <Words>528</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Vanitas _7</dc:creator>
  <cp:lastModifiedBy>DELL</cp:lastModifiedBy>
  <cp:revision>7</cp:revision>
  <dcterms:created xsi:type="dcterms:W3CDTF">2025-05-25T06:38:09Z</dcterms:created>
  <dcterms:modified xsi:type="dcterms:W3CDTF">2025-08-22T02:29:36Z</dcterms:modified>
</cp:coreProperties>
</file>