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9" r:id="rId5"/>
    <p:sldId id="272" r:id="rId6"/>
    <p:sldId id="259" r:id="rId7"/>
    <p:sldId id="264" r:id="rId8"/>
    <p:sldId id="274" r:id="rId9"/>
    <p:sldId id="270" r:id="rId10"/>
    <p:sldId id="271" r:id="rId11"/>
    <p:sldId id="276" r:id="rId12"/>
    <p:sldId id="278" r:id="rId13"/>
    <p:sldId id="279" r:id="rId14"/>
    <p:sldId id="280" r:id="rId15"/>
    <p:sldId id="262" r:id="rId16"/>
    <p:sldId id="275" r:id="rId17"/>
    <p:sldId id="281" r:id="rId18"/>
    <p:sldId id="273" r:id="rId19"/>
    <p:sldId id="268" r:id="rId20"/>
    <p:sldId id="277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1B436-1C3C-4051-948E-02A332169D6C}" v="4" dt="2025-08-23T17:28:05.862"/>
    <p1510:client id="{59B27ABA-3A8F-4CB8-B257-080B53A0CE7B}" v="8" dt="2025-08-23T17:29:59.3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5784F-6316-41F2-34BF-7D8298C50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54977DD-FCB3-8BCD-6EB9-FFCB1768E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78DA92-7EF4-494B-694E-246670C9C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7A560F-F65E-A8FF-6D08-033B142B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B0F090-7870-ABEC-0D2C-7C9933E9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0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80B5A-0CA0-0BEA-CDD1-D3BFBCC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4140CAD-D887-D634-927F-F1F7B7A03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A8CE9F-4763-3630-6A79-F01A182C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E0E88F2-79AD-620B-F65D-D7BCB77C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9537BA3-D098-26F2-8792-14532E6E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1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A332BFF-83C1-1B85-4443-729963D8D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95BCA1-DCB5-907B-B774-6DD352533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633AA96-967B-93A1-D9E6-0D1496E5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D47A3A-D55C-C843-4356-B44C8727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516956-B473-6C84-CC8C-376A7C01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5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C2ABDD-5E12-A4BE-8094-C13FE60B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07E61C-94F0-3E59-6E4C-FA0C1811D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158463-1E7B-02EA-D082-5379B6C9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71310E6-1FA4-6739-A013-D427726D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553D4D-8415-DFC9-589C-28AAF6483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B218B-FA89-EA42-24C4-17CE736C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26AF0F-13D5-36A6-6D85-EE663958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1DF8FB-1120-E944-1678-8993A163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87B019-A3EA-8DFD-05BA-122C5CA5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AF46FE-74AC-8F32-C488-A404A591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5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D9F0EE-070D-3118-9FE7-54E0E58A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708D15-9B1D-CBE0-DD9E-46A1D761A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B42D6D-3E17-2798-B219-D31786183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D2B8913-83AF-01F0-2467-584833E6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DE9A21-797D-A38D-771C-CC568850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D63E0CB-CCAD-931A-0387-B33103DE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9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21C812-7C4B-4EA6-935A-1FA535F1D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0B92A-46B5-95EB-6E8F-C8A457A0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878EAF-4B2C-13CB-C566-BBCD4660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ED8B3D1-D5ED-BF02-932A-879674B75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1C0DCB4-41ED-4659-D77C-1D0C67054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33B9F01-6559-315B-6350-BBD1078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C05C9E-813A-31CF-3F65-5DC42110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6556EDB-08AF-4056-67FF-5457B275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05311C-18BC-526D-416E-D99EC623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8A3FF55-BDCC-603A-DB88-0D8FABEE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66B483F-1E06-55FF-E188-27B9ACD2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8A5DFBE-C304-8702-B144-0BD2E8F4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0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90ED524-A984-5A31-46AA-A2493C4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3DC9727-9665-6531-C894-4C41F528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72A845C-FEC7-A44E-9F6B-14BE9C34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0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39EAA6-450D-1054-E40A-527E63C4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0FBF12-73EE-90ED-EB0B-4D5109D8A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28F67A-3901-6A4F-803B-6591D5D23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DF36ED-D90F-B680-8D72-D56C9315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4DAD796-2A58-6D43-15AC-75359BEE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DDC9E8A-9CED-F362-DD85-E8929452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6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75AB4E-A093-1CA8-A592-ACDE3E99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402A52D-0EDD-C88B-9242-3A58D787E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CDE794-9B68-C874-611B-B26A6074C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BFD21AE-F260-43CC-1451-2D07F843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50E305D-228E-7C57-7786-90DB86BF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4BEF4E-ACE6-AE47-047D-535826A2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7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35597403-2EFB-F38A-C336-2113738EF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CC631-A81B-9FF0-DC67-3A5B20E5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57F009-04F3-E2A4-F589-D4049953D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2F2CEF-95B4-4B73-A383-B759B1EFCA5A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EE82BF-3768-E548-4605-F1CE38201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E804627-B5EF-41AD-764A-2AEAF5C70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DF1E53-07DD-4BBC-BBD0-B1D2E009F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4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38A43DF-D794-A880-BEE3-3754CFC069EA}"/>
              </a:ext>
            </a:extLst>
          </p:cNvPr>
          <p:cNvGrpSpPr/>
          <p:nvPr/>
        </p:nvGrpSpPr>
        <p:grpSpPr>
          <a:xfrm>
            <a:off x="-1270342" y="0"/>
            <a:ext cx="2905237" cy="6858000"/>
            <a:chOff x="9747737" y="0"/>
            <a:chExt cx="2875280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EED92274-C0C6-4F0C-51F1-62AA11CC1833}"/>
                </a:ext>
              </a:extLst>
            </p:cNvPr>
            <p:cNvSpPr>
              <a:spLocks/>
            </p:cNvSpPr>
            <p:nvPr/>
          </p:nvSpPr>
          <p:spPr>
            <a:xfrm rot="5400000">
              <a:off x="7756377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946BBF7-AED3-1E63-C91C-3BA6454E8CF1}"/>
                </a:ext>
              </a:extLst>
            </p:cNvPr>
            <p:cNvSpPr txBox="1"/>
            <p:nvPr/>
          </p:nvSpPr>
          <p:spPr>
            <a:xfrm>
              <a:off x="10398283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87AB6E3-0B0F-EB60-B1F2-6BED8C0DD7D1}"/>
                </a:ext>
              </a:extLst>
            </p:cNvPr>
            <p:cNvSpPr txBox="1"/>
            <p:nvPr/>
          </p:nvSpPr>
          <p:spPr>
            <a:xfrm>
              <a:off x="10036572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Conclusion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520C0A3-2D54-5523-8702-3F7445038166}"/>
                </a:ext>
              </a:extLst>
            </p:cNvPr>
            <p:cNvSpPr txBox="1"/>
            <p:nvPr/>
          </p:nvSpPr>
          <p:spPr>
            <a:xfrm>
              <a:off x="10190479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Adoption of IoT in agriculture explains a significant step towards modernizing traditional farming practices by utilizing real time data from sensors.</a:t>
              </a:r>
            </a:p>
          </p:txBody>
        </p:sp>
        <p:pic>
          <p:nvPicPr>
            <p:cNvPr id="50" name="Graphic 49" descr="Statistics with solid fill">
              <a:extLst>
                <a:ext uri="{FF2B5EF4-FFF2-40B4-BE49-F238E27FC236}">
                  <a16:creationId xmlns="" xmlns:a16="http://schemas.microsoft.com/office/drawing/2014/main" id="{86EA700F-913A-8CD0-7E9E-8DE72C3BA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9020" y="5774027"/>
              <a:ext cx="694450" cy="6944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568A5891-B6D0-AA7E-3B51-424C006122AA}"/>
              </a:ext>
            </a:extLst>
          </p:cNvPr>
          <p:cNvGrpSpPr/>
          <p:nvPr/>
        </p:nvGrpSpPr>
        <p:grpSpPr>
          <a:xfrm>
            <a:off x="-1521782" y="0"/>
            <a:ext cx="2905237" cy="6858000"/>
            <a:chOff x="7279595" y="0"/>
            <a:chExt cx="287528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69067C2-CA8B-624C-6630-5E448CB15119}"/>
                </a:ext>
              </a:extLst>
            </p:cNvPr>
            <p:cNvSpPr>
              <a:spLocks/>
            </p:cNvSpPr>
            <p:nvPr/>
          </p:nvSpPr>
          <p:spPr>
            <a:xfrm rot="5400000">
              <a:off x="5288235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BDCA556-F556-5369-6DE5-144680F3B090}"/>
                </a:ext>
              </a:extLst>
            </p:cNvPr>
            <p:cNvSpPr txBox="1">
              <a:spLocks/>
            </p:cNvSpPr>
            <p:nvPr/>
          </p:nvSpPr>
          <p:spPr>
            <a:xfrm>
              <a:off x="7959885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BB24776-9733-E5D9-90BA-3D670EB72B92}"/>
                </a:ext>
              </a:extLst>
            </p:cNvPr>
            <p:cNvSpPr txBox="1">
              <a:spLocks/>
            </p:cNvSpPr>
            <p:nvPr/>
          </p:nvSpPr>
          <p:spPr>
            <a:xfrm>
              <a:off x="7598172" y="2205375"/>
              <a:ext cx="18724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Future </a:t>
              </a:r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Works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C31330F5-0262-1EB4-DBBB-A39B3F000DA6}"/>
                </a:ext>
              </a:extLst>
            </p:cNvPr>
            <p:cNvSpPr txBox="1">
              <a:spLocks/>
            </p:cNvSpPr>
            <p:nvPr/>
          </p:nvSpPr>
          <p:spPr>
            <a:xfrm>
              <a:off x="7752079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future of IoT-Based agricultural system that improves day by day on integrating wireless connectivity like Wi-Fi or GSM allowing to monitor it.</a:t>
              </a:r>
            </a:p>
          </p:txBody>
        </p:sp>
        <p:pic>
          <p:nvPicPr>
            <p:cNvPr id="46" name="Graphic 45" descr="Group brainstorm with solid fill">
              <a:extLst>
                <a:ext uri="{FF2B5EF4-FFF2-40B4-BE49-F238E27FC236}">
                  <a16:creationId xmlns="" xmlns:a16="http://schemas.microsoft.com/office/drawing/2014/main" id="{2C16E669-11EE-FE2E-9BDE-9289F5F9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5568" y="5774027"/>
              <a:ext cx="656401" cy="65640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BEC752BD-CB26-348A-B2EF-4889A6E0ACEB}"/>
              </a:ext>
            </a:extLst>
          </p:cNvPr>
          <p:cNvGrpSpPr/>
          <p:nvPr/>
        </p:nvGrpSpPr>
        <p:grpSpPr>
          <a:xfrm>
            <a:off x="-1742219" y="0"/>
            <a:ext cx="2905237" cy="6858000"/>
            <a:chOff x="4899899" y="0"/>
            <a:chExt cx="2875280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C676E1B7-2E82-B96A-5866-CEA57DBB0B30}"/>
                </a:ext>
              </a:extLst>
            </p:cNvPr>
            <p:cNvSpPr>
              <a:spLocks/>
            </p:cNvSpPr>
            <p:nvPr/>
          </p:nvSpPr>
          <p:spPr>
            <a:xfrm rot="5400000">
              <a:off x="2908539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9FF1897-E070-72D6-9DF8-8A7A9F39EC77}"/>
                </a:ext>
              </a:extLst>
            </p:cNvPr>
            <p:cNvSpPr txBox="1">
              <a:spLocks/>
            </p:cNvSpPr>
            <p:nvPr/>
          </p:nvSpPr>
          <p:spPr>
            <a:xfrm>
              <a:off x="55214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159133F-3F3E-08A8-7D33-1556DC2A2B6C}"/>
                </a:ext>
              </a:extLst>
            </p:cNvPr>
            <p:cNvSpPr txBox="1">
              <a:spLocks/>
            </p:cNvSpPr>
            <p:nvPr/>
          </p:nvSpPr>
          <p:spPr>
            <a:xfrm>
              <a:off x="51597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Research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6DA3434-3DAE-CB98-E361-55146C6C75D3}"/>
                </a:ext>
              </a:extLst>
            </p:cNvPr>
            <p:cNvSpPr txBox="1">
              <a:spLocks/>
            </p:cNvSpPr>
            <p:nvPr/>
          </p:nvSpPr>
          <p:spPr>
            <a:xfrm>
              <a:off x="5313678" y="2851706"/>
              <a:ext cx="1564641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phases about a developed IoT-Based Smart Agricultural System using various gadgets to create a system for farmers  works less.</a:t>
              </a:r>
            </a:p>
            <a:p>
              <a:pPr algn="just"/>
              <a:endParaRPr lang="en-US" sz="14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48" name="Graphic 47" descr="Lightbulb and gear with solid fill">
              <a:extLst>
                <a:ext uri="{FF2B5EF4-FFF2-40B4-BE49-F238E27FC236}">
                  <a16:creationId xmlns="" xmlns:a16="http://schemas.microsoft.com/office/drawing/2014/main" id="{51F22414-24F9-03FF-1413-C6FDF3720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262" y="5703441"/>
              <a:ext cx="753476" cy="75347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B73EEE1-0E97-873B-1457-70635A820E25}"/>
              </a:ext>
            </a:extLst>
          </p:cNvPr>
          <p:cNvGrpSpPr/>
          <p:nvPr/>
        </p:nvGrpSpPr>
        <p:grpSpPr>
          <a:xfrm>
            <a:off x="-1990904" y="0"/>
            <a:ext cx="2905237" cy="6858000"/>
            <a:chOff x="2438400" y="0"/>
            <a:chExt cx="287528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513F147C-1DAD-5B37-637D-0A7D4DE6624C}"/>
                </a:ext>
              </a:extLst>
            </p:cNvPr>
            <p:cNvSpPr>
              <a:spLocks/>
            </p:cNvSpPr>
            <p:nvPr/>
          </p:nvSpPr>
          <p:spPr>
            <a:xfrm rot="5400000">
              <a:off x="447040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52AC52A-AB13-FE6E-9DF5-3480DDE57F60}"/>
                </a:ext>
              </a:extLst>
            </p:cNvPr>
            <p:cNvSpPr txBox="1">
              <a:spLocks/>
            </p:cNvSpPr>
            <p:nvPr/>
          </p:nvSpPr>
          <p:spPr>
            <a:xfrm>
              <a:off x="30830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1A147B0-FB12-25BA-3E0C-5858100F1B2C}"/>
                </a:ext>
              </a:extLst>
            </p:cNvPr>
            <p:cNvSpPr txBox="1">
              <a:spLocks/>
            </p:cNvSpPr>
            <p:nvPr/>
          </p:nvSpPr>
          <p:spPr>
            <a:xfrm>
              <a:off x="2721371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Aims &amp; Objectives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E9F4656-B33A-BB0D-796A-09675602D134}"/>
                </a:ext>
              </a:extLst>
            </p:cNvPr>
            <p:cNvSpPr txBox="1">
              <a:spLocks/>
            </p:cNvSpPr>
            <p:nvPr/>
          </p:nvSpPr>
          <p:spPr>
            <a:xfrm>
              <a:off x="2875278" y="2912457"/>
              <a:ext cx="1564641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The main aims and objectives of developing an IoT-based smart agricultural system to help farmers automate agricultural tasks in a very easy way.</a:t>
              </a:r>
            </a:p>
          </p:txBody>
        </p:sp>
        <p:pic>
          <p:nvPicPr>
            <p:cNvPr id="44" name="Graphic 43" descr="Flask with solid fill">
              <a:extLst>
                <a:ext uri="{FF2B5EF4-FFF2-40B4-BE49-F238E27FC236}">
                  <a16:creationId xmlns="" xmlns:a16="http://schemas.microsoft.com/office/drawing/2014/main" id="{46DD8784-81EE-379C-0FC1-A7FEB946F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396" y="5769293"/>
              <a:ext cx="665868" cy="66586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C01577B9-0DD5-B03D-FF23-B00E7348BF52}"/>
              </a:ext>
            </a:extLst>
          </p:cNvPr>
          <p:cNvGrpSpPr/>
          <p:nvPr/>
        </p:nvGrpSpPr>
        <p:grpSpPr>
          <a:xfrm>
            <a:off x="-2356515" y="0"/>
            <a:ext cx="2905237" cy="6858000"/>
            <a:chOff x="78275" y="0"/>
            <a:chExt cx="287528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C456C48A-5363-D6FF-1608-0575B118213A}"/>
                </a:ext>
              </a:extLst>
            </p:cNvPr>
            <p:cNvSpPr>
              <a:spLocks/>
            </p:cNvSpPr>
            <p:nvPr/>
          </p:nvSpPr>
          <p:spPr>
            <a:xfrm rot="5400000">
              <a:off x="-1913085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653FF78-446F-4895-3C8E-B2AEFB329DCB}"/>
                </a:ext>
              </a:extLst>
            </p:cNvPr>
            <p:cNvSpPr txBox="1">
              <a:spLocks/>
            </p:cNvSpPr>
            <p:nvPr/>
          </p:nvSpPr>
          <p:spPr>
            <a:xfrm>
              <a:off x="6446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B919FAD-F907-5967-848B-5F35FAF99740}"/>
                </a:ext>
              </a:extLst>
            </p:cNvPr>
            <p:cNvSpPr txBox="1">
              <a:spLocks/>
            </p:cNvSpPr>
            <p:nvPr/>
          </p:nvSpPr>
          <p:spPr>
            <a:xfrm>
              <a:off x="2829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46661A2-FBF1-480B-BAF7-E44C1FC6C4D9}"/>
                </a:ext>
              </a:extLst>
            </p:cNvPr>
            <p:cNvSpPr txBox="1">
              <a:spLocks/>
            </p:cNvSpPr>
            <p:nvPr/>
          </p:nvSpPr>
          <p:spPr>
            <a:xfrm>
              <a:off x="348970" y="2851706"/>
              <a:ext cx="156464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</a:t>
              </a:r>
            </a:p>
          </p:txBody>
        </p:sp>
        <p:pic>
          <p:nvPicPr>
            <p:cNvPr id="42" name="Graphic 41" descr="Fingerprint with solid fill">
              <a:extLst>
                <a:ext uri="{FF2B5EF4-FFF2-40B4-BE49-F238E27FC236}">
                  <a16:creationId xmlns="" xmlns:a16="http://schemas.microsoft.com/office/drawing/2014/main" id="{308DD12E-0471-2783-CBCA-F0571DC0C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4961" y="5792313"/>
              <a:ext cx="657878" cy="657878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B205B6-A536-0D54-51B2-8709401CE521}"/>
              </a:ext>
            </a:extLst>
          </p:cNvPr>
          <p:cNvSpPr txBox="1"/>
          <p:nvPr/>
        </p:nvSpPr>
        <p:spPr>
          <a:xfrm>
            <a:off x="3340100" y="2274838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WeCare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5BC9E8B2-DC71-6B3F-3BBC-56311EB3A28D}"/>
              </a:ext>
            </a:extLst>
          </p:cNvPr>
          <p:cNvSpPr txBox="1"/>
          <p:nvPr/>
        </p:nvSpPr>
        <p:spPr>
          <a:xfrm>
            <a:off x="3453272" y="4653643"/>
            <a:ext cx="6482443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120097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83099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Learned to effectively utilize </a:t>
            </a:r>
            <a:r>
              <a:rPr lang="en-US" sz="2400" dirty="0" err="1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ClickUp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 to plan, track, and manage project tasks.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979" y="2340509"/>
            <a:ext cx="8293995" cy="41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Merging and managing the project through </a:t>
            </a:r>
            <a:r>
              <a:rPr lang="en-US" sz="2400" dirty="0" err="1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github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485" y="2233647"/>
            <a:ext cx="6431451" cy="436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88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Merging and managing the project through </a:t>
            </a:r>
            <a:r>
              <a:rPr lang="en-US" sz="2400" dirty="0" err="1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github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74" y="2233647"/>
            <a:ext cx="6823936" cy="426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2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Merging and managing the project through </a:t>
            </a:r>
            <a:r>
              <a:rPr lang="en-US" sz="2400" dirty="0" err="1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github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62" y="2323799"/>
            <a:ext cx="6766726" cy="417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Merging and managing the project through </a:t>
            </a:r>
            <a:r>
              <a:rPr lang="en-US" sz="2400" dirty="0" err="1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github</a:t>
            </a: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49" y="2129984"/>
            <a:ext cx="6837385" cy="428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682606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For Users Who Can’t Use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User friendly Design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Support and Assistance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Alternative Access</a:t>
            </a:r>
          </a:p>
          <a:p>
            <a:pPr marL="514350" indent="-51435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Awareness and Training </a:t>
            </a:r>
          </a:p>
        </p:txBody>
      </p:sp>
    </p:spTree>
    <p:extLst>
      <p:ext uri="{BB962C8B-B14F-4D97-AF65-F5344CB8AC3E}">
        <p14:creationId xmlns:p14="http://schemas.microsoft.com/office/powerpoint/2010/main" val="373701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807774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tserrat Alternates" panose="00000500000000000000" pitchFamily="2" charset="0"/>
              </a:rPr>
              <a:t>Challenges faced</a:t>
            </a:r>
            <a:endParaRPr lang="en-US" sz="32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89255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Merge </a:t>
            </a:r>
            <a:r>
              <a:rPr lang="en-US" sz="28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conflict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.</a:t>
            </a:r>
          </a:p>
          <a:p>
            <a:pPr marL="514350" indent="-514350" algn="just">
              <a:buAutoNum type="arabicPeriod"/>
            </a:pP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AutoShape 4" descr="blob:https://web.whatsapp.com/46dc8003-2885-4955-b9b4-73044f44ac49"/>
          <p:cNvSpPr>
            <a:spLocks noChangeAspect="1" noChangeArrowheads="1"/>
          </p:cNvSpPr>
          <p:nvPr/>
        </p:nvSpPr>
        <p:spPr bwMode="auto">
          <a:xfrm>
            <a:off x="155574" y="-144463"/>
            <a:ext cx="6361135" cy="63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309" y="2289552"/>
            <a:ext cx="7207521" cy="381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6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8077740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  <a:latin typeface="Montserrat Alternates" panose="00000500000000000000" pitchFamily="2" charset="0"/>
              </a:rPr>
              <a:t>Challenges faced</a:t>
            </a:r>
            <a:endParaRPr lang="en-US" sz="32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89255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</a:t>
            </a:r>
            <a:r>
              <a:rPr lang="en-US" sz="28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 conflict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.</a:t>
            </a:r>
          </a:p>
          <a:p>
            <a:pPr marL="514350" indent="-514350" algn="just">
              <a:buAutoNum type="arabicPeriod"/>
            </a:pP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5" name="AutoShape 4" descr="blob:https://web.whatsapp.com/46dc8003-2885-4955-b9b4-73044f44ac49"/>
          <p:cNvSpPr>
            <a:spLocks noChangeAspect="1" noChangeArrowheads="1"/>
          </p:cNvSpPr>
          <p:nvPr/>
        </p:nvSpPr>
        <p:spPr bwMode="auto">
          <a:xfrm>
            <a:off x="155574" y="-144463"/>
            <a:ext cx="6361135" cy="636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437" y="2289551"/>
            <a:ext cx="7093352" cy="41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2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Future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D752F39-8644-EB31-81FD-2DFFF5605523}"/>
              </a:ext>
            </a:extLst>
          </p:cNvPr>
          <p:cNvSpPr txBox="1"/>
          <p:nvPr/>
        </p:nvSpPr>
        <p:spPr>
          <a:xfrm>
            <a:off x="622300" y="1397000"/>
            <a:ext cx="10871200" cy="224676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Implementation of AI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Loyalty &amp; Reward program</a:t>
            </a:r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Real-time service tracking</a:t>
            </a:r>
          </a:p>
          <a:p>
            <a:pPr marL="514350" indent="-514350" algn="just">
              <a:buAutoNum type="arabicPeriod"/>
            </a:pP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  <a:p>
            <a:pPr marL="514350" indent="-514350" algn="just">
              <a:buAutoNum type="arabicPeriod"/>
            </a:pPr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1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B205B6-A536-0D54-51B2-8709401CE521}"/>
              </a:ext>
            </a:extLst>
          </p:cNvPr>
          <p:cNvSpPr txBox="1"/>
          <p:nvPr/>
        </p:nvSpPr>
        <p:spPr>
          <a:xfrm>
            <a:off x="2492866" y="2328740"/>
            <a:ext cx="68199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Any feedbacks…?</a:t>
            </a:r>
          </a:p>
        </p:txBody>
      </p:sp>
    </p:spTree>
    <p:extLst>
      <p:ext uri="{BB962C8B-B14F-4D97-AF65-F5344CB8AC3E}">
        <p14:creationId xmlns:p14="http://schemas.microsoft.com/office/powerpoint/2010/main" val="362033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="" xmlns:a16="http://schemas.microsoft.com/office/drawing/2014/main" id="{938A43DF-D794-A880-BEE3-3754CFC069E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878614" y="0"/>
            <a:ext cx="2905237" cy="6858000"/>
            <a:chOff x="9747737" y="0"/>
            <a:chExt cx="2875280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EED92274-C0C6-4F0C-51F1-62AA11CC183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7756377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0946BBF7-AED3-1E63-C91C-3BA6454E8CF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398283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787AB6E3-0B0F-EB60-B1F2-6BED8C0DD7D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6572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Future Works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2520C0A3-2D54-5523-8702-3F74450381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90479" y="2912457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0" name="Graphic 49" descr="Statistics with solid fill">
              <a:extLst>
                <a:ext uri="{FF2B5EF4-FFF2-40B4-BE49-F238E27FC236}">
                  <a16:creationId xmlns="" xmlns:a16="http://schemas.microsoft.com/office/drawing/2014/main" id="{86EA700F-913A-8CD0-7E9E-8DE72C3BA59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59020" y="5774027"/>
              <a:ext cx="694450" cy="69445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568A5891-B6D0-AA7E-3B51-424C006122A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409490" y="-12"/>
            <a:ext cx="2905237" cy="6858000"/>
            <a:chOff x="7279597" y="1"/>
            <a:chExt cx="2875280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969067C2-CA8B-624C-6630-5E448CB151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5288237" y="1991361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BDCA556-F556-5369-6DE5-144680F3B09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959885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BB24776-9733-E5D9-90BA-3D670EB72B9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98172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What we learnt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C31330F5-0262-1EB4-DBBB-A39B3F000DA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52079" y="2912457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6" name="Graphic 45" descr="Group brainstorm with solid fill">
              <a:extLst>
                <a:ext uri="{FF2B5EF4-FFF2-40B4-BE49-F238E27FC236}">
                  <a16:creationId xmlns="" xmlns:a16="http://schemas.microsoft.com/office/drawing/2014/main" id="{2C16E669-11EE-FE2E-9BDE-9289F5F94AE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245568" y="5774027"/>
              <a:ext cx="656401" cy="65640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="" xmlns:a16="http://schemas.microsoft.com/office/drawing/2014/main" id="{BEC752BD-CB26-348A-B2EF-4889A6E0ACE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953555" y="0"/>
            <a:ext cx="2905237" cy="6858000"/>
            <a:chOff x="4899899" y="0"/>
            <a:chExt cx="2875280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C676E1B7-2E82-B96A-5866-CEA57DBB0B3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2908539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934720 w 6858000"/>
                <a:gd name="connsiteY2" fmla="*/ 436880 h 2875280"/>
                <a:gd name="connsiteX3" fmla="*/ 1391920 w 6858000"/>
                <a:gd name="connsiteY3" fmla="*/ 0 h 2875280"/>
                <a:gd name="connsiteX4" fmla="*/ 184912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934720" y="436880"/>
                  </a:lnTo>
                  <a:lnTo>
                    <a:pt x="1391920" y="0"/>
                  </a:lnTo>
                  <a:lnTo>
                    <a:pt x="184912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C9FF1897-E070-72D6-9DF8-8A7A9F39EC7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214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6159133F-3F3E-08A8-7D33-1556DC2A2B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159771" y="2205375"/>
              <a:ext cx="187245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Reason – Why our group chose this idea?</a:t>
              </a:r>
            </a:p>
            <a:p>
              <a:pPr algn="ctr"/>
              <a:endParaRPr lang="en-US" b="1" dirty="0">
                <a:solidFill>
                  <a:schemeClr val="bg1"/>
                </a:solidFill>
                <a:latin typeface="Montserrat Alternates" panose="00000500000000000000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26DA3434-3DAE-CB98-E361-55146C6C75D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13678" y="2851706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8" name="Graphic 47" descr="Lightbulb and gear with solid fill">
              <a:extLst>
                <a:ext uri="{FF2B5EF4-FFF2-40B4-BE49-F238E27FC236}">
                  <a16:creationId xmlns="" xmlns:a16="http://schemas.microsoft.com/office/drawing/2014/main" id="{51F22414-24F9-03FF-1413-C6FDF3720F2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19262" y="5703441"/>
              <a:ext cx="753476" cy="75347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="" xmlns:a16="http://schemas.microsoft.com/office/drawing/2014/main" id="{2B73EEE1-0E97-873B-1457-70635A820E2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473855" y="12"/>
            <a:ext cx="2905237" cy="6858000"/>
            <a:chOff x="2438400" y="0"/>
            <a:chExt cx="287528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513F147C-1DAD-5B37-637D-0A7D4DE6624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447040" y="1991360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652AC52A-AB13-FE6E-9DF5-3480DDE57F6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830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01A147B0-FB12-25BA-3E0C-5858100F1B2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21371" y="2205375"/>
              <a:ext cx="18724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Aims &amp; Objectives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8E9F4656-B33A-BB0D-796A-09675602D13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75278" y="2912457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4" name="Graphic 43" descr="Flask with solid fill">
              <a:extLst>
                <a:ext uri="{FF2B5EF4-FFF2-40B4-BE49-F238E27FC236}">
                  <a16:creationId xmlns="" xmlns:a16="http://schemas.microsoft.com/office/drawing/2014/main" id="{46DD8784-81EE-379C-0FC1-A7FEB946FF2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79396" y="5769293"/>
              <a:ext cx="665868" cy="66586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C01577B9-0DD5-B03D-FF23-B00E7348BF5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731" y="0"/>
            <a:ext cx="2905237" cy="6858000"/>
            <a:chOff x="78274" y="1"/>
            <a:chExt cx="2875280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C456C48A-5363-D6FF-1608-0575B118213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5400000">
              <a:off x="-1913086" y="1991361"/>
              <a:ext cx="6858000" cy="2875280"/>
            </a:xfrm>
            <a:custGeom>
              <a:avLst/>
              <a:gdLst>
                <a:gd name="connsiteX0" fmla="*/ 0 w 6858000"/>
                <a:gd name="connsiteY0" fmla="*/ 2875280 h 2875280"/>
                <a:gd name="connsiteX1" fmla="*/ 0 w 6858000"/>
                <a:gd name="connsiteY1" fmla="*/ 436880 h 2875280"/>
                <a:gd name="connsiteX2" fmla="*/ 1005840 w 6858000"/>
                <a:gd name="connsiteY2" fmla="*/ 436880 h 2875280"/>
                <a:gd name="connsiteX3" fmla="*/ 1463040 w 6858000"/>
                <a:gd name="connsiteY3" fmla="*/ 0 h 2875280"/>
                <a:gd name="connsiteX4" fmla="*/ 1920240 w 6858000"/>
                <a:gd name="connsiteY4" fmla="*/ 436880 h 2875280"/>
                <a:gd name="connsiteX5" fmla="*/ 6858000 w 6858000"/>
                <a:gd name="connsiteY5" fmla="*/ 436880 h 2875280"/>
                <a:gd name="connsiteX6" fmla="*/ 6858000 w 6858000"/>
                <a:gd name="connsiteY6" fmla="*/ 2875280 h 287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8000" h="2875280">
                  <a:moveTo>
                    <a:pt x="0" y="2875280"/>
                  </a:moveTo>
                  <a:lnTo>
                    <a:pt x="0" y="436880"/>
                  </a:lnTo>
                  <a:lnTo>
                    <a:pt x="1005840" y="436880"/>
                  </a:lnTo>
                  <a:lnTo>
                    <a:pt x="1463040" y="0"/>
                  </a:lnTo>
                  <a:lnTo>
                    <a:pt x="1920240" y="436880"/>
                  </a:lnTo>
                  <a:lnTo>
                    <a:pt x="6858000" y="436880"/>
                  </a:lnTo>
                  <a:lnTo>
                    <a:pt x="6858000" y="287528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1270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E653FF78-446F-4895-3C8E-B2AEFB329DC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44684" y="476250"/>
              <a:ext cx="11490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>
                  <a:solidFill>
                    <a:schemeClr val="bg1"/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CB919FAD-F907-5967-848B-5F35FAF9974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2971" y="2205375"/>
              <a:ext cx="1872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Montserrat Alternates" panose="00000500000000000000" pitchFamily="2" charset="0"/>
                </a:rPr>
                <a:t>Introduction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946661A2-FBF1-480B-BAF7-E44C1FC6C4D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8970" y="2851706"/>
              <a:ext cx="15646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n-US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2" name="Graphic 41" descr="Fingerprint with solid fill">
              <a:extLst>
                <a:ext uri="{FF2B5EF4-FFF2-40B4-BE49-F238E27FC236}">
                  <a16:creationId xmlns="" xmlns:a16="http://schemas.microsoft.com/office/drawing/2014/main" id="{308DD12E-0471-2783-CBCA-F0571DC0C7C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4961" y="5792313"/>
              <a:ext cx="657878" cy="657878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36FF147E-C86E-9A95-69CD-09BB24F4FF87}"/>
              </a:ext>
            </a:extLst>
          </p:cNvPr>
          <p:cNvSpPr txBox="1"/>
          <p:nvPr/>
        </p:nvSpPr>
        <p:spPr>
          <a:xfrm>
            <a:off x="12770661" y="2196350"/>
            <a:ext cx="68199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IoT Based Smart Irrigation System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CB99D803-9F6F-96AC-86F0-D1D2E887182F}"/>
              </a:ext>
            </a:extLst>
          </p:cNvPr>
          <p:cNvSpPr txBox="1"/>
          <p:nvPr/>
        </p:nvSpPr>
        <p:spPr>
          <a:xfrm>
            <a:off x="12908547" y="4575155"/>
            <a:ext cx="6482443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71589626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B205B6-A536-0D54-51B2-8709401CE521}"/>
              </a:ext>
            </a:extLst>
          </p:cNvPr>
          <p:cNvSpPr txBox="1"/>
          <p:nvPr/>
        </p:nvSpPr>
        <p:spPr>
          <a:xfrm>
            <a:off x="2595897" y="2882531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Moving on…</a:t>
            </a:r>
          </a:p>
        </p:txBody>
      </p:sp>
    </p:spTree>
    <p:extLst>
      <p:ext uri="{BB962C8B-B14F-4D97-AF65-F5344CB8AC3E}">
        <p14:creationId xmlns:p14="http://schemas.microsoft.com/office/powerpoint/2010/main" val="36503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EBB205B6-A536-0D54-51B2-8709401CE521}"/>
              </a:ext>
            </a:extLst>
          </p:cNvPr>
          <p:cNvSpPr txBox="1"/>
          <p:nvPr/>
        </p:nvSpPr>
        <p:spPr>
          <a:xfrm>
            <a:off x="2686050" y="2921168"/>
            <a:ext cx="6819900" cy="1015663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>
                    <a:lumMod val="95000"/>
                  </a:schemeClr>
                </a:solidFill>
                <a:latin typeface="Montserrat Alternates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765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Group Members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280076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WeCare </a:t>
            </a:r>
          </a:p>
          <a:p>
            <a:endParaRPr lang="en-US" sz="28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Erick Pradhan (Leader)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Niraj Shrestha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Bikash Raj Chaurasiya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MD Rashid Fazeel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</a:rPr>
              <a:t>Surya Narayan Yadav</a:t>
            </a:r>
          </a:p>
        </p:txBody>
      </p:sp>
    </p:spTree>
    <p:extLst>
      <p:ext uri="{BB962C8B-B14F-4D97-AF65-F5344CB8AC3E}">
        <p14:creationId xmlns:p14="http://schemas.microsoft.com/office/powerpoint/2010/main" val="16954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514159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230832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WeCare</a:t>
            </a: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 is a digital marketplace that connects customers with trusted local service providers.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It makes everyday life easier by letting people search, compare, and book services with ease.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Service providers have a chance to showcase their skills, and grow their own businesses or services.</a:t>
            </a: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514159"/>
            <a:ext cx="7759879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Unique Project Name – </a:t>
            </a:r>
            <a:r>
              <a:rPr lang="en-US" sz="3200" dirty="0" err="1">
                <a:solidFill>
                  <a:schemeClr val="bg1"/>
                </a:solidFill>
                <a:latin typeface="Montserrat Alternates" panose="00000500000000000000" pitchFamily="2" charset="0"/>
              </a:rPr>
              <a:t>WeCare</a:t>
            </a:r>
            <a:endParaRPr lang="en-US" sz="3200" dirty="0">
              <a:solidFill>
                <a:schemeClr val="bg1"/>
              </a:solidFill>
              <a:latin typeface="Montserrat Alternates" panose="00000500000000000000" pitchFamily="2" charset="0"/>
            </a:endParaRPr>
          </a:p>
          <a:p>
            <a:endParaRPr lang="en-US" sz="3200" b="1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DCC06C4-B4AB-DF4D-D2C5-B9E58BE6C195}"/>
              </a:ext>
            </a:extLst>
          </p:cNvPr>
          <p:cNvSpPr txBox="1"/>
          <p:nvPr/>
        </p:nvSpPr>
        <p:spPr>
          <a:xfrm>
            <a:off x="482600" y="1681843"/>
            <a:ext cx="10922000" cy="1200329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The reason as to why this name was picked is to show a sense of what our website stands for.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2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500589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Aims &amp;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151B28C-A27F-A2F3-AB4C-951C91350701}"/>
              </a:ext>
            </a:extLst>
          </p:cNvPr>
          <p:cNvSpPr txBox="1"/>
          <p:nvPr/>
        </p:nvSpPr>
        <p:spPr>
          <a:xfrm>
            <a:off x="431800" y="1263551"/>
            <a:ext cx="10871200" cy="563231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Aim: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/>
              </a:rPr>
              <a:t>To develop a two sided digital marketplace that connects customers with trusted local service providers in a convenient, transparent and efficient way.</a:t>
            </a:r>
          </a:p>
          <a:p>
            <a:pPr algn="just"/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Objectives: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build a trusted, user-friendly platform that makes it easy for customers to book services and helps providers grow their business.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enable customers to easily search, compare, and book services.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help service providers showcase skills, manage availability, and get paid securely.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Arial" panose="020B0604020202020204" pitchFamily="34" charset="0"/>
              </a:rPr>
              <a:t>To build a reliable, user-friendly platform with trust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65252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185025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Reason – Why our group chose this idea?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22300" y="1409700"/>
            <a:ext cx="10871200" cy="378565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 solve the problem of finding reliable and trusted service providers easily.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 provide professionals a platform to showcase services and reach more customers.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Montserrat Alternates" panose="00000500000000000000" pitchFamily="2" charset="0"/>
                <a:ea typeface="Calibri" panose="020F0502020204030204" pitchFamily="34" charset="0"/>
                <a:cs typeface="Calibri" panose="020F0502020204030204" pitchFamily="34" charset="0"/>
              </a:rPr>
              <a:t>To develop a practical, innovative project with real-world value and growth potential.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To empower skilled professionals to grow their business and income through a digital platform. </a:t>
            </a: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7185025" cy="107721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Unique – How is our idea different?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22300" y="1409700"/>
            <a:ext cx="10871200" cy="1938992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bg1"/>
              </a:solidFill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Two-sided marketplace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Personalized matching and recommendations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Booking of multiple services at once.</a:t>
            </a:r>
          </a:p>
        </p:txBody>
      </p:sp>
    </p:spTree>
    <p:extLst>
      <p:ext uri="{BB962C8B-B14F-4D97-AF65-F5344CB8AC3E}">
        <p14:creationId xmlns:p14="http://schemas.microsoft.com/office/powerpoint/2010/main" val="62604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0000"/>
                <a:lumOff val="40000"/>
              </a:schemeClr>
            </a:gs>
            <a:gs pos="28000">
              <a:schemeClr val="tx2">
                <a:lumMod val="50000"/>
                <a:lumOff val="50000"/>
              </a:schemeClr>
            </a:gs>
            <a:gs pos="73000">
              <a:schemeClr val="accent1">
                <a:lumMod val="75000"/>
              </a:schemeClr>
            </a:gs>
            <a:gs pos="95000">
              <a:schemeClr val="tx2">
                <a:lumMod val="90000"/>
                <a:lumOff val="1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1E81765-FE98-94EC-BAC0-3431E6A33297}"/>
              </a:ext>
            </a:extLst>
          </p:cNvPr>
          <p:cNvSpPr txBox="1"/>
          <p:nvPr/>
        </p:nvSpPr>
        <p:spPr>
          <a:xfrm>
            <a:off x="482600" y="462643"/>
            <a:ext cx="4562929" cy="58477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Alternates" panose="00000500000000000000" pitchFamily="2" charset="0"/>
              </a:rPr>
              <a:t>What we learned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B361F830-CDE2-1CD6-1C98-D07616E7FDC8}"/>
              </a:ext>
            </a:extLst>
          </p:cNvPr>
          <p:cNvSpPr txBox="1"/>
          <p:nvPr/>
        </p:nvSpPr>
        <p:spPr>
          <a:xfrm>
            <a:off x="660400" y="1409700"/>
            <a:ext cx="10871200" cy="273921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GitHub.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ClickUp</a:t>
            </a:r>
            <a:endParaRPr lang="en-US" sz="2400" dirty="0">
              <a:solidFill>
                <a:schemeClr val="bg1"/>
              </a:solidFill>
              <a:latin typeface="Montserrat Alternates" panose="00000500000000000000" pitchFamily="2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Understanding what makes a good website and how we can make one.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Gained insights and knowledge of various topics.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Montserrat Alternates" panose="00000500000000000000" pitchFamily="2" charset="0"/>
                <a:cs typeface="Calibri" panose="020F0502020204030204" pitchFamily="34" charset="0"/>
              </a:rPr>
              <a:t>Teamwork and communication.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Montserrat Alternates" panose="00000500000000000000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9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549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Montserrat</vt:lpstr>
      <vt:lpstr>Montserrat Alternates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Vanitas _7</dc:creator>
  <cp:lastModifiedBy>User</cp:lastModifiedBy>
  <cp:revision>41</cp:revision>
  <dcterms:created xsi:type="dcterms:W3CDTF">2025-05-25T06:38:09Z</dcterms:created>
  <dcterms:modified xsi:type="dcterms:W3CDTF">2025-08-23T18:19:23Z</dcterms:modified>
</cp:coreProperties>
</file>