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83" r:id="rId6"/>
    <p:sldId id="284" r:id="rId7"/>
    <p:sldId id="285" r:id="rId8"/>
    <p:sldId id="286" r:id="rId9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9371B-D12F-487D-83DE-5550FE4B861A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8E83D-A324-4FC9-8BB2-3CEA77A749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28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1E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1E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1E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174" y="189156"/>
            <a:ext cx="20142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91E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764" y="2303601"/>
            <a:ext cx="8422470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4800600" y="4171950"/>
            <a:ext cx="4267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MX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Autor: Erick Quintana Martínez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67078" y="1906270"/>
            <a:ext cx="3914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0" dirty="0">
                <a:latin typeface="Microsoft Sans Serif"/>
                <a:cs typeface="Microsoft Sans Serif"/>
              </a:rPr>
              <a:t>P</a:t>
            </a:r>
            <a:r>
              <a:rPr sz="6000" spc="434" dirty="0">
                <a:latin typeface="Microsoft Sans Serif"/>
                <a:cs typeface="Microsoft Sans Serif"/>
              </a:rPr>
              <a:t>ageRank</a:t>
            </a:r>
            <a:endParaRPr lang="es-MX" sz="6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241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170" dirty="0">
                <a:solidFill>
                  <a:schemeClr val="tx1"/>
                </a:solidFill>
              </a:rPr>
              <a:t>PageRank</a:t>
            </a:r>
            <a:endParaRPr spc="7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463177"/>
            <a:ext cx="7839075" cy="1751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es-ES" sz="2000" spc="40" dirty="0">
                <a:latin typeface="Tahoma"/>
                <a:cs typeface="Tahoma"/>
              </a:rPr>
              <a:t>Algoritmo desarrollado por Larry Page y Sergei Brin (cofundadores de Google).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sz="20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es-MX" sz="2000" spc="-70" dirty="0">
                <a:latin typeface="Tahoma"/>
                <a:cs typeface="Tahoma"/>
              </a:rPr>
              <a:t>Principal idea</a:t>
            </a:r>
            <a:r>
              <a:rPr sz="2000" spc="-50" dirty="0"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927100" marR="45085" lvl="1" indent="-457200">
              <a:lnSpc>
                <a:spcPct val="114599"/>
              </a:lnSpc>
              <a:buFont typeface="MS PGothic"/>
              <a:buChar char="◆"/>
              <a:tabLst>
                <a:tab pos="926465" algn="l"/>
                <a:tab pos="927100" algn="l"/>
              </a:tabLst>
            </a:pPr>
            <a:r>
              <a:rPr lang="es-ES" sz="2000" spc="-105" dirty="0">
                <a:latin typeface="Tahoma"/>
                <a:cs typeface="Tahoma"/>
              </a:rPr>
              <a:t>Sitios web más importantes = más enlaces de otros sitios web.</a:t>
            </a:r>
            <a:endParaRPr lang="es-MX" sz="2000" spc="-105" dirty="0">
              <a:latin typeface="Tahoma"/>
              <a:cs typeface="Tahom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AF3394-7C56-0530-3FDD-3235D2110F14}"/>
              </a:ext>
            </a:extLst>
          </p:cNvPr>
          <p:cNvSpPr txBox="1"/>
          <p:nvPr/>
        </p:nvSpPr>
        <p:spPr>
          <a:xfrm>
            <a:off x="8534400" y="4705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AA5C8F-BAB1-44CC-53BE-7CCBC272AC1A}"/>
              </a:ext>
            </a:extLst>
          </p:cNvPr>
          <p:cNvSpPr txBox="1"/>
          <p:nvPr/>
        </p:nvSpPr>
        <p:spPr>
          <a:xfrm>
            <a:off x="8383557" y="4520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1E40ED3-2E88-41B5-A008-DD028D26C392}" type="slidenum">
              <a:rPr lang="es-MX" smtClean="0"/>
              <a:t>2</a:t>
            </a:fld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599" y="315702"/>
            <a:ext cx="8094980" cy="10631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90"/>
              </a:spcBef>
              <a:buClr>
                <a:srgbClr val="000000"/>
              </a:buClr>
              <a:tabLst>
                <a:tab pos="469900" algn="l"/>
              </a:tabLst>
            </a:pPr>
            <a:r>
              <a:rPr lang="es-MX" sz="2000" dirty="0">
                <a:latin typeface="Tahoma"/>
                <a:cs typeface="Tahoma"/>
              </a:rPr>
              <a:t>Una formulación simplificada de PageRank es:</a:t>
            </a:r>
          </a:p>
          <a:p>
            <a:pPr marL="12700" marR="5080" algn="just">
              <a:lnSpc>
                <a:spcPct val="114599"/>
              </a:lnSpc>
              <a:spcBef>
                <a:spcPts val="90"/>
              </a:spcBef>
              <a:buClr>
                <a:srgbClr val="000000"/>
              </a:buClr>
              <a:tabLst>
                <a:tab pos="469900" algn="l"/>
              </a:tabLst>
            </a:pPr>
            <a:endParaRPr lang="es-MX" sz="2000" dirty="0">
              <a:latin typeface="Tahoma"/>
              <a:cs typeface="Tahoma"/>
            </a:endParaRPr>
          </a:p>
          <a:p>
            <a:pPr marL="12700" marR="5080" algn="just">
              <a:lnSpc>
                <a:spcPct val="114599"/>
              </a:lnSpc>
              <a:spcBef>
                <a:spcPts val="90"/>
              </a:spcBef>
              <a:buClr>
                <a:srgbClr val="000000"/>
              </a:buClr>
              <a:tabLst>
                <a:tab pos="469900" algn="l"/>
              </a:tabLst>
            </a:pPr>
            <a:endParaRPr sz="2000" dirty="0">
              <a:latin typeface="Tahoma"/>
              <a:cs typeface="Tahoma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BBF7F1-17B6-37AC-B7B6-C2E01705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51" y="826552"/>
            <a:ext cx="5629275" cy="1600200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E5AB4E7A-0D78-FAE2-4D82-0D3380C7595D}"/>
              </a:ext>
            </a:extLst>
          </p:cNvPr>
          <p:cNvSpPr txBox="1"/>
          <p:nvPr/>
        </p:nvSpPr>
        <p:spPr>
          <a:xfrm>
            <a:off x="468897" y="2603564"/>
            <a:ext cx="7839075" cy="2151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es-ES" sz="2000" spc="-105" dirty="0">
                <a:latin typeface="Tahoma"/>
                <a:cs typeface="Tahoma"/>
              </a:rPr>
              <a:t>Sea u una página web.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es-ES" sz="2000" spc="-105" dirty="0">
                <a:latin typeface="Tahoma"/>
                <a:cs typeface="Tahoma"/>
              </a:rPr>
              <a:t>R(u) es el PageRank de u.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es-ES" sz="2000" spc="-105" dirty="0">
                <a:latin typeface="Tahoma"/>
                <a:cs typeface="Tahoma"/>
              </a:rPr>
              <a:t>R(v) son los valores de PageRank que tienen cada una de las páginas v que enlazan a u.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lang="es-ES" sz="2000" spc="-105" dirty="0" err="1">
                <a:latin typeface="Tahoma"/>
                <a:cs typeface="Tahoma"/>
              </a:rPr>
              <a:t>Nv</a:t>
            </a:r>
            <a:r>
              <a:rPr lang="es-ES" sz="2000" spc="-105" dirty="0">
                <a:latin typeface="Tahoma"/>
                <a:cs typeface="Tahoma"/>
              </a:rPr>
              <a:t> es el numero de enlaces salientes desde la pagina v</a:t>
            </a:r>
          </a:p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endParaRPr lang="es-MX" sz="2000" spc="-105" dirty="0">
              <a:latin typeface="Tahoma"/>
              <a:cs typeface="Tahom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C091AF1-B798-4F43-CC76-322A35A1CC5E}"/>
              </a:ext>
            </a:extLst>
          </p:cNvPr>
          <p:cNvSpPr txBox="1"/>
          <p:nvPr/>
        </p:nvSpPr>
        <p:spPr>
          <a:xfrm>
            <a:off x="8391778" y="457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BC9711-896A-4AD3-BA7B-14A7BFA9DC79}" type="slidenum">
              <a:rPr lang="es-MX" smtClean="0"/>
              <a:t>3</a:t>
            </a:fld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47750"/>
            <a:ext cx="6629400" cy="113973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Iteración 0: inicializar todos los rangos para que sean 1/(número de páginas totales).</a:t>
            </a:r>
          </a:p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endParaRPr lang="es-ES"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279400"/>
            <a:ext cx="5224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45" dirty="0">
                <a:solidFill>
                  <a:schemeClr val="tx1"/>
                </a:solidFill>
              </a:rPr>
              <a:t>Pasos del algoritmo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AB37CD-86F8-F376-BA11-9E5E983F5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71800" y="1826658"/>
            <a:ext cx="3352800" cy="3067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7659BE-4998-231E-1AAC-816CBA6760D6}"/>
              </a:ext>
            </a:extLst>
          </p:cNvPr>
          <p:cNvSpPr txBox="1"/>
          <p:nvPr/>
        </p:nvSpPr>
        <p:spPr>
          <a:xfrm>
            <a:off x="8391778" y="457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BC9711-896A-4AD3-BA7B-14A7BFA9DC79}" type="slidenum">
              <a:rPr lang="es-MX" smtClean="0"/>
              <a:t>4</a:t>
            </a:fld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971550"/>
            <a:ext cx="7369175" cy="3702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Iteración 1: para cada página u, actualizar el rango.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258" y="285750"/>
            <a:ext cx="5224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45" dirty="0">
                <a:solidFill>
                  <a:schemeClr val="tx1"/>
                </a:solidFill>
              </a:rPr>
              <a:t>Pasos del algoritmo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5150EC-E902-98A2-CC09-9A95D4F0C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 b="1797"/>
          <a:stretch/>
        </p:blipFill>
        <p:spPr>
          <a:xfrm>
            <a:off x="762000" y="1428750"/>
            <a:ext cx="4276725" cy="2971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12115B91-33CB-5E46-C453-B4A5826F3895}"/>
              </a:ext>
            </a:extLst>
          </p:cNvPr>
          <p:cNvSpPr txBox="1"/>
          <p:nvPr/>
        </p:nvSpPr>
        <p:spPr>
          <a:xfrm>
            <a:off x="5163410" y="1962150"/>
            <a:ext cx="3599590" cy="3702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R(P</a:t>
            </a:r>
            <a:r>
              <a:rPr lang="es-ES" sz="1200" dirty="0">
                <a:latin typeface="Tahoma"/>
                <a:cs typeface="Tahoma"/>
              </a:rPr>
              <a:t>1</a:t>
            </a:r>
            <a:r>
              <a:rPr lang="es-ES" sz="2000" dirty="0">
                <a:latin typeface="Tahoma"/>
                <a:cs typeface="Tahoma"/>
              </a:rPr>
              <a:t>) = (⅕)/4 = 1/20 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2F7C5-B094-9418-7180-15DFD4450B34}"/>
              </a:ext>
            </a:extLst>
          </p:cNvPr>
          <p:cNvSpPr txBox="1"/>
          <p:nvPr/>
        </p:nvSpPr>
        <p:spPr>
          <a:xfrm>
            <a:off x="5163410" y="2440763"/>
            <a:ext cx="3599590" cy="3702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R(P</a:t>
            </a:r>
            <a:r>
              <a:rPr lang="es-ES" sz="1200" dirty="0">
                <a:latin typeface="Tahoma"/>
                <a:cs typeface="Tahoma"/>
              </a:rPr>
              <a:t>2</a:t>
            </a:r>
            <a:r>
              <a:rPr lang="es-ES" sz="2000" dirty="0">
                <a:latin typeface="Tahoma"/>
                <a:cs typeface="Tahoma"/>
              </a:rPr>
              <a:t>) = ⅕ + (⅕)/4 = 5/20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936196-30F2-9A48-7CEE-AA453048C073}"/>
              </a:ext>
            </a:extLst>
          </p:cNvPr>
          <p:cNvSpPr txBox="1"/>
          <p:nvPr/>
        </p:nvSpPr>
        <p:spPr>
          <a:xfrm>
            <a:off x="5173509" y="3872230"/>
            <a:ext cx="38942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R(</a:t>
            </a:r>
            <a:r>
              <a:rPr sz="20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s-MX" sz="2000" spc="15" baseline="-339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sz="2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⅕</a:t>
            </a:r>
            <a:r>
              <a:rPr sz="2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⅕</a:t>
            </a:r>
            <a:r>
              <a:rPr sz="2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s-MX"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¼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⅕</a:t>
            </a:r>
            <a:r>
              <a:rPr sz="20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½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7/20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7F918EA-E428-8F1B-78AD-CC8E70815B3B}"/>
              </a:ext>
            </a:extLst>
          </p:cNvPr>
          <p:cNvSpPr txBox="1"/>
          <p:nvPr/>
        </p:nvSpPr>
        <p:spPr>
          <a:xfrm>
            <a:off x="5163410" y="2952750"/>
            <a:ext cx="3599590" cy="75732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..</a:t>
            </a:r>
          </a:p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..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8463C-51D4-8861-D1C6-5F01CD9999A6}"/>
              </a:ext>
            </a:extLst>
          </p:cNvPr>
          <p:cNvSpPr txBox="1"/>
          <p:nvPr/>
        </p:nvSpPr>
        <p:spPr>
          <a:xfrm>
            <a:off x="8391778" y="457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BC9711-896A-4AD3-BA7B-14A7BFA9DC79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565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971550"/>
            <a:ext cx="7369175" cy="3702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345" marR="5080">
              <a:lnSpc>
                <a:spcPts val="2850"/>
              </a:lnSpc>
              <a:spcBef>
                <a:spcPts val="220"/>
              </a:spcBef>
              <a:buClr>
                <a:srgbClr val="CED8DC"/>
              </a:buClr>
              <a:tabLst>
                <a:tab pos="490220" algn="l"/>
                <a:tab pos="490855" algn="l"/>
              </a:tabLst>
            </a:pPr>
            <a:r>
              <a:rPr lang="es-ES" sz="2000" dirty="0">
                <a:latin typeface="Tahoma"/>
                <a:cs typeface="Tahoma"/>
              </a:rPr>
              <a:t>Después de 2 iteraciones.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258" y="285750"/>
            <a:ext cx="5224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45" dirty="0">
                <a:solidFill>
                  <a:schemeClr val="tx1"/>
                </a:solidFill>
              </a:rPr>
              <a:t>Pasos del algoritmo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CAE03E-2621-0C8E-4020-B79D84F3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81150"/>
            <a:ext cx="5829300" cy="30003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4772695-65B7-EA42-CA65-B405DF6FC6D3}"/>
              </a:ext>
            </a:extLst>
          </p:cNvPr>
          <p:cNvSpPr txBox="1"/>
          <p:nvPr/>
        </p:nvSpPr>
        <p:spPr>
          <a:xfrm>
            <a:off x="8391778" y="457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BC9711-896A-4AD3-BA7B-14A7BFA9DC7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921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258" y="285750"/>
            <a:ext cx="5224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45" dirty="0">
                <a:solidFill>
                  <a:schemeClr val="tx1"/>
                </a:solidFill>
              </a:rPr>
              <a:t>Factores en el algoritmo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B92BBE2-5E96-3A56-190E-639014FE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971550"/>
            <a:ext cx="7753350" cy="37528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1C4F98C-54F3-B0CB-A9FB-5635FAEFA371}"/>
              </a:ext>
            </a:extLst>
          </p:cNvPr>
          <p:cNvSpPr txBox="1"/>
          <p:nvPr/>
        </p:nvSpPr>
        <p:spPr>
          <a:xfrm>
            <a:off x="8391778" y="457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BC9711-896A-4AD3-BA7B-14A7BFA9DC79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9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4724400" y="4019550"/>
            <a:ext cx="48768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MX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Autor: Erick Quintana Martínez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48000" y="1733550"/>
            <a:ext cx="2743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6000" spc="-450" dirty="0">
                <a:latin typeface="Microsoft Sans Serif"/>
                <a:cs typeface="Microsoft Sans Serif"/>
              </a:rPr>
              <a:t>¡Gracias!</a:t>
            </a:r>
            <a:endParaRPr lang="es-MX" sz="60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8433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195</Words>
  <Application>Microsoft Office PowerPoint</Application>
  <PresentationFormat>Presentación en pantalla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MS PGothic</vt:lpstr>
      <vt:lpstr>Calibri</vt:lpstr>
      <vt:lpstr>Microsoft Sans Serif</vt:lpstr>
      <vt:lpstr>Tahoma</vt:lpstr>
      <vt:lpstr>Trebuchet MS</vt:lpstr>
      <vt:lpstr>Office Theme</vt:lpstr>
      <vt:lpstr>Presentación de PowerPoint</vt:lpstr>
      <vt:lpstr>PageRank</vt:lpstr>
      <vt:lpstr>Presentación de PowerPoint</vt:lpstr>
      <vt:lpstr>Pasos del algoritmo</vt:lpstr>
      <vt:lpstr>Pasos del algoritmo</vt:lpstr>
      <vt:lpstr>Pasos del algoritmo</vt:lpstr>
      <vt:lpstr>Factores en el algoritmo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ERICK QUINTANA MARTINEZ</cp:lastModifiedBy>
  <cp:revision>7</cp:revision>
  <dcterms:created xsi:type="dcterms:W3CDTF">2022-08-30T17:54:34Z</dcterms:created>
  <dcterms:modified xsi:type="dcterms:W3CDTF">2022-08-31T02:44:05Z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