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188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491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43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87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006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10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13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400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904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600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929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FCA4926-A255-4128-814E-5858EB2B96D4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25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CBAAF-FEA0-4DFA-A674-B11F87BE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049" y="758951"/>
            <a:ext cx="6006631" cy="3351409"/>
          </a:xfrm>
        </p:spPr>
        <p:txBody>
          <a:bodyPr>
            <a:normAutofit/>
          </a:bodyPr>
          <a:lstStyle/>
          <a:p>
            <a:pPr algn="ctr"/>
            <a:r>
              <a:rPr lang="es-PE" sz="4800" dirty="0">
                <a:latin typeface="Arial Black" panose="020B0A04020102020204" pitchFamily="34" charset="0"/>
              </a:rPr>
              <a:t>PRIMER PROYECTO DE INVESTIGACIÓN -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299B78-6494-4EFB-8440-6E64FF4E1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>
                <a:solidFill>
                  <a:schemeClr val="tx1"/>
                </a:solidFill>
                <a:latin typeface="Britannic Bold" panose="020B0903060703020204" pitchFamily="34" charset="0"/>
              </a:rPr>
              <a:t>Ing. Erick Gerardo TOCASCA </a:t>
            </a:r>
            <a:r>
              <a:rPr lang="es-PE" dirty="0" err="1">
                <a:solidFill>
                  <a:schemeClr val="tx1"/>
                </a:solidFill>
                <a:latin typeface="Britannic Bold" panose="020B0903060703020204" pitchFamily="34" charset="0"/>
              </a:rPr>
              <a:t>TOCASCA</a:t>
            </a:r>
            <a:endParaRPr lang="es-PE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38FD7B-044E-4745-BE6E-6BEBF432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1" y="999613"/>
            <a:ext cx="3755253" cy="30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0E4683E-04E2-44FB-896C-F5B9CE382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790113"/>
                <a:ext cx="8595360" cy="25123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PE" dirty="0"/>
                  <a:t>Para partículas respirables vamos a regirnos con la norma NIOSH 0600.</a:t>
                </a:r>
              </a:p>
              <a:p>
                <a:pPr marL="0" indent="0">
                  <a:buNone/>
                </a:pPr>
                <a:r>
                  <a:rPr lang="es-PE" dirty="0"/>
                  <a:t>			CICLON:</a:t>
                </a:r>
              </a:p>
              <a:p>
                <a:pPr lvl="8"/>
                <a:r>
                  <a:rPr lang="es-PE" dirty="0"/>
                  <a:t>Nylon: q = 1.7 L/min</a:t>
                </a:r>
              </a:p>
              <a:p>
                <a:pPr lvl="8"/>
                <a:r>
                  <a:rPr lang="es-PE" dirty="0"/>
                  <a:t>Aluminio: q = 2.5 L/min</a:t>
                </a:r>
              </a:p>
              <a:p>
                <a:pPr lvl="8"/>
                <a:r>
                  <a:rPr lang="es-PE" dirty="0"/>
                  <a:t>Volumen Máximo = 400 L</a:t>
                </a:r>
              </a:p>
              <a:p>
                <a:pPr marL="2271400" lvl="8" indent="0">
                  <a:buNone/>
                </a:pP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400 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1.7 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</a:rPr>
                      <m:t>=235.29</m:t>
                    </m:r>
                    <m:func>
                      <m:func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=3,9 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</m:oMath>
                </a14:m>
                <a:r>
                  <a:rPr lang="es-PE" dirty="0"/>
                  <a:t>		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0E4683E-04E2-44FB-896C-F5B9CE382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790113"/>
                <a:ext cx="8595360" cy="2512380"/>
              </a:xfrm>
              <a:blipFill>
                <a:blip r:embed="rId2"/>
                <a:stretch>
                  <a:fillRect l="-709" t="-194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DD342230-72F6-4F9A-AE6E-59C5109D2D54}"/>
              </a:ext>
            </a:extLst>
          </p:cNvPr>
          <p:cNvSpPr txBox="1">
            <a:spLocks/>
          </p:cNvSpPr>
          <p:nvPr/>
        </p:nvSpPr>
        <p:spPr>
          <a:xfrm>
            <a:off x="906765" y="125522"/>
            <a:ext cx="9692640" cy="664590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latin typeface="Britannic Bold" panose="020B0903060703020204" pitchFamily="34" charset="0"/>
              </a:rPr>
              <a:t>PARTICULAS</a:t>
            </a:r>
            <a:r>
              <a:rPr lang="es-PE" dirty="0"/>
              <a:t> </a:t>
            </a:r>
            <a:r>
              <a:rPr lang="es-PE" dirty="0">
                <a:latin typeface="Britannic Bold" panose="020B0903060703020204" pitchFamily="34" charset="0"/>
              </a:rPr>
              <a:t>RESPIRABLES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1058CC-FC8D-4630-BA40-A6044831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454702"/>
            <a:ext cx="2307454" cy="16879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6FF17B1A-D1FC-418C-90F0-2984AA4DE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5405" y="3888422"/>
                <a:ext cx="8595360" cy="25141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spc="1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s-PE" dirty="0"/>
                  <a:t>	        f1 = C1			        f2 = C2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s-PE" dirty="0"/>
                  <a:t>	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𝑚𝑓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𝑚𝑜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s-PE" dirty="0"/>
                  <a:t>	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s-PE" dirty="0"/>
                  <a:t>			CT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6FF17B1A-D1FC-418C-90F0-2984AA4D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405" y="3888422"/>
                <a:ext cx="8595360" cy="2514101"/>
              </a:xfrm>
              <a:prstGeom prst="rect">
                <a:avLst/>
              </a:prstGeom>
              <a:blipFill>
                <a:blip r:embed="rId4"/>
                <a:stretch>
                  <a:fillRect t="-194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4A0A080-73A5-4B0E-BBA9-E01FAA54F852}"/>
              </a:ext>
            </a:extLst>
          </p:cNvPr>
          <p:cNvCxnSpPr/>
          <p:nvPr/>
        </p:nvCxnSpPr>
        <p:spPr>
          <a:xfrm>
            <a:off x="2192785" y="3595457"/>
            <a:ext cx="6995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FF1F037-AF51-40B4-9A7F-600EABE42362}"/>
              </a:ext>
            </a:extLst>
          </p:cNvPr>
          <p:cNvCxnSpPr/>
          <p:nvPr/>
        </p:nvCxnSpPr>
        <p:spPr>
          <a:xfrm>
            <a:off x="2175029" y="3429000"/>
            <a:ext cx="0" cy="450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6C33849-0237-42EB-B298-29E3FC36E235}"/>
              </a:ext>
            </a:extLst>
          </p:cNvPr>
          <p:cNvCxnSpPr/>
          <p:nvPr/>
        </p:nvCxnSpPr>
        <p:spPr>
          <a:xfrm>
            <a:off x="5514512" y="3429000"/>
            <a:ext cx="0" cy="450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BE8A5B8-3DFB-4C07-928B-585DE2186E3F}"/>
              </a:ext>
            </a:extLst>
          </p:cNvPr>
          <p:cNvCxnSpPr/>
          <p:nvPr/>
        </p:nvCxnSpPr>
        <p:spPr>
          <a:xfrm>
            <a:off x="9188389" y="3429000"/>
            <a:ext cx="0" cy="450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47899D-CC97-435E-813B-1BAF5D22FA70}"/>
              </a:ext>
            </a:extLst>
          </p:cNvPr>
          <p:cNvSpPr/>
          <p:nvPr/>
        </p:nvSpPr>
        <p:spPr>
          <a:xfrm>
            <a:off x="2050742" y="3808520"/>
            <a:ext cx="337346" cy="23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3EE97A0-F102-4162-8012-B7F6EB7CC4A2}"/>
              </a:ext>
            </a:extLst>
          </p:cNvPr>
          <p:cNvSpPr/>
          <p:nvPr/>
        </p:nvSpPr>
        <p:spPr>
          <a:xfrm>
            <a:off x="9012314" y="3748044"/>
            <a:ext cx="337346" cy="23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8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F9EB587-4E6C-4854-96D8-8A7C186DF878}"/>
              </a:ext>
            </a:extLst>
          </p:cNvPr>
          <p:cNvSpPr/>
          <p:nvPr/>
        </p:nvSpPr>
        <p:spPr>
          <a:xfrm>
            <a:off x="5353241" y="3807413"/>
            <a:ext cx="337346" cy="23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4149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B5250-010F-4D3A-9A6C-EE76FE80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790112"/>
            <a:ext cx="9923992" cy="59423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/>
              <a:t>Resolución Ministerial 375-2008 TR</a:t>
            </a:r>
          </a:p>
          <a:p>
            <a:pPr marL="0" indent="0">
              <a:buNone/>
            </a:pPr>
            <a:r>
              <a:rPr lang="es-PE" dirty="0"/>
              <a:t>ISO 5349</a:t>
            </a:r>
          </a:p>
          <a:p>
            <a:r>
              <a:rPr lang="es-PE" dirty="0"/>
              <a:t>VIBRACIÓN MECANICA: Movimiento de un cuerpo solido alrededor de una posición de equilibrio luego de este movimiento no existe desplazamiento neto es decir que el cuerpo siempre regresa a su estado inicial. Si el cuerpo toca al cuerpo humano habrá una transmisión de energía y puede producir diferentes efectos en la persona depende de la característica de la vibración y donde haga contacto con la persona.</a:t>
            </a:r>
          </a:p>
          <a:p>
            <a:pPr marL="0" indent="0">
              <a:buNone/>
            </a:pPr>
            <a:r>
              <a:rPr lang="es-PE" dirty="0"/>
              <a:t>  OIT ( Organización Internacional del Trabajo) convenio 143, Vibración es un movimiento oscilatorio se transmite al ser humano a través de una estructura solida.</a:t>
            </a:r>
          </a:p>
          <a:p>
            <a:r>
              <a:rPr lang="es-PE" dirty="0"/>
              <a:t>CARACTERISTICAS DE LA VIBRACIÓN</a:t>
            </a:r>
          </a:p>
          <a:p>
            <a:pPr lvl="1"/>
            <a:r>
              <a:rPr lang="es-PE" dirty="0"/>
              <a:t>Magnitud o medida de la vibración: m/s2</a:t>
            </a:r>
          </a:p>
          <a:p>
            <a:pPr lvl="1"/>
            <a:r>
              <a:rPr lang="es-PE" dirty="0"/>
              <a:t>Frecuencia: Número de veces que el cuerpo vibra/s   Hertz(Hz).</a:t>
            </a:r>
          </a:p>
          <a:p>
            <a:pPr lvl="2"/>
            <a:r>
              <a:rPr lang="es-PE" dirty="0"/>
              <a:t>f &lt; 3 Hz =&gt; El cuerpo se mueve como una sola unidad y los efectos adversos van asociados a enfermedades de movimiento.</a:t>
            </a:r>
          </a:p>
          <a:p>
            <a:pPr lvl="2"/>
            <a:r>
              <a:rPr lang="es-PE" dirty="0"/>
              <a:t>4 Hz &lt; f &lt; 15 Hz =&gt; Producen un mayor daño a la persona porque caderas, hombros o partes abdominales comienzan a resonar produciendo una mayor amplificación como respuesta a la vibración se colocan más solidos.</a:t>
            </a:r>
          </a:p>
          <a:p>
            <a:pPr lvl="2"/>
            <a:r>
              <a:rPr lang="es-PE" dirty="0"/>
              <a:t>20 Hz &lt; f &lt; 30 Hz =&gt; Se produce un deterioro a la agudeza visual, el sistema de visión empieza a distorsionarse, el cráneo comienza a resonar.</a:t>
            </a:r>
          </a:p>
          <a:p>
            <a:pPr lvl="2"/>
            <a:r>
              <a:rPr lang="es-PE" dirty="0"/>
              <a:t>F ~ 80 Hz =&gt; Los lóbulos oculares tienden a resonar con mayor fuerza, no tiene fijación sobre un punto de visión.</a:t>
            </a:r>
          </a:p>
          <a:p>
            <a:pPr marL="274320" lvl="1" indent="0">
              <a:buNone/>
            </a:pPr>
            <a:r>
              <a:rPr lang="es-PE" dirty="0" err="1"/>
              <a:t>Ejm</a:t>
            </a:r>
            <a:r>
              <a:rPr lang="es-PE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Barco: 0.8 – 1 Hz.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Tractores, transporte: 1 – 20 Hz.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Herramientas de poder: 20 – 1000 Hz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466B012-B2F2-4FBA-AA7F-FC5D6D8F815C}"/>
              </a:ext>
            </a:extLst>
          </p:cNvPr>
          <p:cNvSpPr txBox="1">
            <a:spLocks/>
          </p:cNvSpPr>
          <p:nvPr/>
        </p:nvSpPr>
        <p:spPr>
          <a:xfrm>
            <a:off x="906765" y="125522"/>
            <a:ext cx="9692640" cy="664590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latin typeface="Britannic Bold" panose="020B0903060703020204" pitchFamily="34" charset="0"/>
              </a:rPr>
              <a:t>VIBRACIÓN MANO BRAZO</a:t>
            </a:r>
          </a:p>
        </p:txBody>
      </p:sp>
    </p:spTree>
    <p:extLst>
      <p:ext uri="{BB962C8B-B14F-4D97-AF65-F5344CB8AC3E}">
        <p14:creationId xmlns:p14="http://schemas.microsoft.com/office/powerpoint/2010/main" val="144423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B5250-010F-4D3A-9A6C-EE76FE80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790112"/>
            <a:ext cx="8595360" cy="539002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s-PE" sz="1600" dirty="0"/>
              <a:t>LA ENERGÍA SE PUEDE TRANSMITIR A TRAVÉS:</a:t>
            </a:r>
          </a:p>
          <a:p>
            <a:pPr marL="0" indent="0">
              <a:buNone/>
            </a:pPr>
            <a:endParaRPr lang="es-PE" sz="1600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PE" sz="1600" dirty="0"/>
              <a:t>Palma de las manos,      Sistema localizado de vibración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/>
              <a:t>yema de los dedos.             MANO BRAZO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PE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PE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PE" sz="1600" dirty="0"/>
              <a:t>Glúteos                          Vibración Generalizada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/>
              <a:t>Espalda                             CUERPO ENTERO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/>
              <a:t>Planta de los pies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PE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PE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PE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/>
              <a:t>ACELEROMETRO: </a:t>
            </a:r>
            <a:r>
              <a:rPr lang="es-PE" sz="1600" dirty="0"/>
              <a:t>Es el equipo de monitoreo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/>
              <a:t> Tener mucho cuidado con la colocación de los ejes.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PE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/>
              <a:t>RM 375-2008-TR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PE" sz="1600" dirty="0"/>
              <a:t>4 – 8 horas/día  &lt;= 4m/s2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PE" sz="1600" dirty="0"/>
              <a:t>2 – 4 horas/día  &lt;= 6m/s2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PE" sz="1600" dirty="0"/>
              <a:t>1 – 2 horas/día  &lt;= 8m/s2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PE" sz="1600" dirty="0"/>
              <a:t>Menos 1 hora/día &lt;= 12m/s2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PE" sz="1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466B012-B2F2-4FBA-AA7F-FC5D6D8F815C}"/>
              </a:ext>
            </a:extLst>
          </p:cNvPr>
          <p:cNvSpPr txBox="1">
            <a:spLocks/>
          </p:cNvSpPr>
          <p:nvPr/>
        </p:nvSpPr>
        <p:spPr>
          <a:xfrm>
            <a:off x="906765" y="125522"/>
            <a:ext cx="9692640" cy="664590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latin typeface="Britannic Bold" panose="020B0903060703020204" pitchFamily="34" charset="0"/>
              </a:rPr>
              <a:t>VIBRACIÓN MANO BRAZO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17812249-07B1-4B4A-8E7C-3D8B1364656F}"/>
              </a:ext>
            </a:extLst>
          </p:cNvPr>
          <p:cNvSpPr/>
          <p:nvPr/>
        </p:nvSpPr>
        <p:spPr>
          <a:xfrm>
            <a:off x="3533312" y="1405631"/>
            <a:ext cx="195309" cy="754601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6BADED7E-BE24-41F5-A607-C761FD7E318F}"/>
              </a:ext>
            </a:extLst>
          </p:cNvPr>
          <p:cNvSpPr/>
          <p:nvPr/>
        </p:nvSpPr>
        <p:spPr>
          <a:xfrm>
            <a:off x="3533312" y="2376896"/>
            <a:ext cx="195309" cy="84633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A9611B-E2BB-488F-8492-A41AC52D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89" y="593561"/>
            <a:ext cx="2914650" cy="15423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F8D5C72-CE06-4A55-AB98-CA7021AE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05" y="2160232"/>
            <a:ext cx="4000500" cy="235267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68642383-F7D9-46D8-9A57-B96FCB7E9B70}"/>
              </a:ext>
            </a:extLst>
          </p:cNvPr>
          <p:cNvGrpSpPr/>
          <p:nvPr/>
        </p:nvGrpSpPr>
        <p:grpSpPr>
          <a:xfrm>
            <a:off x="6096000" y="4982187"/>
            <a:ext cx="1982680" cy="965851"/>
            <a:chOff x="6096000" y="4982187"/>
            <a:chExt cx="1982680" cy="96585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A010F47-3883-43ED-95D3-86B2F9E1CEFA}"/>
                </a:ext>
              </a:extLst>
            </p:cNvPr>
            <p:cNvSpPr/>
            <p:nvPr/>
          </p:nvSpPr>
          <p:spPr>
            <a:xfrm>
              <a:off x="6096000" y="4982187"/>
              <a:ext cx="1982680" cy="9658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PE" dirty="0"/>
                <a:t>		</a:t>
              </a:r>
              <a:r>
                <a:rPr lang="es-PE" dirty="0" err="1"/>
                <a:t>ax</a:t>
              </a:r>
              <a:endParaRPr lang="es-PE" dirty="0"/>
            </a:p>
            <a:p>
              <a:pPr algn="just"/>
              <a:r>
                <a:rPr lang="es-PE" dirty="0" err="1"/>
                <a:t>ak</a:t>
              </a:r>
              <a:r>
                <a:rPr lang="es-PE" dirty="0"/>
                <a:t> 		ay</a:t>
              </a:r>
            </a:p>
            <a:p>
              <a:pPr algn="just"/>
              <a:r>
                <a:rPr lang="es-PE" dirty="0"/>
                <a:t>		</a:t>
              </a:r>
              <a:r>
                <a:rPr lang="es-PE" dirty="0" err="1"/>
                <a:t>az</a:t>
              </a:r>
              <a:endParaRPr lang="es-PE" dirty="0"/>
            </a:p>
          </p:txBody>
        </p:sp>
        <p:sp>
          <p:nvSpPr>
            <p:cNvPr id="10" name="Abrir llave 9">
              <a:extLst>
                <a:ext uri="{FF2B5EF4-FFF2-40B4-BE49-F238E27FC236}">
                  <a16:creationId xmlns:a16="http://schemas.microsoft.com/office/drawing/2014/main" id="{48FC2EA5-7BE6-4AB9-AFFC-855A3C537D52}"/>
                </a:ext>
              </a:extLst>
            </p:cNvPr>
            <p:cNvSpPr/>
            <p:nvPr/>
          </p:nvSpPr>
          <p:spPr>
            <a:xfrm>
              <a:off x="6598905" y="5177497"/>
              <a:ext cx="414454" cy="628499"/>
            </a:xfrm>
            <a:prstGeom prst="leftBrac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24532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DAB5250-010F-4D3A-9A6C-EE76FE80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6221" y="677863"/>
                <a:ext cx="9935355" cy="6054615"/>
              </a:xfrm>
            </p:spPr>
            <p:txBody>
              <a:bodyPr>
                <a:normAutofit/>
              </a:bodyPr>
              <a:lstStyle/>
              <a:p>
                <a:pPr marL="2271400" lvl="8" indent="0">
                  <a:buNone/>
                </a:pPr>
                <a:endParaRPr lang="es-PE" dirty="0"/>
              </a:p>
              <a:p>
                <a:pPr marL="2271400" lvl="8" indent="0">
                  <a:buNone/>
                </a:pPr>
                <a:endParaRPr lang="es-PE" dirty="0"/>
              </a:p>
              <a:p>
                <a:pPr lvl="8"/>
                <a:r>
                  <a:rPr lang="es-PE" dirty="0" err="1"/>
                  <a:t>ax</a:t>
                </a:r>
                <a:r>
                  <a:rPr lang="es-PE" dirty="0"/>
                  <a:t> = 3.2 m/s2                                  ax8h = 3.2 x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endParaRPr lang="es-PE" dirty="0"/>
              </a:p>
              <a:p>
                <a:pPr lvl="8"/>
                <a:r>
                  <a:rPr lang="es-PE" dirty="0"/>
                  <a:t>ay = 3.6 m/s2                                  ay8h = 3.6 x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endParaRPr lang="es-PE" dirty="0"/>
              </a:p>
              <a:p>
                <a:pPr lvl="8"/>
                <a:r>
                  <a:rPr lang="es-PE" dirty="0" err="1"/>
                  <a:t>az</a:t>
                </a:r>
                <a:r>
                  <a:rPr lang="es-PE" dirty="0"/>
                  <a:t> = 3.5 m/s2                                  az8h = 3.5 x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endParaRPr lang="es-PE" dirty="0"/>
              </a:p>
              <a:p>
                <a:pPr marL="0" indent="-45720">
                  <a:buNone/>
                </a:pPr>
                <a:r>
                  <a:rPr lang="es-PE" sz="1600" b="1" dirty="0"/>
                  <a:t>ISO 5349 (MANO BRAZO)</a:t>
                </a:r>
              </a:p>
              <a:p>
                <a:pPr marL="0" indent="-45720">
                  <a:buNone/>
                </a:pPr>
                <a:r>
                  <a:rPr lang="es-PE" sz="1600" dirty="0"/>
                  <a:t>8 Horas  	5 m/s2 		a </a:t>
                </a:r>
                <a:r>
                  <a:rPr lang="es-PE" sz="1600" dirty="0" err="1"/>
                  <a:t>eq</a:t>
                </a:r>
                <a:r>
                  <a:rPr lang="es-PE" sz="16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PE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𝑎𝑦</m:t>
                            </m:r>
                          </m:e>
                          <m:sup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𝑎𝑧</m:t>
                            </m:r>
                          </m:e>
                          <m:sup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s-P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  <m:sSup>
                      <m:sSupPr>
                        <m:ctrlPr>
                          <a:rPr lang="es-P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s-P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s-P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P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E" sz="1600" dirty="0"/>
              </a:p>
              <a:p>
                <a:pPr marL="0" indent="-45720">
                  <a:buNone/>
                </a:pPr>
                <a:endParaRPr lang="es-PE" dirty="0"/>
              </a:p>
              <a:p>
                <a:pPr marL="0" indent="-45720">
                  <a:buNone/>
                </a:pPr>
                <a:r>
                  <a:rPr lang="es-PE" dirty="0"/>
                  <a:t>                                                                         5 m/s2  =&gt; ISO 5349</a:t>
                </a:r>
              </a:p>
              <a:p>
                <a:pPr marL="0" indent="-4572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dirty="0"/>
                  <a:t>                                 </a:t>
                </a:r>
                <a:r>
                  <a:rPr lang="es-PE" sz="1000" dirty="0"/>
                  <a:t>NIVEL DE ACCIÓN</a:t>
                </a:r>
              </a:p>
              <a:p>
                <a:pPr marL="0" indent="-4572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000" dirty="0"/>
                  <a:t>                                                                         2.5 m/s2                      Probable daño</a:t>
                </a:r>
              </a:p>
              <a:p>
                <a:pPr marL="0" indent="-45720">
                  <a:buNone/>
                </a:pPr>
                <a:endParaRPr lang="es-PE" dirty="0"/>
              </a:p>
              <a:p>
                <a:pPr marL="0" indent="-4572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dirty="0"/>
                  <a:t>                                                                 4 m/s2 =&gt; RM 375-08-TR</a:t>
                </a:r>
              </a:p>
              <a:p>
                <a:pPr marL="0" indent="-4572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dirty="0"/>
                  <a:t>                               </a:t>
                </a:r>
                <a:r>
                  <a:rPr lang="es-PE" sz="1000" dirty="0"/>
                  <a:t>NIVEL DE ACCIÓN</a:t>
                </a:r>
              </a:p>
              <a:p>
                <a:pPr marL="0" indent="-4572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E" sz="1000" dirty="0"/>
                  <a:t>		                 2 m/s2                     Probable daño</a:t>
                </a:r>
                <a:endParaRPr lang="es-PE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DAB5250-010F-4D3A-9A6C-EE76FE80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6221" y="677863"/>
                <a:ext cx="9935355" cy="6054615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2466B012-B2F2-4FBA-AA7F-FC5D6D8F815C}"/>
              </a:ext>
            </a:extLst>
          </p:cNvPr>
          <p:cNvSpPr txBox="1">
            <a:spLocks/>
          </p:cNvSpPr>
          <p:nvPr/>
        </p:nvSpPr>
        <p:spPr>
          <a:xfrm>
            <a:off x="906765" y="125522"/>
            <a:ext cx="9692640" cy="664590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latin typeface="Britannic Bold" panose="020B0903060703020204" pitchFamily="34" charset="0"/>
              </a:rPr>
              <a:t>VIBRACIÓN MANO BRAZO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29912B6-7768-40AB-A12B-4615A071F6B6}"/>
              </a:ext>
            </a:extLst>
          </p:cNvPr>
          <p:cNvGrpSpPr/>
          <p:nvPr/>
        </p:nvGrpSpPr>
        <p:grpSpPr>
          <a:xfrm>
            <a:off x="626231" y="677864"/>
            <a:ext cx="2756161" cy="1976560"/>
            <a:chOff x="1768136" y="1422337"/>
            <a:chExt cx="2820140" cy="3000653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07F91EE-C488-4574-BDD8-7C1BFEF77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042" t="15219" r="2274" b="12327"/>
            <a:stretch/>
          </p:blipFill>
          <p:spPr>
            <a:xfrm>
              <a:off x="1768136" y="1422337"/>
              <a:ext cx="2820140" cy="3000653"/>
            </a:xfrm>
            <a:prstGeom prst="rect">
              <a:avLst/>
            </a:prstGeom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8C641270-24F5-46A6-809E-ECC2D5BDD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3099" y="2849732"/>
              <a:ext cx="887767" cy="65694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8A370DE9-2B19-40C3-8423-B5803F02573F}"/>
                </a:ext>
              </a:extLst>
            </p:cNvPr>
            <p:cNvCxnSpPr/>
            <p:nvPr/>
          </p:nvCxnSpPr>
          <p:spPr>
            <a:xfrm>
              <a:off x="3178206" y="2672179"/>
              <a:ext cx="532660" cy="87888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A136CE72-958A-4AB9-9ECE-511922AA3A12}"/>
                </a:ext>
              </a:extLst>
            </p:cNvPr>
            <p:cNvCxnSpPr/>
            <p:nvPr/>
          </p:nvCxnSpPr>
          <p:spPr>
            <a:xfrm flipV="1">
              <a:off x="3346882" y="2281561"/>
              <a:ext cx="159798" cy="1282206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53B6791-253A-4202-91ED-B61EA20B3E73}"/>
                </a:ext>
              </a:extLst>
            </p:cNvPr>
            <p:cNvSpPr/>
            <p:nvPr/>
          </p:nvSpPr>
          <p:spPr>
            <a:xfrm>
              <a:off x="2374659" y="3346470"/>
              <a:ext cx="497150" cy="2840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/>
                <a:t>ax</a:t>
              </a:r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4D936FDF-1822-4BAF-851E-A81E0813560C}"/>
                </a:ext>
              </a:extLst>
            </p:cNvPr>
            <p:cNvSpPr/>
            <p:nvPr/>
          </p:nvSpPr>
          <p:spPr>
            <a:xfrm>
              <a:off x="3515557" y="3499376"/>
              <a:ext cx="497150" cy="2840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ay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F601169A-0213-4FCC-9F67-DCA85526AFA5}"/>
                </a:ext>
              </a:extLst>
            </p:cNvPr>
            <p:cNvSpPr/>
            <p:nvPr/>
          </p:nvSpPr>
          <p:spPr>
            <a:xfrm>
              <a:off x="3018407" y="2071981"/>
              <a:ext cx="497150" cy="2840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/>
                <a:t>az</a:t>
              </a:r>
              <a:endParaRPr lang="es-P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065C6062-358E-44DD-B09A-8D34E18D31B0}"/>
                  </a:ext>
                </a:extLst>
              </p:cNvPr>
              <p:cNvSpPr/>
              <p:nvPr/>
            </p:nvSpPr>
            <p:spPr>
              <a:xfrm>
                <a:off x="5439053" y="677863"/>
                <a:ext cx="656947" cy="5373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PE" sz="11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PE" sz="11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1100" b="0" i="1" smtClean="0">
                                  <a:latin typeface="Cambria Math" panose="02040503050406030204" pitchFamily="18" charset="0"/>
                                </a:rPr>
                                <m:t>𝑇𝑒𝑥</m:t>
                              </m:r>
                            </m:num>
                            <m:den>
                              <m:r>
                                <a:rPr lang="es-PE" sz="11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PE" sz="1100" dirty="0"/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065C6062-358E-44DD-B09A-8D34E18D3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053" y="677863"/>
                <a:ext cx="656947" cy="537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B471296-EDAD-4738-95E8-3C064140F139}"/>
              </a:ext>
            </a:extLst>
          </p:cNvPr>
          <p:cNvCxnSpPr/>
          <p:nvPr/>
        </p:nvCxnSpPr>
        <p:spPr>
          <a:xfrm>
            <a:off x="3089429" y="3919492"/>
            <a:ext cx="442995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8B54B4A-AE15-4171-B9A3-438150F553CF}"/>
              </a:ext>
            </a:extLst>
          </p:cNvPr>
          <p:cNvCxnSpPr/>
          <p:nvPr/>
        </p:nvCxnSpPr>
        <p:spPr>
          <a:xfrm>
            <a:off x="3224074" y="5190478"/>
            <a:ext cx="442995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1AD426C-2BF5-47A8-B049-C937C089CEB6}"/>
              </a:ext>
            </a:extLst>
          </p:cNvPr>
          <p:cNvCxnSpPr/>
          <p:nvPr/>
        </p:nvCxnSpPr>
        <p:spPr>
          <a:xfrm>
            <a:off x="6587229" y="3919492"/>
            <a:ext cx="0" cy="284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3BE217D2-784A-449B-8D7D-40C2374C0965}"/>
              </a:ext>
            </a:extLst>
          </p:cNvPr>
          <p:cNvCxnSpPr/>
          <p:nvPr/>
        </p:nvCxnSpPr>
        <p:spPr>
          <a:xfrm>
            <a:off x="6110173" y="5048435"/>
            <a:ext cx="0" cy="284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5237E18-31EA-4C3A-A977-FCD141DCF22D}"/>
              </a:ext>
            </a:extLst>
          </p:cNvPr>
          <p:cNvSpPr/>
          <p:nvPr/>
        </p:nvSpPr>
        <p:spPr>
          <a:xfrm>
            <a:off x="4412202" y="4494377"/>
            <a:ext cx="2175027" cy="54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65105BB-466F-465D-B715-3106E55EE4FE}"/>
              </a:ext>
            </a:extLst>
          </p:cNvPr>
          <p:cNvSpPr/>
          <p:nvPr/>
        </p:nvSpPr>
        <p:spPr>
          <a:xfrm>
            <a:off x="3898156" y="5742820"/>
            <a:ext cx="217502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Abrir llave 42">
            <a:extLst>
              <a:ext uri="{FF2B5EF4-FFF2-40B4-BE49-F238E27FC236}">
                <a16:creationId xmlns:a16="http://schemas.microsoft.com/office/drawing/2014/main" id="{BF9E1997-DE71-477C-B89A-C88D41C7AEB7}"/>
              </a:ext>
            </a:extLst>
          </p:cNvPr>
          <p:cNvSpPr/>
          <p:nvPr/>
        </p:nvSpPr>
        <p:spPr>
          <a:xfrm rot="16200000">
            <a:off x="5388746" y="3589522"/>
            <a:ext cx="284086" cy="2112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13B488B4-B40A-4FDE-B2A3-71558D4FDD4F}"/>
              </a:ext>
            </a:extLst>
          </p:cNvPr>
          <p:cNvSpPr/>
          <p:nvPr/>
        </p:nvSpPr>
        <p:spPr>
          <a:xfrm rot="16200000">
            <a:off x="4767216" y="4803772"/>
            <a:ext cx="374762" cy="2112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79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B5250-010F-4D3A-9A6C-EE76FE80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790112"/>
            <a:ext cx="8595360" cy="5390025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466B012-B2F2-4FBA-AA7F-FC5D6D8F815C}"/>
              </a:ext>
            </a:extLst>
          </p:cNvPr>
          <p:cNvSpPr txBox="1">
            <a:spLocks/>
          </p:cNvSpPr>
          <p:nvPr/>
        </p:nvSpPr>
        <p:spPr>
          <a:xfrm>
            <a:off x="826866" y="125522"/>
            <a:ext cx="9692640" cy="664590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B5250-010F-4D3A-9A6C-EE76FE80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790112"/>
            <a:ext cx="8595360" cy="5390025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466B012-B2F2-4FBA-AA7F-FC5D6D8F815C}"/>
              </a:ext>
            </a:extLst>
          </p:cNvPr>
          <p:cNvSpPr txBox="1">
            <a:spLocks/>
          </p:cNvSpPr>
          <p:nvPr/>
        </p:nvSpPr>
        <p:spPr>
          <a:xfrm>
            <a:off x="906765" y="125522"/>
            <a:ext cx="9692640" cy="664590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latin typeface="Britannic Bold" panose="020B0903060703020204" pitchFamily="34" charset="0"/>
              </a:rPr>
              <a:t>VIBRACIÓN MANO BRAZO</a:t>
            </a:r>
          </a:p>
        </p:txBody>
      </p:sp>
    </p:spTree>
    <p:extLst>
      <p:ext uri="{BB962C8B-B14F-4D97-AF65-F5344CB8AC3E}">
        <p14:creationId xmlns:p14="http://schemas.microsoft.com/office/powerpoint/2010/main" val="364797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B5250-010F-4D3A-9A6C-EE76FE80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790112"/>
            <a:ext cx="8595360" cy="5390025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466B012-B2F2-4FBA-AA7F-FC5D6D8F815C}"/>
              </a:ext>
            </a:extLst>
          </p:cNvPr>
          <p:cNvSpPr txBox="1">
            <a:spLocks/>
          </p:cNvSpPr>
          <p:nvPr/>
        </p:nvSpPr>
        <p:spPr>
          <a:xfrm>
            <a:off x="906765" y="125522"/>
            <a:ext cx="9692640" cy="664590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latin typeface="Britannic Bold" panose="020B0903060703020204" pitchFamily="34" charset="0"/>
              </a:rPr>
              <a:t>VIBRACIÓN MANO BRAZO</a:t>
            </a:r>
          </a:p>
        </p:txBody>
      </p:sp>
    </p:spTree>
    <p:extLst>
      <p:ext uri="{BB962C8B-B14F-4D97-AF65-F5344CB8AC3E}">
        <p14:creationId xmlns:p14="http://schemas.microsoft.com/office/powerpoint/2010/main" val="92711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77C0F19-7765-47A8-A8B7-C65D91D36E37}"/>
              </a:ext>
            </a:extLst>
          </p:cNvPr>
          <p:cNvSpPr txBox="1">
            <a:spLocks/>
          </p:cNvSpPr>
          <p:nvPr/>
        </p:nvSpPr>
        <p:spPr>
          <a:xfrm>
            <a:off x="906765" y="125522"/>
            <a:ext cx="9692640" cy="664590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latin typeface="Britannic Bold" panose="020B0903060703020204" pitchFamily="34" charset="0"/>
              </a:rPr>
              <a:t>VIBRACIÓN MANO BRAZO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D154208-FF62-4D16-BCD1-3D4629C9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790112"/>
            <a:ext cx="8595360" cy="5390025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799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10A4854-32F2-4D6D-88CE-949BC7F122B1}"/>
              </a:ext>
            </a:extLst>
          </p:cNvPr>
          <p:cNvSpPr/>
          <p:nvPr/>
        </p:nvSpPr>
        <p:spPr>
          <a:xfrm>
            <a:off x="506767" y="3221116"/>
            <a:ext cx="2148396" cy="630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AGENTE QUÍMICO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B8AB73D-ED95-437C-9B07-7F3C178AAABE}"/>
              </a:ext>
            </a:extLst>
          </p:cNvPr>
          <p:cNvSpPr/>
          <p:nvPr/>
        </p:nvSpPr>
        <p:spPr>
          <a:xfrm>
            <a:off x="2336307" y="2032986"/>
            <a:ext cx="2148396" cy="630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PARTICULAS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D21DC2-7950-4A0B-BFEA-505E0ECB27F8}"/>
              </a:ext>
            </a:extLst>
          </p:cNvPr>
          <p:cNvSpPr/>
          <p:nvPr/>
        </p:nvSpPr>
        <p:spPr>
          <a:xfrm>
            <a:off x="2336307" y="5152007"/>
            <a:ext cx="2148396" cy="630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GASES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8B9CAE4-F596-41C5-8A3D-DAEF2DE44415}"/>
              </a:ext>
            </a:extLst>
          </p:cNvPr>
          <p:cNvSpPr/>
          <p:nvPr/>
        </p:nvSpPr>
        <p:spPr>
          <a:xfrm>
            <a:off x="4601593" y="870009"/>
            <a:ext cx="2148396" cy="630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SOLIDOS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161619C-D170-4EED-B273-9134DCB7FFB4}"/>
              </a:ext>
            </a:extLst>
          </p:cNvPr>
          <p:cNvSpPr/>
          <p:nvPr/>
        </p:nvSpPr>
        <p:spPr>
          <a:xfrm>
            <a:off x="4601593" y="3441575"/>
            <a:ext cx="2148396" cy="630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LIQUIDOS 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D56075C-EA1B-4624-98B0-37817894989A}"/>
              </a:ext>
            </a:extLst>
          </p:cNvPr>
          <p:cNvSpPr/>
          <p:nvPr/>
        </p:nvSpPr>
        <p:spPr>
          <a:xfrm>
            <a:off x="7186475" y="87297"/>
            <a:ext cx="2148396" cy="630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POLVOS 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66E9E54-CFAF-4906-AC45-499E3AEF621E}"/>
              </a:ext>
            </a:extLst>
          </p:cNvPr>
          <p:cNvSpPr/>
          <p:nvPr/>
        </p:nvSpPr>
        <p:spPr>
          <a:xfrm>
            <a:off x="7186475" y="865572"/>
            <a:ext cx="2148396" cy="630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FIBRAS 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9E0B712-E9E3-4D0B-8056-ED4FF9D79380}"/>
              </a:ext>
            </a:extLst>
          </p:cNvPr>
          <p:cNvSpPr/>
          <p:nvPr/>
        </p:nvSpPr>
        <p:spPr>
          <a:xfrm>
            <a:off x="7186475" y="1643848"/>
            <a:ext cx="2148396" cy="630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HUMOS 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156D343-E0F7-4A19-91B3-7A4CAD245D6A}"/>
              </a:ext>
            </a:extLst>
          </p:cNvPr>
          <p:cNvSpPr/>
          <p:nvPr/>
        </p:nvSpPr>
        <p:spPr>
          <a:xfrm>
            <a:off x="7186475" y="2905958"/>
            <a:ext cx="2148396" cy="630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NIEBLAS  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73B919B-D006-451B-8C0E-418A2C183DE7}"/>
              </a:ext>
            </a:extLst>
          </p:cNvPr>
          <p:cNvSpPr/>
          <p:nvPr/>
        </p:nvSpPr>
        <p:spPr>
          <a:xfrm>
            <a:off x="7186475" y="3926150"/>
            <a:ext cx="2148396" cy="630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NEBLINAS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544BDDF-5C3D-4AC2-ABF8-2B4CAFCCD3A4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flipV="1">
            <a:off x="1580965" y="2348144"/>
            <a:ext cx="755342" cy="87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7B7EC3B-00AD-4A5B-B3C8-AC02FE9CFC65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1580965" y="3851431"/>
            <a:ext cx="755342" cy="161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3A511EB-1E03-46CC-8336-BE2D6F445FDC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3410505" y="1185167"/>
            <a:ext cx="1191088" cy="84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0DC0382-D32C-451D-BEC5-1CDCC291C90B}"/>
              </a:ext>
            </a:extLst>
          </p:cNvPr>
          <p:cNvCxnSpPr>
            <a:cxnSpLocks/>
            <a:stCxn id="9" idx="1"/>
            <a:endCxn id="6" idx="2"/>
          </p:cNvCxnSpPr>
          <p:nvPr/>
        </p:nvCxnSpPr>
        <p:spPr>
          <a:xfrm flipH="1" flipV="1">
            <a:off x="3410505" y="2663301"/>
            <a:ext cx="1191088" cy="109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DF48F8E-68EF-4618-97A8-65CCBA07DA7E}"/>
              </a:ext>
            </a:extLst>
          </p:cNvPr>
          <p:cNvCxnSpPr>
            <a:cxnSpLocks/>
            <a:stCxn id="8" idx="0"/>
            <a:endCxn id="10" idx="1"/>
          </p:cNvCxnSpPr>
          <p:nvPr/>
        </p:nvCxnSpPr>
        <p:spPr>
          <a:xfrm flipV="1">
            <a:off x="5675791" y="402455"/>
            <a:ext cx="1510684" cy="46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CE6BC1F-CD6B-4FA1-BBB0-EB0B88EC320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749989" y="1180730"/>
            <a:ext cx="436486" cy="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36E0519-F583-45FD-8287-8BCBB21CA5F5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>
            <a:off x="5675791" y="1500324"/>
            <a:ext cx="1510684" cy="45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4CD9F91-1AB8-4C26-AA5B-C9CC769D4F4C}"/>
              </a:ext>
            </a:extLst>
          </p:cNvPr>
          <p:cNvCxnSpPr>
            <a:cxnSpLocks/>
            <a:stCxn id="9" idx="0"/>
            <a:endCxn id="13" idx="1"/>
          </p:cNvCxnSpPr>
          <p:nvPr/>
        </p:nvCxnSpPr>
        <p:spPr>
          <a:xfrm flipV="1">
            <a:off x="5675791" y="3221116"/>
            <a:ext cx="1510684" cy="220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DFB0CFB-FCF6-4337-8165-1B0C37D33EC6}"/>
              </a:ext>
            </a:extLst>
          </p:cNvPr>
          <p:cNvCxnSpPr>
            <a:cxnSpLocks/>
            <a:stCxn id="15" idx="1"/>
            <a:endCxn id="9" idx="2"/>
          </p:cNvCxnSpPr>
          <p:nvPr/>
        </p:nvCxnSpPr>
        <p:spPr>
          <a:xfrm flipH="1" flipV="1">
            <a:off x="5675791" y="4071890"/>
            <a:ext cx="1510684" cy="16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F53171C5-DF3E-4A7F-8E7D-DE7BE348A567}"/>
              </a:ext>
            </a:extLst>
          </p:cNvPr>
          <p:cNvSpPr/>
          <p:nvPr/>
        </p:nvSpPr>
        <p:spPr>
          <a:xfrm>
            <a:off x="9774315" y="193828"/>
            <a:ext cx="1376038" cy="41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RESPIRABLES &lt;100 </a:t>
            </a:r>
            <a:r>
              <a:rPr lang="es-PE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endParaRPr lang="es-PE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F5AC62ED-4F81-4C03-BED8-09D494EDE5C3}"/>
              </a:ext>
            </a:extLst>
          </p:cNvPr>
          <p:cNvSpPr/>
          <p:nvPr/>
        </p:nvSpPr>
        <p:spPr>
          <a:xfrm>
            <a:off x="9787632" y="972103"/>
            <a:ext cx="1376038" cy="41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TORÁCICA &lt;25 </a:t>
            </a:r>
            <a:r>
              <a:rPr lang="es-PE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endParaRPr lang="es-PE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2D19DDB1-2725-4A06-92C2-AAFF3134CA3B}"/>
              </a:ext>
            </a:extLst>
          </p:cNvPr>
          <p:cNvSpPr/>
          <p:nvPr/>
        </p:nvSpPr>
        <p:spPr>
          <a:xfrm>
            <a:off x="9774315" y="1750379"/>
            <a:ext cx="1376038" cy="41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INHALABLES &lt;10 </a:t>
            </a:r>
            <a:r>
              <a:rPr lang="es-PE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endParaRPr lang="es-PE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11814AE-926D-4C11-97A7-F94C9DCBB903}"/>
              </a:ext>
            </a:extLst>
          </p:cNvPr>
          <p:cNvCxnSpPr>
            <a:stCxn id="10" idx="3"/>
            <a:endCxn id="48" idx="1"/>
          </p:cNvCxnSpPr>
          <p:nvPr/>
        </p:nvCxnSpPr>
        <p:spPr>
          <a:xfrm flipV="1">
            <a:off x="9334871" y="402454"/>
            <a:ext cx="4394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405E5E26-7C73-4DEA-BB7A-CCF956579A26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 flipV="1">
            <a:off x="9334871" y="1180729"/>
            <a:ext cx="452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B9B45C5E-9972-4121-A54C-8AA485475BF4}"/>
              </a:ext>
            </a:extLst>
          </p:cNvPr>
          <p:cNvCxnSpPr>
            <a:cxnSpLocks/>
            <a:stCxn id="12" idx="3"/>
            <a:endCxn id="50" idx="1"/>
          </p:cNvCxnSpPr>
          <p:nvPr/>
        </p:nvCxnSpPr>
        <p:spPr>
          <a:xfrm flipV="1">
            <a:off x="9334871" y="1959005"/>
            <a:ext cx="4394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487F8-AFD9-45F3-B173-BDDDD763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s-PE" dirty="0">
                <a:latin typeface="Britannic Bold" panose="020B0903060703020204" pitchFamily="34" charset="0"/>
              </a:rPr>
              <a:t>TIPOS DE LIMITES</a:t>
            </a:r>
            <a:endParaRPr lang="es-PE" dirty="0">
              <a:solidFill>
                <a:schemeClr val="accent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4C3ED-003E-4B61-B63A-590DE5EB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TLV: Valor Limite Tolerable, fue establecido por ACGIH (Asociación Internacional de Higienistas Industriales.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TWA: Media moderada en el tiempo (Time </a:t>
            </a:r>
            <a:r>
              <a:rPr lang="es-PE" dirty="0" err="1"/>
              <a:t>Weighted</a:t>
            </a:r>
            <a:r>
              <a:rPr lang="es-PE" dirty="0"/>
              <a:t> </a:t>
            </a:r>
            <a:r>
              <a:rPr lang="es-PE" dirty="0" err="1"/>
              <a:t>Average</a:t>
            </a:r>
            <a:r>
              <a:rPr lang="es-PE" dirty="0"/>
              <a:t>). Para comparar con el promedio ponderado en el tiempo de exposición a concentraciones individuales durante toda la jornada de trabajo. Los limites TWA para 8 horas necesita corrección al ser aplicados a jornadas de trabajo diferentes.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STEAL: Exposición de Corta Duración: Short Time </a:t>
            </a:r>
            <a:r>
              <a:rPr lang="es-PE" dirty="0" err="1"/>
              <a:t>Exposure</a:t>
            </a:r>
            <a:r>
              <a:rPr lang="es-PE" dirty="0"/>
              <a:t> Level. Limita las exposiciones a corto tiempo, normalmente 15 minutos. Limite a comparar con la exposición promedio ponderada en el tiempo acumulada durante 15 minutos continuos. La exposición a concentraciones mayores no debe superar los 15 minutos y puede ocurrir un máximo de 4 veces por jornada con descansos de una hora mínimo entre exposiciones.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 err="1"/>
              <a:t>Ceiling</a:t>
            </a:r>
            <a:r>
              <a:rPr lang="es-PE" dirty="0"/>
              <a:t>: Nivel techo de exposición. Limite que en ningún momento deberá ser sobrepasado.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CCABCA-E3F5-430E-8314-4AB7AF64B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960" y="178228"/>
            <a:ext cx="1521040" cy="15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4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8C5E0-8DCB-4131-B9A9-C5E7B1EA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accent1"/>
                </a:solidFill>
                <a:latin typeface="Britannic Bold" panose="020B0903060703020204" pitchFamily="34" charset="0"/>
              </a:rPr>
              <a:t>PARTICULAS INHALABLES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F9AF5-3E01-4D80-8604-BD5C20F9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75" y="3755255"/>
            <a:ext cx="4561879" cy="2530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</a:t>
            </a:r>
            <a:r>
              <a:rPr lang="es-PE" dirty="0" err="1"/>
              <a:t>TLVh</a:t>
            </a:r>
            <a:r>
              <a:rPr lang="es-PE" dirty="0"/>
              <a:t> = Valor Limite Tolerable a h horas.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TLV = Valor Limite Tolerable a 8 horas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 err="1"/>
              <a:t>Fc</a:t>
            </a:r>
            <a:r>
              <a:rPr lang="es-PE" dirty="0"/>
              <a:t> = Factor de Corrección</a:t>
            </a:r>
          </a:p>
          <a:p>
            <a:pPr marL="457200" indent="-457200">
              <a:buAutoNum type="arabicPeriod"/>
            </a:pPr>
            <a:endParaRPr lang="es-PE" dirty="0"/>
          </a:p>
          <a:p>
            <a:pPr marL="457200" indent="-457200">
              <a:buAutoNum type="arabicPeriod"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80158C-8F62-44FB-8769-56AEDE22F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960" y="178228"/>
            <a:ext cx="1521040" cy="155869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E17EA74-3ED1-488B-BE4E-6C96F4E2E2CE}"/>
              </a:ext>
            </a:extLst>
          </p:cNvPr>
          <p:cNvSpPr/>
          <p:nvPr/>
        </p:nvSpPr>
        <p:spPr>
          <a:xfrm>
            <a:off x="1624614" y="2592280"/>
            <a:ext cx="2938508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TLVh</a:t>
            </a:r>
            <a:r>
              <a:rPr lang="es-PE" dirty="0"/>
              <a:t> = TLV x </a:t>
            </a:r>
            <a:r>
              <a:rPr lang="es-PE" dirty="0" err="1"/>
              <a:t>Fc</a:t>
            </a:r>
            <a:endParaRPr lang="es-PE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A29003A-878D-4EB7-AAA2-53B1AEF63300}"/>
              </a:ext>
            </a:extLst>
          </p:cNvPr>
          <p:cNvSpPr txBox="1">
            <a:spLocks/>
          </p:cNvSpPr>
          <p:nvPr/>
        </p:nvSpPr>
        <p:spPr>
          <a:xfrm>
            <a:off x="6208214" y="2715150"/>
            <a:ext cx="4561879" cy="136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</a:t>
            </a:r>
            <a:r>
              <a:rPr lang="es-PE" dirty="0" err="1"/>
              <a:t>Fc</a:t>
            </a:r>
            <a:r>
              <a:rPr lang="es-PE" dirty="0"/>
              <a:t> diario = Factor de Corrección diario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h = Horas expuesto</a:t>
            </a:r>
          </a:p>
          <a:p>
            <a:pPr marL="0" indent="0">
              <a:buNone/>
            </a:pPr>
            <a:endParaRPr lang="es-PE" dirty="0"/>
          </a:p>
          <a:p>
            <a:pPr marL="457200" indent="-457200">
              <a:buFont typeface="Arial" pitchFamily="34" charset="0"/>
              <a:buAutoNum type="arabicPeriod"/>
            </a:pP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D5CCAB52-D840-416B-90F2-85E0C81E257D}"/>
                  </a:ext>
                </a:extLst>
              </p:cNvPr>
              <p:cNvSpPr/>
              <p:nvPr/>
            </p:nvSpPr>
            <p:spPr>
              <a:xfrm>
                <a:off x="6784020" y="1778557"/>
                <a:ext cx="2938508" cy="710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Fc diario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(24−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D5CCAB52-D840-416B-90F2-85E0C81E2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20" y="1778557"/>
                <a:ext cx="2938508" cy="710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8944808-71B8-4821-B11E-1EB464985BAC}"/>
              </a:ext>
            </a:extLst>
          </p:cNvPr>
          <p:cNvSpPr txBox="1">
            <a:spLocks/>
          </p:cNvSpPr>
          <p:nvPr/>
        </p:nvSpPr>
        <p:spPr>
          <a:xfrm>
            <a:off x="6208213" y="5106141"/>
            <a:ext cx="4561879" cy="127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</a:t>
            </a:r>
            <a:r>
              <a:rPr lang="es-PE" dirty="0" err="1"/>
              <a:t>Fc</a:t>
            </a:r>
            <a:r>
              <a:rPr lang="es-PE" dirty="0"/>
              <a:t> semanal = Factor de Corrección semanal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h = Horas expuesto</a:t>
            </a:r>
          </a:p>
          <a:p>
            <a:pPr marL="0" indent="0">
              <a:buNone/>
            </a:pPr>
            <a:endParaRPr lang="es-PE" dirty="0"/>
          </a:p>
          <a:p>
            <a:pPr marL="457200" indent="-457200">
              <a:buFont typeface="Arial" pitchFamily="34" charset="0"/>
              <a:buAutoNum type="arabicPeriod"/>
            </a:pP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8A98DF9-17A2-460D-8360-0CF8E565E57D}"/>
                  </a:ext>
                </a:extLst>
              </p:cNvPr>
              <p:cNvSpPr/>
              <p:nvPr/>
            </p:nvSpPr>
            <p:spPr>
              <a:xfrm>
                <a:off x="7019899" y="4218374"/>
                <a:ext cx="2938508" cy="710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Fc semana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(168−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8A98DF9-17A2-460D-8360-0CF8E565E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899" y="4218374"/>
                <a:ext cx="2938508" cy="710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7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5D58-6CD6-4B45-A311-F6E5889B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27432" rIns="91440" bIns="45720" rtlCol="0" anchor="b">
            <a:normAutofit/>
          </a:bodyPr>
          <a:lstStyle/>
          <a:p>
            <a:r>
              <a:rPr lang="es-PE" dirty="0">
                <a:latin typeface="Britannic Bold" panose="020B0903060703020204" pitchFamily="34" charset="0"/>
              </a:rPr>
              <a:t>LIMITE DE TOLERANCIA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16F0D1-E211-4108-BC3E-A7DCBDCD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092" y="3790765"/>
            <a:ext cx="3185841" cy="1917577"/>
          </a:xfrm>
        </p:spPr>
        <p:txBody>
          <a:bodyPr/>
          <a:lstStyle/>
          <a:p>
            <a:r>
              <a:rPr lang="es-PE" dirty="0"/>
              <a:t>Ci = Concentraciones Químicas Medidas</a:t>
            </a:r>
          </a:p>
          <a:p>
            <a:r>
              <a:rPr lang="es-PE" dirty="0" err="1"/>
              <a:t>TLVi</a:t>
            </a:r>
            <a:r>
              <a:rPr lang="es-PE" dirty="0"/>
              <a:t> = Valor Limite Tolerable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0B5E654-6034-489A-8D91-BBFDA54B1DC2}"/>
                  </a:ext>
                </a:extLst>
              </p:cNvPr>
              <p:cNvSpPr/>
              <p:nvPr/>
            </p:nvSpPr>
            <p:spPr>
              <a:xfrm>
                <a:off x="2334827" y="2361460"/>
                <a:ext cx="3364637" cy="8966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𝐿𝑇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𝐶𝑖</m:t>
                              </m:r>
                            </m:num>
                            <m:den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𝑇𝐿𝑉𝑖</m:t>
                              </m:r>
                            </m:den>
                          </m:f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0B5E654-6034-489A-8D91-BBFDA54B1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27" y="2361460"/>
                <a:ext cx="3364637" cy="896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88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2D0F-888B-4101-B0E8-E15AAE22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65" y="125522"/>
            <a:ext cx="9692640" cy="664590"/>
          </a:xfrm>
        </p:spPr>
        <p:txBody>
          <a:bodyPr>
            <a:normAutofit fontScale="90000"/>
          </a:bodyPr>
          <a:lstStyle/>
          <a:p>
            <a:r>
              <a:rPr lang="es-PE" dirty="0">
                <a:latin typeface="Britannic Bold" panose="020B0903060703020204" pitchFamily="34" charset="0"/>
              </a:rPr>
              <a:t>PARTICULAS</a:t>
            </a:r>
            <a:r>
              <a:rPr lang="es-PE" dirty="0"/>
              <a:t> </a:t>
            </a:r>
            <a:r>
              <a:rPr lang="es-PE" dirty="0">
                <a:latin typeface="Britannic Bold" panose="020B0903060703020204" pitchFamily="34" charset="0"/>
              </a:rPr>
              <a:t>INHALABLES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C48C5-6D77-415A-BC09-08C455DF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972" y="790112"/>
            <a:ext cx="9515620" cy="5761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Pueden generar irritaciones, intoxicaciones; para hacer análisis de las partículas inhalables utilizaremos la metodología NIOSH 0500</a:t>
            </a:r>
          </a:p>
          <a:p>
            <a:pPr marL="0" indent="0">
              <a:buNone/>
            </a:pPr>
            <a:r>
              <a:rPr lang="es-PE" dirty="0"/>
              <a:t>NIOSH 0500:</a:t>
            </a:r>
          </a:p>
          <a:p>
            <a:r>
              <a:rPr lang="es-PE" dirty="0"/>
              <a:t>Flujo de succión: q = &lt;1-2&gt; L/min =&gt; q = 1.1 L/min</a:t>
            </a:r>
          </a:p>
          <a:p>
            <a:r>
              <a:rPr lang="es-PE" dirty="0"/>
              <a:t>Volumen Máximo: </a:t>
            </a:r>
            <a:r>
              <a:rPr lang="es-PE" dirty="0" err="1"/>
              <a:t>Vmáx</a:t>
            </a:r>
            <a:r>
              <a:rPr lang="es-PE" dirty="0"/>
              <a:t> = 133 L</a:t>
            </a:r>
          </a:p>
          <a:p>
            <a:pPr marL="0" indent="0">
              <a:buNone/>
            </a:pPr>
            <a:r>
              <a:rPr lang="es-PE" dirty="0"/>
              <a:t>		t = V/q = 133 L / 1.1 L/min</a:t>
            </a:r>
          </a:p>
          <a:p>
            <a:pPr marL="0" indent="0">
              <a:buNone/>
            </a:pPr>
            <a:r>
              <a:rPr lang="es-PE" dirty="0"/>
              <a:t>		t = 120.9 min -&gt; 2.015 horas = </a:t>
            </a:r>
            <a:r>
              <a:rPr lang="es-PE" dirty="0" err="1"/>
              <a:t>apróx</a:t>
            </a:r>
            <a:r>
              <a:rPr lang="es-PE" dirty="0"/>
              <a:t> 2 horas</a:t>
            </a:r>
          </a:p>
          <a:p>
            <a:pPr marL="0" indent="0">
              <a:buNone/>
            </a:pPr>
            <a:r>
              <a:rPr lang="es-PE" dirty="0"/>
              <a:t>Quiere decir que en 2 horas el filtro entra en saturación.</a:t>
            </a:r>
          </a:p>
          <a:p>
            <a:pPr marL="0" indent="0">
              <a:buNone/>
            </a:pPr>
            <a:r>
              <a:rPr lang="es-PE" dirty="0"/>
              <a:t>LABORATORIO:</a:t>
            </a:r>
          </a:p>
          <a:p>
            <a:pPr marL="0" indent="0">
              <a:buNone/>
            </a:pPr>
            <a:r>
              <a:rPr lang="es-PE" dirty="0"/>
              <a:t>Debemos trabajar con laboratorios certificados por INACAL (Instituto Nacional de Calidad).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Nos da la masa inicial del filtro </a:t>
            </a:r>
            <a:r>
              <a:rPr lang="es-PE" dirty="0" err="1"/>
              <a:t>mo</a:t>
            </a:r>
            <a:r>
              <a:rPr lang="es-PE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Posteriormente nos da la masa final </a:t>
            </a:r>
            <a:r>
              <a:rPr lang="es-PE" dirty="0" err="1"/>
              <a:t>mf</a:t>
            </a:r>
            <a:r>
              <a:rPr lang="es-PE" dirty="0"/>
              <a:t>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97B940-7266-4EBF-9DBA-907A3B1E1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49" t="-1211" r="24317" b="-693"/>
          <a:stretch/>
        </p:blipFill>
        <p:spPr>
          <a:xfrm>
            <a:off x="8868792" y="1162974"/>
            <a:ext cx="2274401" cy="36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6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AF1FA61-4AFA-4E27-AA05-6E7DD0C9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65" y="125522"/>
            <a:ext cx="9692640" cy="664590"/>
          </a:xfrm>
        </p:spPr>
        <p:txBody>
          <a:bodyPr>
            <a:normAutofit fontScale="90000"/>
          </a:bodyPr>
          <a:lstStyle/>
          <a:p>
            <a:r>
              <a:rPr lang="es-PE" dirty="0">
                <a:latin typeface="Britannic Bold" panose="020B0903060703020204" pitchFamily="34" charset="0"/>
              </a:rPr>
              <a:t>PARTICULAS</a:t>
            </a:r>
            <a:r>
              <a:rPr lang="es-PE" dirty="0"/>
              <a:t> </a:t>
            </a:r>
            <a:r>
              <a:rPr lang="es-PE" dirty="0">
                <a:latin typeface="Britannic Bold" panose="020B0903060703020204" pitchFamily="34" charset="0"/>
              </a:rPr>
              <a:t>INHALABLES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B13FD7F-5741-461C-82E7-C656E614B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85" y="1608338"/>
            <a:ext cx="9515620" cy="109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                  f1                      f2             f3                f4                f5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Antes       mo1                 mo2           mo3            mo4            mo5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Después   mf1                  mf2           mf3             mf4            mf5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PE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PE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282E2FC-8E4A-42AD-8111-49F5FA1E02C9}"/>
              </a:ext>
            </a:extLst>
          </p:cNvPr>
          <p:cNvCxnSpPr/>
          <p:nvPr/>
        </p:nvCxnSpPr>
        <p:spPr>
          <a:xfrm>
            <a:off x="2086252" y="1136342"/>
            <a:ext cx="68979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936E93E-6878-4FEF-AA4A-3442CF526838}"/>
              </a:ext>
            </a:extLst>
          </p:cNvPr>
          <p:cNvCxnSpPr/>
          <p:nvPr/>
        </p:nvCxnSpPr>
        <p:spPr>
          <a:xfrm>
            <a:off x="2059619" y="852256"/>
            <a:ext cx="0" cy="594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5DE9362-86B1-4F98-8E37-8BC805640BA9}"/>
              </a:ext>
            </a:extLst>
          </p:cNvPr>
          <p:cNvCxnSpPr/>
          <p:nvPr/>
        </p:nvCxnSpPr>
        <p:spPr>
          <a:xfrm>
            <a:off x="3543670" y="890726"/>
            <a:ext cx="0" cy="594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876DB7A-B0CD-4037-91F3-6CDEF236EFD5}"/>
              </a:ext>
            </a:extLst>
          </p:cNvPr>
          <p:cNvCxnSpPr/>
          <p:nvPr/>
        </p:nvCxnSpPr>
        <p:spPr>
          <a:xfrm>
            <a:off x="4965576" y="890726"/>
            <a:ext cx="0" cy="594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2358559-9933-4B1E-B337-033F28E66059}"/>
              </a:ext>
            </a:extLst>
          </p:cNvPr>
          <p:cNvCxnSpPr/>
          <p:nvPr/>
        </p:nvCxnSpPr>
        <p:spPr>
          <a:xfrm>
            <a:off x="6335697" y="890726"/>
            <a:ext cx="0" cy="594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D0575E8-9C2B-47FE-840F-DF978F54C6A6}"/>
              </a:ext>
            </a:extLst>
          </p:cNvPr>
          <p:cNvCxnSpPr/>
          <p:nvPr/>
        </p:nvCxnSpPr>
        <p:spPr>
          <a:xfrm>
            <a:off x="7773880" y="890726"/>
            <a:ext cx="0" cy="594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061F370-4DF6-4317-B11C-0769EC582AEA}"/>
              </a:ext>
            </a:extLst>
          </p:cNvPr>
          <p:cNvCxnSpPr/>
          <p:nvPr/>
        </p:nvCxnSpPr>
        <p:spPr>
          <a:xfrm>
            <a:off x="8984202" y="867052"/>
            <a:ext cx="0" cy="594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5A93C64-FD7C-486E-87E5-C7BCE9B6AE2D}"/>
              </a:ext>
            </a:extLst>
          </p:cNvPr>
          <p:cNvSpPr/>
          <p:nvPr/>
        </p:nvSpPr>
        <p:spPr>
          <a:xfrm>
            <a:off x="1908699" y="1461856"/>
            <a:ext cx="264850" cy="2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0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EEC3094-56A4-4C3A-B14E-2FC691671953}"/>
              </a:ext>
            </a:extLst>
          </p:cNvPr>
          <p:cNvSpPr/>
          <p:nvPr/>
        </p:nvSpPr>
        <p:spPr>
          <a:xfrm>
            <a:off x="3457852" y="1470738"/>
            <a:ext cx="264850" cy="2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007A676-2271-4FF4-B1F0-4666D78F141B}"/>
              </a:ext>
            </a:extLst>
          </p:cNvPr>
          <p:cNvSpPr/>
          <p:nvPr/>
        </p:nvSpPr>
        <p:spPr>
          <a:xfrm>
            <a:off x="4802820" y="1482573"/>
            <a:ext cx="264850" cy="2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FB7BCE6-256B-4537-A3EE-C10549464148}"/>
              </a:ext>
            </a:extLst>
          </p:cNvPr>
          <p:cNvSpPr/>
          <p:nvPr/>
        </p:nvSpPr>
        <p:spPr>
          <a:xfrm>
            <a:off x="6203272" y="1504768"/>
            <a:ext cx="264850" cy="2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6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BF2279-05C3-472B-9D82-236CB26C8D93}"/>
              </a:ext>
            </a:extLst>
          </p:cNvPr>
          <p:cNvSpPr/>
          <p:nvPr/>
        </p:nvSpPr>
        <p:spPr>
          <a:xfrm>
            <a:off x="8737850" y="1491453"/>
            <a:ext cx="492704" cy="2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F15224B-CF90-49E1-9D57-97ACBEC9DBA9}"/>
              </a:ext>
            </a:extLst>
          </p:cNvPr>
          <p:cNvSpPr/>
          <p:nvPr/>
        </p:nvSpPr>
        <p:spPr>
          <a:xfrm>
            <a:off x="7641455" y="1513648"/>
            <a:ext cx="264850" cy="2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D918A7AF-A4EE-49E2-819D-4F440A7114B7}"/>
                  </a:ext>
                </a:extLst>
              </p:cNvPr>
              <p:cNvSpPr/>
              <p:nvPr/>
            </p:nvSpPr>
            <p:spPr>
              <a:xfrm>
                <a:off x="906763" y="2920753"/>
                <a:ext cx="2715325" cy="6051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𝑚𝑓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𝑚𝑜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D918A7AF-A4EE-49E2-819D-4F440A711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63" y="2920753"/>
                <a:ext cx="2715325" cy="6051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6712E038-E2BD-4282-859E-60DE22466AF2}"/>
                  </a:ext>
                </a:extLst>
              </p:cNvPr>
              <p:cNvSpPr/>
              <p:nvPr/>
            </p:nvSpPr>
            <p:spPr>
              <a:xfrm>
                <a:off x="2264425" y="3914309"/>
                <a:ext cx="2715325" cy="6051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𝑚𝑓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4 −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𝑚𝑜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6712E038-E2BD-4282-859E-60DE22466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25" y="3914309"/>
                <a:ext cx="2715325" cy="605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B8527D6-B54E-41B2-9A0B-ADE7F7F39A3D}"/>
                  </a:ext>
                </a:extLst>
              </p:cNvPr>
              <p:cNvSpPr/>
              <p:nvPr/>
            </p:nvSpPr>
            <p:spPr>
              <a:xfrm>
                <a:off x="6346053" y="3914309"/>
                <a:ext cx="2715325" cy="6051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𝑚𝑓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5 −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𝑚𝑜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B8527D6-B54E-41B2-9A0B-ADE7F7F39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53" y="3914309"/>
                <a:ext cx="2715325" cy="605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8AF9371F-9C87-4233-87CC-B9136CEFD392}"/>
                  </a:ext>
                </a:extLst>
              </p:cNvPr>
              <p:cNvSpPr/>
              <p:nvPr/>
            </p:nvSpPr>
            <p:spPr>
              <a:xfrm>
                <a:off x="4395422" y="2920753"/>
                <a:ext cx="2715325" cy="6051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2=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𝑚𝑓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2 −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𝑚𝑜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8AF9371F-9C87-4233-87CC-B9136CEFD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422" y="2920753"/>
                <a:ext cx="2715325" cy="605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285505D4-8728-4960-A9C3-5381FE11F371}"/>
                  </a:ext>
                </a:extLst>
              </p:cNvPr>
              <p:cNvSpPr/>
              <p:nvPr/>
            </p:nvSpPr>
            <p:spPr>
              <a:xfrm>
                <a:off x="8063884" y="2920753"/>
                <a:ext cx="2715325" cy="6051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3=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𝑚𝑓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3 −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𝑚𝑜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285505D4-8728-4960-A9C3-5381FE11F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884" y="2920753"/>
                <a:ext cx="2715325" cy="605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71659975-D6DC-4E42-B5AF-05761C3F0A67}"/>
                  </a:ext>
                </a:extLst>
              </p:cNvPr>
              <p:cNvSpPr/>
              <p:nvPr/>
            </p:nvSpPr>
            <p:spPr>
              <a:xfrm>
                <a:off x="4057095" y="5131293"/>
                <a:ext cx="2956264" cy="9410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𝐶𝑡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𝐶𝑖</m:t>
                              </m:r>
                            </m:num>
                            <m:den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𝑇𝑊𝐴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71659975-D6DC-4E42-B5AF-05761C3F0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95" y="5131293"/>
                <a:ext cx="2956264" cy="94103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89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15325-9BE5-47C1-B823-C6340D50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61" y="790112"/>
            <a:ext cx="9577763" cy="59423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E" b="1" dirty="0"/>
              <a:t>VERIFICADOR DE CAUDAL:</a:t>
            </a:r>
          </a:p>
          <a:p>
            <a:pPr marL="0" indent="0">
              <a:buNone/>
            </a:pPr>
            <a:r>
              <a:rPr lang="es-PE" dirty="0"/>
              <a:t>Mediciones: q1, q2, q3, …, q10</a:t>
            </a:r>
          </a:p>
          <a:p>
            <a:pPr marL="0" indent="0">
              <a:buNone/>
            </a:pPr>
            <a:r>
              <a:rPr lang="es-PE" dirty="0"/>
              <a:t>	Antes		q promedio antes</a:t>
            </a:r>
          </a:p>
          <a:p>
            <a:pPr marL="0" indent="0">
              <a:buNone/>
            </a:pPr>
            <a:r>
              <a:rPr lang="es-PE" dirty="0"/>
              <a:t>	Después	q promedio después</a:t>
            </a:r>
          </a:p>
          <a:p>
            <a:pPr marL="0" indent="0">
              <a:buNone/>
            </a:pPr>
            <a:r>
              <a:rPr lang="es-PE" b="1" dirty="0"/>
              <a:t>NORMAS IRAM 80021:</a:t>
            </a:r>
          </a:p>
          <a:p>
            <a:pPr marL="0" indent="0">
              <a:buNone/>
            </a:pPr>
            <a:r>
              <a:rPr lang="es-PE" dirty="0"/>
              <a:t>C1 = 10.3 mg/m3</a:t>
            </a:r>
          </a:p>
          <a:p>
            <a:pPr marL="0" indent="0">
              <a:buNone/>
            </a:pPr>
            <a:r>
              <a:rPr lang="es-PE" dirty="0"/>
              <a:t>C2 = 9.8 mg/m3</a:t>
            </a:r>
          </a:p>
          <a:p>
            <a:pPr marL="0" indent="0">
              <a:buNone/>
            </a:pPr>
            <a:r>
              <a:rPr lang="es-PE" dirty="0"/>
              <a:t>C3 = 9.9 mg/m3</a:t>
            </a:r>
          </a:p>
          <a:p>
            <a:pPr marL="0" indent="0">
              <a:buNone/>
            </a:pPr>
            <a:r>
              <a:rPr lang="es-PE" dirty="0"/>
              <a:t>C4 = 8.8 mg/m3</a:t>
            </a:r>
          </a:p>
          <a:p>
            <a:pPr marL="0" indent="0">
              <a:buNone/>
            </a:pPr>
            <a:r>
              <a:rPr lang="es-PE" b="1" dirty="0"/>
              <a:t>COEFICIENTE DE VARIACIÓN:</a:t>
            </a:r>
          </a:p>
          <a:p>
            <a:r>
              <a:rPr lang="es-PE" dirty="0"/>
              <a:t>Inhalables =&gt; CV = 0.05</a:t>
            </a:r>
          </a:p>
          <a:p>
            <a:r>
              <a:rPr lang="es-PE" dirty="0"/>
              <a:t>Respirables =&gt; CV = 0.045</a:t>
            </a:r>
          </a:p>
          <a:p>
            <a:pPr marL="0" indent="0">
              <a:buNone/>
            </a:pPr>
            <a:r>
              <a:rPr lang="es-PE" b="1" dirty="0"/>
              <a:t>DESVIACIÓN ESTANDAR:</a:t>
            </a:r>
          </a:p>
          <a:p>
            <a:pPr marL="0" indent="0">
              <a:buNone/>
            </a:pPr>
            <a:r>
              <a:rPr lang="es-PE" dirty="0"/>
              <a:t>	S = CV x CT</a:t>
            </a:r>
          </a:p>
          <a:p>
            <a:pPr marL="0" indent="0">
              <a:buNone/>
            </a:pPr>
            <a:r>
              <a:rPr lang="es-PE" dirty="0"/>
              <a:t>	S = 0.05 x 9.7 mg/m3</a:t>
            </a:r>
          </a:p>
          <a:p>
            <a:pPr marL="0" indent="0">
              <a:buNone/>
            </a:pPr>
            <a:r>
              <a:rPr lang="es-PE" dirty="0"/>
              <a:t>	S = 0.0485 mg/m3</a:t>
            </a:r>
          </a:p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78EF02-B57B-486C-B0F5-197CFDB9B520}"/>
              </a:ext>
            </a:extLst>
          </p:cNvPr>
          <p:cNvSpPr txBox="1">
            <a:spLocks/>
          </p:cNvSpPr>
          <p:nvPr/>
        </p:nvSpPr>
        <p:spPr>
          <a:xfrm>
            <a:off x="906765" y="125522"/>
            <a:ext cx="9692640" cy="664590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latin typeface="Britannic Bold" panose="020B0903060703020204" pitchFamily="34" charset="0"/>
              </a:rPr>
              <a:t>PARTICULAS</a:t>
            </a:r>
            <a:r>
              <a:rPr lang="es-PE" dirty="0"/>
              <a:t> </a:t>
            </a:r>
            <a:r>
              <a:rPr lang="es-PE" dirty="0">
                <a:latin typeface="Britannic Bold" panose="020B0903060703020204" pitchFamily="34" charset="0"/>
              </a:rPr>
              <a:t>INHALABLES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F2E8DC-D482-4F40-B202-4BB43FD3140E}"/>
              </a:ext>
            </a:extLst>
          </p:cNvPr>
          <p:cNvSpPr/>
          <p:nvPr/>
        </p:nvSpPr>
        <p:spPr>
          <a:xfrm>
            <a:off x="6365289" y="1046330"/>
            <a:ext cx="2672179" cy="40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qpa</a:t>
            </a:r>
            <a:r>
              <a:rPr lang="es-PE" dirty="0"/>
              <a:t> – </a:t>
            </a:r>
            <a:r>
              <a:rPr lang="es-PE" dirty="0" err="1"/>
              <a:t>qpd</a:t>
            </a:r>
            <a:r>
              <a:rPr lang="es-PE" dirty="0"/>
              <a:t> &lt;= 5%</a:t>
            </a:r>
          </a:p>
        </p:txBody>
      </p:sp>
    </p:spTree>
    <p:extLst>
      <p:ext uri="{BB962C8B-B14F-4D97-AF65-F5344CB8AC3E}">
        <p14:creationId xmlns:p14="http://schemas.microsoft.com/office/powerpoint/2010/main" val="36140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0E10CBC-4A89-4C11-9676-B02EDDDE508C}"/>
              </a:ext>
            </a:extLst>
          </p:cNvPr>
          <p:cNvSpPr txBox="1">
            <a:spLocks/>
          </p:cNvSpPr>
          <p:nvPr/>
        </p:nvSpPr>
        <p:spPr>
          <a:xfrm>
            <a:off x="1307118" y="1162973"/>
            <a:ext cx="9577763" cy="26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PE" dirty="0"/>
              <a:t>LIMITES DE CONFIANZA:</a:t>
            </a:r>
          </a:p>
          <a:p>
            <a:pPr marL="0" indent="0">
              <a:buFont typeface="Arial" pitchFamily="34" charset="0"/>
              <a:buNone/>
            </a:pPr>
            <a:r>
              <a:rPr lang="es-PE" dirty="0"/>
              <a:t>	</a:t>
            </a:r>
            <a:r>
              <a:rPr lang="es-PE" dirty="0" err="1"/>
              <a:t>LCi</a:t>
            </a:r>
            <a:r>
              <a:rPr lang="es-PE" dirty="0"/>
              <a:t> = CT – K x S</a:t>
            </a:r>
          </a:p>
          <a:p>
            <a:pPr marL="0" indent="0">
              <a:buFont typeface="Arial" pitchFamily="34" charset="0"/>
              <a:buNone/>
            </a:pPr>
            <a:r>
              <a:rPr lang="es-PE" dirty="0"/>
              <a:t>	</a:t>
            </a:r>
            <a:r>
              <a:rPr lang="es-PE" dirty="0" err="1"/>
              <a:t>LCs</a:t>
            </a:r>
            <a:r>
              <a:rPr lang="es-PE" dirty="0"/>
              <a:t> = CT + K x S</a:t>
            </a:r>
          </a:p>
          <a:p>
            <a:pPr marL="0" indent="0">
              <a:buFont typeface="Arial" pitchFamily="34" charset="0"/>
              <a:buNone/>
            </a:pPr>
            <a:r>
              <a:rPr lang="es-PE" dirty="0"/>
              <a:t>=&gt; </a:t>
            </a:r>
            <a:r>
              <a:rPr lang="es-PE" dirty="0" err="1"/>
              <a:t>LCi</a:t>
            </a:r>
            <a:r>
              <a:rPr lang="es-PE" dirty="0"/>
              <a:t> = 9.7 – 1.645 x 0.485 = 8.9 mg/m3</a:t>
            </a:r>
          </a:p>
          <a:p>
            <a:pPr marL="0" indent="0">
              <a:buFont typeface="Arial" pitchFamily="34" charset="0"/>
              <a:buNone/>
            </a:pPr>
            <a:r>
              <a:rPr lang="es-PE" dirty="0"/>
              <a:t>=&gt;  </a:t>
            </a:r>
            <a:r>
              <a:rPr lang="es-PE" dirty="0" err="1"/>
              <a:t>LCs</a:t>
            </a:r>
            <a:r>
              <a:rPr lang="es-PE" dirty="0"/>
              <a:t> = 9.7 + 1.645 x 0.485 = 10.49 mg/m3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E784E4B-456D-40B4-BB8A-CAABB39F1029}"/>
              </a:ext>
            </a:extLst>
          </p:cNvPr>
          <p:cNvSpPr txBox="1">
            <a:spLocks/>
          </p:cNvSpPr>
          <p:nvPr/>
        </p:nvSpPr>
        <p:spPr>
          <a:xfrm>
            <a:off x="906765" y="125522"/>
            <a:ext cx="9692640" cy="664590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latin typeface="Britannic Bold" panose="020B0903060703020204" pitchFamily="34" charset="0"/>
              </a:rPr>
              <a:t>PARTICULAS</a:t>
            </a:r>
            <a:r>
              <a:rPr lang="es-PE" dirty="0"/>
              <a:t> </a:t>
            </a:r>
            <a:r>
              <a:rPr lang="es-PE" dirty="0">
                <a:latin typeface="Britannic Bold" panose="020B0903060703020204" pitchFamily="34" charset="0"/>
              </a:rPr>
              <a:t>INHALABLES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B291B9-F4EC-4346-9F5D-7B5B0F74E7C2}"/>
              </a:ext>
            </a:extLst>
          </p:cNvPr>
          <p:cNvSpPr/>
          <p:nvPr/>
        </p:nvSpPr>
        <p:spPr>
          <a:xfrm>
            <a:off x="2894120" y="3906175"/>
            <a:ext cx="6054571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LC s &lt;= TLV – TWA =&gt; CUMPLE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333B17-9339-4AB8-9861-BEEF19EEE073}"/>
              </a:ext>
            </a:extLst>
          </p:cNvPr>
          <p:cNvSpPr/>
          <p:nvPr/>
        </p:nvSpPr>
        <p:spPr>
          <a:xfrm>
            <a:off x="2894120" y="5061012"/>
            <a:ext cx="6054571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LC s &gt; TLV – TWA =&gt; REALIZA MEDICIÓN</a:t>
            </a:r>
          </a:p>
        </p:txBody>
      </p:sp>
    </p:spTree>
    <p:extLst>
      <p:ext uri="{BB962C8B-B14F-4D97-AF65-F5344CB8AC3E}">
        <p14:creationId xmlns:p14="http://schemas.microsoft.com/office/powerpoint/2010/main" val="1704778038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882</TotalTime>
  <Words>1197</Words>
  <Application>Microsoft Office PowerPoint</Application>
  <PresentationFormat>Panorámica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Britannic Bold</vt:lpstr>
      <vt:lpstr>Cambria Math</vt:lpstr>
      <vt:lpstr>Century Schoolbook</vt:lpstr>
      <vt:lpstr>Times New Roman</vt:lpstr>
      <vt:lpstr>Wingdings</vt:lpstr>
      <vt:lpstr>Wingdings 2</vt:lpstr>
      <vt:lpstr>Vista</vt:lpstr>
      <vt:lpstr>PRIMER PROYECTO DE INVESTIGACIÓN - PYTHON</vt:lpstr>
      <vt:lpstr>Presentación de PowerPoint</vt:lpstr>
      <vt:lpstr>TIPOS DE LIMITES</vt:lpstr>
      <vt:lpstr>PARTICULAS INHALABLES</vt:lpstr>
      <vt:lpstr>LIMITE DE TOLERANCIA</vt:lpstr>
      <vt:lpstr>PARTICULAS INHALABLES</vt:lpstr>
      <vt:lpstr>PARTICULAS INHALABLES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INVESTIGACIÓN - PYTHON</dc:title>
  <dc:creator>Erick Gerardo Tocasca Tocasca</dc:creator>
  <cp:lastModifiedBy>Erick Gerardo Tocasca Tocasca</cp:lastModifiedBy>
  <cp:revision>50</cp:revision>
  <dcterms:created xsi:type="dcterms:W3CDTF">2021-01-20T23:08:06Z</dcterms:created>
  <dcterms:modified xsi:type="dcterms:W3CDTF">2021-02-12T02:14:24Z</dcterms:modified>
</cp:coreProperties>
</file>