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7" r:id="rId3"/>
    <p:sldId id="263" r:id="rId4"/>
    <p:sldId id="262" r:id="rId5"/>
    <p:sldId id="278" r:id="rId6"/>
    <p:sldId id="275" r:id="rId7"/>
    <p:sldId id="282" r:id="rId8"/>
    <p:sldId id="279" r:id="rId9"/>
    <p:sldId id="281" r:id="rId10"/>
  </p:sldIdLst>
  <p:sldSz cx="9144000" cy="5143500" type="screen16x9"/>
  <p:notesSz cx="6858000" cy="9144000"/>
  <p:embeddedFontLst>
    <p:embeddedFont>
      <p:font typeface="Anaheim" panose="020B0604020202020204" charset="0"/>
      <p:regular r:id="rId12"/>
    </p:embeddedFont>
    <p:embeddedFont>
      <p:font typeface="Overpass Mono"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008C"/>
    <a:srgbClr val="1B1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A35C5B-6A81-44D7-AA75-96C70367F88D}">
  <a:tblStyle styleId="{16A35C5B-6A81-44D7-AA75-96C70367F88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D7DA70B-4F2E-47AD-9E7D-9EBE6D23BAA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935572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7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01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78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11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97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16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957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119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92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Thin"/>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9" r:id="rId4"/>
    <p:sldLayoutId id="2147483662" r:id="rId5"/>
    <p:sldLayoutId id="2147483663" r:id="rId6"/>
    <p:sldLayoutId id="2147483664" r:id="rId7"/>
    <p:sldLayoutId id="2147483665" r:id="rId8"/>
    <p:sldLayoutId id="2147483667" r:id="rId9"/>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REGISTROS BANCARIOS</a:t>
            </a:r>
          </a:p>
        </p:txBody>
      </p:sp>
      <p:sp>
        <p:nvSpPr>
          <p:cNvPr id="335" name="Google Shape;335;p27"/>
          <p:cNvSpPr txBox="1">
            <a:spLocks noGrp="1"/>
          </p:cNvSpPr>
          <p:nvPr>
            <p:ph type="subTitle" idx="1"/>
          </p:nvPr>
        </p:nvSpPr>
        <p:spPr>
          <a:xfrm>
            <a:off x="718575" y="3233145"/>
            <a:ext cx="8520600" cy="1107360"/>
          </a:xfrm>
          <a:prstGeom prst="rect">
            <a:avLst/>
          </a:prstGeom>
        </p:spPr>
        <p:txBody>
          <a:bodyPr spcFirstLastPara="1" wrap="square" lIns="91425" tIns="0" rIns="91425" bIns="91425" anchor="t" anchorCtr="0">
            <a:noAutofit/>
          </a:bodyPr>
          <a:lstStyle/>
          <a:p>
            <a:pPr marL="0" indent="0"/>
            <a:r>
              <a:rPr lang="es-ES" sz="1800" dirty="0">
                <a:solidFill>
                  <a:schemeClr val="dk2"/>
                </a:solidFill>
              </a:rPr>
              <a:t>00013420 Edwin Manuel González Flores</a:t>
            </a:r>
          </a:p>
          <a:p>
            <a:pPr marL="0" indent="0"/>
            <a:r>
              <a:rPr lang="es-ES" sz="1800" dirty="0">
                <a:solidFill>
                  <a:schemeClr val="dk2"/>
                </a:solidFill>
              </a:rPr>
              <a:t>00065520 Erick Rickelmy Vásquez Alfaro</a:t>
            </a:r>
          </a:p>
          <a:p>
            <a:pPr marL="0" lvl="0" indent="0" algn="l" rtl="0">
              <a:spcBef>
                <a:spcPts val="0"/>
              </a:spcBef>
              <a:spcAft>
                <a:spcPts val="0"/>
              </a:spcAft>
              <a:buNone/>
            </a:pPr>
            <a:r>
              <a:rPr lang="es-SV" sz="1800" dirty="0">
                <a:solidFill>
                  <a:schemeClr val="dk2"/>
                </a:solidFill>
              </a:rPr>
              <a:t>00155220 Felipe Alejandro Araujo Gutiérrez</a:t>
            </a:r>
          </a:p>
          <a:p>
            <a:pPr marL="0" lvl="0" indent="0" algn="l" rtl="0">
              <a:spcBef>
                <a:spcPts val="0"/>
              </a:spcBef>
              <a:spcAft>
                <a:spcPts val="0"/>
              </a:spcAft>
              <a:buNone/>
            </a:pPr>
            <a:r>
              <a:rPr lang="es-SV" sz="1800" dirty="0">
                <a:solidFill>
                  <a:schemeClr val="dk2"/>
                </a:solidFill>
              </a:rPr>
              <a:t>00014220 Joel Mauricio Barrera Zepeda</a:t>
            </a: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INTRODUCCIÓN</a:t>
            </a:r>
            <a:endParaRPr dirty="0"/>
          </a:p>
        </p:txBody>
      </p:sp>
      <p:sp>
        <p:nvSpPr>
          <p:cNvPr id="341" name="Google Shape;341;p28"/>
          <p:cNvSpPr txBox="1">
            <a:spLocks noGrp="1"/>
          </p:cNvSpPr>
          <p:nvPr>
            <p:ph type="subTitle" idx="1"/>
          </p:nvPr>
        </p:nvSpPr>
        <p:spPr>
          <a:xfrm flipH="1">
            <a:off x="720000" y="931783"/>
            <a:ext cx="77040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dirty="0"/>
              <a:t>Las estructuras dinámicas de datos son estructuras que cuya dimensión puede crecer o disminuir durante la ejecución del programa. Una estructura dinámica de datos es una colección de elementos llamados nodos. Al contrario de un array, que contiene espacio para almacenar un número fijo de elementos, una estructura dinámica de datos se amplía y contrae durante la ejecución del programa. De esta forma podemos entender la enorme cantidad de usos en los que estas estructuras pueden ser utilizadas.</a:t>
            </a:r>
            <a:endParaRPr sz="1800" dirty="0"/>
          </a:p>
        </p:txBody>
      </p:sp>
      <p:pic>
        <p:nvPicPr>
          <p:cNvPr id="1026" name="Picture 2" descr="Los 20 Lenguajes de ProgramaciÃ³n mÃ¡s usados en 2018 â Educacion IT">
            <a:extLst>
              <a:ext uri="{FF2B5EF4-FFF2-40B4-BE49-F238E27FC236}">
                <a16:creationId xmlns:a16="http://schemas.microsoft.com/office/drawing/2014/main" xmlns="" id="{B285F5FB-2FD4-429F-91B2-F3CB1CB2A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092" y="3088326"/>
            <a:ext cx="3453816" cy="18880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JUSTIFICACIÓN</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1;p28">
            <a:extLst>
              <a:ext uri="{FF2B5EF4-FFF2-40B4-BE49-F238E27FC236}">
                <a16:creationId xmlns:a16="http://schemas.microsoft.com/office/drawing/2014/main" xmlns="" id="{774E0BF3-09F0-4BCB-A2A8-E433A74425A3}"/>
              </a:ext>
            </a:extLst>
          </p:cNvPr>
          <p:cNvSpPr txBox="1">
            <a:spLocks noGrp="1"/>
          </p:cNvSpPr>
          <p:nvPr>
            <p:ph type="subTitle" idx="1"/>
          </p:nvPr>
        </p:nvSpPr>
        <p:spPr>
          <a:xfrm flipH="1">
            <a:off x="2263500" y="1012201"/>
            <a:ext cx="4816452"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SV" sz="1800" dirty="0"/>
              <a:t>Un banco presenta problemas respecto al tiempo que tarda en atender a sus clientes y requiere de nuestra ayuda para poder optimizarlo, realizando transacciones y labores de manera más rápida por medio de un programa.</a:t>
            </a:r>
            <a:endParaRPr sz="1800" dirty="0"/>
          </a:p>
        </p:txBody>
      </p:sp>
      <p:pic>
        <p:nvPicPr>
          <p:cNvPr id="2054" name="Picture 6" descr="Banco - Iconos gratis de negocio">
            <a:extLst>
              <a:ext uri="{FF2B5EF4-FFF2-40B4-BE49-F238E27FC236}">
                <a16:creationId xmlns:a16="http://schemas.microsoft.com/office/drawing/2014/main" xmlns="" id="{415FE14D-DF9C-4DA8-B2F9-18B99E4E0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812" y="2737387"/>
            <a:ext cx="2243801" cy="2243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SV" dirty="0"/>
              <a:t>Creamos un programa que tiene como usuario principal al trabajador de banco, el cual obtiene información de los clientes para llevar acabo operaciones bancarias y cumplir los deseos de los clientes.</a:t>
            </a:r>
          </a:p>
          <a:p>
            <a:pPr marL="0" lvl="0" indent="0" algn="r" rtl="0">
              <a:spcBef>
                <a:spcPts val="0"/>
              </a:spcBef>
              <a:spcAft>
                <a:spcPts val="0"/>
              </a:spcAft>
              <a:buNone/>
            </a:pPr>
            <a:r>
              <a:rPr lang="es-SV" dirty="0"/>
              <a:t>Enviando la información necesaria para realizar las acciones necesarias de forma inmediata.</a:t>
            </a:r>
            <a:endParaRPr dirty="0"/>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PLANTEAMIENTO</a:t>
            </a:r>
            <a:endParaRPr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Por medio de un menú principal se podra acceder a las diferentes funcionalidades del sistema permitiendo realizar las diferentes acciones, como crear una cuenta de banco y obtener información sobre el estado de una cuenta o cuanto dinero hay en ella.</a:t>
            </a:r>
            <a:endParaRPr dirty="0"/>
          </a:p>
          <a:p>
            <a:pPr marL="0" lvl="0" indent="0" algn="r" rtl="0">
              <a:spcBef>
                <a:spcPts val="0"/>
              </a:spcBef>
              <a:spcAft>
                <a:spcPts val="0"/>
              </a:spcAft>
              <a:buNone/>
            </a:pPr>
            <a:endParaRPr dirty="0"/>
          </a:p>
        </p:txBody>
      </p:sp>
      <p:sp>
        <p:nvSpPr>
          <p:cNvPr id="775" name="Google Shape;775;p49"/>
          <p:cNvSpPr txBox="1">
            <a:spLocks noGrp="1"/>
          </p:cNvSpPr>
          <p:nvPr>
            <p:ph type="title"/>
          </p:nvPr>
        </p:nvSpPr>
        <p:spPr>
          <a:xfrm>
            <a:off x="4736017" y="1168325"/>
            <a:ext cx="3826958"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FUNCIONALIDADES</a:t>
            </a:r>
            <a:endParaRPr dirty="0"/>
          </a:p>
        </p:txBody>
      </p:sp>
      <p:sp>
        <p:nvSpPr>
          <p:cNvPr id="776" name="Google Shape;776;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697464" y="374896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680069" y="317932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2102430" y="320193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2139404" y="326455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684417" y="374200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1470602" y="1162091"/>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r="12116" b="11600"/>
          <a:stretch/>
        </p:blipFill>
        <p:spPr>
          <a:xfrm>
            <a:off x="1323626" y="1307512"/>
            <a:ext cx="3172634" cy="1751379"/>
          </a:xfrm>
          <a:prstGeom prst="rect">
            <a:avLst/>
          </a:prstGeom>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FUNCIONALIDADES</a:t>
            </a:r>
          </a:p>
        </p:txBody>
      </p:sp>
      <p:sp>
        <p:nvSpPr>
          <p:cNvPr id="695" name="Google Shape;695;p46"/>
          <p:cNvSpPr txBox="1">
            <a:spLocks noGrp="1"/>
          </p:cNvSpPr>
          <p:nvPr>
            <p:ph type="ctrTitle" idx="4294967295"/>
          </p:nvPr>
        </p:nvSpPr>
        <p:spPr>
          <a:xfrm flipH="1">
            <a:off x="5340600" y="1116789"/>
            <a:ext cx="3242648" cy="632399"/>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Apertura de cuenta bancaria</a:t>
            </a:r>
            <a:endParaRPr sz="2200" dirty="0">
              <a:solidFill>
                <a:schemeClr val="dk2"/>
              </a:solidFill>
            </a:endParaRPr>
          </a:p>
        </p:txBody>
      </p:sp>
      <p:sp>
        <p:nvSpPr>
          <p:cNvPr id="697" name="Google Shape;697;p46"/>
          <p:cNvSpPr txBox="1">
            <a:spLocks noGrp="1"/>
          </p:cNvSpPr>
          <p:nvPr>
            <p:ph type="ctrTitle" idx="4294967295"/>
          </p:nvPr>
        </p:nvSpPr>
        <p:spPr>
          <a:xfrm flipH="1">
            <a:off x="5340600" y="1800930"/>
            <a:ext cx="3242648" cy="904348"/>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rgbClr val="EC008C"/>
                </a:solidFill>
              </a:rPr>
              <a:t>Apertura de seguros de vida</a:t>
            </a:r>
            <a:endParaRPr sz="2200" dirty="0">
              <a:solidFill>
                <a:srgbClr val="EC008C"/>
              </a:solidFill>
            </a:endParaRPr>
          </a:p>
        </p:txBody>
      </p:sp>
      <p:sp>
        <p:nvSpPr>
          <p:cNvPr id="699" name="Google Shape;699;p46"/>
          <p:cNvSpPr txBox="1">
            <a:spLocks noGrp="1"/>
          </p:cNvSpPr>
          <p:nvPr>
            <p:ph type="ctrTitle" idx="4294967295"/>
          </p:nvPr>
        </p:nvSpPr>
        <p:spPr>
          <a:xfrm flipH="1">
            <a:off x="5340600" y="2757020"/>
            <a:ext cx="3797900" cy="632398"/>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Consulta de saldo en una cuenta bancaria</a:t>
            </a:r>
            <a:endParaRPr sz="2200" dirty="0">
              <a:solidFill>
                <a:schemeClr val="dk2"/>
              </a:solidFill>
            </a:endParaRPr>
          </a:p>
        </p:txBody>
      </p:sp>
      <p:sp>
        <p:nvSpPr>
          <p:cNvPr id="701" name="Google Shape;701;p46"/>
          <p:cNvSpPr txBox="1">
            <a:spLocks noGrp="1"/>
          </p:cNvSpPr>
          <p:nvPr>
            <p:ph type="ctrTitle" idx="4294967295"/>
          </p:nvPr>
        </p:nvSpPr>
        <p:spPr>
          <a:xfrm flipH="1">
            <a:off x="5315520" y="3499395"/>
            <a:ext cx="3081307" cy="632398"/>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rgbClr val="EC008C"/>
                </a:solidFill>
              </a:rPr>
              <a:t>Consulta de cuenta actual</a:t>
            </a:r>
            <a:endParaRPr sz="2200" dirty="0">
              <a:solidFill>
                <a:srgbClr val="EC008C"/>
              </a:solidFill>
            </a:endParaRP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50"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Banco</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p:nvPr/>
        </p:nvCxnSpPr>
        <p:spPr>
          <a:xfrm flipV="1">
            <a:off x="3351874" y="2234025"/>
            <a:ext cx="1879500" cy="66345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p:nvPr/>
        </p:nvCxnSpPr>
        <p:spPr>
          <a:xfrm>
            <a:off x="3351874" y="2897475"/>
            <a:ext cx="1879500" cy="175744"/>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65752" cy="918081"/>
          </a:xfrm>
          <a:prstGeom prst="bentConnector3">
            <a:avLst>
              <a:gd name="adj1" fmla="val 50000"/>
            </a:avLst>
          </a:prstGeom>
          <a:noFill/>
          <a:ln w="28575" cap="flat" cmpd="sng">
            <a:solidFill>
              <a:schemeClr val="lt1"/>
            </a:solidFill>
            <a:prstDash val="solid"/>
            <a:round/>
            <a:headEnd type="none" w="med" len="med"/>
            <a:tailEnd type="oval" w="med" len="med"/>
          </a:ln>
        </p:spPr>
      </p:cxnSp>
      <p:sp>
        <p:nvSpPr>
          <p:cNvPr id="31" name="Google Shape;699;p46"/>
          <p:cNvSpPr txBox="1">
            <a:spLocks/>
          </p:cNvSpPr>
          <p:nvPr/>
        </p:nvSpPr>
        <p:spPr>
          <a:xfrm flipH="1">
            <a:off x="5346100" y="4183535"/>
            <a:ext cx="3797900" cy="632398"/>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s-SV" sz="2200" dirty="0" smtClean="0">
                <a:solidFill>
                  <a:schemeClr val="dk2"/>
                </a:solidFill>
              </a:rPr>
              <a:t>Remesas</a:t>
            </a:r>
            <a:endParaRPr lang="es-SV" sz="2200" dirty="0">
              <a:solidFill>
                <a:schemeClr val="dk2"/>
              </a:solidFill>
            </a:endParaRPr>
          </a:p>
        </p:txBody>
      </p:sp>
      <p:cxnSp>
        <p:nvCxnSpPr>
          <p:cNvPr id="32" name="Google Shape;717;p46"/>
          <p:cNvCxnSpPr/>
          <p:nvPr/>
        </p:nvCxnSpPr>
        <p:spPr>
          <a:xfrm>
            <a:off x="3351874" y="2897469"/>
            <a:ext cx="1865752" cy="1602265"/>
          </a:xfrm>
          <a:prstGeom prst="bentConnector3">
            <a:avLst>
              <a:gd name="adj1" fmla="val 50000"/>
            </a:avLst>
          </a:prstGeom>
          <a:noFill/>
          <a:ln w="28575" cap="flat" cmpd="sng">
            <a:solidFill>
              <a:schemeClr val="lt1"/>
            </a:solidFill>
            <a:prstDash val="solid"/>
            <a:round/>
            <a:headEnd type="none" w="med" len="med"/>
            <a:tailEnd type="oval" w="med" len="med"/>
          </a:ln>
        </p:spPr>
      </p:cxn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3" name="Google Shape;693;p46"/>
          <p:cNvSpPr txBox="1">
            <a:spLocks noGrp="1"/>
          </p:cNvSpPr>
          <p:nvPr>
            <p:ph type="title"/>
          </p:nvPr>
        </p:nvSpPr>
        <p:spPr>
          <a:xfrm>
            <a:off x="1278050" y="-2822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FUNCIONALIDADES</a:t>
            </a:r>
          </a:p>
        </p:txBody>
      </p:sp>
      <p:sp>
        <p:nvSpPr>
          <p:cNvPr id="695" name="Google Shape;695;p46"/>
          <p:cNvSpPr txBox="1">
            <a:spLocks noGrp="1"/>
          </p:cNvSpPr>
          <p:nvPr>
            <p:ph type="ctrTitle" idx="4294967295"/>
          </p:nvPr>
        </p:nvSpPr>
        <p:spPr>
          <a:xfrm flipH="1">
            <a:off x="163731" y="642853"/>
            <a:ext cx="3242648" cy="6323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2200" dirty="0">
                <a:solidFill>
                  <a:schemeClr val="dk2"/>
                </a:solidFill>
              </a:rPr>
              <a:t>Apertura de cuenta bancaria</a:t>
            </a:r>
            <a:endParaRPr sz="2200" dirty="0">
              <a:solidFill>
                <a:schemeClr val="dk2"/>
              </a:solidFill>
            </a:endParaRPr>
          </a:p>
        </p:txBody>
      </p:sp>
      <p:sp>
        <p:nvSpPr>
          <p:cNvPr id="697" name="Google Shape;697;p46"/>
          <p:cNvSpPr txBox="1">
            <a:spLocks noGrp="1"/>
          </p:cNvSpPr>
          <p:nvPr>
            <p:ph type="ctrTitle" idx="4294967295"/>
          </p:nvPr>
        </p:nvSpPr>
        <p:spPr>
          <a:xfrm flipH="1">
            <a:off x="3306250" y="439931"/>
            <a:ext cx="3242648" cy="904348"/>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2200" dirty="0">
                <a:solidFill>
                  <a:srgbClr val="EC008C"/>
                </a:solidFill>
              </a:rPr>
              <a:t>Apertura de seguros de vida</a:t>
            </a:r>
            <a:endParaRPr sz="2200" dirty="0">
              <a:solidFill>
                <a:srgbClr val="EC008C"/>
              </a:solidFill>
            </a:endParaRPr>
          </a:p>
        </p:txBody>
      </p:sp>
      <p:sp>
        <p:nvSpPr>
          <p:cNvPr id="699" name="Google Shape;699;p46"/>
          <p:cNvSpPr txBox="1">
            <a:spLocks noGrp="1"/>
          </p:cNvSpPr>
          <p:nvPr>
            <p:ph type="ctrTitle" idx="4294967295"/>
          </p:nvPr>
        </p:nvSpPr>
        <p:spPr>
          <a:xfrm flipH="1">
            <a:off x="543699" y="3164620"/>
            <a:ext cx="3797900" cy="632398"/>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2200" dirty="0">
                <a:solidFill>
                  <a:schemeClr val="dk2"/>
                </a:solidFill>
              </a:rPr>
              <a:t>Consulta de saldo en una cuenta bancaria</a:t>
            </a:r>
            <a:endParaRPr sz="2200" dirty="0">
              <a:solidFill>
                <a:schemeClr val="dk2"/>
              </a:solidFill>
            </a:endParaRPr>
          </a:p>
        </p:txBody>
      </p:sp>
      <p:sp>
        <p:nvSpPr>
          <p:cNvPr id="701" name="Google Shape;701;p46"/>
          <p:cNvSpPr txBox="1">
            <a:spLocks noGrp="1"/>
          </p:cNvSpPr>
          <p:nvPr>
            <p:ph type="ctrTitle" idx="4294967295"/>
          </p:nvPr>
        </p:nvSpPr>
        <p:spPr>
          <a:xfrm flipH="1">
            <a:off x="5008244" y="3176111"/>
            <a:ext cx="3081307" cy="632398"/>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2200" dirty="0">
                <a:solidFill>
                  <a:srgbClr val="EC008C"/>
                </a:solidFill>
              </a:rPr>
              <a:t>Consulta de cuenta actual</a:t>
            </a:r>
            <a:endParaRPr sz="2200" dirty="0">
              <a:solidFill>
                <a:srgbClr val="EC008C"/>
              </a:solidFill>
            </a:endParaRP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50"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Banco</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99;p46"/>
          <p:cNvSpPr txBox="1">
            <a:spLocks/>
          </p:cNvSpPr>
          <p:nvPr/>
        </p:nvSpPr>
        <p:spPr>
          <a:xfrm flipH="1">
            <a:off x="7030752" y="575906"/>
            <a:ext cx="1804845" cy="632398"/>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s-SV" sz="2200" dirty="0" smtClean="0">
                <a:solidFill>
                  <a:schemeClr val="dk2"/>
                </a:solidFill>
              </a:rPr>
              <a:t>Remesas</a:t>
            </a:r>
            <a:endParaRPr lang="es-SV" sz="2200" dirty="0">
              <a:solidFill>
                <a:schemeClr val="dk2"/>
              </a:solidFill>
            </a:endParaRPr>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2512" r="3406" b="8495"/>
          <a:stretch/>
        </p:blipFill>
        <p:spPr>
          <a:xfrm>
            <a:off x="162436" y="1315395"/>
            <a:ext cx="3243943" cy="1385813"/>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r="2811" b="2105"/>
          <a:stretch/>
        </p:blipFill>
        <p:spPr>
          <a:xfrm>
            <a:off x="3598361" y="1421311"/>
            <a:ext cx="3193767" cy="1202864"/>
          </a:xfrm>
          <a:prstGeom prst="rect">
            <a:avLst/>
          </a:prstGeom>
        </p:spPr>
      </p:pic>
      <p:pic>
        <p:nvPicPr>
          <p:cNvPr id="29" name="Imagen 28"/>
          <p:cNvPicPr>
            <a:picLocks noChangeAspect="1"/>
          </p:cNvPicPr>
          <p:nvPr/>
        </p:nvPicPr>
        <p:blipFill rotWithShape="1">
          <a:blip r:embed="rId5">
            <a:extLst>
              <a:ext uri="{28A0092B-C50C-407E-A947-70E740481C1C}">
                <a14:useLocalDpi xmlns:a14="http://schemas.microsoft.com/office/drawing/2010/main" val="0"/>
              </a:ext>
            </a:extLst>
          </a:blip>
          <a:srcRect r="9112" b="12032"/>
          <a:stretch/>
        </p:blipFill>
        <p:spPr>
          <a:xfrm>
            <a:off x="1286937" y="3793808"/>
            <a:ext cx="2311424" cy="653558"/>
          </a:xfrm>
          <a:prstGeom prst="rect">
            <a:avLst/>
          </a:prstGeom>
        </p:spPr>
      </p:pic>
      <p:pic>
        <p:nvPicPr>
          <p:cNvPr id="6" name="Imagen 5"/>
          <p:cNvPicPr>
            <a:picLocks noChangeAspect="1"/>
          </p:cNvPicPr>
          <p:nvPr/>
        </p:nvPicPr>
        <p:blipFill rotWithShape="1">
          <a:blip r:embed="rId6">
            <a:extLst>
              <a:ext uri="{28A0092B-C50C-407E-A947-70E740481C1C}">
                <a14:useLocalDpi xmlns:a14="http://schemas.microsoft.com/office/drawing/2010/main" val="0"/>
              </a:ext>
            </a:extLst>
          </a:blip>
          <a:srcRect r="23160" b="11168"/>
          <a:stretch/>
        </p:blipFill>
        <p:spPr>
          <a:xfrm>
            <a:off x="6984110" y="1492162"/>
            <a:ext cx="1763879" cy="1032277"/>
          </a:xfrm>
          <a:prstGeom prst="rect">
            <a:avLst/>
          </a:prstGeom>
        </p:spPr>
      </p:pic>
      <p:pic>
        <p:nvPicPr>
          <p:cNvPr id="33" name="Imagen 32"/>
          <p:cNvPicPr>
            <a:picLocks noChangeAspect="1"/>
          </p:cNvPicPr>
          <p:nvPr/>
        </p:nvPicPr>
        <p:blipFill rotWithShape="1">
          <a:blip r:embed="rId5">
            <a:extLst>
              <a:ext uri="{28A0092B-C50C-407E-A947-70E740481C1C}">
                <a14:useLocalDpi xmlns:a14="http://schemas.microsoft.com/office/drawing/2010/main" val="0"/>
              </a:ext>
            </a:extLst>
          </a:blip>
          <a:srcRect r="9112" b="12032"/>
          <a:stretch/>
        </p:blipFill>
        <p:spPr>
          <a:xfrm>
            <a:off x="5462176" y="3793808"/>
            <a:ext cx="2311424" cy="653558"/>
          </a:xfrm>
          <a:prstGeom prst="rect">
            <a:avLst/>
          </a:prstGeom>
        </p:spPr>
      </p:pic>
    </p:spTree>
    <p:extLst>
      <p:ext uri="{BB962C8B-B14F-4D97-AF65-F5344CB8AC3E}">
        <p14:creationId xmlns:p14="http://schemas.microsoft.com/office/powerpoint/2010/main" val="324523525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5"/>
            <a:ext cx="4123800" cy="29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SV" b="1" dirty="0">
                <a:solidFill>
                  <a:schemeClr val="dk1"/>
                </a:solidFill>
                <a:latin typeface="Overpass Mono"/>
                <a:ea typeface="Overpass Mono"/>
                <a:cs typeface="Overpass Mono"/>
                <a:sym typeface="Overpass Mono"/>
              </a:rPr>
              <a:t>#include &lt;iostream&gt;</a:t>
            </a:r>
          </a:p>
          <a:p>
            <a:pPr marL="0" lvl="0" indent="0" algn="l" rtl="0">
              <a:spcBef>
                <a:spcPts val="0"/>
              </a:spcBef>
              <a:spcAft>
                <a:spcPts val="0"/>
              </a:spcAft>
              <a:buNone/>
            </a:pPr>
            <a:r>
              <a:rPr lang="es-SV" b="1" dirty="0" err="1">
                <a:solidFill>
                  <a:schemeClr val="dk1"/>
                </a:solidFill>
                <a:latin typeface="Overpass Mono"/>
                <a:ea typeface="Overpass Mono"/>
                <a:cs typeface="Overpass Mono"/>
                <a:sym typeface="Overpass Mono"/>
              </a:rPr>
              <a:t>using</a:t>
            </a:r>
            <a:r>
              <a:rPr lang="es-SV" b="1" dirty="0">
                <a:solidFill>
                  <a:schemeClr val="dk1"/>
                </a:solidFill>
                <a:latin typeface="Overpass Mono"/>
                <a:ea typeface="Overpass Mono"/>
                <a:cs typeface="Overpass Mono"/>
                <a:sym typeface="Overpass Mono"/>
              </a:rPr>
              <a:t> </a:t>
            </a:r>
            <a:r>
              <a:rPr lang="es-SV" b="1" dirty="0" err="1">
                <a:solidFill>
                  <a:schemeClr val="dk1"/>
                </a:solidFill>
                <a:latin typeface="Overpass Mono"/>
                <a:ea typeface="Overpass Mono"/>
                <a:cs typeface="Overpass Mono"/>
                <a:sym typeface="Overpass Mono"/>
              </a:rPr>
              <a:t>namespace</a:t>
            </a:r>
            <a:r>
              <a:rPr lang="es-SV" b="1" dirty="0">
                <a:solidFill>
                  <a:schemeClr val="dk1"/>
                </a:solidFill>
                <a:latin typeface="Overpass Mono"/>
                <a:ea typeface="Overpass Mono"/>
                <a:cs typeface="Overpass Mono"/>
                <a:sym typeface="Overpass Mono"/>
              </a:rPr>
              <a:t> </a:t>
            </a:r>
            <a:r>
              <a:rPr lang="es-SV" b="1" dirty="0" err="1">
                <a:solidFill>
                  <a:schemeClr val="dk1"/>
                </a:solidFill>
                <a:latin typeface="Overpass Mono"/>
                <a:ea typeface="Overpass Mono"/>
                <a:cs typeface="Overpass Mono"/>
                <a:sym typeface="Overpass Mono"/>
              </a:rPr>
              <a:t>std</a:t>
            </a:r>
            <a:r>
              <a:rPr lang="es-SV" b="1" dirty="0">
                <a:solidFill>
                  <a:schemeClr val="dk1"/>
                </a:solidFill>
                <a:latin typeface="Overpass Mono"/>
                <a:ea typeface="Overpass Mono"/>
                <a:cs typeface="Overpass Mono"/>
                <a:sym typeface="Overpass Mono"/>
              </a:rPr>
              <a:t>;</a:t>
            </a:r>
          </a:p>
          <a:p>
            <a:pPr marL="0" lvl="0" indent="0" algn="l" rtl="0">
              <a:spcBef>
                <a:spcPts val="0"/>
              </a:spcBef>
              <a:spcAft>
                <a:spcPts val="0"/>
              </a:spcAft>
              <a:buNone/>
            </a:pPr>
            <a:endParaRPr lang="es-SV"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s-SV" b="1" dirty="0" err="1">
                <a:solidFill>
                  <a:schemeClr val="dk1"/>
                </a:solidFill>
                <a:latin typeface="Overpass Mono"/>
                <a:ea typeface="Overpass Mono"/>
                <a:cs typeface="Overpass Mono"/>
                <a:sym typeface="Overpass Mono"/>
              </a:rPr>
              <a:t>int</a:t>
            </a:r>
            <a:r>
              <a:rPr lang="es-SV" b="1" dirty="0">
                <a:solidFill>
                  <a:schemeClr val="dk1"/>
                </a:solidFill>
                <a:latin typeface="Overpass Mono"/>
                <a:ea typeface="Overpass Mono"/>
                <a:cs typeface="Overpass Mono"/>
                <a:sym typeface="Overpass Mono"/>
              </a:rPr>
              <a:t> </a:t>
            </a:r>
            <a:r>
              <a:rPr lang="es-SV" b="1" dirty="0" err="1">
                <a:solidFill>
                  <a:schemeClr val="dk1"/>
                </a:solidFill>
                <a:latin typeface="Overpass Mono"/>
                <a:ea typeface="Overpass Mono"/>
                <a:cs typeface="Overpass Mono"/>
                <a:sym typeface="Overpass Mono"/>
              </a:rPr>
              <a:t>main</a:t>
            </a:r>
            <a:r>
              <a:rPr lang="es-SV" b="1" dirty="0">
                <a:solidFill>
                  <a:schemeClr val="dk1"/>
                </a:solidFill>
                <a:latin typeface="Overpass Mono"/>
                <a:ea typeface="Overpass Mono"/>
                <a:cs typeface="Overpass Mono"/>
                <a:sym typeface="Overpass Mono"/>
              </a:rPr>
              <a:t>(){</a:t>
            </a:r>
          </a:p>
          <a:p>
            <a:pPr marL="0" lvl="0" indent="0" algn="l" rtl="0">
              <a:spcBef>
                <a:spcPts val="0"/>
              </a:spcBef>
              <a:spcAft>
                <a:spcPts val="0"/>
              </a:spcAft>
              <a:buNone/>
            </a:pPr>
            <a:endParaRPr lang="es-SV"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s-SV" b="1" dirty="0" err="1">
                <a:solidFill>
                  <a:schemeClr val="dk1"/>
                </a:solidFill>
                <a:latin typeface="Overpass Mono"/>
                <a:ea typeface="Overpass Mono"/>
                <a:cs typeface="Overpass Mono"/>
                <a:sym typeface="Overpass Mono"/>
              </a:rPr>
              <a:t>cout</a:t>
            </a:r>
            <a:r>
              <a:rPr lang="es-SV" b="1" dirty="0">
                <a:solidFill>
                  <a:schemeClr val="dk1"/>
                </a:solidFill>
                <a:latin typeface="Overpass Mono"/>
                <a:ea typeface="Overpass Mono"/>
                <a:cs typeface="Overpass Mono"/>
                <a:sym typeface="Overpass Mono"/>
              </a:rPr>
              <a:t>&lt;&lt;“¡Muchas Gracias!”&lt;&lt;</a:t>
            </a:r>
            <a:r>
              <a:rPr lang="es-SV" b="1" dirty="0" err="1">
                <a:solidFill>
                  <a:schemeClr val="dk1"/>
                </a:solidFill>
                <a:latin typeface="Overpass Mono"/>
                <a:ea typeface="Overpass Mono"/>
                <a:cs typeface="Overpass Mono"/>
                <a:sym typeface="Overpass Mono"/>
              </a:rPr>
              <a:t>endl</a:t>
            </a:r>
            <a:r>
              <a:rPr lang="es-SV" b="1" dirty="0">
                <a:solidFill>
                  <a:schemeClr val="dk1"/>
                </a:solidFill>
                <a:latin typeface="Overpass Mono"/>
                <a:ea typeface="Overpass Mono"/>
                <a:cs typeface="Overpass Mono"/>
                <a:sym typeface="Overpass Mono"/>
              </a:rPr>
              <a:t>;</a:t>
            </a:r>
          </a:p>
          <a:p>
            <a:pPr marL="0" lvl="0" indent="0" algn="l" rtl="0">
              <a:spcBef>
                <a:spcPts val="0"/>
              </a:spcBef>
              <a:spcAft>
                <a:spcPts val="0"/>
              </a:spcAft>
              <a:buNone/>
            </a:pPr>
            <a:endParaRPr lang="es-SV"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s-SV" b="1" dirty="0">
                <a:solidFill>
                  <a:schemeClr val="dk1"/>
                </a:solidFill>
                <a:latin typeface="Overpass Mono"/>
                <a:ea typeface="Overpass Mono"/>
                <a:cs typeface="Overpass Mono"/>
                <a:sym typeface="Overpass Mono"/>
              </a:rPr>
              <a:t>}</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857" name="Google Shape;857;p50"/>
          <p:cNvSpPr/>
          <p:nvPr/>
        </p:nvSpPr>
        <p:spPr>
          <a:xfrm flipH="1">
            <a:off x="2606030" y="4017575"/>
            <a:ext cx="3175205" cy="316801"/>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t>
            </a:r>
            <a:r>
              <a:rPr lang="en-US" dirty="0" err="1"/>
              <a:t>íMuchas</a:t>
            </a:r>
            <a:r>
              <a:rPr lang="en-US" dirty="0"/>
              <a:t> </a:t>
            </a:r>
            <a:r>
              <a:rPr lang="en" dirty="0"/>
              <a:t>Gracias!</a:t>
            </a:r>
            <a:endParaRPr dirty="0"/>
          </a:p>
        </p:txBody>
      </p:sp>
      <p:sp>
        <p:nvSpPr>
          <p:cNvPr id="4" name="Rectangle 3">
            <a:extLst>
              <a:ext uri="{FF2B5EF4-FFF2-40B4-BE49-F238E27FC236}">
                <a16:creationId xmlns:a16="http://schemas.microsoft.com/office/drawing/2014/main" xmlns="" id="{EE821414-8AB3-4058-811A-48FCA49FCC50}"/>
              </a:ext>
            </a:extLst>
          </p:cNvPr>
          <p:cNvSpPr/>
          <p:nvPr/>
        </p:nvSpPr>
        <p:spPr>
          <a:xfrm>
            <a:off x="2199190" y="3275635"/>
            <a:ext cx="4433104" cy="925975"/>
          </a:xfrm>
          <a:prstGeom prst="rect">
            <a:avLst/>
          </a:prstGeom>
          <a:solidFill>
            <a:srgbClr val="1B1464"/>
          </a:solidFill>
          <a:ln>
            <a:solidFill>
              <a:srgbClr val="1B1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226</Words>
  <Application>Microsoft Office PowerPoint</Application>
  <PresentationFormat>Presentación en pantalla (16:9)</PresentationFormat>
  <Paragraphs>37</Paragraphs>
  <Slides>9</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Roboto</vt:lpstr>
      <vt:lpstr>Roboto Condensed Light</vt:lpstr>
      <vt:lpstr>Raleway Thin</vt:lpstr>
      <vt:lpstr>Nunito Light</vt:lpstr>
      <vt:lpstr>Anaheim</vt:lpstr>
      <vt:lpstr>Overpass Mono</vt:lpstr>
      <vt:lpstr>Programming Lesson by Slidesgo</vt:lpstr>
      <vt:lpstr>REGISTROS BANCARIOS</vt:lpstr>
      <vt:lpstr>INTRODUCCIÓN</vt:lpstr>
      <vt:lpstr>JUSTIFICACIÓN</vt:lpstr>
      <vt:lpstr>PLANTEAMIENTO</vt:lpstr>
      <vt:lpstr>FUNCIONALIDADES</vt:lpstr>
      <vt:lpstr>FUNCIONALIDADES</vt:lpstr>
      <vt:lpstr>FUNCIONALIDADES</vt:lpstr>
      <vt:lpstr>Presentación de PowerPoint</vt:lpstr>
      <vt:lpstr>┬íMuchas 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dc:creator>FP12</dc:creator>
  <cp:lastModifiedBy>Cuenta Microsoft</cp:lastModifiedBy>
  <cp:revision>26</cp:revision>
  <dcterms:modified xsi:type="dcterms:W3CDTF">2020-11-24T02:13:11Z</dcterms:modified>
</cp:coreProperties>
</file>