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59" r:id="rId6"/>
    <p:sldId id="265" r:id="rId7"/>
    <p:sldId id="267"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8" autoAdjust="0"/>
    <p:restoredTop sz="94660"/>
  </p:normalViewPr>
  <p:slideViewPr>
    <p:cSldViewPr snapToGrid="0">
      <p:cViewPr varScale="1">
        <p:scale>
          <a:sx n="80" d="100"/>
          <a:sy n="80" d="100"/>
        </p:scale>
        <p:origin x="120" y="8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3/28/2023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98323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3/28/2023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800053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3/28/2023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5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3/28/2023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49040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3/28/2023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651884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3/28/2023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59592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3/28/2023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207846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3/28/2023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1549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3/28/2023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2656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3/28/2023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49659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3/28/2023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00684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3/28/2023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71269994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016/j.healthplace.2018.02.013"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https://doi.org/10.3386/w3017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countyhealthrankings.org/explore-health-rankings/rankings-data-documentation" TargetMode="Externa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hyperlink" Target="https://www.kaggle.com/datasets/emmanuelfwerr/gun-violence-incidents-in-the-usa" TargetMode="External"/><Relationship Id="rId5" Type="http://schemas.openxmlformats.org/officeDocument/2006/relationships/hyperlink" Target="https://www.bjs.gov/index.cfm?ty=dcdetail&amp;iid=245" TargetMode="External"/><Relationship Id="rId4" Type="http://schemas.openxmlformats.org/officeDocument/2006/relationships/hyperlink" Target="http://www.massshootingtracker.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68F94E-2BF1-56A5-87AC-0C4270793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attern of red transparent stripes">
            <a:extLst>
              <a:ext uri="{FF2B5EF4-FFF2-40B4-BE49-F238E27FC236}">
                <a16:creationId xmlns:a16="http://schemas.microsoft.com/office/drawing/2014/main" id="{00618270-0617-D1BF-C15D-D53632CCCCED}"/>
              </a:ext>
            </a:extLst>
          </p:cNvPr>
          <p:cNvPicPr>
            <a:picLocks noChangeAspect="1"/>
          </p:cNvPicPr>
          <p:nvPr/>
        </p:nvPicPr>
        <p:blipFill rotWithShape="1">
          <a:blip r:embed="rId2"/>
          <a:srcRect t="19907" b="23843"/>
          <a:stretch/>
        </p:blipFill>
        <p:spPr>
          <a:xfrm>
            <a:off x="20" y="1"/>
            <a:ext cx="12191979" cy="6857999"/>
          </a:xfrm>
          <a:prstGeom prst="rect">
            <a:avLst/>
          </a:prstGeom>
        </p:spPr>
      </p:pic>
      <p:sp>
        <p:nvSpPr>
          <p:cNvPr id="11" name="Freeform: Shape 10">
            <a:extLst>
              <a:ext uri="{FF2B5EF4-FFF2-40B4-BE49-F238E27FC236}">
                <a16:creationId xmlns:a16="http://schemas.microsoft.com/office/drawing/2014/main" id="{393D8CD4-7FBE-9118-0CEB-9C1A2FA6AE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20219" y="-65315"/>
            <a:ext cx="7557315" cy="3771957"/>
          </a:xfrm>
          <a:custGeom>
            <a:avLst/>
            <a:gdLst>
              <a:gd name="connsiteX0" fmla="*/ 52567 w 7557315"/>
              <a:gd name="connsiteY0" fmla="*/ 3771957 h 3771957"/>
              <a:gd name="connsiteX1" fmla="*/ 7557315 w 7557315"/>
              <a:gd name="connsiteY1" fmla="*/ 3640961 h 3771957"/>
              <a:gd name="connsiteX2" fmla="*/ 3406126 w 7557315"/>
              <a:gd name="connsiteY2" fmla="*/ 499129 h 3771957"/>
              <a:gd name="connsiteX3" fmla="*/ 3350264 w 7557315"/>
              <a:gd name="connsiteY3" fmla="*/ 459014 h 3771957"/>
              <a:gd name="connsiteX4" fmla="*/ 1923366 w 7557315"/>
              <a:gd name="connsiteY4" fmla="*/ 763 h 3771957"/>
              <a:gd name="connsiteX5" fmla="*/ 1768756 w 7557315"/>
              <a:gd name="connsiteY5" fmla="*/ 1549 h 3771957"/>
              <a:gd name="connsiteX6" fmla="*/ 144811 w 7557315"/>
              <a:gd name="connsiteY6" fmla="*/ 625253 h 3771957"/>
              <a:gd name="connsiteX7" fmla="*/ 0 w 7557315"/>
              <a:gd name="connsiteY7" fmla="*/ 760395 h 377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7315" h="3771957">
                <a:moveTo>
                  <a:pt x="52567" y="3771957"/>
                </a:moveTo>
                <a:lnTo>
                  <a:pt x="7557315" y="3640961"/>
                </a:lnTo>
                <a:lnTo>
                  <a:pt x="3406126" y="499129"/>
                </a:lnTo>
                <a:lnTo>
                  <a:pt x="3350264" y="459014"/>
                </a:lnTo>
                <a:cubicBezTo>
                  <a:pt x="2914482" y="162529"/>
                  <a:pt x="2418440" y="12600"/>
                  <a:pt x="1923366" y="763"/>
                </a:cubicBezTo>
                <a:cubicBezTo>
                  <a:pt x="1871795" y="-470"/>
                  <a:pt x="1820236" y="-206"/>
                  <a:pt x="1768756" y="1549"/>
                </a:cubicBezTo>
                <a:cubicBezTo>
                  <a:pt x="1183172" y="21502"/>
                  <a:pt x="607903" y="234096"/>
                  <a:pt x="144811" y="625253"/>
                </a:cubicBezTo>
                <a:lnTo>
                  <a:pt x="0" y="760395"/>
                </a:lnTo>
                <a:close/>
              </a:path>
            </a:pathLst>
          </a:custGeom>
          <a:gradFill>
            <a:gsLst>
              <a:gs pos="22000">
                <a:schemeClr val="bg2">
                  <a:alpha val="80000"/>
                </a:schemeClr>
              </a:gs>
              <a:gs pos="100000">
                <a:schemeClr val="accent1">
                  <a:lumMod val="60000"/>
                  <a:lumOff val="40000"/>
                  <a:alpha val="71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3BC4CCC-AED0-6283-FA4F-1D03CDE8F13B}"/>
              </a:ext>
            </a:extLst>
          </p:cNvPr>
          <p:cNvSpPr>
            <a:spLocks noGrp="1"/>
          </p:cNvSpPr>
          <p:nvPr>
            <p:ph type="ctrTitle"/>
          </p:nvPr>
        </p:nvSpPr>
        <p:spPr>
          <a:xfrm>
            <a:off x="277592" y="753927"/>
            <a:ext cx="4861230" cy="1625600"/>
          </a:xfrm>
        </p:spPr>
        <p:txBody>
          <a:bodyPr anchor="b">
            <a:normAutofit fontScale="90000"/>
          </a:bodyPr>
          <a:lstStyle/>
          <a:p>
            <a:r>
              <a:rPr lang="en-US" sz="3200" dirty="0"/>
              <a:t>Predictive Risk Score Assessment Mapping for Prevention of Gun Violence</a:t>
            </a:r>
          </a:p>
        </p:txBody>
      </p:sp>
      <p:sp>
        <p:nvSpPr>
          <p:cNvPr id="3" name="Subtitle 2">
            <a:extLst>
              <a:ext uri="{FF2B5EF4-FFF2-40B4-BE49-F238E27FC236}">
                <a16:creationId xmlns:a16="http://schemas.microsoft.com/office/drawing/2014/main" id="{B015C29C-1ED6-D733-E9A9-09F0E7FF8CF5}"/>
              </a:ext>
            </a:extLst>
          </p:cNvPr>
          <p:cNvSpPr>
            <a:spLocks noGrp="1"/>
          </p:cNvSpPr>
          <p:nvPr>
            <p:ph type="subTitle" idx="1"/>
          </p:nvPr>
        </p:nvSpPr>
        <p:spPr>
          <a:xfrm>
            <a:off x="598951" y="2680450"/>
            <a:ext cx="2754568" cy="1019085"/>
          </a:xfrm>
        </p:spPr>
        <p:txBody>
          <a:bodyPr>
            <a:normAutofit/>
          </a:bodyPr>
          <a:lstStyle/>
          <a:p>
            <a:pPr>
              <a:lnSpc>
                <a:spcPct val="100000"/>
              </a:lnSpc>
            </a:pPr>
            <a:r>
              <a:rPr lang="en-US" dirty="0"/>
              <a:t>Initial Project Idea by: </a:t>
            </a:r>
          </a:p>
          <a:p>
            <a:pPr>
              <a:lnSpc>
                <a:spcPct val="100000"/>
              </a:lnSpc>
            </a:pPr>
            <a:r>
              <a:rPr lang="en-US" dirty="0"/>
              <a:t>Erick Guevara </a:t>
            </a:r>
          </a:p>
        </p:txBody>
      </p:sp>
    </p:spTree>
    <p:extLst>
      <p:ext uri="{BB962C8B-B14F-4D97-AF65-F5344CB8AC3E}">
        <p14:creationId xmlns:p14="http://schemas.microsoft.com/office/powerpoint/2010/main" val="4140280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BB835C5-3988-6A32-F4AF-90EC29A9C19E}"/>
              </a:ext>
            </a:extLst>
          </p:cNvPr>
          <p:cNvPicPr>
            <a:picLocks noChangeAspect="1"/>
          </p:cNvPicPr>
          <p:nvPr/>
        </p:nvPicPr>
        <p:blipFill rotWithShape="1">
          <a:blip r:embed="rId2">
            <a:duotone>
              <a:prstClr val="black"/>
              <a:schemeClr val="accent2">
                <a:tint val="45000"/>
                <a:satMod val="400000"/>
              </a:schemeClr>
            </a:duotone>
          </a:blip>
          <a:srcRect t="5134" b="19866"/>
          <a:stretch/>
        </p:blipFill>
        <p:spPr>
          <a:xfrm>
            <a:off x="20" y="10"/>
            <a:ext cx="12191979" cy="6857990"/>
          </a:xfrm>
          <a:prstGeom prst="rect">
            <a:avLst/>
          </a:prstGeom>
          <a:noFill/>
        </p:spPr>
      </p:pic>
      <p:sp>
        <p:nvSpPr>
          <p:cNvPr id="12" name="Date Placeholder 6">
            <a:extLst>
              <a:ext uri="{FF2B5EF4-FFF2-40B4-BE49-F238E27FC236}">
                <a16:creationId xmlns:a16="http://schemas.microsoft.com/office/drawing/2014/main" id="{70531179-3EFA-503A-6828-894991F6EF8F}"/>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F4BCD051-280E-4DE5-B492-3EB586D316F3}" type="datetime1">
              <a:rPr lang="en-US">
                <a:solidFill>
                  <a:srgbClr val="FFFFFF"/>
                </a:solidFill>
              </a:rPr>
              <a:pPr>
                <a:spcAft>
                  <a:spcPts val="600"/>
                </a:spcAft>
              </a:pPr>
              <a:t>3/28/2023</a:t>
            </a:fld>
            <a:endParaRPr lang="en-US" dirty="0">
              <a:solidFill>
                <a:srgbClr val="FFFFFF"/>
              </a:solidFill>
            </a:endParaRPr>
          </a:p>
        </p:txBody>
      </p:sp>
      <p:sp>
        <p:nvSpPr>
          <p:cNvPr id="22" name="Title 1">
            <a:extLst>
              <a:ext uri="{FF2B5EF4-FFF2-40B4-BE49-F238E27FC236}">
                <a16:creationId xmlns:a16="http://schemas.microsoft.com/office/drawing/2014/main" id="{0A879EF7-88EC-3C97-E49E-BD571F461980}"/>
              </a:ext>
            </a:extLst>
          </p:cNvPr>
          <p:cNvSpPr>
            <a:spLocks noGrp="1"/>
          </p:cNvSpPr>
          <p:nvPr>
            <p:ph type="ctrTitle"/>
          </p:nvPr>
        </p:nvSpPr>
        <p:spPr>
          <a:xfrm>
            <a:off x="303269" y="502931"/>
            <a:ext cx="5029198" cy="691689"/>
          </a:xfrm>
        </p:spPr>
        <p:txBody>
          <a:bodyPr>
            <a:normAutofit/>
          </a:bodyPr>
          <a:lstStyle/>
          <a:p>
            <a:r>
              <a:rPr lang="en-US" sz="3200" dirty="0">
                <a:solidFill>
                  <a:srgbClr val="FFFFFF"/>
                </a:solidFill>
                <a:effectLst>
                  <a:outerShdw blurRad="38100" dist="38100" dir="2700000" algn="tl">
                    <a:srgbClr val="000000">
                      <a:alpha val="43137"/>
                    </a:srgbClr>
                  </a:outerShdw>
                </a:effectLst>
              </a:rPr>
              <a:t>Intro Summary</a:t>
            </a:r>
          </a:p>
        </p:txBody>
      </p:sp>
      <p:sp>
        <p:nvSpPr>
          <p:cNvPr id="24" name="Subtitle 2">
            <a:extLst>
              <a:ext uri="{FF2B5EF4-FFF2-40B4-BE49-F238E27FC236}">
                <a16:creationId xmlns:a16="http://schemas.microsoft.com/office/drawing/2014/main" id="{FF89BF47-33BB-8510-A325-F7BD5D069588}"/>
              </a:ext>
            </a:extLst>
          </p:cNvPr>
          <p:cNvSpPr>
            <a:spLocks noGrp="1"/>
          </p:cNvSpPr>
          <p:nvPr>
            <p:ph type="subTitle" idx="1"/>
          </p:nvPr>
        </p:nvSpPr>
        <p:spPr>
          <a:xfrm>
            <a:off x="205304" y="1194620"/>
            <a:ext cx="8437251" cy="5368411"/>
          </a:xfrm>
        </p:spPr>
        <p:txBody>
          <a:bodyPr>
            <a:normAutofit/>
          </a:bodyPr>
          <a:lstStyle/>
          <a:p>
            <a:r>
              <a:rPr lang="en-US" dirty="0">
                <a:solidFill>
                  <a:srgbClr val="FFFFFF"/>
                </a:solidFill>
                <a:effectLst>
                  <a:outerShdw blurRad="38100" dist="38100" dir="2700000" algn="tl">
                    <a:srgbClr val="000000">
                      <a:alpha val="43137"/>
                    </a:srgbClr>
                  </a:outerShdw>
                </a:effectLst>
              </a:rPr>
              <a:t>There are incidents that cause harm to the public mass ranging from mass shootings, school shootings, robberies, racketeering, etc. </a:t>
            </a:r>
          </a:p>
          <a:p>
            <a:endParaRPr lang="en-US" dirty="0">
              <a:solidFill>
                <a:srgbClr val="FFFFFF"/>
              </a:solidFill>
              <a:effectLst>
                <a:outerShdw blurRad="38100" dist="38100" dir="2700000" algn="tl">
                  <a:srgbClr val="000000">
                    <a:alpha val="43137"/>
                  </a:srgbClr>
                </a:outerShdw>
              </a:effectLst>
            </a:endParaRPr>
          </a:p>
          <a:p>
            <a:r>
              <a:rPr lang="en-US" dirty="0">
                <a:solidFill>
                  <a:srgbClr val="FFFFFF"/>
                </a:solidFill>
                <a:effectLst>
                  <a:outerShdw blurRad="38100" dist="38100" dir="2700000" algn="tl">
                    <a:srgbClr val="000000">
                      <a:alpha val="43137"/>
                    </a:srgbClr>
                  </a:outerShdw>
                </a:effectLst>
              </a:rPr>
              <a:t>Currently the most efficient way to prevent these incidents from are tips that lead to preemptive investigations or arriving while the scene is active.</a:t>
            </a:r>
          </a:p>
          <a:p>
            <a:endParaRPr lang="en-US" dirty="0">
              <a:solidFill>
                <a:srgbClr val="FFFFFF"/>
              </a:solidFill>
              <a:effectLst>
                <a:outerShdw blurRad="38100" dist="38100" dir="2700000" algn="tl">
                  <a:srgbClr val="000000">
                    <a:alpha val="43137"/>
                  </a:srgbClr>
                </a:outerShdw>
              </a:effectLst>
            </a:endParaRPr>
          </a:p>
          <a:p>
            <a:r>
              <a:rPr lang="en-US" dirty="0">
                <a:solidFill>
                  <a:srgbClr val="FFFFFF"/>
                </a:solidFill>
                <a:effectLst>
                  <a:outerShdw blurRad="38100" dist="38100" dir="2700000" algn="tl">
                    <a:srgbClr val="000000">
                      <a:alpha val="43137"/>
                    </a:srgbClr>
                  </a:outerShdw>
                </a:effectLst>
              </a:rPr>
              <a:t>Creating a risk score index on locations were through demographics, crime history, and social media analysis a predictive model can be created to put a marker </a:t>
            </a:r>
          </a:p>
        </p:txBody>
      </p:sp>
      <p:sp>
        <p:nvSpPr>
          <p:cNvPr id="16" name="Slide Number Placeholder 8">
            <a:extLst>
              <a:ext uri="{FF2B5EF4-FFF2-40B4-BE49-F238E27FC236}">
                <a16:creationId xmlns:a16="http://schemas.microsoft.com/office/drawing/2014/main" id="{DD07FCD6-FE6A-38F4-3D58-E6D3DD6AD395}"/>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a:solidFill>
                  <a:srgbClr val="FFFFFF"/>
                </a:solidFill>
              </a:rPr>
              <a:pPr>
                <a:spcAft>
                  <a:spcPts val="600"/>
                </a:spcAft>
              </a:pPr>
              <a:t>2</a:t>
            </a:fld>
            <a:endParaRPr lang="en-US">
              <a:solidFill>
                <a:srgbClr val="FFFFFF"/>
              </a:solidFill>
            </a:endParaRPr>
          </a:p>
        </p:txBody>
      </p:sp>
    </p:spTree>
    <p:extLst>
      <p:ext uri="{BB962C8B-B14F-4D97-AF65-F5344CB8AC3E}">
        <p14:creationId xmlns:p14="http://schemas.microsoft.com/office/powerpoint/2010/main" val="1279179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BB835C5-3988-6A32-F4AF-90EC29A9C19E}"/>
              </a:ext>
            </a:extLst>
          </p:cNvPr>
          <p:cNvPicPr>
            <a:picLocks noChangeAspect="1"/>
          </p:cNvPicPr>
          <p:nvPr/>
        </p:nvPicPr>
        <p:blipFill rotWithShape="1">
          <a:blip r:embed="rId2">
            <a:duotone>
              <a:prstClr val="black"/>
              <a:schemeClr val="accent2">
                <a:tint val="45000"/>
                <a:satMod val="400000"/>
              </a:schemeClr>
            </a:duotone>
          </a:blip>
          <a:srcRect t="5134" b="19866"/>
          <a:stretch/>
        </p:blipFill>
        <p:spPr>
          <a:xfrm>
            <a:off x="20" y="10"/>
            <a:ext cx="12191979" cy="6857990"/>
          </a:xfrm>
          <a:prstGeom prst="rect">
            <a:avLst/>
          </a:prstGeom>
          <a:noFill/>
        </p:spPr>
      </p:pic>
      <p:sp>
        <p:nvSpPr>
          <p:cNvPr id="12" name="Date Placeholder 6">
            <a:extLst>
              <a:ext uri="{FF2B5EF4-FFF2-40B4-BE49-F238E27FC236}">
                <a16:creationId xmlns:a16="http://schemas.microsoft.com/office/drawing/2014/main" id="{70531179-3EFA-503A-6828-894991F6EF8F}"/>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F4BCD051-280E-4DE5-B492-3EB586D316F3}" type="datetime1">
              <a:rPr lang="en-US">
                <a:solidFill>
                  <a:srgbClr val="FFFFFF"/>
                </a:solidFill>
              </a:rPr>
              <a:pPr>
                <a:spcAft>
                  <a:spcPts val="600"/>
                </a:spcAft>
              </a:pPr>
              <a:t>3/28/2023</a:t>
            </a:fld>
            <a:endParaRPr lang="en-US" dirty="0">
              <a:solidFill>
                <a:srgbClr val="FFFFFF"/>
              </a:solidFill>
            </a:endParaRPr>
          </a:p>
        </p:txBody>
      </p:sp>
      <p:sp>
        <p:nvSpPr>
          <p:cNvPr id="22" name="Title 1">
            <a:extLst>
              <a:ext uri="{FF2B5EF4-FFF2-40B4-BE49-F238E27FC236}">
                <a16:creationId xmlns:a16="http://schemas.microsoft.com/office/drawing/2014/main" id="{0A879EF7-88EC-3C97-E49E-BD571F461980}"/>
              </a:ext>
            </a:extLst>
          </p:cNvPr>
          <p:cNvSpPr>
            <a:spLocks noGrp="1"/>
          </p:cNvSpPr>
          <p:nvPr>
            <p:ph type="ctrTitle"/>
          </p:nvPr>
        </p:nvSpPr>
        <p:spPr>
          <a:xfrm>
            <a:off x="447369" y="-192152"/>
            <a:ext cx="7044811" cy="1311121"/>
          </a:xfrm>
        </p:spPr>
        <p:txBody>
          <a:bodyPr>
            <a:normAutofit/>
          </a:bodyPr>
          <a:lstStyle/>
          <a:p>
            <a:r>
              <a:rPr lang="en-US" sz="3200" dirty="0">
                <a:solidFill>
                  <a:srgbClr val="FFFFFF"/>
                </a:solidFill>
                <a:effectLst>
                  <a:outerShdw blurRad="38100" dist="38100" dir="2700000" algn="tl">
                    <a:srgbClr val="000000">
                      <a:alpha val="43137"/>
                    </a:srgbClr>
                  </a:outerShdw>
                </a:effectLst>
              </a:rPr>
              <a:t>Related Literature Reviews </a:t>
            </a:r>
          </a:p>
        </p:txBody>
      </p:sp>
      <p:sp>
        <p:nvSpPr>
          <p:cNvPr id="24" name="Subtitle 2">
            <a:extLst>
              <a:ext uri="{FF2B5EF4-FFF2-40B4-BE49-F238E27FC236}">
                <a16:creationId xmlns:a16="http://schemas.microsoft.com/office/drawing/2014/main" id="{FF89BF47-33BB-8510-A325-F7BD5D069588}"/>
              </a:ext>
            </a:extLst>
          </p:cNvPr>
          <p:cNvSpPr>
            <a:spLocks noGrp="1"/>
          </p:cNvSpPr>
          <p:nvPr>
            <p:ph type="subTitle" idx="1"/>
          </p:nvPr>
        </p:nvSpPr>
        <p:spPr>
          <a:xfrm>
            <a:off x="278493" y="1184533"/>
            <a:ext cx="10796835" cy="5392436"/>
          </a:xfrm>
        </p:spPr>
        <p:txBody>
          <a:bodyPr>
            <a:normAutofit lnSpcReduction="10000"/>
          </a:bodyPr>
          <a:lstStyle/>
          <a:p>
            <a:pPr marL="342900" indent="-342900">
              <a:buFont typeface="Arial" panose="020B0604020202020204" pitchFamily="34" charset="0"/>
              <a:buChar char="•"/>
            </a:pPr>
            <a:r>
              <a:rPr lang="en-US" sz="1700" b="0" i="0" dirty="0" err="1">
                <a:solidFill>
                  <a:srgbClr val="212121"/>
                </a:solidFill>
                <a:effectLst/>
                <a:latin typeface="Roboto" panose="02000000000000000000" pitchFamily="2" charset="0"/>
              </a:rPr>
              <a:t>Goin</a:t>
            </a:r>
            <a:r>
              <a:rPr lang="en-US" sz="1700" b="0" i="0" dirty="0">
                <a:solidFill>
                  <a:srgbClr val="212121"/>
                </a:solidFill>
                <a:effectLst/>
                <a:latin typeface="Roboto" panose="02000000000000000000" pitchFamily="2" charset="0"/>
              </a:rPr>
              <a:t>, D. E., Rudolph, K. E., &amp; Ahern, J. (2018). Predictors of firearm violence in urban communities: A machine-learning approach. </a:t>
            </a:r>
            <a:r>
              <a:rPr lang="en-US" sz="1700" b="0" i="1" dirty="0">
                <a:solidFill>
                  <a:srgbClr val="212121"/>
                </a:solidFill>
                <a:effectLst/>
                <a:latin typeface="Roboto" panose="02000000000000000000" pitchFamily="2" charset="0"/>
              </a:rPr>
              <a:t>Health &amp; place</a:t>
            </a:r>
            <a:r>
              <a:rPr lang="en-US" sz="1700" b="0" i="0" dirty="0">
                <a:solidFill>
                  <a:srgbClr val="212121"/>
                </a:solidFill>
                <a:effectLst/>
                <a:latin typeface="Roboto" panose="02000000000000000000" pitchFamily="2" charset="0"/>
              </a:rPr>
              <a:t>, </a:t>
            </a:r>
            <a:r>
              <a:rPr lang="en-US" sz="1700" b="0" i="1" dirty="0">
                <a:solidFill>
                  <a:srgbClr val="212121"/>
                </a:solidFill>
                <a:effectLst/>
                <a:latin typeface="Roboto" panose="02000000000000000000" pitchFamily="2" charset="0"/>
              </a:rPr>
              <a:t>51</a:t>
            </a:r>
            <a:r>
              <a:rPr lang="en-US" sz="1700" b="0" i="0" dirty="0">
                <a:solidFill>
                  <a:srgbClr val="212121"/>
                </a:solidFill>
                <a:effectLst/>
                <a:latin typeface="Roboto" panose="02000000000000000000" pitchFamily="2" charset="0"/>
              </a:rPr>
              <a:t>, 61–67. </a:t>
            </a:r>
            <a:r>
              <a:rPr lang="en-US" sz="1700" dirty="0">
                <a:solidFill>
                  <a:srgbClr val="212121"/>
                </a:solidFill>
                <a:latin typeface="Roboto" panose="02000000000000000000" pitchFamily="2" charset="0"/>
                <a:hlinkClick r:id="rId3"/>
              </a:rPr>
              <a:t>https://doi.org/10.1016/j.healthplace.2018.02.013</a:t>
            </a:r>
            <a:endParaRPr lang="en-US" sz="1700" dirty="0">
              <a:solidFill>
                <a:srgbClr val="212121"/>
              </a:solidFill>
              <a:latin typeface="Roboto" panose="02000000000000000000" pitchFamily="2" charset="0"/>
            </a:endParaRPr>
          </a:p>
          <a:p>
            <a:r>
              <a:rPr lang="en-US" sz="1700" b="0" i="0" dirty="0">
                <a:solidFill>
                  <a:srgbClr val="212121"/>
                </a:solidFill>
                <a:effectLst/>
                <a:latin typeface="Roboto" panose="02000000000000000000" pitchFamily="2" charset="0"/>
              </a:rPr>
              <a:t>	- This paper exp</a:t>
            </a:r>
            <a:r>
              <a:rPr lang="en-US" sz="1700" dirty="0">
                <a:solidFill>
                  <a:srgbClr val="212121"/>
                </a:solidFill>
                <a:latin typeface="Roboto" panose="02000000000000000000" pitchFamily="2" charset="0"/>
              </a:rPr>
              <a:t>lains a model created to find predictors of gun violence only in urban 	communities.</a:t>
            </a:r>
          </a:p>
          <a:p>
            <a:pPr marL="342900" indent="-342900">
              <a:buFont typeface="Arial" panose="020B0604020202020204" pitchFamily="34" charset="0"/>
              <a:buChar char="•"/>
            </a:pPr>
            <a:r>
              <a:rPr lang="en-US" sz="1700" b="0" i="0" dirty="0">
                <a:effectLst/>
                <a:latin typeface="Söhne"/>
              </a:rPr>
              <a:t>Sara </a:t>
            </a:r>
            <a:r>
              <a:rPr lang="en-US" sz="1700" b="0" i="0" dirty="0" err="1">
                <a:effectLst/>
                <a:latin typeface="Söhne"/>
              </a:rPr>
              <a:t>B.H.,Benjamin</a:t>
            </a:r>
            <a:r>
              <a:rPr lang="en-US" sz="1700" b="0" i="0" dirty="0">
                <a:effectLst/>
                <a:latin typeface="Söhne"/>
              </a:rPr>
              <a:t> J.,</a:t>
            </a:r>
            <a:r>
              <a:rPr lang="en-US" sz="1700" b="0" i="0" dirty="0" err="1">
                <a:effectLst/>
                <a:latin typeface="Söhne"/>
              </a:rPr>
              <a:t>Zubi</a:t>
            </a:r>
            <a:r>
              <a:rPr lang="en-US" sz="1700" b="0" i="0" dirty="0">
                <a:effectLst/>
                <a:latin typeface="Söhne"/>
              </a:rPr>
              <a:t> J., Max K. (2021). Machine Learning can predict shooting victimization well enough to help prevent it (NBER Working Paper No. 30170). National Bureau of Economic Research. </a:t>
            </a:r>
            <a:r>
              <a:rPr lang="en-US" sz="1700" b="0" i="0" u="sng" dirty="0">
                <a:solidFill>
                  <a:srgbClr val="00B0F0"/>
                </a:solidFill>
                <a:effectLst/>
                <a:latin typeface="Söhne"/>
                <a:hlinkClick r:id="rId4">
                  <a:extLst>
                    <a:ext uri="{A12FA001-AC4F-418D-AE19-62706E023703}">
                      <ahyp:hlinkClr xmlns:ahyp="http://schemas.microsoft.com/office/drawing/2018/hyperlinkcolor" val="tx"/>
                    </a:ext>
                  </a:extLst>
                </a:hlinkClick>
              </a:rPr>
              <a:t>https://doi.org/10.3386/w30170</a:t>
            </a:r>
            <a:endParaRPr lang="en-US" sz="1700" u="sng" dirty="0">
              <a:solidFill>
                <a:srgbClr val="00B0F0"/>
              </a:solidFill>
              <a:latin typeface="Söhne"/>
            </a:endParaRPr>
          </a:p>
          <a:p>
            <a:r>
              <a:rPr lang="en-US" sz="1700" b="0" i="0" dirty="0">
                <a:solidFill>
                  <a:srgbClr val="00B0F0"/>
                </a:solidFill>
                <a:effectLst/>
                <a:latin typeface="Söhne"/>
              </a:rPr>
              <a:t>	</a:t>
            </a:r>
            <a:r>
              <a:rPr lang="en-US" sz="1700" b="0" i="0" dirty="0">
                <a:solidFill>
                  <a:schemeClr val="tx1">
                    <a:lumMod val="95000"/>
                    <a:lumOff val="5000"/>
                  </a:schemeClr>
                </a:solidFill>
                <a:effectLst/>
                <a:latin typeface="Söhne"/>
              </a:rPr>
              <a:t>- This paper explains that predicting shootings is possible by using Machine learning and 	created </a:t>
            </a:r>
            <a:r>
              <a:rPr lang="en-US" sz="1700" dirty="0">
                <a:solidFill>
                  <a:schemeClr val="tx1">
                    <a:lumMod val="95000"/>
                    <a:lumOff val="5000"/>
                  </a:schemeClr>
                </a:solidFill>
                <a:latin typeface="Söhne"/>
              </a:rPr>
              <a:t>a 	</a:t>
            </a:r>
            <a:r>
              <a:rPr lang="en-US" sz="1700" b="0" i="0" dirty="0">
                <a:solidFill>
                  <a:schemeClr val="tx1">
                    <a:lumMod val="95000"/>
                    <a:lumOff val="5000"/>
                  </a:schemeClr>
                </a:solidFill>
                <a:effectLst/>
                <a:latin typeface="Söhne"/>
              </a:rPr>
              <a:t>neural network decision algorithm. </a:t>
            </a:r>
          </a:p>
          <a:p>
            <a:pPr marL="342900" indent="-342900">
              <a:buFont typeface="Arial" panose="020B0604020202020204" pitchFamily="34" charset="0"/>
              <a:buChar char="•"/>
            </a:pPr>
            <a:r>
              <a:rPr lang="en-US" sz="1700" dirty="0">
                <a:effectLst/>
              </a:rPr>
              <a:t>Wood, M. (2022, June 30). </a:t>
            </a:r>
            <a:r>
              <a:rPr lang="en-US" sz="1700" i="1" dirty="0">
                <a:effectLst/>
              </a:rPr>
              <a:t>Algorithm predicts crime a week in advance, but reveals bias in police response</a:t>
            </a:r>
            <a:r>
              <a:rPr lang="en-US" sz="1700" dirty="0">
                <a:effectLst/>
              </a:rPr>
              <a:t>. Biological Sciences Division | The University of Chicago. Retrieved February 22, 2023, from </a:t>
            </a:r>
            <a:r>
              <a:rPr lang="en-US" sz="1700" u="sng" dirty="0">
                <a:solidFill>
                  <a:srgbClr val="00B0F0"/>
                </a:solidFill>
                <a:effectLst/>
              </a:rPr>
              <a:t>https://biologicalsciences.uchicago.edu/news/features/algorithm-predicts-crime-police-bias#:~:text=Data%20and%20social%20scientists%20from,advance%20with%20about%2090%25%20accuracy. </a:t>
            </a:r>
          </a:p>
          <a:p>
            <a:r>
              <a:rPr lang="en-US" b="0" i="0" dirty="0">
                <a:solidFill>
                  <a:schemeClr val="tx1">
                    <a:lumMod val="95000"/>
                    <a:lumOff val="5000"/>
                  </a:schemeClr>
                </a:solidFill>
                <a:effectLst/>
                <a:latin typeface="Roboto" panose="02000000000000000000" pitchFamily="2" charset="0"/>
              </a:rPr>
              <a:t>	</a:t>
            </a:r>
            <a:r>
              <a:rPr lang="en-US" b="0" i="0" dirty="0">
                <a:solidFill>
                  <a:schemeClr val="tx1">
                    <a:lumMod val="95000"/>
                    <a:lumOff val="5000"/>
                  </a:schemeClr>
                </a:solidFill>
                <a:effectLst/>
                <a:latin typeface="Söhne"/>
              </a:rPr>
              <a:t>-</a:t>
            </a:r>
            <a:r>
              <a:rPr lang="en-US" sz="1700" dirty="0">
                <a:solidFill>
                  <a:schemeClr val="tx1">
                    <a:lumMod val="95000"/>
                    <a:lumOff val="5000"/>
                  </a:schemeClr>
                </a:solidFill>
                <a:latin typeface="Söhne"/>
              </a:rPr>
              <a:t>New algorithm that can predict a </a:t>
            </a:r>
            <a:r>
              <a:rPr lang="en-US" sz="1700" dirty="0" err="1">
                <a:solidFill>
                  <a:schemeClr val="tx1">
                    <a:lumMod val="95000"/>
                    <a:lumOff val="5000"/>
                  </a:schemeClr>
                </a:solidFill>
                <a:latin typeface="Söhne"/>
              </a:rPr>
              <a:t>cime</a:t>
            </a:r>
            <a:r>
              <a:rPr lang="en-US" sz="1700" dirty="0">
                <a:solidFill>
                  <a:schemeClr val="tx1">
                    <a:lumMod val="95000"/>
                    <a:lumOff val="5000"/>
                  </a:schemeClr>
                </a:solidFill>
                <a:latin typeface="Söhne"/>
              </a:rPr>
              <a:t> a week in advanced but there is bias in police response and a 90% 	accuracy rate.</a:t>
            </a:r>
            <a:endParaRPr lang="en-US" b="0" i="0" dirty="0">
              <a:solidFill>
                <a:schemeClr val="tx1">
                  <a:lumMod val="95000"/>
                  <a:lumOff val="5000"/>
                </a:schemeClr>
              </a:solidFill>
              <a:effectLst/>
              <a:latin typeface="Söhne"/>
            </a:endParaRPr>
          </a:p>
          <a:p>
            <a:endParaRPr lang="en-US" b="0" i="0" dirty="0">
              <a:solidFill>
                <a:srgbClr val="212121"/>
              </a:solidFill>
              <a:effectLst/>
              <a:latin typeface="Roboto" panose="02000000000000000000" pitchFamily="2" charset="0"/>
            </a:endParaRPr>
          </a:p>
          <a:p>
            <a:endParaRPr lang="en-US" dirty="0">
              <a:solidFill>
                <a:srgbClr val="FFFFFF"/>
              </a:solidFill>
              <a:effectLst>
                <a:outerShdw blurRad="38100" dist="38100" dir="2700000" algn="tl">
                  <a:srgbClr val="000000">
                    <a:alpha val="43137"/>
                  </a:srgbClr>
                </a:outerShdw>
              </a:effectLst>
            </a:endParaRPr>
          </a:p>
        </p:txBody>
      </p:sp>
      <p:sp>
        <p:nvSpPr>
          <p:cNvPr id="16" name="Slide Number Placeholder 8">
            <a:extLst>
              <a:ext uri="{FF2B5EF4-FFF2-40B4-BE49-F238E27FC236}">
                <a16:creationId xmlns:a16="http://schemas.microsoft.com/office/drawing/2014/main" id="{DD07FCD6-FE6A-38F4-3D58-E6D3DD6AD395}"/>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548002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BB835C5-3988-6A32-F4AF-90EC29A9C19E}"/>
              </a:ext>
            </a:extLst>
          </p:cNvPr>
          <p:cNvPicPr>
            <a:picLocks noChangeAspect="1"/>
          </p:cNvPicPr>
          <p:nvPr/>
        </p:nvPicPr>
        <p:blipFill rotWithShape="1">
          <a:blip r:embed="rId2">
            <a:duotone>
              <a:prstClr val="black"/>
              <a:schemeClr val="accent2">
                <a:tint val="45000"/>
                <a:satMod val="400000"/>
              </a:schemeClr>
            </a:duotone>
          </a:blip>
          <a:srcRect t="5134" b="19866"/>
          <a:stretch/>
        </p:blipFill>
        <p:spPr>
          <a:xfrm>
            <a:off x="20" y="10"/>
            <a:ext cx="12191979" cy="6857990"/>
          </a:xfrm>
          <a:prstGeom prst="rect">
            <a:avLst/>
          </a:prstGeom>
          <a:noFill/>
        </p:spPr>
      </p:pic>
      <p:sp>
        <p:nvSpPr>
          <p:cNvPr id="12" name="Date Placeholder 6">
            <a:extLst>
              <a:ext uri="{FF2B5EF4-FFF2-40B4-BE49-F238E27FC236}">
                <a16:creationId xmlns:a16="http://schemas.microsoft.com/office/drawing/2014/main" id="{70531179-3EFA-503A-6828-894991F6EF8F}"/>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F4BCD051-280E-4DE5-B492-3EB586D316F3}" type="datetime1">
              <a:rPr lang="en-US">
                <a:solidFill>
                  <a:srgbClr val="FFFFFF"/>
                </a:solidFill>
              </a:rPr>
              <a:pPr>
                <a:spcAft>
                  <a:spcPts val="600"/>
                </a:spcAft>
              </a:pPr>
              <a:t>3/28/2023</a:t>
            </a:fld>
            <a:endParaRPr lang="en-US" dirty="0">
              <a:solidFill>
                <a:srgbClr val="FFFFFF"/>
              </a:solidFill>
            </a:endParaRPr>
          </a:p>
        </p:txBody>
      </p:sp>
      <p:sp>
        <p:nvSpPr>
          <p:cNvPr id="22" name="Title 1">
            <a:extLst>
              <a:ext uri="{FF2B5EF4-FFF2-40B4-BE49-F238E27FC236}">
                <a16:creationId xmlns:a16="http://schemas.microsoft.com/office/drawing/2014/main" id="{0A879EF7-88EC-3C97-E49E-BD571F461980}"/>
              </a:ext>
            </a:extLst>
          </p:cNvPr>
          <p:cNvSpPr>
            <a:spLocks noGrp="1"/>
          </p:cNvSpPr>
          <p:nvPr>
            <p:ph type="ctrTitle"/>
          </p:nvPr>
        </p:nvSpPr>
        <p:spPr>
          <a:xfrm>
            <a:off x="344132" y="398207"/>
            <a:ext cx="5029198" cy="663678"/>
          </a:xfrm>
        </p:spPr>
        <p:txBody>
          <a:bodyPr>
            <a:normAutofit/>
          </a:bodyPr>
          <a:lstStyle/>
          <a:p>
            <a:r>
              <a:rPr lang="en-US" sz="3200" dirty="0">
                <a:solidFill>
                  <a:srgbClr val="FFFFFF"/>
                </a:solidFill>
                <a:effectLst>
                  <a:outerShdw blurRad="38100" dist="38100" dir="2700000" algn="tl">
                    <a:srgbClr val="000000">
                      <a:alpha val="43137"/>
                    </a:srgbClr>
                  </a:outerShdw>
                </a:effectLst>
              </a:rPr>
              <a:t>Process</a:t>
            </a:r>
          </a:p>
        </p:txBody>
      </p:sp>
      <p:sp>
        <p:nvSpPr>
          <p:cNvPr id="24" name="Subtitle 2">
            <a:extLst>
              <a:ext uri="{FF2B5EF4-FFF2-40B4-BE49-F238E27FC236}">
                <a16:creationId xmlns:a16="http://schemas.microsoft.com/office/drawing/2014/main" id="{FF89BF47-33BB-8510-A325-F7BD5D069588}"/>
              </a:ext>
            </a:extLst>
          </p:cNvPr>
          <p:cNvSpPr>
            <a:spLocks noGrp="1"/>
          </p:cNvSpPr>
          <p:nvPr>
            <p:ph type="subTitle" idx="1"/>
          </p:nvPr>
        </p:nvSpPr>
        <p:spPr>
          <a:xfrm>
            <a:off x="344132" y="914400"/>
            <a:ext cx="11410333" cy="5662568"/>
          </a:xfrm>
        </p:spPr>
        <p:txBody>
          <a:bodyPr>
            <a:normAutofit/>
          </a:bodyPr>
          <a:lstStyle/>
          <a:p>
            <a:endParaRPr lang="en-US" sz="1600" dirty="0">
              <a:solidFill>
                <a:srgbClr val="FFFFFF"/>
              </a:solidFill>
              <a:effectLst>
                <a:outerShdw blurRad="38100" dist="38100" dir="2700000" algn="tl">
                  <a:srgbClr val="000000">
                    <a:alpha val="43137"/>
                  </a:srgbClr>
                </a:outerShdw>
              </a:effectLst>
            </a:endParaRPr>
          </a:p>
          <a:p>
            <a:pPr algn="l">
              <a:buFont typeface="+mj-lt"/>
              <a:buAutoNum type="arabicPeriod"/>
            </a:pPr>
            <a:r>
              <a:rPr lang="en-US" sz="1400" b="1" i="0" dirty="0">
                <a:effectLst/>
                <a:latin typeface="Söhne"/>
              </a:rPr>
              <a:t>Data Collection</a:t>
            </a:r>
            <a:r>
              <a:rPr lang="en-US" sz="1400" b="0" i="0" dirty="0">
                <a:solidFill>
                  <a:schemeClr val="bg1"/>
                </a:solidFill>
                <a:effectLst/>
                <a:latin typeface="Söhne"/>
              </a:rPr>
              <a:t>: The first is to gather relevant data. For this project, I may need to collect data on gun violence incidents, including the date, location, type of incident, number of victims, gun laws, socioeconomic factors, and demographic information.</a:t>
            </a:r>
          </a:p>
          <a:p>
            <a:pPr algn="l">
              <a:buFont typeface="+mj-lt"/>
              <a:buAutoNum type="arabicPeriod"/>
            </a:pPr>
            <a:r>
              <a:rPr lang="en-US" sz="1400" b="1" i="0" dirty="0">
                <a:effectLst/>
                <a:latin typeface="Söhne"/>
              </a:rPr>
              <a:t>Data Preparation and Cleaning</a:t>
            </a:r>
            <a:r>
              <a:rPr lang="en-US" sz="1400" b="0" i="0" dirty="0">
                <a:effectLst/>
                <a:latin typeface="Söhne"/>
              </a:rPr>
              <a:t>: </a:t>
            </a:r>
            <a:r>
              <a:rPr lang="en-US" sz="1400" b="0" i="0" dirty="0">
                <a:solidFill>
                  <a:schemeClr val="bg1"/>
                </a:solidFill>
                <a:effectLst/>
                <a:latin typeface="Söhne"/>
              </a:rPr>
              <a:t>Once I have collected the data, I will need to clean and prepare it for analysis. This step involves removing any duplicates, filling in missing values, and formatting the data in a way that can be easily analyzed.</a:t>
            </a:r>
          </a:p>
          <a:p>
            <a:pPr algn="l">
              <a:buFont typeface="+mj-lt"/>
              <a:buAutoNum type="arabicPeriod"/>
            </a:pPr>
            <a:r>
              <a:rPr lang="en-US" sz="1400" b="1" i="0" dirty="0">
                <a:effectLst/>
                <a:latin typeface="Söhne"/>
              </a:rPr>
              <a:t>Exploratory Data Analysis</a:t>
            </a:r>
            <a:r>
              <a:rPr lang="en-US" sz="1400" b="0" i="0" dirty="0">
                <a:effectLst/>
                <a:latin typeface="Söhne"/>
              </a:rPr>
              <a:t>: </a:t>
            </a:r>
            <a:r>
              <a:rPr lang="en-US" sz="1400" b="0" i="0" dirty="0">
                <a:solidFill>
                  <a:schemeClr val="bg1"/>
                </a:solidFill>
                <a:effectLst/>
                <a:latin typeface="Söhne"/>
              </a:rPr>
              <a:t>The next step is to perform exploratory data analysis to identify patterns and trends in the data. This wil</a:t>
            </a:r>
            <a:r>
              <a:rPr lang="en-US" sz="1400" dirty="0">
                <a:solidFill>
                  <a:schemeClr val="bg1"/>
                </a:solidFill>
                <a:latin typeface="Söhne"/>
              </a:rPr>
              <a:t>l help </a:t>
            </a:r>
            <a:r>
              <a:rPr lang="en-US" sz="1400" b="0" i="0" dirty="0">
                <a:solidFill>
                  <a:schemeClr val="bg1"/>
                </a:solidFill>
                <a:effectLst/>
                <a:latin typeface="Söhne"/>
              </a:rPr>
              <a:t>identify potential variables that may be predictive of gun violence incidents, I will draft up visualization methods to help find patterns.</a:t>
            </a:r>
          </a:p>
          <a:p>
            <a:pPr algn="l">
              <a:buFont typeface="+mj-lt"/>
              <a:buAutoNum type="arabicPeriod"/>
            </a:pPr>
            <a:r>
              <a:rPr lang="en-US" sz="1400" b="1" i="0" dirty="0">
                <a:effectLst/>
                <a:latin typeface="Söhne"/>
              </a:rPr>
              <a:t>Feature Engineering</a:t>
            </a:r>
            <a:r>
              <a:rPr lang="en-US" sz="1400" b="0" i="0" dirty="0">
                <a:effectLst/>
                <a:latin typeface="Söhne"/>
              </a:rPr>
              <a:t>: </a:t>
            </a:r>
            <a:r>
              <a:rPr lang="en-US" sz="1400" b="0" i="0" dirty="0">
                <a:solidFill>
                  <a:schemeClr val="bg1"/>
                </a:solidFill>
                <a:effectLst/>
                <a:latin typeface="Söhne"/>
              </a:rPr>
              <a:t>After identifying potential variables, I will create new features by combining or transforming existing variables. For example, a feature that calculates the number of gun violence incidents per capita for each location.</a:t>
            </a:r>
          </a:p>
          <a:p>
            <a:pPr algn="l">
              <a:buFont typeface="+mj-lt"/>
              <a:buAutoNum type="arabicPeriod"/>
            </a:pPr>
            <a:r>
              <a:rPr lang="en-US" sz="1400" b="1" i="0" dirty="0">
                <a:effectLst/>
                <a:latin typeface="Söhne"/>
              </a:rPr>
              <a:t>Predictive Modeling</a:t>
            </a:r>
            <a:r>
              <a:rPr lang="en-US" sz="1400" b="0" i="0" dirty="0">
                <a:effectLst/>
                <a:latin typeface="Söhne"/>
              </a:rPr>
              <a:t>: </a:t>
            </a:r>
            <a:r>
              <a:rPr lang="en-US" sz="1400" b="0" i="0" dirty="0">
                <a:solidFill>
                  <a:schemeClr val="bg1"/>
                </a:solidFill>
                <a:effectLst/>
                <a:latin typeface="Söhne"/>
              </a:rPr>
              <a:t>Predictive modeling can begin </a:t>
            </a:r>
            <a:r>
              <a:rPr lang="en-US" sz="1400" dirty="0">
                <a:solidFill>
                  <a:schemeClr val="bg1"/>
                </a:solidFill>
                <a:latin typeface="Söhne"/>
              </a:rPr>
              <a:t>once the data is cleaned, patterns have been identified, and new variables were created. M</a:t>
            </a:r>
            <a:r>
              <a:rPr lang="en-US" sz="1400" b="0" i="0" dirty="0">
                <a:solidFill>
                  <a:schemeClr val="bg1"/>
                </a:solidFill>
                <a:effectLst/>
                <a:latin typeface="Söhne"/>
              </a:rPr>
              <a:t>achine learning algorithms like logistic regression, time series analysis, linear regression, and/or ensemble </a:t>
            </a:r>
            <a:r>
              <a:rPr lang="en-US" sz="1400" dirty="0">
                <a:solidFill>
                  <a:schemeClr val="bg1"/>
                </a:solidFill>
                <a:latin typeface="Söhne"/>
              </a:rPr>
              <a:t>methods </a:t>
            </a:r>
            <a:r>
              <a:rPr lang="en-US" sz="1400" b="0" i="0" dirty="0">
                <a:solidFill>
                  <a:schemeClr val="bg1"/>
                </a:solidFill>
                <a:effectLst/>
                <a:latin typeface="Söhne"/>
              </a:rPr>
              <a:t>to predict the likelihood of gun violence incidents based on the available data.</a:t>
            </a:r>
          </a:p>
          <a:p>
            <a:pPr algn="l">
              <a:buFont typeface="+mj-lt"/>
              <a:buAutoNum type="arabicPeriod"/>
            </a:pPr>
            <a:r>
              <a:rPr lang="en-US" sz="1400" b="1" i="0" dirty="0">
                <a:effectLst/>
                <a:latin typeface="Söhne"/>
              </a:rPr>
              <a:t>Crime Network Analysis</a:t>
            </a:r>
            <a:r>
              <a:rPr lang="en-US" sz="1400" b="0" i="0" dirty="0">
                <a:effectLst/>
                <a:latin typeface="Söhne"/>
              </a:rPr>
              <a:t>: </a:t>
            </a:r>
            <a:r>
              <a:rPr lang="en-US" sz="1400" b="0" i="0" dirty="0">
                <a:solidFill>
                  <a:schemeClr val="bg1"/>
                </a:solidFill>
                <a:effectLst/>
                <a:latin typeface="Söhne"/>
              </a:rPr>
              <a:t>In addition to predictive modeling, I will implement a crime network analysis. This involves analyzing the relationships between different entities in the crime network, such as perpetrators, victims, and locations. Network analysis can help with identifying key nodes and patterns in the network that can inform interventions to prevent gun violence.</a:t>
            </a:r>
          </a:p>
          <a:p>
            <a:pPr algn="l">
              <a:buFont typeface="+mj-lt"/>
              <a:buAutoNum type="arabicPeriod"/>
            </a:pPr>
            <a:r>
              <a:rPr lang="en-US" sz="1400" b="1" i="0" dirty="0">
                <a:effectLst/>
                <a:latin typeface="Söhne"/>
              </a:rPr>
              <a:t>Visualization and Reporting</a:t>
            </a:r>
            <a:r>
              <a:rPr lang="en-US" sz="1400" b="0" i="0" dirty="0">
                <a:effectLst/>
                <a:latin typeface="Söhne"/>
              </a:rPr>
              <a:t>: </a:t>
            </a:r>
            <a:r>
              <a:rPr lang="en-US" sz="1400" b="0" i="0" dirty="0">
                <a:solidFill>
                  <a:schemeClr val="bg1"/>
                </a:solidFill>
                <a:effectLst/>
                <a:latin typeface="Söhne"/>
              </a:rPr>
              <a:t>The final step is to visualize and report the findings. I could create interactive dashboards, visualizations, or reports that summarize my analysis.</a:t>
            </a:r>
            <a:endParaRPr lang="en-US" sz="1600" dirty="0">
              <a:solidFill>
                <a:schemeClr val="bg1"/>
              </a:solidFill>
              <a:effectLst>
                <a:outerShdw blurRad="38100" dist="38100" dir="2700000" algn="tl">
                  <a:srgbClr val="000000">
                    <a:alpha val="43137"/>
                  </a:srgbClr>
                </a:outerShdw>
              </a:effectLst>
            </a:endParaRPr>
          </a:p>
        </p:txBody>
      </p:sp>
      <p:sp>
        <p:nvSpPr>
          <p:cNvPr id="16" name="Slide Number Placeholder 8">
            <a:extLst>
              <a:ext uri="{FF2B5EF4-FFF2-40B4-BE49-F238E27FC236}">
                <a16:creationId xmlns:a16="http://schemas.microsoft.com/office/drawing/2014/main" id="{DD07FCD6-FE6A-38F4-3D58-E6D3DD6AD395}"/>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a:solidFill>
                  <a:srgbClr val="FFFFFF"/>
                </a:solidFill>
              </a:rPr>
              <a:pPr>
                <a:spcAft>
                  <a:spcPts val="600"/>
                </a:spcAft>
              </a:pPr>
              <a:t>4</a:t>
            </a:fld>
            <a:endParaRPr lang="en-US">
              <a:solidFill>
                <a:srgbClr val="FFFFFF"/>
              </a:solidFill>
            </a:endParaRPr>
          </a:p>
        </p:txBody>
      </p:sp>
    </p:spTree>
    <p:extLst>
      <p:ext uri="{BB962C8B-B14F-4D97-AF65-F5344CB8AC3E}">
        <p14:creationId xmlns:p14="http://schemas.microsoft.com/office/powerpoint/2010/main" val="2319670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BB835C5-3988-6A32-F4AF-90EC29A9C19E}"/>
              </a:ext>
            </a:extLst>
          </p:cNvPr>
          <p:cNvPicPr>
            <a:picLocks noChangeAspect="1"/>
          </p:cNvPicPr>
          <p:nvPr/>
        </p:nvPicPr>
        <p:blipFill rotWithShape="1">
          <a:blip r:embed="rId2">
            <a:duotone>
              <a:prstClr val="black"/>
              <a:schemeClr val="accent2">
                <a:tint val="45000"/>
                <a:satMod val="400000"/>
              </a:schemeClr>
            </a:duotone>
          </a:blip>
          <a:srcRect t="5134" b="19866"/>
          <a:stretch/>
        </p:blipFill>
        <p:spPr>
          <a:xfrm>
            <a:off x="20" y="10"/>
            <a:ext cx="12191979" cy="6857990"/>
          </a:xfrm>
          <a:prstGeom prst="rect">
            <a:avLst/>
          </a:prstGeom>
          <a:noFill/>
        </p:spPr>
      </p:pic>
      <p:sp>
        <p:nvSpPr>
          <p:cNvPr id="12" name="Date Placeholder 6">
            <a:extLst>
              <a:ext uri="{FF2B5EF4-FFF2-40B4-BE49-F238E27FC236}">
                <a16:creationId xmlns:a16="http://schemas.microsoft.com/office/drawing/2014/main" id="{70531179-3EFA-503A-6828-894991F6EF8F}"/>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F4BCD051-280E-4DE5-B492-3EB586D316F3}" type="datetime1">
              <a:rPr lang="en-US">
                <a:solidFill>
                  <a:srgbClr val="FFFFFF"/>
                </a:solidFill>
              </a:rPr>
              <a:pPr>
                <a:spcAft>
                  <a:spcPts val="600"/>
                </a:spcAft>
              </a:pPr>
              <a:t>3/28/2023</a:t>
            </a:fld>
            <a:endParaRPr lang="en-US" dirty="0">
              <a:solidFill>
                <a:srgbClr val="FFFFFF"/>
              </a:solidFill>
            </a:endParaRPr>
          </a:p>
        </p:txBody>
      </p:sp>
      <p:sp>
        <p:nvSpPr>
          <p:cNvPr id="22" name="Title 1">
            <a:extLst>
              <a:ext uri="{FF2B5EF4-FFF2-40B4-BE49-F238E27FC236}">
                <a16:creationId xmlns:a16="http://schemas.microsoft.com/office/drawing/2014/main" id="{0A879EF7-88EC-3C97-E49E-BD571F461980}"/>
              </a:ext>
            </a:extLst>
          </p:cNvPr>
          <p:cNvSpPr>
            <a:spLocks noGrp="1"/>
          </p:cNvSpPr>
          <p:nvPr>
            <p:ph type="ctrTitle"/>
          </p:nvPr>
        </p:nvSpPr>
        <p:spPr>
          <a:xfrm>
            <a:off x="344132" y="398206"/>
            <a:ext cx="5029198" cy="846641"/>
          </a:xfrm>
        </p:spPr>
        <p:txBody>
          <a:bodyPr>
            <a:normAutofit/>
          </a:bodyPr>
          <a:lstStyle/>
          <a:p>
            <a:r>
              <a:rPr lang="en-US" sz="3200" dirty="0">
                <a:solidFill>
                  <a:srgbClr val="FFFFFF"/>
                </a:solidFill>
                <a:effectLst>
                  <a:outerShdw blurRad="38100" dist="38100" dir="2700000" algn="tl">
                    <a:srgbClr val="000000">
                      <a:alpha val="43137"/>
                    </a:srgbClr>
                  </a:outerShdw>
                </a:effectLst>
              </a:rPr>
              <a:t>Dataset Properties</a:t>
            </a:r>
          </a:p>
        </p:txBody>
      </p:sp>
      <p:sp>
        <p:nvSpPr>
          <p:cNvPr id="24" name="Subtitle 2">
            <a:extLst>
              <a:ext uri="{FF2B5EF4-FFF2-40B4-BE49-F238E27FC236}">
                <a16:creationId xmlns:a16="http://schemas.microsoft.com/office/drawing/2014/main" id="{FF89BF47-33BB-8510-A325-F7BD5D069588}"/>
              </a:ext>
            </a:extLst>
          </p:cNvPr>
          <p:cNvSpPr>
            <a:spLocks noGrp="1"/>
          </p:cNvSpPr>
          <p:nvPr>
            <p:ph type="subTitle" idx="1"/>
          </p:nvPr>
        </p:nvSpPr>
        <p:spPr>
          <a:xfrm>
            <a:off x="344132" y="1308683"/>
            <a:ext cx="10645446" cy="5151111"/>
          </a:xfrm>
        </p:spPr>
        <p:txBody>
          <a:bodyPr>
            <a:normAutofit/>
          </a:bodyPr>
          <a:lstStyle/>
          <a:p>
            <a:r>
              <a:rPr lang="en-US" sz="1600" dirty="0">
                <a:solidFill>
                  <a:srgbClr val="FFFFFF"/>
                </a:solidFill>
                <a:effectLst>
                  <a:outerShdw blurRad="38100" dist="38100" dir="2700000" algn="tl">
                    <a:srgbClr val="000000">
                      <a:alpha val="43137"/>
                    </a:srgbClr>
                  </a:outerShdw>
                </a:effectLst>
              </a:rPr>
              <a:t>Types of variable would include location, date, type of incidents, demographics of counties, health behaviors, gun violence, and social media posts (twitter).</a:t>
            </a:r>
          </a:p>
          <a:p>
            <a:endParaRPr lang="en-US" sz="1600" dirty="0">
              <a:solidFill>
                <a:srgbClr val="FFFFFF"/>
              </a:solidFill>
              <a:effectLst>
                <a:outerShdw blurRad="38100" dist="38100" dir="2700000" algn="tl">
                  <a:srgbClr val="000000">
                    <a:alpha val="43137"/>
                  </a:srgbClr>
                </a:outerShdw>
              </a:effectLst>
            </a:endParaRPr>
          </a:p>
          <a:p>
            <a:r>
              <a:rPr lang="en-US" sz="1600" dirty="0">
                <a:solidFill>
                  <a:srgbClr val="FFFFFF"/>
                </a:solidFill>
                <a:effectLst>
                  <a:outerShdw blurRad="38100" dist="38100" dir="2700000" algn="tl">
                    <a:srgbClr val="000000">
                      <a:alpha val="43137"/>
                    </a:srgbClr>
                  </a:outerShdw>
                </a:effectLst>
              </a:rPr>
              <a:t>There will be three different datasets that would eventually be used on one mapping system where a prediction model can be developed. </a:t>
            </a:r>
          </a:p>
          <a:p>
            <a:pPr marL="285750" indent="-285750">
              <a:buFont typeface="Arial" panose="020B0604020202020204" pitchFamily="34" charset="0"/>
              <a:buChar char="•"/>
            </a:pPr>
            <a:r>
              <a:rPr lang="en-US" sz="1600" dirty="0">
                <a:solidFill>
                  <a:srgbClr val="FFFFFF"/>
                </a:solidFill>
                <a:effectLst>
                  <a:outerShdw blurRad="38100" dist="38100" dir="2700000" algn="tl">
                    <a:srgbClr val="000000">
                      <a:alpha val="43137"/>
                    </a:srgbClr>
                  </a:outerShdw>
                </a:effectLst>
              </a:rPr>
              <a:t>Social Media Dataset (historical posts, user, date, sentimental analysis, classification) – 5 variables </a:t>
            </a:r>
          </a:p>
          <a:p>
            <a:pPr marL="285750" indent="-285750">
              <a:buFont typeface="Arial" panose="020B0604020202020204" pitchFamily="34" charset="0"/>
              <a:buChar char="•"/>
            </a:pPr>
            <a:r>
              <a:rPr lang="en-US" sz="1600" dirty="0">
                <a:solidFill>
                  <a:srgbClr val="FFFFFF"/>
                </a:solidFill>
                <a:effectLst>
                  <a:outerShdw blurRad="38100" dist="38100" dir="2700000" algn="tl">
                    <a:srgbClr val="000000">
                      <a:alpha val="43137"/>
                    </a:srgbClr>
                  </a:outerShdw>
                </a:effectLst>
              </a:rPr>
              <a:t>Gun Violence Dataset (location, date, incidents, fatalities, reasons, </a:t>
            </a:r>
            <a:r>
              <a:rPr lang="en-US" sz="1600" dirty="0" err="1">
                <a:solidFill>
                  <a:srgbClr val="FFFFFF"/>
                </a:solidFill>
                <a:effectLst>
                  <a:outerShdw blurRad="38100" dist="38100" dir="2700000" algn="tl">
                    <a:srgbClr val="000000">
                      <a:alpha val="43137"/>
                    </a:srgbClr>
                  </a:outerShdw>
                </a:effectLst>
              </a:rPr>
              <a:t>etc</a:t>
            </a:r>
            <a:r>
              <a:rPr lang="en-US" sz="1600" dirty="0">
                <a:solidFill>
                  <a:srgbClr val="FFFFFF"/>
                </a:solidFill>
                <a:effectLst>
                  <a:outerShdw blurRad="38100" dist="38100" dir="2700000" algn="tl">
                    <a:srgbClr val="000000">
                      <a:alpha val="43137"/>
                    </a:srgbClr>
                  </a:outerShdw>
                </a:effectLst>
              </a:rPr>
              <a:t>) – 9 variables </a:t>
            </a:r>
          </a:p>
          <a:p>
            <a:pPr marL="285750" indent="-285750">
              <a:buFont typeface="Arial" panose="020B0604020202020204" pitchFamily="34" charset="0"/>
              <a:buChar char="•"/>
            </a:pPr>
            <a:r>
              <a:rPr lang="en-US" sz="1600" dirty="0">
                <a:solidFill>
                  <a:srgbClr val="FFFFFF"/>
                </a:solidFill>
                <a:effectLst>
                  <a:outerShdw blurRad="38100" dist="38100" dir="2700000" algn="tl">
                    <a:srgbClr val="000000">
                      <a:alpha val="43137"/>
                    </a:srgbClr>
                  </a:outerShdw>
                </a:effectLst>
              </a:rPr>
              <a:t>Demographics Dataset (mental health value, income, unemployed, schools, etc.) – 18 variables </a:t>
            </a:r>
          </a:p>
          <a:p>
            <a:r>
              <a:rPr lang="en-US" sz="1600" dirty="0">
                <a:solidFill>
                  <a:srgbClr val="FFFFFF"/>
                </a:solidFill>
                <a:effectLst>
                  <a:outerShdw blurRad="38100" dist="38100" dir="2700000" algn="tl">
                    <a:srgbClr val="000000">
                      <a:alpha val="43137"/>
                    </a:srgbClr>
                  </a:outerShdw>
                </a:effectLst>
              </a:rPr>
              <a:t>Properties: </a:t>
            </a:r>
          </a:p>
          <a:p>
            <a:endParaRPr lang="en-US" sz="1600" dirty="0">
              <a:solidFill>
                <a:srgbClr val="FFFFFF"/>
              </a:solidFill>
              <a:effectLst>
                <a:outerShdw blurRad="38100" dist="38100" dir="2700000" algn="tl">
                  <a:srgbClr val="000000">
                    <a:alpha val="43137"/>
                  </a:srgbClr>
                </a:outerShdw>
              </a:effectLst>
            </a:endParaRPr>
          </a:p>
          <a:p>
            <a:endParaRPr lang="en-US" sz="1600" dirty="0">
              <a:solidFill>
                <a:srgbClr val="FFFFFF"/>
              </a:solidFill>
              <a:effectLst>
                <a:outerShdw blurRad="38100" dist="38100" dir="2700000" algn="tl">
                  <a:srgbClr val="000000">
                    <a:alpha val="43137"/>
                  </a:srgbClr>
                </a:outerShdw>
              </a:effectLst>
            </a:endParaRPr>
          </a:p>
        </p:txBody>
      </p:sp>
      <p:sp>
        <p:nvSpPr>
          <p:cNvPr id="16" name="Slide Number Placeholder 8">
            <a:extLst>
              <a:ext uri="{FF2B5EF4-FFF2-40B4-BE49-F238E27FC236}">
                <a16:creationId xmlns:a16="http://schemas.microsoft.com/office/drawing/2014/main" id="{DD07FCD6-FE6A-38F4-3D58-E6D3DD6AD395}"/>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2431246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54412B-385F-082E-68FB-91D897A73294}"/>
              </a:ext>
            </a:extLst>
          </p:cNvPr>
          <p:cNvPicPr>
            <a:picLocks noGrp="1" noRot="1" noChangeAspect="1" noMove="1" noResize="1" noEditPoints="1" noAdjustHandles="1" noChangeArrowheads="1" noChangeShapeType="1" noCrop="1"/>
          </p:cNvPicPr>
          <p:nvPr/>
        </p:nvPicPr>
        <p:blipFill rotWithShape="1">
          <a:blip r:embed="rId2">
            <a:duotone>
              <a:prstClr val="black"/>
              <a:schemeClr val="accent2">
                <a:tint val="45000"/>
                <a:satMod val="400000"/>
              </a:schemeClr>
            </a:duotone>
          </a:blip>
          <a:srcRect t="5134" b="19866"/>
          <a:stretch/>
        </p:blipFill>
        <p:spPr>
          <a:xfrm>
            <a:off x="0" y="10"/>
            <a:ext cx="12191979" cy="6857990"/>
          </a:xfrm>
          <a:prstGeom prst="rect">
            <a:avLst/>
          </a:prstGeom>
          <a:noFill/>
        </p:spPr>
      </p:pic>
      <p:sp>
        <p:nvSpPr>
          <p:cNvPr id="2" name="Title 1">
            <a:extLst>
              <a:ext uri="{FF2B5EF4-FFF2-40B4-BE49-F238E27FC236}">
                <a16:creationId xmlns:a16="http://schemas.microsoft.com/office/drawing/2014/main" id="{6A93B2F3-E162-579A-465F-6614855FBC91}"/>
              </a:ext>
            </a:extLst>
          </p:cNvPr>
          <p:cNvSpPr>
            <a:spLocks noGrp="1"/>
          </p:cNvSpPr>
          <p:nvPr>
            <p:ph type="title"/>
          </p:nvPr>
        </p:nvSpPr>
        <p:spPr>
          <a:xfrm>
            <a:off x="373626" y="403724"/>
            <a:ext cx="8886884" cy="636897"/>
          </a:xfrm>
        </p:spPr>
        <p:txBody>
          <a:bodyPr/>
          <a:lstStyle/>
          <a:p>
            <a:r>
              <a:rPr lang="en-US" dirty="0">
                <a:solidFill>
                  <a:schemeClr val="bg1"/>
                </a:solidFill>
              </a:rPr>
              <a:t>Data Summary (Demographics Dataset)</a:t>
            </a:r>
          </a:p>
        </p:txBody>
      </p:sp>
      <p:sp>
        <p:nvSpPr>
          <p:cNvPr id="3" name="Content Placeholder 2">
            <a:extLst>
              <a:ext uri="{FF2B5EF4-FFF2-40B4-BE49-F238E27FC236}">
                <a16:creationId xmlns:a16="http://schemas.microsoft.com/office/drawing/2014/main" id="{15F7F9DA-0A89-1725-4C42-7708099E10A5}"/>
              </a:ext>
            </a:extLst>
          </p:cNvPr>
          <p:cNvSpPr>
            <a:spLocks noGrp="1"/>
          </p:cNvSpPr>
          <p:nvPr>
            <p:ph idx="1"/>
          </p:nvPr>
        </p:nvSpPr>
        <p:spPr>
          <a:xfrm>
            <a:off x="373625" y="1253613"/>
            <a:ext cx="11100619" cy="5412658"/>
          </a:xfrm>
        </p:spPr>
        <p:txBody>
          <a:bodyPr>
            <a:normAutofit fontScale="62500" lnSpcReduction="20000"/>
          </a:bodyPr>
          <a:lstStyle/>
          <a:p>
            <a:r>
              <a:rPr lang="en-US" sz="1800" b="1" i="0" u="none" strike="noStrike" dirty="0">
                <a:solidFill>
                  <a:srgbClr val="000000"/>
                </a:solidFill>
                <a:effectLst/>
                <a:latin typeface="Calibri" panose="020F0502020204030204" pitchFamily="34" charset="0"/>
              </a:rPr>
              <a:t>Region</a:t>
            </a:r>
            <a:r>
              <a:rPr lang="en-US" sz="1800" b="0" i="0" u="none" strike="noStrike" dirty="0">
                <a:solidFill>
                  <a:srgbClr val="000000"/>
                </a:solidFill>
                <a:effectLst/>
                <a:latin typeface="Calibri" panose="020F0502020204030204" pitchFamily="34" charset="0"/>
              </a:rPr>
              <a:t>: state name</a:t>
            </a:r>
            <a:endParaRPr lang="en-US" dirty="0"/>
          </a:p>
          <a:p>
            <a:r>
              <a:rPr lang="en-US" sz="1800" b="1" i="0" u="none" strike="noStrike" dirty="0">
                <a:solidFill>
                  <a:srgbClr val="000000"/>
                </a:solidFill>
                <a:effectLst/>
                <a:latin typeface="Calibri" panose="020F0502020204030204" pitchFamily="34" charset="0"/>
              </a:rPr>
              <a:t>County</a:t>
            </a:r>
            <a:r>
              <a:rPr lang="en-US" sz="1800" b="0" i="0" u="none" strike="noStrike" dirty="0">
                <a:solidFill>
                  <a:srgbClr val="000000"/>
                </a:solidFill>
                <a:effectLst/>
                <a:latin typeface="Calibri" panose="020F0502020204030204" pitchFamily="34" charset="0"/>
              </a:rPr>
              <a:t>: county name </a:t>
            </a:r>
            <a:r>
              <a:rPr lang="en-US" dirty="0"/>
              <a:t> </a:t>
            </a:r>
          </a:p>
          <a:p>
            <a:r>
              <a:rPr lang="en-US" sz="1800" b="1" i="0" u="none" strike="noStrike" dirty="0">
                <a:solidFill>
                  <a:srgbClr val="000000"/>
                </a:solidFill>
                <a:effectLst/>
                <a:latin typeface="Calibri" panose="020F0502020204030204" pitchFamily="34" charset="0"/>
              </a:rPr>
              <a:t>Year</a:t>
            </a:r>
            <a:r>
              <a:rPr lang="en-US" sz="1800" b="0" i="0" u="none" strike="noStrike" dirty="0">
                <a:solidFill>
                  <a:srgbClr val="000000"/>
                </a:solidFill>
                <a:effectLst/>
                <a:latin typeface="Calibri" panose="020F0502020204030204" pitchFamily="34" charset="0"/>
              </a:rPr>
              <a:t>: year of </a:t>
            </a:r>
            <a:r>
              <a:rPr lang="en-US" dirty="0">
                <a:solidFill>
                  <a:srgbClr val="000000"/>
                </a:solidFill>
                <a:latin typeface="Calibri" panose="020F0502020204030204" pitchFamily="34" charset="0"/>
              </a:rPr>
              <a:t>dataset</a:t>
            </a:r>
            <a:endParaRPr lang="en-US" dirty="0"/>
          </a:p>
          <a:p>
            <a:r>
              <a:rPr lang="en-US" sz="1800" b="1" i="0" u="none" strike="noStrike" dirty="0" err="1">
                <a:solidFill>
                  <a:srgbClr val="000000"/>
                </a:solidFill>
                <a:effectLst/>
                <a:latin typeface="Calibri" panose="020F0502020204030204" pitchFamily="34" charset="0"/>
              </a:rPr>
              <a:t>mental_health</a:t>
            </a:r>
            <a:r>
              <a:rPr lang="en-US" dirty="0">
                <a:solidFill>
                  <a:srgbClr val="000000"/>
                </a:solidFill>
                <a:latin typeface="Calibri" panose="020F0502020204030204" pitchFamily="34" charset="0"/>
              </a:rPr>
              <a:t>: the value of how many people have mental health problems in the county per population </a:t>
            </a:r>
            <a:r>
              <a:rPr lang="en-US" dirty="0"/>
              <a:t> </a:t>
            </a:r>
          </a:p>
          <a:p>
            <a:r>
              <a:rPr lang="en-US" sz="1800" b="1" i="0" u="none" strike="noStrike" dirty="0" err="1">
                <a:solidFill>
                  <a:srgbClr val="000000"/>
                </a:solidFill>
                <a:effectLst/>
                <a:latin typeface="Calibri" panose="020F0502020204030204" pitchFamily="34" charset="0"/>
              </a:rPr>
              <a:t>mental_health_provider</a:t>
            </a:r>
            <a:r>
              <a:rPr lang="en-US" sz="1800" b="1" i="0" u="none" strike="noStrike" dirty="0">
                <a:solidFill>
                  <a:srgbClr val="000000"/>
                </a:solidFill>
                <a:effectLst/>
                <a:latin typeface="Calibri" panose="020F0502020204030204" pitchFamily="34" charset="0"/>
              </a:rPr>
              <a:t>: </a:t>
            </a:r>
            <a:r>
              <a:rPr lang="en-US" sz="1800" i="0" u="none" strike="noStrike" dirty="0">
                <a:solidFill>
                  <a:srgbClr val="000000"/>
                </a:solidFill>
                <a:effectLst/>
                <a:latin typeface="Calibri" panose="020F0502020204030204" pitchFamily="34" charset="0"/>
              </a:rPr>
              <a:t>value of how many providers there are in each county</a:t>
            </a:r>
            <a:r>
              <a:rPr lang="en-US" b="1" dirty="0"/>
              <a:t> 			</a:t>
            </a:r>
          </a:p>
          <a:p>
            <a:r>
              <a:rPr lang="en-US" sz="1800" b="1" i="0" u="none" strike="noStrike" dirty="0" err="1">
                <a:solidFill>
                  <a:srgbClr val="000000"/>
                </a:solidFill>
                <a:effectLst/>
                <a:latin typeface="Calibri" panose="020F0502020204030204" pitchFamily="34" charset="0"/>
              </a:rPr>
              <a:t>ratio_mental_to_pop</a:t>
            </a:r>
            <a:r>
              <a:rPr lang="en-US" sz="1800" b="1" i="0" u="none" strike="noStrike" dirty="0">
                <a:solidFill>
                  <a:srgbClr val="000000"/>
                </a:solidFill>
                <a:effectLst/>
                <a:latin typeface="Calibri" panose="020F0502020204030204" pitchFamily="34" charset="0"/>
              </a:rPr>
              <a:t>:</a:t>
            </a:r>
            <a:r>
              <a:rPr lang="en-US" sz="1800" i="0" u="none" strike="noStrike" dirty="0">
                <a:solidFill>
                  <a:srgbClr val="000000"/>
                </a:solidFill>
                <a:effectLst/>
                <a:latin typeface="Calibri" panose="020F0502020204030204" pitchFamily="34" charset="0"/>
              </a:rPr>
              <a:t> value of how many providers there are per population</a:t>
            </a:r>
            <a:r>
              <a:rPr lang="en-US" b="1" dirty="0"/>
              <a:t> </a:t>
            </a:r>
          </a:p>
          <a:p>
            <a:r>
              <a:rPr lang="en-US" sz="1800" b="1" i="0" u="none" strike="noStrike" dirty="0" err="1">
                <a:solidFill>
                  <a:srgbClr val="000000"/>
                </a:solidFill>
                <a:effectLst/>
                <a:latin typeface="Calibri" panose="020F0502020204030204" pitchFamily="34" charset="0"/>
              </a:rPr>
              <a:t>high_school_graduation_rate</a:t>
            </a:r>
            <a:r>
              <a:rPr lang="en-US" sz="1800" i="0" u="none" strike="noStrike" dirty="0">
                <a:solidFill>
                  <a:srgbClr val="000000"/>
                </a:solidFill>
                <a:effectLst/>
                <a:latin typeface="Calibri" panose="020F0502020204030204" pitchFamily="34" charset="0"/>
              </a:rPr>
              <a:t>: graduation </a:t>
            </a:r>
            <a:r>
              <a:rPr lang="en-US" dirty="0">
                <a:solidFill>
                  <a:srgbClr val="000000"/>
                </a:solidFill>
                <a:latin typeface="Calibri" panose="020F0502020204030204" pitchFamily="34" charset="0"/>
              </a:rPr>
              <a:t>rate for each county</a:t>
            </a:r>
            <a:endParaRPr lang="en-US" b="1" dirty="0"/>
          </a:p>
          <a:p>
            <a:r>
              <a:rPr lang="en-US" sz="1800" b="1" i="0" u="none" strike="noStrike" dirty="0">
                <a:solidFill>
                  <a:srgbClr val="000000"/>
                </a:solidFill>
                <a:effectLst/>
                <a:latin typeface="Calibri" panose="020F0502020204030204" pitchFamily="34" charset="0"/>
              </a:rPr>
              <a:t>Unemployment: </a:t>
            </a:r>
            <a:r>
              <a:rPr lang="en-US" sz="1800" i="0" u="none" strike="noStrike" dirty="0">
                <a:solidFill>
                  <a:srgbClr val="000000"/>
                </a:solidFill>
                <a:effectLst/>
                <a:latin typeface="Calibri" panose="020F0502020204030204" pitchFamily="34" charset="0"/>
              </a:rPr>
              <a:t>unemployment number for each county </a:t>
            </a:r>
            <a:r>
              <a:rPr lang="en-US" b="1" dirty="0"/>
              <a:t> </a:t>
            </a:r>
          </a:p>
          <a:p>
            <a:r>
              <a:rPr lang="en-US" sz="1800" b="1" i="0" u="none" strike="noStrike" dirty="0" err="1">
                <a:solidFill>
                  <a:srgbClr val="000000"/>
                </a:solidFill>
                <a:effectLst/>
                <a:latin typeface="Calibri" panose="020F0502020204030204" pitchFamily="34" charset="0"/>
              </a:rPr>
              <a:t>children_poverty</a:t>
            </a:r>
            <a:r>
              <a:rPr lang="en-US" sz="1800" b="1" i="0" u="none" strike="noStrike" dirty="0">
                <a:solidFill>
                  <a:srgbClr val="000000"/>
                </a:solidFill>
                <a:effectLst/>
                <a:latin typeface="Calibri" panose="020F0502020204030204" pitchFamily="34" charset="0"/>
              </a:rPr>
              <a:t>: </a:t>
            </a:r>
            <a:r>
              <a:rPr lang="en-US" sz="1800" i="0" u="none" strike="noStrike" dirty="0">
                <a:solidFill>
                  <a:srgbClr val="000000"/>
                </a:solidFill>
                <a:effectLst/>
                <a:latin typeface="Calibri" panose="020F0502020204030204" pitchFamily="34" charset="0"/>
              </a:rPr>
              <a:t>value of how many children are in poverty </a:t>
            </a:r>
            <a:endParaRPr lang="en-US" sz="1800" b="1" i="0" u="none" strike="noStrike" dirty="0">
              <a:solidFill>
                <a:srgbClr val="000000"/>
              </a:solidFill>
              <a:effectLst/>
              <a:latin typeface="Calibri" panose="020F0502020204030204" pitchFamily="34" charset="0"/>
            </a:endParaRPr>
          </a:p>
          <a:p>
            <a:r>
              <a:rPr lang="en-US" b="1" dirty="0"/>
              <a:t> </a:t>
            </a:r>
            <a:r>
              <a:rPr lang="en-US" sz="1800" b="1" i="0" u="none" strike="noStrike" dirty="0" err="1">
                <a:solidFill>
                  <a:srgbClr val="000000"/>
                </a:solidFill>
                <a:effectLst/>
                <a:latin typeface="Calibri" panose="020F0502020204030204" pitchFamily="34" charset="0"/>
              </a:rPr>
              <a:t>income_inequality</a:t>
            </a:r>
            <a:r>
              <a:rPr lang="en-US" sz="1800" b="1" i="0" u="none" strike="noStrike" dirty="0">
                <a:solidFill>
                  <a:srgbClr val="000000"/>
                </a:solidFill>
                <a:effectLst/>
                <a:latin typeface="Calibri" panose="020F0502020204030204" pitchFamily="34" charset="0"/>
              </a:rPr>
              <a:t> : </a:t>
            </a:r>
            <a:r>
              <a:rPr lang="en-US" dirty="0">
                <a:solidFill>
                  <a:srgbClr val="000000"/>
                </a:solidFill>
                <a:latin typeface="Calibri" panose="020F0502020204030204" pitchFamily="34" charset="0"/>
              </a:rPr>
              <a:t>income inequality value</a:t>
            </a:r>
            <a:endParaRPr lang="en-US" b="1" dirty="0"/>
          </a:p>
          <a:p>
            <a:r>
              <a:rPr lang="en-US" sz="1800" b="1" i="0" u="none" strike="noStrike" dirty="0" err="1">
                <a:solidFill>
                  <a:srgbClr val="000000"/>
                </a:solidFill>
                <a:effectLst/>
                <a:latin typeface="Calibri" panose="020F0502020204030204" pitchFamily="34" charset="0"/>
              </a:rPr>
              <a:t>violent_crime_rate</a:t>
            </a:r>
            <a:r>
              <a:rPr lang="en-US" sz="1800" b="1" i="0" u="none" strike="noStrike" dirty="0">
                <a:solidFill>
                  <a:srgbClr val="000000"/>
                </a:solidFill>
                <a:effectLst/>
                <a:latin typeface="Calibri" panose="020F0502020204030204" pitchFamily="34" charset="0"/>
              </a:rPr>
              <a:t>: </a:t>
            </a:r>
            <a:r>
              <a:rPr lang="en-US" sz="1800" i="0" u="none" strike="noStrike" dirty="0">
                <a:solidFill>
                  <a:srgbClr val="000000"/>
                </a:solidFill>
                <a:effectLst/>
                <a:latin typeface="Calibri" panose="020F0502020204030204" pitchFamily="34" charset="0"/>
              </a:rPr>
              <a:t>The crime rate of each county </a:t>
            </a:r>
            <a:r>
              <a:rPr lang="en-US" b="1" dirty="0"/>
              <a:t> </a:t>
            </a:r>
          </a:p>
          <a:p>
            <a:r>
              <a:rPr lang="en-US" sz="1800" b="1" i="0" u="none" strike="noStrike" dirty="0" err="1">
                <a:solidFill>
                  <a:srgbClr val="000000"/>
                </a:solidFill>
                <a:effectLst/>
                <a:latin typeface="Calibri" panose="020F0502020204030204" pitchFamily="34" charset="0"/>
              </a:rPr>
              <a:t>severe_housing</a:t>
            </a:r>
            <a:r>
              <a:rPr lang="en-US" sz="1800" b="1" i="0" u="none" strike="noStrike" dirty="0">
                <a:solidFill>
                  <a:srgbClr val="000000"/>
                </a:solidFill>
                <a:effectLst/>
                <a:latin typeface="Calibri" panose="020F0502020204030204" pitchFamily="34" charset="0"/>
              </a:rPr>
              <a:t>: </a:t>
            </a:r>
            <a:r>
              <a:rPr lang="en-US" dirty="0">
                <a:solidFill>
                  <a:srgbClr val="000000"/>
                </a:solidFill>
                <a:latin typeface="Calibri" panose="020F0502020204030204" pitchFamily="34" charset="0"/>
              </a:rPr>
              <a:t>number of problems with housing per household </a:t>
            </a:r>
            <a:endParaRPr lang="en-US" b="1" dirty="0"/>
          </a:p>
          <a:p>
            <a:r>
              <a:rPr lang="en-US" sz="1800" b="1" i="0" u="none" strike="noStrike" dirty="0" err="1">
                <a:solidFill>
                  <a:srgbClr val="000000"/>
                </a:solidFill>
                <a:effectLst/>
                <a:latin typeface="Calibri" panose="020F0502020204030204" pitchFamily="34" charset="0"/>
              </a:rPr>
              <a:t>discon_youth</a:t>
            </a:r>
            <a:r>
              <a:rPr lang="en-US" sz="1800" b="1" i="0" u="none" strike="noStrike" dirty="0">
                <a:solidFill>
                  <a:srgbClr val="000000"/>
                </a:solidFill>
                <a:effectLst/>
                <a:latin typeface="Calibri" panose="020F0502020204030204" pitchFamily="34" charset="0"/>
              </a:rPr>
              <a:t>: </a:t>
            </a:r>
            <a:r>
              <a:rPr lang="en-US" dirty="0">
                <a:solidFill>
                  <a:srgbClr val="000000"/>
                </a:solidFill>
                <a:latin typeface="Calibri" panose="020F0502020204030204" pitchFamily="34" charset="0"/>
              </a:rPr>
              <a:t>number of people under the age of 18 who isn’t working and in school </a:t>
            </a:r>
            <a:endParaRPr lang="en-US" b="1" dirty="0"/>
          </a:p>
          <a:p>
            <a:r>
              <a:rPr lang="en-US" sz="1800" b="1" i="0" u="none" strike="noStrike" dirty="0" err="1">
                <a:solidFill>
                  <a:srgbClr val="000000"/>
                </a:solidFill>
                <a:effectLst/>
                <a:latin typeface="Calibri" panose="020F0502020204030204" pitchFamily="34" charset="0"/>
              </a:rPr>
              <a:t>median_household_income</a:t>
            </a:r>
            <a:r>
              <a:rPr lang="en-US" sz="1800" b="1" i="0" u="none" strike="noStrike" dirty="0">
                <a:solidFill>
                  <a:srgbClr val="000000"/>
                </a:solidFill>
                <a:effectLst/>
                <a:latin typeface="Calibri" panose="020F0502020204030204" pitchFamily="34" charset="0"/>
              </a:rPr>
              <a:t>: </a:t>
            </a:r>
            <a:r>
              <a:rPr lang="en-US" dirty="0">
                <a:solidFill>
                  <a:srgbClr val="000000"/>
                </a:solidFill>
                <a:latin typeface="Calibri" panose="020F0502020204030204" pitchFamily="34" charset="0"/>
              </a:rPr>
              <a:t>median number of income per household</a:t>
            </a:r>
            <a:endParaRPr lang="en-US" b="1" dirty="0"/>
          </a:p>
          <a:p>
            <a:r>
              <a:rPr lang="en-US" sz="1800" b="1" i="0" u="none" strike="noStrike" dirty="0">
                <a:solidFill>
                  <a:srgbClr val="000000"/>
                </a:solidFill>
                <a:effectLst/>
                <a:latin typeface="Calibri" panose="020F0502020204030204" pitchFamily="34" charset="0"/>
              </a:rPr>
              <a:t>Homicides</a:t>
            </a:r>
            <a:r>
              <a:rPr lang="en-US" sz="1800" i="0" u="none" strike="noStrike" dirty="0">
                <a:solidFill>
                  <a:srgbClr val="000000"/>
                </a:solidFill>
                <a:effectLst/>
                <a:latin typeface="Calibri" panose="020F0502020204030204" pitchFamily="34" charset="0"/>
              </a:rPr>
              <a:t>: number of homicides in each county </a:t>
            </a:r>
            <a:endParaRPr lang="en-US" sz="1800" b="1" i="0" u="none" strike="noStrike" dirty="0">
              <a:solidFill>
                <a:srgbClr val="000000"/>
              </a:solidFill>
              <a:effectLst/>
              <a:latin typeface="Calibri" panose="020F0502020204030204" pitchFamily="34" charset="0"/>
            </a:endParaRPr>
          </a:p>
          <a:p>
            <a:r>
              <a:rPr lang="en-US" b="1" dirty="0"/>
              <a:t> </a:t>
            </a:r>
            <a:r>
              <a:rPr lang="en-US" sz="1800" b="1" i="0" u="none" strike="noStrike" dirty="0" err="1">
                <a:solidFill>
                  <a:srgbClr val="000000"/>
                </a:solidFill>
                <a:effectLst/>
                <a:latin typeface="Calibri" panose="020F0502020204030204" pitchFamily="34" charset="0"/>
              </a:rPr>
              <a:t>firearm_fatalities</a:t>
            </a:r>
            <a:r>
              <a:rPr lang="en-US" sz="1800" b="1" i="0" u="none" strike="noStrike" dirty="0">
                <a:solidFill>
                  <a:srgbClr val="000000"/>
                </a:solidFill>
                <a:effectLst/>
                <a:latin typeface="Calibri" panose="020F0502020204030204" pitchFamily="34" charset="0"/>
              </a:rPr>
              <a:t> : </a:t>
            </a:r>
            <a:r>
              <a:rPr lang="en-US" sz="1800" i="0" u="none" strike="noStrike" dirty="0">
                <a:solidFill>
                  <a:srgbClr val="000000"/>
                </a:solidFill>
                <a:effectLst/>
                <a:latin typeface="Calibri" panose="020F0502020204030204" pitchFamily="34" charset="0"/>
              </a:rPr>
              <a:t>number of firearm fatalities </a:t>
            </a:r>
            <a:endParaRPr lang="en-US" sz="1800" b="1" i="0" u="none" strike="noStrike" dirty="0">
              <a:solidFill>
                <a:srgbClr val="000000"/>
              </a:solidFill>
              <a:effectLst/>
              <a:latin typeface="Calibri" panose="020F0502020204030204" pitchFamily="34" charset="0"/>
            </a:endParaRPr>
          </a:p>
          <a:p>
            <a:r>
              <a:rPr lang="en-US" b="1" dirty="0"/>
              <a:t> </a:t>
            </a:r>
            <a:r>
              <a:rPr lang="en-US" sz="1800" b="1" i="0" u="none" strike="noStrike" dirty="0">
                <a:solidFill>
                  <a:srgbClr val="000000"/>
                </a:solidFill>
                <a:effectLst/>
                <a:latin typeface="Calibri" panose="020F0502020204030204" pitchFamily="34" charset="0"/>
              </a:rPr>
              <a:t>population</a:t>
            </a:r>
            <a:r>
              <a:rPr lang="en-US" sz="1800" i="0" u="none" strike="noStrike" dirty="0">
                <a:solidFill>
                  <a:srgbClr val="000000"/>
                </a:solidFill>
                <a:effectLst/>
                <a:latin typeface="Calibri" panose="020F0502020204030204" pitchFamily="34" charset="0"/>
              </a:rPr>
              <a:t>: number of total population</a:t>
            </a:r>
            <a:endParaRPr lang="en-US" sz="1800" b="1" i="0" u="none" strike="noStrike" dirty="0">
              <a:solidFill>
                <a:srgbClr val="000000"/>
              </a:solidFill>
              <a:effectLst/>
              <a:latin typeface="Calibri" panose="020F0502020204030204" pitchFamily="34" charset="0"/>
            </a:endParaRPr>
          </a:p>
          <a:p>
            <a:r>
              <a:rPr lang="en-US" b="1" dirty="0"/>
              <a:t> </a:t>
            </a:r>
            <a:r>
              <a:rPr lang="en-US" sz="1800" b="1" i="0" u="none" strike="noStrike" dirty="0">
                <a:solidFill>
                  <a:srgbClr val="000000"/>
                </a:solidFill>
                <a:effectLst/>
                <a:latin typeface="Calibri" panose="020F0502020204030204" pitchFamily="34" charset="0"/>
              </a:rPr>
              <a:t>rural</a:t>
            </a:r>
            <a:r>
              <a:rPr lang="en-US" sz="1800" i="0" u="none" strike="noStrike" dirty="0">
                <a:solidFill>
                  <a:srgbClr val="000000"/>
                </a:solidFill>
                <a:effectLst/>
                <a:latin typeface="Calibri" panose="020F0502020204030204" pitchFamily="34" charset="0"/>
              </a:rPr>
              <a:t>: the percentage of rural area in the county</a:t>
            </a:r>
            <a:endParaRPr lang="en-US" b="1" dirty="0"/>
          </a:p>
        </p:txBody>
      </p:sp>
    </p:spTree>
    <p:extLst>
      <p:ext uri="{BB962C8B-B14F-4D97-AF65-F5344CB8AC3E}">
        <p14:creationId xmlns:p14="http://schemas.microsoft.com/office/powerpoint/2010/main" val="1391635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9F9F5B-C9CE-12A8-265D-907EAD876C7E}"/>
              </a:ext>
            </a:extLst>
          </p:cNvPr>
          <p:cNvPicPr/>
          <p:nvPr/>
        </p:nvPicPr>
        <p:blipFill rotWithShape="1">
          <a:blip r:embed="rId2">
            <a:duotone>
              <a:prstClr val="black"/>
              <a:schemeClr val="accent2">
                <a:tint val="45000"/>
                <a:satMod val="400000"/>
              </a:schemeClr>
            </a:duotone>
          </a:blip>
          <a:srcRect t="5134" b="19866"/>
          <a:stretch/>
        </p:blipFill>
        <p:spPr>
          <a:xfrm>
            <a:off x="0" y="10"/>
            <a:ext cx="12191979" cy="6857990"/>
          </a:xfrm>
          <a:prstGeom prst="rect">
            <a:avLst/>
          </a:prstGeom>
          <a:noFill/>
        </p:spPr>
      </p:pic>
      <p:sp>
        <p:nvSpPr>
          <p:cNvPr id="2" name="Title 1">
            <a:extLst>
              <a:ext uri="{FF2B5EF4-FFF2-40B4-BE49-F238E27FC236}">
                <a16:creationId xmlns:a16="http://schemas.microsoft.com/office/drawing/2014/main" id="{3682F466-1E15-25E5-2E42-F034838B17AD}"/>
              </a:ext>
            </a:extLst>
          </p:cNvPr>
          <p:cNvSpPr>
            <a:spLocks noGrp="1"/>
          </p:cNvSpPr>
          <p:nvPr>
            <p:ph type="title"/>
          </p:nvPr>
        </p:nvSpPr>
        <p:spPr>
          <a:xfrm>
            <a:off x="615863" y="86953"/>
            <a:ext cx="8886884" cy="852500"/>
          </a:xfrm>
        </p:spPr>
        <p:txBody>
          <a:bodyPr/>
          <a:lstStyle/>
          <a:p>
            <a:r>
              <a:rPr lang="en-US" dirty="0">
                <a:solidFill>
                  <a:schemeClr val="bg1"/>
                </a:solidFill>
              </a:rPr>
              <a:t>Data Summary (Gun Violence)</a:t>
            </a:r>
          </a:p>
        </p:txBody>
      </p:sp>
      <p:sp>
        <p:nvSpPr>
          <p:cNvPr id="3" name="Content Placeholder 2">
            <a:extLst>
              <a:ext uri="{FF2B5EF4-FFF2-40B4-BE49-F238E27FC236}">
                <a16:creationId xmlns:a16="http://schemas.microsoft.com/office/drawing/2014/main" id="{D2B57433-24C6-66FE-2157-7D1734A1C24E}"/>
              </a:ext>
            </a:extLst>
          </p:cNvPr>
          <p:cNvSpPr>
            <a:spLocks noGrp="1"/>
          </p:cNvSpPr>
          <p:nvPr>
            <p:ph idx="1"/>
          </p:nvPr>
        </p:nvSpPr>
        <p:spPr>
          <a:xfrm>
            <a:off x="363255" y="1026396"/>
            <a:ext cx="11348581" cy="5537242"/>
          </a:xfrm>
        </p:spPr>
        <p:txBody>
          <a:bodyPr/>
          <a:lstStyle/>
          <a:p>
            <a:r>
              <a:rPr lang="en-US" dirty="0"/>
              <a:t>Date : date of when incident happened</a:t>
            </a:r>
          </a:p>
          <a:p>
            <a:r>
              <a:rPr lang="en-US" dirty="0"/>
              <a:t>State: The state it occurred </a:t>
            </a:r>
          </a:p>
          <a:p>
            <a:r>
              <a:rPr lang="en-US" dirty="0"/>
              <a:t>City: city it occurred </a:t>
            </a:r>
          </a:p>
          <a:p>
            <a:r>
              <a:rPr lang="en-US" dirty="0"/>
              <a:t>Address: location of incident </a:t>
            </a:r>
          </a:p>
          <a:p>
            <a:r>
              <a:rPr lang="en-US" dirty="0"/>
              <a:t>Killed: number of people killed </a:t>
            </a:r>
          </a:p>
          <a:p>
            <a:r>
              <a:rPr lang="en-US" dirty="0"/>
              <a:t>Injured: number of people injured </a:t>
            </a:r>
          </a:p>
          <a:p>
            <a:r>
              <a:rPr lang="en-US" dirty="0"/>
              <a:t>Incident type: what type of shooting it was </a:t>
            </a:r>
          </a:p>
          <a:p>
            <a:pPr marL="0" indent="0">
              <a:buNone/>
            </a:pPr>
            <a:endParaRPr lang="en-US" dirty="0"/>
          </a:p>
        </p:txBody>
      </p:sp>
    </p:spTree>
    <p:extLst>
      <p:ext uri="{BB962C8B-B14F-4D97-AF65-F5344CB8AC3E}">
        <p14:creationId xmlns:p14="http://schemas.microsoft.com/office/powerpoint/2010/main" val="2708829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BB835C5-3988-6A32-F4AF-90EC29A9C19E}"/>
              </a:ext>
            </a:extLst>
          </p:cNvPr>
          <p:cNvPicPr>
            <a:picLocks noChangeAspect="1"/>
          </p:cNvPicPr>
          <p:nvPr/>
        </p:nvPicPr>
        <p:blipFill rotWithShape="1">
          <a:blip r:embed="rId2">
            <a:duotone>
              <a:prstClr val="black"/>
              <a:schemeClr val="accent2">
                <a:tint val="45000"/>
                <a:satMod val="400000"/>
              </a:schemeClr>
            </a:duotone>
          </a:blip>
          <a:srcRect t="5134" b="19866"/>
          <a:stretch/>
        </p:blipFill>
        <p:spPr>
          <a:xfrm>
            <a:off x="0" y="10"/>
            <a:ext cx="12191979" cy="6857990"/>
          </a:xfrm>
          <a:prstGeom prst="rect">
            <a:avLst/>
          </a:prstGeom>
          <a:noFill/>
        </p:spPr>
      </p:pic>
      <p:sp>
        <p:nvSpPr>
          <p:cNvPr id="12" name="Date Placeholder 6">
            <a:extLst>
              <a:ext uri="{FF2B5EF4-FFF2-40B4-BE49-F238E27FC236}">
                <a16:creationId xmlns:a16="http://schemas.microsoft.com/office/drawing/2014/main" id="{70531179-3EFA-503A-6828-894991F6EF8F}"/>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F4BCD051-280E-4DE5-B492-3EB586D316F3}" type="datetime1">
              <a:rPr lang="en-US">
                <a:solidFill>
                  <a:srgbClr val="FFFFFF"/>
                </a:solidFill>
              </a:rPr>
              <a:pPr>
                <a:spcAft>
                  <a:spcPts val="600"/>
                </a:spcAft>
              </a:pPr>
              <a:t>3/28/2023</a:t>
            </a:fld>
            <a:endParaRPr lang="en-US" dirty="0">
              <a:solidFill>
                <a:srgbClr val="FFFFFF"/>
              </a:solidFill>
            </a:endParaRPr>
          </a:p>
        </p:txBody>
      </p:sp>
      <p:sp>
        <p:nvSpPr>
          <p:cNvPr id="22" name="Title 1">
            <a:extLst>
              <a:ext uri="{FF2B5EF4-FFF2-40B4-BE49-F238E27FC236}">
                <a16:creationId xmlns:a16="http://schemas.microsoft.com/office/drawing/2014/main" id="{0A879EF7-88EC-3C97-E49E-BD571F461980}"/>
              </a:ext>
            </a:extLst>
          </p:cNvPr>
          <p:cNvSpPr>
            <a:spLocks noGrp="1"/>
          </p:cNvSpPr>
          <p:nvPr>
            <p:ph type="ctrTitle"/>
          </p:nvPr>
        </p:nvSpPr>
        <p:spPr>
          <a:xfrm>
            <a:off x="358879" y="458685"/>
            <a:ext cx="5029198" cy="721185"/>
          </a:xfrm>
        </p:spPr>
        <p:txBody>
          <a:bodyPr>
            <a:normAutofit/>
          </a:bodyPr>
          <a:lstStyle/>
          <a:p>
            <a:r>
              <a:rPr lang="en-US" sz="3200" dirty="0">
                <a:solidFill>
                  <a:srgbClr val="FFFFFF"/>
                </a:solidFill>
                <a:effectLst>
                  <a:outerShdw blurRad="38100" dist="38100" dir="2700000" algn="tl">
                    <a:srgbClr val="000000">
                      <a:alpha val="43137"/>
                    </a:srgbClr>
                  </a:outerShdw>
                </a:effectLst>
              </a:rPr>
              <a:t>Dataset Citations </a:t>
            </a:r>
          </a:p>
        </p:txBody>
      </p:sp>
      <p:sp>
        <p:nvSpPr>
          <p:cNvPr id="24" name="Subtitle 2">
            <a:extLst>
              <a:ext uri="{FF2B5EF4-FFF2-40B4-BE49-F238E27FC236}">
                <a16:creationId xmlns:a16="http://schemas.microsoft.com/office/drawing/2014/main" id="{FF89BF47-33BB-8510-A325-F7BD5D069588}"/>
              </a:ext>
            </a:extLst>
          </p:cNvPr>
          <p:cNvSpPr>
            <a:spLocks noGrp="1"/>
          </p:cNvSpPr>
          <p:nvPr>
            <p:ph type="subTitle" idx="1"/>
          </p:nvPr>
        </p:nvSpPr>
        <p:spPr>
          <a:xfrm>
            <a:off x="516194" y="1638555"/>
            <a:ext cx="10900072" cy="4679891"/>
          </a:xfrm>
        </p:spPr>
        <p:txBody>
          <a:bodyPr/>
          <a:lstStyle/>
          <a:p>
            <a:pPr marL="342900" indent="-342900">
              <a:buFont typeface="Arial" panose="020B0604020202020204" pitchFamily="34" charset="0"/>
              <a:buChar char="•"/>
            </a:pPr>
            <a:r>
              <a:rPr lang="en-US" b="0" i="0" dirty="0">
                <a:solidFill>
                  <a:srgbClr val="D1D5DB"/>
                </a:solidFill>
                <a:effectLst/>
                <a:latin typeface="Söhne"/>
              </a:rPr>
              <a:t>County Health Rankings &amp; Roadmaps. (2020). Mental health - County Health Rankings &amp; Roadmaps. </a:t>
            </a:r>
            <a:r>
              <a:rPr lang="en-US" b="0" i="0" u="sng" dirty="0">
                <a:effectLst/>
                <a:latin typeface="Söhne"/>
                <a:hlinkClick r:id="rId3"/>
              </a:rPr>
              <a:t>https://www.countyhealthrankings.org/explore-health-rankings/rankings-data-documentation</a:t>
            </a:r>
            <a:endParaRPr lang="en-US" b="0" i="0" u="sng" dirty="0">
              <a:effectLst/>
              <a:latin typeface="Söhne"/>
            </a:endParaRPr>
          </a:p>
          <a:p>
            <a:pPr marL="342900" indent="-342900">
              <a:buFont typeface="Arial" panose="020B0604020202020204" pitchFamily="34" charset="0"/>
              <a:buChar char="•"/>
            </a:pPr>
            <a:r>
              <a:rPr lang="en-US" b="0" i="0" dirty="0">
                <a:solidFill>
                  <a:srgbClr val="D1D5DB"/>
                </a:solidFill>
                <a:effectLst/>
                <a:latin typeface="Söhne"/>
              </a:rPr>
              <a:t>Gun Violence Archive: Mass Shooting Tracker. (n.d.). Mass Shooting Tracker. </a:t>
            </a:r>
            <a:r>
              <a:rPr lang="en-US" b="0" i="0" u="sng" dirty="0">
                <a:solidFill>
                  <a:srgbClr val="D1D5DB"/>
                </a:solidFill>
                <a:effectLst/>
                <a:latin typeface="Söhne"/>
                <a:hlinkClick r:id="rId4"/>
              </a:rPr>
              <a:t>http://www.massshootingtracker.org/</a:t>
            </a:r>
            <a:endParaRPr lang="en-US" b="0" i="0" dirty="0">
              <a:solidFill>
                <a:srgbClr val="D1D5DB"/>
              </a:solidFill>
              <a:effectLst/>
              <a:latin typeface="Söhne"/>
            </a:endParaRPr>
          </a:p>
          <a:p>
            <a:pPr marL="342900" indent="-342900">
              <a:buFont typeface="Arial" panose="020B0604020202020204" pitchFamily="34" charset="0"/>
              <a:buChar char="•"/>
            </a:pPr>
            <a:r>
              <a:rPr lang="en-US" b="0" i="0" dirty="0">
                <a:solidFill>
                  <a:srgbClr val="D1D5DB"/>
                </a:solidFill>
                <a:effectLst/>
                <a:latin typeface="Söhne"/>
              </a:rPr>
              <a:t>National Crime Victimization Survey (NCVS): Bureau of Justice Statistics. (n.d.). National Crime Victimization Survey (NCVS). </a:t>
            </a:r>
            <a:r>
              <a:rPr lang="en-US" b="0" i="0" u="sng" dirty="0">
                <a:solidFill>
                  <a:srgbClr val="D1D5DB"/>
                </a:solidFill>
                <a:effectLst/>
                <a:latin typeface="Söhne"/>
                <a:hlinkClick r:id="rId5"/>
              </a:rPr>
              <a:t>https://www.bjs.gov/index.cfm?ty=dcdetail&amp;iid=245</a:t>
            </a:r>
            <a:endParaRPr lang="en-US" b="0" i="0" dirty="0">
              <a:solidFill>
                <a:srgbClr val="D1D5DB"/>
              </a:solidFill>
              <a:effectLst/>
              <a:latin typeface="Söhne"/>
            </a:endParaRPr>
          </a:p>
          <a:p>
            <a:pPr marL="342900" indent="-342900">
              <a:buFont typeface="Arial" panose="020B0604020202020204" pitchFamily="34" charset="0"/>
              <a:buChar char="•"/>
            </a:pPr>
            <a:r>
              <a:rPr lang="en-US" b="0" i="0" dirty="0">
                <a:solidFill>
                  <a:srgbClr val="D1D5DB"/>
                </a:solidFill>
                <a:effectLst/>
                <a:latin typeface="Söhne"/>
              </a:rPr>
              <a:t>Emmanuel </a:t>
            </a:r>
            <a:r>
              <a:rPr lang="en-US" b="0" i="0" dirty="0" err="1">
                <a:solidFill>
                  <a:srgbClr val="D1D5DB"/>
                </a:solidFill>
                <a:effectLst/>
                <a:latin typeface="Söhne"/>
              </a:rPr>
              <a:t>Fwerr</a:t>
            </a:r>
            <a:r>
              <a:rPr lang="en-US" b="0" i="0" dirty="0">
                <a:solidFill>
                  <a:srgbClr val="D1D5DB"/>
                </a:solidFill>
                <a:effectLst/>
                <a:latin typeface="Söhne"/>
              </a:rPr>
              <a:t>. (2021). Gun Violence Incidents in the USA. Kaggle. Retrieved from </a:t>
            </a:r>
            <a:r>
              <a:rPr lang="en-US" b="0" i="0" u="sng" dirty="0">
                <a:effectLst/>
                <a:latin typeface="Söhne"/>
                <a:hlinkClick r:id="rId6"/>
              </a:rPr>
              <a:t>https://www.kaggle.com/datasets/emmanuelfwerr/gun-violence-incidents-in-the-usa</a:t>
            </a:r>
            <a:endParaRPr lang="en-US" dirty="0">
              <a:effectLst/>
            </a:endParaRPr>
          </a:p>
          <a:p>
            <a:pPr marL="342900" indent="-342900">
              <a:buFont typeface="Arial" panose="020B0604020202020204" pitchFamily="34" charset="0"/>
              <a:buChar char="•"/>
            </a:pPr>
            <a:endParaRPr lang="en-US" dirty="0">
              <a:solidFill>
                <a:srgbClr val="FFFFFF"/>
              </a:solidFill>
              <a:effectLst>
                <a:outerShdw blurRad="38100" dist="38100" dir="2700000" algn="tl">
                  <a:srgbClr val="000000">
                    <a:alpha val="43137"/>
                  </a:srgbClr>
                </a:outerShdw>
              </a:effectLst>
            </a:endParaRPr>
          </a:p>
          <a:p>
            <a:endParaRPr lang="en-US" dirty="0">
              <a:solidFill>
                <a:srgbClr val="FFFFFF"/>
              </a:solidFill>
              <a:effectLst>
                <a:outerShdw blurRad="38100" dist="38100" dir="2700000" algn="tl">
                  <a:srgbClr val="000000">
                    <a:alpha val="43137"/>
                  </a:srgbClr>
                </a:outerShdw>
              </a:effectLst>
            </a:endParaRPr>
          </a:p>
        </p:txBody>
      </p:sp>
      <p:sp>
        <p:nvSpPr>
          <p:cNvPr id="16" name="Slide Number Placeholder 8">
            <a:extLst>
              <a:ext uri="{FF2B5EF4-FFF2-40B4-BE49-F238E27FC236}">
                <a16:creationId xmlns:a16="http://schemas.microsoft.com/office/drawing/2014/main" id="{DD07FCD6-FE6A-38F4-3D58-E6D3DD6AD395}"/>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a:solidFill>
                  <a:srgbClr val="FFFFFF"/>
                </a:solidFill>
              </a:rPr>
              <a:pPr>
                <a:spcAft>
                  <a:spcPts val="600"/>
                </a:spcAft>
              </a:pPr>
              <a:t>8</a:t>
            </a:fld>
            <a:endParaRPr lang="en-US">
              <a:solidFill>
                <a:srgbClr val="FFFFFF"/>
              </a:solidFill>
            </a:endParaRPr>
          </a:p>
        </p:txBody>
      </p:sp>
    </p:spTree>
    <p:extLst>
      <p:ext uri="{BB962C8B-B14F-4D97-AF65-F5344CB8AC3E}">
        <p14:creationId xmlns:p14="http://schemas.microsoft.com/office/powerpoint/2010/main" val="2427363931"/>
      </p:ext>
    </p:extLst>
  </p:cSld>
  <p:clrMapOvr>
    <a:masterClrMapping/>
  </p:clrMapOvr>
</p:sld>
</file>

<file path=ppt/theme/theme1.xml><?xml version="1.0" encoding="utf-8"?>
<a:theme xmlns:a="http://schemas.openxmlformats.org/drawingml/2006/main" name="SwellVTI">
  <a:themeElements>
    <a:clrScheme name="AnalogousFromRegularSeedLeftStep">
      <a:dk1>
        <a:srgbClr val="000000"/>
      </a:dk1>
      <a:lt1>
        <a:srgbClr val="FFFFFF"/>
      </a:lt1>
      <a:dk2>
        <a:srgbClr val="321C1D"/>
      </a:dk2>
      <a:lt2>
        <a:srgbClr val="F0F2F3"/>
      </a:lt2>
      <a:accent1>
        <a:srgbClr val="DF7431"/>
      </a:accent1>
      <a:accent2>
        <a:srgbClr val="CD1F24"/>
      </a:accent2>
      <a:accent3>
        <a:srgbClr val="DF317E"/>
      </a:accent3>
      <a:accent4>
        <a:srgbClr val="CD1FB5"/>
      </a:accent4>
      <a:accent5>
        <a:srgbClr val="AE31DF"/>
      </a:accent5>
      <a:accent6>
        <a:srgbClr val="5B28CF"/>
      </a:accent6>
      <a:hlink>
        <a:srgbClr val="3F8DB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1324</TotalTime>
  <Words>1190</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Neue Haas Grotesk Text Pro</vt:lpstr>
      <vt:lpstr>Roboto</vt:lpstr>
      <vt:lpstr>Söhne</vt:lpstr>
      <vt:lpstr>SwellVTI</vt:lpstr>
      <vt:lpstr>Predictive Risk Score Assessment Mapping for Prevention of Gun Violence</vt:lpstr>
      <vt:lpstr>Intro Summary</vt:lpstr>
      <vt:lpstr>Related Literature Reviews </vt:lpstr>
      <vt:lpstr>Process</vt:lpstr>
      <vt:lpstr>Dataset Properties</vt:lpstr>
      <vt:lpstr>Data Summary (Demographics Dataset)</vt:lpstr>
      <vt:lpstr>Data Summary (Gun Violence)</vt:lpstr>
      <vt:lpstr>Dataset Citations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Risk Score Analysis for Prevention of Public Mass Harm</dc:title>
  <dc:creator>Erick W Guevara</dc:creator>
  <cp:lastModifiedBy>Erick W Guevara</cp:lastModifiedBy>
  <cp:revision>17</cp:revision>
  <dcterms:created xsi:type="dcterms:W3CDTF">2023-02-07T22:58:04Z</dcterms:created>
  <dcterms:modified xsi:type="dcterms:W3CDTF">2023-03-29T03:24:09Z</dcterms:modified>
</cp:coreProperties>
</file>