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8" r:id="rId7"/>
    <p:sldId id="269" r:id="rId8"/>
    <p:sldId id="268" r:id="rId9"/>
    <p:sldId id="270" r:id="rId10"/>
    <p:sldId id="264" r:id="rId11"/>
    <p:sldId id="259" r:id="rId12"/>
    <p:sldId id="267" r:id="rId13"/>
    <p:sldId id="266" r:id="rId14"/>
    <p:sldId id="265" r:id="rId15"/>
    <p:sldId id="261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CF68DC-96CD-46AB-B934-1B2A90FCA38D}" v="3089" dt="2023-03-11T18:18:40.495"/>
    <p1510:client id="{E3FF93D9-8B62-4F2A-A93D-BF2E47F370F6}" v="2013" vWet="2015" dt="2023-03-11T03:53:51.994"/>
    <p1510:client id="{FF5DA28B-899B-4B3B-B9AA-0CBEBE78B7FF}" v="829" vWet="831" dt="2023-03-11T03:53:36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D23C8-DB6B-4CC9-A014-2CED85F0F22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A800C-3998-44FD-9DB1-F0685AEC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34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Madison</a:t>
            </a:r>
          </a:p>
          <a:p>
            <a:r>
              <a:rPr lang="en-US"/>
              <a:t>In 2015 UN adopted 2030 Agenda for Sustainable Development</a:t>
            </a:r>
          </a:p>
          <a:p>
            <a:r>
              <a:rPr lang="en-US"/>
              <a:t>This led to the creation of the 17 sustainable development goals</a:t>
            </a:r>
          </a:p>
          <a:p>
            <a:r>
              <a:rPr lang="en-US"/>
              <a:t>In problem D for the 2023 MCM/ICM competition, we were instructed to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A800C-3998-44FD-9DB1-F0685AECA6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4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Madison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A800C-3998-44FD-9DB1-F0685AECA6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55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Madison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A800C-3998-44FD-9DB1-F0685AECA6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97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A800C-3998-44FD-9DB1-F0685AECA6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56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Madison</a:t>
            </a:r>
          </a:p>
          <a:p>
            <a:r>
              <a:rPr lang="en-US"/>
              <a:t>We utilized a weighted undirected graph where each edge corresponds to a correlation between two nodes</a:t>
            </a:r>
          </a:p>
          <a:p>
            <a:r>
              <a:rPr lang="en-US"/>
              <a:t>Each node represents the individual sustainability goals</a:t>
            </a:r>
          </a:p>
          <a:p>
            <a:r>
              <a:rPr lang="en-US"/>
              <a:t>The connections were determined based on correlations due to a lack of specific causation data that we found within our time frame </a:t>
            </a:r>
          </a:p>
          <a:p>
            <a:r>
              <a:rPr lang="en-US"/>
              <a:t>Correlation strengths ranged from -1 to 1 and achievement score ranges from 0 to 1</a:t>
            </a:r>
          </a:p>
          <a:p>
            <a:r>
              <a:rPr lang="en-US"/>
              <a:t>Achievement score is a measure of the achievement of each node. Our initial values are based on data directly from the UN (used worldwide averages to create a global approach rather than focusing on one specific region.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A800C-3998-44FD-9DB1-F0685AECA6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46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Erick White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A800C-3998-44FD-9DB1-F0685AECA6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87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Erick White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A800C-3998-44FD-9DB1-F0685AECA6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1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Erick White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A800C-3998-44FD-9DB1-F0685AECA6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31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A800C-3998-44FD-9DB1-F0685AECA6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71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Priorities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A800C-3998-44FD-9DB1-F0685AECA6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70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A800C-3998-44FD-9DB1-F0685AECA6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7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Madison</a:t>
            </a:r>
          </a:p>
          <a:p>
            <a:r>
              <a:rPr lang="en-US"/>
              <a:t>Multiplier scale</a:t>
            </a:r>
          </a:p>
          <a:p>
            <a:r>
              <a:rPr lang="en-US"/>
              <a:t>For war we made use of data from the war in Yemen, the war in Ukraine, and the impacts of the war in Ukraine on Africa.</a:t>
            </a:r>
          </a:p>
          <a:p>
            <a:r>
              <a:rPr lang="en-US"/>
              <a:t>Different data sources allowed us to extrapolate correlational impacts.</a:t>
            </a:r>
          </a:p>
          <a:p>
            <a:r>
              <a:rPr lang="en-US"/>
              <a:t>From data from the UN, we used the conflict attributable differences for the war in Yemen</a:t>
            </a:r>
          </a:p>
          <a:p>
            <a:r>
              <a:rPr lang="en-US"/>
              <a:t>War most negatively impacted </a:t>
            </a:r>
            <a:r>
              <a:rPr lang="en-US" err="1"/>
              <a:t>sdg</a:t>
            </a:r>
            <a:r>
              <a:rPr lang="en-US"/>
              <a:t> 1 (no poverty), </a:t>
            </a:r>
            <a:r>
              <a:rPr lang="en-US" err="1"/>
              <a:t>sdg</a:t>
            </a:r>
            <a:r>
              <a:rPr lang="en-US"/>
              <a:t> 3(good health and well being) and </a:t>
            </a:r>
            <a:r>
              <a:rPr lang="en-US" err="1"/>
              <a:t>sdg</a:t>
            </a:r>
            <a:r>
              <a:rPr lang="en-US"/>
              <a:t> 16 (peace, justice, and strong institutions)</a:t>
            </a:r>
          </a:p>
          <a:p>
            <a:r>
              <a:rPr lang="en-US"/>
              <a:t>SDG 1 and 3 have strong correlations and </a:t>
            </a:r>
            <a:r>
              <a:rPr lang="en-US" err="1"/>
              <a:t>sdg</a:t>
            </a:r>
            <a:r>
              <a:rPr lang="en-US"/>
              <a:t> 1 and 16 have a strong correlation</a:t>
            </a:r>
          </a:p>
          <a:p>
            <a:r>
              <a:rPr lang="en-US"/>
              <a:t>Gender equality and partnership for the goals are minimally correlated with war</a:t>
            </a:r>
          </a:p>
          <a:p>
            <a:r>
              <a:rPr lang="en-US"/>
              <a:t>Industry innovation and infrastructure has a positive correlation with war</a:t>
            </a:r>
          </a:p>
          <a:p>
            <a:endParaRPr lang="en-US"/>
          </a:p>
          <a:p>
            <a:r>
              <a:rPr lang="en-US"/>
              <a:t>For the pandemic, we studied the effects of the covid 19 pandemic on the </a:t>
            </a:r>
            <a:r>
              <a:rPr lang="en-US" err="1"/>
              <a:t>sdgs</a:t>
            </a:r>
            <a:endParaRPr lang="en-US"/>
          </a:p>
          <a:p>
            <a:r>
              <a:rPr lang="en-US"/>
              <a:t>Current trend lines and extrapolated results</a:t>
            </a:r>
          </a:p>
          <a:p>
            <a:r>
              <a:rPr lang="en-US"/>
              <a:t>Detrimental to good health and well being, quality education, and decent work and economic growth</a:t>
            </a:r>
          </a:p>
          <a:p>
            <a:r>
              <a:rPr lang="en-US"/>
              <a:t>May have positive progress for life below water and life on land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A800C-3998-44FD-9DB1-F0685AECA6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56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E741-F810-350E-4032-92323A91F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6BFA4-1EAE-7886-5D49-8F98CB71B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3C937-1F48-E3C1-A589-1D8861C1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227B-DC58-4E75-AFF3-0DDC1FE9C5AC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DC477-DF28-AFB7-51F0-0E5FB8CAA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28FA5-7C34-A95B-39D9-66A6492A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E041-8ACE-4C9F-94BB-DF1FF79D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6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7B66-C6F5-E29D-DDCC-CB659A62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30A9C-5F79-C439-4AF7-53A28BCD4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47E6E-8DF0-2EA4-7C5E-3C451A6D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7BB-B705-4B93-93DD-8D51EB0C3348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787FA-093A-0DF1-EE9C-0399992C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5F431-CAEA-E80D-D2A0-46D9F894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E041-8ACE-4C9F-94BB-DF1FF79D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7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A7C63-17CB-970E-21B4-3C46DCC33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D7B03-69ED-D8BB-0310-C1A953125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D2735-15EA-719B-5233-28BE4A13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5AA4-C120-4411-A2B2-09B6D95005FF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836E4-0D30-FE11-7344-35535C78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8E2AD-B50C-731B-0EEF-F650F9FF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E041-8ACE-4C9F-94BB-DF1FF79D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7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FCBB-64A2-B270-6DE0-24285B4B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3B47F-9E40-C7CC-7411-B2E150182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9AD09-B1D3-0190-7016-AF14EAD15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B1CA-B021-4AC9-A062-F2A1101E1401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9EE52-CEEC-0741-4BAC-19407645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E0BA3-86C5-F862-BCCE-0D3BA6A3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E041-8ACE-4C9F-94BB-DF1FF79D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13E90-FB01-4111-8C16-F0170E98B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2E8EA-3EF8-B452-D2B1-AE4A44140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B7669-1E89-09CA-EF43-65E70E421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1A4A-563C-4128-8D7A-9B3F6EE16986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F7CE-CF40-F249-8F2A-4F6794CE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DE05-8566-C3E2-8190-195ADBAC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E041-8ACE-4C9F-94BB-DF1FF79D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4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20F9-882C-E5B5-700B-AF3E0408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3D67E-7229-003C-B89B-0EA653178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D45EE-C25F-22A5-A797-7204F456D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19E00-C03B-7B45-02DC-E454BCEAF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C4DD-DE39-4984-A10E-5F7438854713}" type="datetime1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9DDAB-4ACA-CF22-B559-AA8D2F56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1611C-C077-9264-A7FE-DA274407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E041-8ACE-4C9F-94BB-DF1FF79D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9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E0B5-5243-A977-4514-0AE4CA8D4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9495F-4D17-24CA-4FA3-BA13CC670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BE4AE-B0B9-7159-6BFB-518089374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0633D-C233-6004-3647-813ACBDF1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9EF46D-86E9-BEBE-A2A1-A0D7644DC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4B1A12-3A34-5621-A9E1-88A3DFCAA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9F71-90B9-4ACB-BB3C-60FAA43FC7B8}" type="datetime1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DC527A-0926-AFB9-DFF8-6E8542A8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89041-677B-93DB-556A-0617E44F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E041-8ACE-4C9F-94BB-DF1FF79D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7A6A-0C2F-D6FB-5F9B-6A77D23F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4D587-66F9-11B0-0DEF-F6E514CE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8144-5AF0-4F1B-9C9F-49438917923A}" type="datetime1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91DF7-B8EA-E940-AE4E-DB49F427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3E54F-F3E3-FF3C-1200-2E6B2BDF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E041-8ACE-4C9F-94BB-DF1FF79D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9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F13DD-5E55-91CF-E6FE-E945D2C9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17ABD-EF24-4E11-8AA4-594B53F35A59}" type="datetime1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27F71D-13A9-F121-1913-8EC653C9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892A4-76AE-A0B8-9C0A-C8FBDF07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E041-8ACE-4C9F-94BB-DF1FF79D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0609-FEF8-71FB-81A9-5C931A74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C372C-E93E-0621-EAF4-3C80FA907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7E9B5-C252-D97F-CC91-101C17E0B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6AD75-505D-AC04-64D1-45D8E930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CFE-439D-4146-BEF2-DFF6D72E3716}" type="datetime1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AE5DD-A7CA-7279-E1BB-645F72C5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5A7A9-CC55-2006-DF16-F00CA675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E041-8ACE-4C9F-94BB-DF1FF79D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5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5218-8078-3BA9-B413-FE6E457C1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E55F7E-B596-1F37-257B-1CD5A942A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C5C7E-3B65-350D-43F4-89FA14BE5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7665D-AC04-DDC2-799C-D568EA97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E8D3-C7AB-476B-A5D1-52CBB73A9DC0}" type="datetime1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B9D92-A620-3784-127C-3C7575C0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8783C-233E-DB54-5E74-009B84D9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E041-8ACE-4C9F-94BB-DF1FF79D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0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CA0AC-9DFB-770F-BF6A-97292030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E370-1244-94F0-685A-4AE6B46F9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9EE24-1B7B-3B42-C3C3-3CE37AD49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6968B-1B3D-4916-9E92-686B1FDE80E9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3FCFB-BC10-9893-4AE6-0B8C97E55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8748B-D9B9-79E5-89BF-EBD778DFD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DE041-8ACE-4C9F-94BB-DF1FF79D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Sustainable_Development_Goals_and_Nigeri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37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9B83E-1D68-16BD-E912-49B1E28A0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US" sz="6100"/>
              <a:t>We Put the “UN” in “FUN”: The Mathematical Guide to Saving the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EBCC7-2A67-62F4-A597-CB43AFB03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pPr algn="l"/>
            <a:r>
              <a:rPr lang="en-US"/>
              <a:t>Elizabeth Cutting, Madison Jones, and Erick White</a:t>
            </a:r>
          </a:p>
          <a:p>
            <a:pPr algn="l"/>
            <a:r>
              <a:rPr lang="en-US"/>
              <a:t>University of Colorado Boulder</a:t>
            </a:r>
          </a:p>
        </p:txBody>
      </p:sp>
      <p:pic>
        <p:nvPicPr>
          <p:cNvPr id="7" name="Graphic 6" descr="World">
            <a:extLst>
              <a:ext uri="{FF2B5EF4-FFF2-40B4-BE49-F238E27FC236}">
                <a16:creationId xmlns:a16="http://schemas.microsoft.com/office/drawing/2014/main" id="{238271E0-839C-E0A9-3D73-E6B9B6010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6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09409-530A-D3A6-DD99-5F5F8CD6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E041-8ACE-4C9F-94BB-DF1FF79D5A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98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58ACD-CBC5-93C1-D5EC-3C559EF33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Graphs – Pandemics and Wars</a:t>
            </a:r>
          </a:p>
        </p:txBody>
      </p:sp>
      <p:sp>
        <p:nvSpPr>
          <p:cNvPr id="5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CFAEDD6-F430-589D-A503-315FB154D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810309"/>
            <a:ext cx="5614416" cy="3270397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86613608-8E1A-E180-A383-2619E034D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810309"/>
            <a:ext cx="5614416" cy="327039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91F792-D025-10A7-744E-917BD8D2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E041-8ACE-4C9F-94BB-DF1FF79D5A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3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58ACD-CBC5-93C1-D5EC-3C559EF33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/>
              <a:t>Graphs – Refugee Movements and Technological Advancements</a:t>
            </a:r>
          </a:p>
        </p:txBody>
      </p:sp>
      <p:sp>
        <p:nvSpPr>
          <p:cNvPr id="5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C258261-320D-5D6E-9C92-D14ABA782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810309"/>
            <a:ext cx="5614416" cy="3270397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36BC95DA-6A11-24C3-C27F-069646B161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810309"/>
            <a:ext cx="5614416" cy="327039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342B79-CF05-3703-10D6-19286DE9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E041-8ACE-4C9F-94BB-DF1FF79D5A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54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58ACD-CBC5-93C1-D5EC-3C559EF33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/>
              <a:t>Graphs – Climate Change and All External Effects</a:t>
            </a:r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F9506AAB-795D-16E3-2B2D-45A5149399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4447"/>
          <a:stretch/>
        </p:blipFill>
        <p:spPr>
          <a:xfrm>
            <a:off x="6268067" y="2779379"/>
            <a:ext cx="5614416" cy="3125056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F106674-9DC4-633F-447D-7E212AB95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82" y="2779379"/>
            <a:ext cx="5614416" cy="327039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A9F4E1-E4C6-611A-52C0-BA544FDB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E041-8ACE-4C9F-94BB-DF1FF79D5A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08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E9E39-36ED-F247-1307-A382B799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Sensitivity Analysis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2E62DC34-E38E-246F-DA0D-E58C8A3B5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810309"/>
            <a:ext cx="5614416" cy="3270397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EABBEE79-DDA4-560A-9946-CD316041FF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894525"/>
            <a:ext cx="5614416" cy="3101965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E7335D4-A451-2835-35FA-A6DC4D76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E041-8ACE-4C9F-94BB-DF1FF79D5A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0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98FE0E0-D95D-46EF-A375-475D4DB0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E0792-3E81-9428-9DB7-178A27BB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68945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F7A22-BF04-0621-5B36-A33995C32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636008"/>
            <a:ext cx="6894576" cy="1572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Thank You!</a:t>
            </a:r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2D82A42F-AEBE-4065-9792-036A904D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646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975F7-0C6B-2189-83BB-F175AA95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E041-8ACE-4C9F-94BB-DF1FF79D5A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2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7A631-9D40-0EC9-7D77-83403047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Problem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00960-624F-2B8A-D354-F48D4A625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8161"/>
            <a:ext cx="4818888" cy="35478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sz="2000">
                <a:ea typeface="+mn-lt"/>
                <a:cs typeface="+mn-lt"/>
              </a:rPr>
              <a:t>•UN Sustainability Goals: 17 goals aimed at sustainable future development </a:t>
            </a:r>
          </a:p>
          <a:p>
            <a:r>
              <a:rPr lang="en-US" sz="2000">
                <a:ea typeface="+mn-lt"/>
                <a:cs typeface="+mn-lt"/>
              </a:rPr>
              <a:t>Create a network of relationships between the 17 SDGs</a:t>
            </a:r>
            <a:endParaRPr lang="en-US" sz="2000"/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•Create priorities to efficiently move the UN’s goals forward</a:t>
            </a:r>
            <a:endParaRPr lang="en-US" sz="2000"/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•Demonstrate the impacts of goals on each other</a:t>
            </a:r>
            <a:endParaRPr lang="en-US" sz="2000"/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•Discuss the impacts of technological advancements, global pandemics, climate change, regional wars, and refugee movements on the 17 SDGS</a:t>
            </a:r>
            <a:endParaRPr lang="en-US" sz="2000"/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9423628-A512-2830-27F0-D2256AB90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99048" y="1750367"/>
            <a:ext cx="5458968" cy="3357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58A679-D611-E223-7251-AB08596428CA}"/>
              </a:ext>
            </a:extLst>
          </p:cNvPr>
          <p:cNvSpPr txBox="1"/>
          <p:nvPr/>
        </p:nvSpPr>
        <p:spPr>
          <a:xfrm>
            <a:off x="9250974" y="4907577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en.wikipedia.org/wiki/Sustainable_Development_Goals_and_Niger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CB17-3802-48E9-1306-40259EE4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E041-8ACE-4C9F-94BB-DF1FF79D5A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8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E922F-C963-E343-EC6D-48EC5BCBD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Approach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77687-F663-D556-5013-7689EB9B5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Weighted Undirected Graph</a:t>
            </a:r>
          </a:p>
          <a:p>
            <a:r>
              <a:rPr lang="en-US" sz="2200"/>
              <a:t>Each SDG is represented by a vertex</a:t>
            </a:r>
          </a:p>
          <a:p>
            <a:r>
              <a:rPr lang="en-US" sz="2200"/>
              <a:t>Each vertex is connected to every other by an edge</a:t>
            </a:r>
          </a:p>
          <a:p>
            <a:r>
              <a:rPr lang="en-US" sz="2200"/>
              <a:t>Edges represent the correlation strength (-1 to 1) between vertices</a:t>
            </a:r>
          </a:p>
          <a:p>
            <a:r>
              <a:rPr lang="en-US" sz="2200"/>
              <a:t>The vertices each contain an achievement score from 0 to 1</a:t>
            </a:r>
          </a:p>
        </p:txBody>
      </p:sp>
      <p:pic>
        <p:nvPicPr>
          <p:cNvPr id="5" name="Picture 4" descr="A picture containing red, light, traffic light, blur&#10;&#10;Description automatically generated">
            <a:extLst>
              <a:ext uri="{FF2B5EF4-FFF2-40B4-BE49-F238E27FC236}">
                <a16:creationId xmlns:a16="http://schemas.microsoft.com/office/drawing/2014/main" id="{70E236FC-4C6A-1B10-D7DB-427CFAA26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F515E-B85B-6F00-5768-7656DC36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E041-8ACE-4C9F-94BB-DF1FF79D5A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8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CD57E-3AE2-DC0C-40F9-687436E8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600"/>
              <a:t>Algorithm Intuition: Achievement Score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BDD23-745F-CC4A-6A07-8FAD64B7D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200"/>
          </a:p>
          <a:p>
            <a:r>
              <a:rPr lang="en-US" sz="2200"/>
              <a:t>Reverse wave propagation</a:t>
            </a:r>
          </a:p>
          <a:p>
            <a:r>
              <a:rPr lang="en-US" sz="2200"/>
              <a:t>“Lifted cloth” metaphor</a:t>
            </a:r>
          </a:p>
          <a:p>
            <a:r>
              <a:rPr lang="en-US" sz="2200"/>
              <a:t>Superposition with both constructive and destructive interference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1CD008FC-BAD0-7E34-BF43-AF3362B7F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2562389"/>
            <a:ext cx="5458968" cy="173322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F08A4-3C3A-4C1B-7713-5E358F7B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C1DE041-8ACE-4C9F-94BB-DF1FF79D5A79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9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CD57E-3AE2-DC0C-40F9-687436E8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Algorithm Intuition: Priority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BDD23-745F-CC4A-6A07-8FAD64B7D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/>
              <a:t>Exponent used to keep priorities positive</a:t>
            </a:r>
          </a:p>
          <a:p>
            <a:r>
              <a:rPr lang="en-US" sz="2200"/>
              <a:t>Wave model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648E64F2-4D48-53B4-28D5-912DB97D6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442" y="2112264"/>
            <a:ext cx="5115478" cy="2851880"/>
          </a:xfrm>
          <a:prstGeom prst="rect">
            <a:avLst/>
          </a:prstGeom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140DD914-1773-C12E-73A8-C2158FA1E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52" y="4313760"/>
            <a:ext cx="3995928" cy="15184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C156A7-9674-D98D-5D8C-2313A459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C1DE041-8ACE-4C9F-94BB-DF1FF79D5A79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1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186EB-FD3D-215A-8777-92A42A237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Algorithm Implementation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B6BE-CBAD-EA13-F027-7AF948E9A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/>
              <a:t>Generic weighted graph implementation</a:t>
            </a:r>
          </a:p>
          <a:p>
            <a:r>
              <a:rPr lang="en-US" sz="2200"/>
              <a:t>Custom vertex data type</a:t>
            </a:r>
          </a:p>
          <a:p>
            <a:r>
              <a:rPr lang="en-US" sz="2200"/>
              <a:t>Gather vertices into “layers”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70AF2D-26DA-09E8-3222-CE5FE5493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051" y="1366769"/>
            <a:ext cx="5605005" cy="1891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7DC793-6C1A-F59C-F773-76B7D022B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763" y="3880025"/>
            <a:ext cx="5605005" cy="169551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7E69B-B9FB-815F-2763-C8601249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C1DE041-8ACE-4C9F-94BB-DF1FF79D5A79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4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EE8CA-22D8-7D0C-DA15-889A75D4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Edge Weights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C1FEA-C23D-EF60-B93D-A3621D917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Each goal has its own sub-targets, which can be compared to determine the relationships as each goal is completed</a:t>
            </a:r>
          </a:p>
          <a:p>
            <a:r>
              <a:rPr lang="en-US" sz="2200"/>
              <a:t>Weights range from -1 to 1</a:t>
            </a:r>
          </a:p>
          <a:p>
            <a:r>
              <a:rPr lang="en-US" sz="2200"/>
              <a:t>Some weights are equal to zero</a:t>
            </a:r>
          </a:p>
          <a:p>
            <a:pPr lvl="1"/>
            <a:r>
              <a:rPr lang="en-US" sz="2200"/>
              <a:t>Represent unrelated goals</a:t>
            </a:r>
          </a:p>
          <a:p>
            <a:pPr lvl="1"/>
            <a:r>
              <a:rPr lang="en-US" sz="2200"/>
              <a:t>Symmetry along y=x is due to the undirected nature of the graph</a:t>
            </a:r>
            <a:endParaRPr lang="en-US" sz="1600"/>
          </a:p>
          <a:p>
            <a:endParaRPr lang="en-US" sz="2200"/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3F9FCDD4-B7D4-37CB-02A5-8AD0E47ED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945170"/>
            <a:ext cx="5458968" cy="49676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EB12B-45E0-1EFF-4B22-E661275D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E041-8ACE-4C9F-94BB-DF1FF79D5A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76DB9-14C7-ED8D-F925-8A57366E4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Vertex Priorities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5372A-A983-9A86-A397-3F4276EF1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Each </a:t>
            </a:r>
            <a:r>
              <a:rPr lang="en-US" sz="2200" b="1"/>
              <a:t>vertex</a:t>
            </a:r>
            <a:r>
              <a:rPr lang="en-US" sz="2200"/>
              <a:t> (goal) has an associated </a:t>
            </a:r>
            <a:r>
              <a:rPr lang="en-US" sz="2200" b="1"/>
              <a:t>priority score</a:t>
            </a:r>
          </a:p>
          <a:p>
            <a:r>
              <a:rPr lang="en-US" sz="2200"/>
              <a:t>Related to priorities between goals</a:t>
            </a:r>
          </a:p>
          <a:p>
            <a:r>
              <a:rPr lang="en-US" sz="2200"/>
              <a:t>Positive values only</a:t>
            </a:r>
          </a:p>
          <a:p>
            <a:r>
              <a:rPr lang="en-US" sz="2200"/>
              <a:t>Demonstrates the impacts of the weights between nodes through propagation </a:t>
            </a:r>
          </a:p>
          <a:p>
            <a:endParaRPr lang="en-US" sz="2200"/>
          </a:p>
          <a:p>
            <a:endParaRPr lang="en-US" sz="2200"/>
          </a:p>
          <a:p>
            <a:endParaRPr lang="en-US" sz="220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B1EF3FD-E3A7-B7E6-FC38-3E64953E4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832251"/>
            <a:ext cx="5458968" cy="319349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2E60F-8C45-215D-209E-063367CB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E041-8ACE-4C9F-94BB-DF1FF79D5A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96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FFC34-995E-63A5-C0B3-9DD0EEB2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/>
              <a:t>Most Positive/Negative Impacts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5896-8A56-8850-39B6-335D81A14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200"/>
              <a:t>SDG 1: </a:t>
            </a:r>
            <a:r>
              <a:rPr lang="en-US" sz="2200" i="1"/>
              <a:t>No Poverty</a:t>
            </a:r>
            <a:r>
              <a:rPr lang="en-US" sz="2200"/>
              <a:t> holds the most positive impact</a:t>
            </a:r>
          </a:p>
          <a:p>
            <a:r>
              <a:rPr lang="en-US" sz="2200"/>
              <a:t>SDG 12: </a:t>
            </a:r>
            <a:r>
              <a:rPr lang="en-US" sz="2200" i="1"/>
              <a:t>Responsible Consumption and Production </a:t>
            </a:r>
            <a:r>
              <a:rPr lang="en-US" sz="2200"/>
              <a:t>holds the most negative impact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71E5619-5EA1-EF6B-6A78-08DBC6173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2816344"/>
            <a:ext cx="5468112" cy="3185175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46A76CB-1CF6-6368-CDFC-1DE5D61E1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816344"/>
            <a:ext cx="5468112" cy="318517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FE3E3-B1BA-3243-E28F-617CC271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E041-8ACE-4C9F-94BB-DF1FF79D5A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63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80f8855-586d-44a0-9a9a-70a222945b6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5983D9B6E96341BD4F0CCB0AFFF412" ma:contentTypeVersion="6" ma:contentTypeDescription="Create a new document." ma:contentTypeScope="" ma:versionID="068652640bfe5911c51ff3728b8c1251">
  <xsd:schema xmlns:xsd="http://www.w3.org/2001/XMLSchema" xmlns:xs="http://www.w3.org/2001/XMLSchema" xmlns:p="http://schemas.microsoft.com/office/2006/metadata/properties" xmlns:ns3="d80f8855-586d-44a0-9a9a-70a222945b65" xmlns:ns4="e7814597-8977-4b25-be24-b3dafa2f82e4" targetNamespace="http://schemas.microsoft.com/office/2006/metadata/properties" ma:root="true" ma:fieldsID="53a23b2256d9e792b6dfff26a17faf10" ns3:_="" ns4:_="">
    <xsd:import namespace="d80f8855-586d-44a0-9a9a-70a222945b65"/>
    <xsd:import namespace="e7814597-8977-4b25-be24-b3dafa2f82e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0f8855-586d-44a0-9a9a-70a222945b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814597-8977-4b25-be24-b3dafa2f82e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2A5B9F-308E-49A4-9857-EB1CA6AAAB82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e7814597-8977-4b25-be24-b3dafa2f82e4"/>
    <ds:schemaRef ds:uri="d80f8855-586d-44a0-9a9a-70a222945b6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4313876-C579-490C-B81E-77BF037B7D07}">
  <ds:schemaRefs>
    <ds:schemaRef ds:uri="d80f8855-586d-44a0-9a9a-70a222945b65"/>
    <ds:schemaRef ds:uri="e7814597-8977-4b25-be24-b3dafa2f82e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BFAB746-0E1A-41AC-9226-42EAE09227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</Words>
  <Application>Microsoft Office PowerPoint</Application>
  <PresentationFormat>Widescreen</PresentationFormat>
  <Paragraphs>108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We Put the “UN” in “FUN”: The Mathematical Guide to Saving the World</vt:lpstr>
      <vt:lpstr>Problem</vt:lpstr>
      <vt:lpstr>Approach</vt:lpstr>
      <vt:lpstr>Algorithm Intuition: Achievement Score</vt:lpstr>
      <vt:lpstr>Algorithm Intuition: Priority</vt:lpstr>
      <vt:lpstr>Algorithm Implementation</vt:lpstr>
      <vt:lpstr>Edge Weights</vt:lpstr>
      <vt:lpstr>Vertex Priorities</vt:lpstr>
      <vt:lpstr>Most Positive/Negative Impacts</vt:lpstr>
      <vt:lpstr>Graphs – Pandemics and Wars</vt:lpstr>
      <vt:lpstr>Graphs – Refugee Movements and Technological Advancements</vt:lpstr>
      <vt:lpstr>Graphs – Climate Change and All External Effects</vt:lpstr>
      <vt:lpstr>Sensitivity Analysis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Cutting</dc:creator>
  <cp:lastModifiedBy>Erick White</cp:lastModifiedBy>
  <cp:revision>2</cp:revision>
  <dcterms:created xsi:type="dcterms:W3CDTF">2023-03-06T20:18:26Z</dcterms:created>
  <dcterms:modified xsi:type="dcterms:W3CDTF">2023-05-12T22:16:06Z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0x010100F35983D9B6E96341BD4F0CCB0AFFF412</vt:lpwstr>
  </property>
</Properties>
</file>