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9F5B2-7094-4E84-9EAE-854E5F0A03C0}"/>
              </a:ext>
            </a:extLst>
          </p:cNvPr>
          <p:cNvSpPr>
            <a:spLocks noGrp="1"/>
          </p:cNvSpPr>
          <p:nvPr>
            <p:ph type="ctrTitle"/>
          </p:nvPr>
        </p:nvSpPr>
        <p:spPr>
          <a:xfrm>
            <a:off x="2589212" y="949230"/>
            <a:ext cx="8915399" cy="2262781"/>
          </a:xfrm>
        </p:spPr>
        <p:txBody>
          <a:bodyPr/>
          <a:lstStyle/>
          <a:p>
            <a:r>
              <a:rPr lang="es-EC" b="1" dirty="0"/>
              <a:t>BASE DE DATOS SQL vs </a:t>
            </a:r>
            <a:r>
              <a:rPr lang="es-EC" b="1" dirty="0" err="1"/>
              <a:t>NoSQL</a:t>
            </a:r>
            <a:endParaRPr lang="es-EC" b="1" dirty="0"/>
          </a:p>
        </p:txBody>
      </p:sp>
      <p:sp>
        <p:nvSpPr>
          <p:cNvPr id="3" name="Subtítulo 2">
            <a:extLst>
              <a:ext uri="{FF2B5EF4-FFF2-40B4-BE49-F238E27FC236}">
                <a16:creationId xmlns:a16="http://schemas.microsoft.com/office/drawing/2014/main" id="{37D6A74D-B16D-4E28-9137-3E460BD363AC}"/>
              </a:ext>
            </a:extLst>
          </p:cNvPr>
          <p:cNvSpPr>
            <a:spLocks noGrp="1"/>
          </p:cNvSpPr>
          <p:nvPr>
            <p:ph type="subTitle" idx="1"/>
          </p:nvPr>
        </p:nvSpPr>
        <p:spPr>
          <a:xfrm>
            <a:off x="9798395" y="5466492"/>
            <a:ext cx="2393605" cy="1126283"/>
          </a:xfrm>
        </p:spPr>
        <p:txBody>
          <a:bodyPr>
            <a:normAutofit fontScale="70000" lnSpcReduction="20000"/>
          </a:bodyPr>
          <a:lstStyle/>
          <a:p>
            <a:r>
              <a:rPr lang="es-EC" b="1" dirty="0"/>
              <a:t>Grupo:</a:t>
            </a:r>
          </a:p>
          <a:p>
            <a:r>
              <a:rPr lang="es-EC" b="1" dirty="0"/>
              <a:t>Gabriela Basantes</a:t>
            </a:r>
          </a:p>
          <a:p>
            <a:r>
              <a:rPr lang="es-EC" b="1" dirty="0"/>
              <a:t>Susan Noboa</a:t>
            </a:r>
          </a:p>
          <a:p>
            <a:r>
              <a:rPr lang="es-EC" b="1" dirty="0"/>
              <a:t>Ericka Torres</a:t>
            </a:r>
          </a:p>
        </p:txBody>
      </p:sp>
    </p:spTree>
    <p:extLst>
      <p:ext uri="{BB962C8B-B14F-4D97-AF65-F5344CB8AC3E}">
        <p14:creationId xmlns:p14="http://schemas.microsoft.com/office/powerpoint/2010/main" val="33979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23146-7068-48ED-BE80-F29C065D30EC}"/>
              </a:ext>
            </a:extLst>
          </p:cNvPr>
          <p:cNvSpPr>
            <a:spLocks noGrp="1"/>
          </p:cNvSpPr>
          <p:nvPr>
            <p:ph type="title"/>
          </p:nvPr>
        </p:nvSpPr>
        <p:spPr/>
        <p:txBody>
          <a:bodyPr/>
          <a:lstStyle/>
          <a:p>
            <a:r>
              <a:rPr lang="es-EC" b="1" dirty="0"/>
              <a:t>BASES DE DATOS RELACIONALES SQL </a:t>
            </a:r>
            <a:endParaRPr lang="es-EC" dirty="0"/>
          </a:p>
        </p:txBody>
      </p:sp>
      <p:sp>
        <p:nvSpPr>
          <p:cNvPr id="3" name="Marcador de contenido 2">
            <a:extLst>
              <a:ext uri="{FF2B5EF4-FFF2-40B4-BE49-F238E27FC236}">
                <a16:creationId xmlns:a16="http://schemas.microsoft.com/office/drawing/2014/main" id="{FEA0E475-32C2-40BC-824E-A6C61297F3AB}"/>
              </a:ext>
            </a:extLst>
          </p:cNvPr>
          <p:cNvSpPr>
            <a:spLocks noGrp="1"/>
          </p:cNvSpPr>
          <p:nvPr>
            <p:ph idx="1"/>
          </p:nvPr>
        </p:nvSpPr>
        <p:spPr/>
        <p:txBody>
          <a:bodyPr>
            <a:normAutofit/>
          </a:bodyPr>
          <a:lstStyle/>
          <a:p>
            <a:pPr algn="just"/>
            <a:r>
              <a:rPr lang="es-EC" sz="2800" dirty="0"/>
              <a:t>Son un conjunto de tablas, que se encuentran agrupadas por columnas o también llamadas categorías por filas que son las instancias de los datos contenidos en las columnas.</a:t>
            </a:r>
          </a:p>
          <a:p>
            <a:endParaRPr lang="es-EC" dirty="0"/>
          </a:p>
        </p:txBody>
      </p:sp>
    </p:spTree>
    <p:extLst>
      <p:ext uri="{BB962C8B-B14F-4D97-AF65-F5344CB8AC3E}">
        <p14:creationId xmlns:p14="http://schemas.microsoft.com/office/powerpoint/2010/main" val="97575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B4318F-335D-4249-8636-7E5A6D23361A}"/>
              </a:ext>
            </a:extLst>
          </p:cNvPr>
          <p:cNvSpPr>
            <a:spLocks noGrp="1"/>
          </p:cNvSpPr>
          <p:nvPr>
            <p:ph type="body" idx="1"/>
          </p:nvPr>
        </p:nvSpPr>
        <p:spPr>
          <a:xfrm>
            <a:off x="2939373" y="833016"/>
            <a:ext cx="3992732" cy="576262"/>
          </a:xfrm>
        </p:spPr>
        <p:txBody>
          <a:bodyPr/>
          <a:lstStyle/>
          <a:p>
            <a:r>
              <a:rPr lang="es-EC" b="1" dirty="0"/>
              <a:t>VENTAJAS</a:t>
            </a:r>
          </a:p>
        </p:txBody>
      </p:sp>
      <p:sp>
        <p:nvSpPr>
          <p:cNvPr id="3" name="Marcador de contenido 2">
            <a:extLst>
              <a:ext uri="{FF2B5EF4-FFF2-40B4-BE49-F238E27FC236}">
                <a16:creationId xmlns:a16="http://schemas.microsoft.com/office/drawing/2014/main" id="{BC2B0283-2F34-45A4-9954-F39130587806}"/>
              </a:ext>
            </a:extLst>
          </p:cNvPr>
          <p:cNvSpPr>
            <a:spLocks noGrp="1"/>
          </p:cNvSpPr>
          <p:nvPr>
            <p:ph sz="half" idx="2"/>
          </p:nvPr>
        </p:nvSpPr>
        <p:spPr>
          <a:xfrm>
            <a:off x="2589212" y="1409279"/>
            <a:ext cx="4342893" cy="3354060"/>
          </a:xfrm>
        </p:spPr>
        <p:txBody>
          <a:bodyPr>
            <a:normAutofit fontScale="92500" lnSpcReduction="10000"/>
          </a:bodyPr>
          <a:lstStyle/>
          <a:p>
            <a:pPr lvl="0"/>
            <a:endParaRPr lang="es-EC" dirty="0"/>
          </a:p>
          <a:p>
            <a:pPr lvl="1"/>
            <a:r>
              <a:rPr lang="es-EC" dirty="0"/>
              <a:t>Permite mantener la integridad de los datos</a:t>
            </a:r>
          </a:p>
          <a:p>
            <a:pPr lvl="1" algn="just"/>
            <a:r>
              <a:rPr lang="es-EC" dirty="0"/>
              <a:t>Es escalable</a:t>
            </a:r>
          </a:p>
          <a:p>
            <a:pPr marL="0" lvl="0" indent="0">
              <a:buNone/>
            </a:pPr>
            <a:endParaRPr lang="en-US" dirty="0"/>
          </a:p>
          <a:p>
            <a:pPr marL="0" lvl="0" indent="0">
              <a:buNone/>
            </a:pPr>
            <a:endParaRPr lang="en-US" dirty="0"/>
          </a:p>
          <a:p>
            <a:pPr marL="0" lvl="0" indent="0">
              <a:buNone/>
            </a:pPr>
            <a:endParaRPr lang="es-EC" dirty="0"/>
          </a:p>
          <a:p>
            <a:pPr lvl="0"/>
            <a:r>
              <a:rPr lang="es-EC" b="1" dirty="0"/>
              <a:t>EJEMPLOS</a:t>
            </a:r>
            <a:r>
              <a:rPr lang="es-EC" dirty="0"/>
              <a:t> </a:t>
            </a:r>
          </a:p>
          <a:p>
            <a:pPr lvl="1"/>
            <a:r>
              <a:rPr lang="es-EC" dirty="0"/>
              <a:t>SQL</a:t>
            </a:r>
          </a:p>
          <a:p>
            <a:pPr lvl="1"/>
            <a:r>
              <a:rPr lang="es-EC" dirty="0"/>
              <a:t>MySQL</a:t>
            </a:r>
          </a:p>
          <a:p>
            <a:pPr marL="0" indent="0">
              <a:buNone/>
            </a:pPr>
            <a:endParaRPr lang="es-EC" dirty="0"/>
          </a:p>
        </p:txBody>
      </p:sp>
      <p:sp>
        <p:nvSpPr>
          <p:cNvPr id="5" name="Text Placeholder 4">
            <a:extLst>
              <a:ext uri="{FF2B5EF4-FFF2-40B4-BE49-F238E27FC236}">
                <a16:creationId xmlns:a16="http://schemas.microsoft.com/office/drawing/2014/main" id="{CCEA481A-4945-4670-A56A-CA3610E11A7B}"/>
              </a:ext>
            </a:extLst>
          </p:cNvPr>
          <p:cNvSpPr>
            <a:spLocks noGrp="1"/>
          </p:cNvSpPr>
          <p:nvPr>
            <p:ph type="body" sz="quarter" idx="3"/>
          </p:nvPr>
        </p:nvSpPr>
        <p:spPr>
          <a:xfrm>
            <a:off x="7506629" y="829788"/>
            <a:ext cx="3999001" cy="576262"/>
          </a:xfrm>
        </p:spPr>
        <p:txBody>
          <a:bodyPr/>
          <a:lstStyle/>
          <a:p>
            <a:r>
              <a:rPr lang="es-EC" b="1" dirty="0"/>
              <a:t>DESVENTAJAS</a:t>
            </a:r>
          </a:p>
        </p:txBody>
      </p:sp>
      <p:sp>
        <p:nvSpPr>
          <p:cNvPr id="6" name="Content Placeholder 5">
            <a:extLst>
              <a:ext uri="{FF2B5EF4-FFF2-40B4-BE49-F238E27FC236}">
                <a16:creationId xmlns:a16="http://schemas.microsoft.com/office/drawing/2014/main" id="{2FC3E49B-4906-4445-897A-0757314750CF}"/>
              </a:ext>
            </a:extLst>
          </p:cNvPr>
          <p:cNvSpPr>
            <a:spLocks noGrp="1"/>
          </p:cNvSpPr>
          <p:nvPr>
            <p:ph sz="quarter" idx="4"/>
          </p:nvPr>
        </p:nvSpPr>
        <p:spPr>
          <a:xfrm>
            <a:off x="7166956" y="1406050"/>
            <a:ext cx="4338674" cy="3354060"/>
          </a:xfrm>
        </p:spPr>
        <p:txBody>
          <a:bodyPr>
            <a:normAutofit fontScale="92500" lnSpcReduction="10000"/>
          </a:bodyPr>
          <a:lstStyle/>
          <a:p>
            <a:pPr lvl="0"/>
            <a:endParaRPr lang="es-EC" dirty="0"/>
          </a:p>
          <a:p>
            <a:pPr lvl="1"/>
            <a:r>
              <a:rPr lang="es-EC" dirty="0"/>
              <a:t>Codificación Compleja</a:t>
            </a:r>
          </a:p>
          <a:p>
            <a:pPr lvl="1"/>
            <a:r>
              <a:rPr lang="es-EC" dirty="0"/>
              <a:t>Tiene dificultad para trabajar con datos distribuidos</a:t>
            </a:r>
          </a:p>
        </p:txBody>
      </p:sp>
      <p:pic>
        <p:nvPicPr>
          <p:cNvPr id="9" name="Picture 8">
            <a:extLst>
              <a:ext uri="{FF2B5EF4-FFF2-40B4-BE49-F238E27FC236}">
                <a16:creationId xmlns:a16="http://schemas.microsoft.com/office/drawing/2014/main" id="{5FE94DC8-FE73-4BEE-8394-0661C40DB320}"/>
              </a:ext>
            </a:extLst>
          </p:cNvPr>
          <p:cNvPicPr>
            <a:picLocks noChangeAspect="1"/>
          </p:cNvPicPr>
          <p:nvPr/>
        </p:nvPicPr>
        <p:blipFill>
          <a:blip r:embed="rId2"/>
          <a:stretch>
            <a:fillRect/>
          </a:stretch>
        </p:blipFill>
        <p:spPr>
          <a:xfrm>
            <a:off x="8378823" y="3805218"/>
            <a:ext cx="1914939" cy="1914939"/>
          </a:xfrm>
          <a:prstGeom prst="rect">
            <a:avLst/>
          </a:prstGeom>
        </p:spPr>
      </p:pic>
      <p:pic>
        <p:nvPicPr>
          <p:cNvPr id="1030" name="Picture 6" descr="Resultado de imagen para logo sql">
            <a:extLst>
              <a:ext uri="{FF2B5EF4-FFF2-40B4-BE49-F238E27FC236}">
                <a16:creationId xmlns:a16="http://schemas.microsoft.com/office/drawing/2014/main" id="{D305EB10-DC7E-437A-A2FE-B34E89267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479" y="3802639"/>
            <a:ext cx="2358212" cy="191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31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62FE5-C2AC-47FB-A210-3D00CE15838A}"/>
              </a:ext>
            </a:extLst>
          </p:cNvPr>
          <p:cNvSpPr>
            <a:spLocks noGrp="1"/>
          </p:cNvSpPr>
          <p:nvPr>
            <p:ph type="title"/>
          </p:nvPr>
        </p:nvSpPr>
        <p:spPr/>
        <p:txBody>
          <a:bodyPr>
            <a:normAutofit fontScale="90000"/>
          </a:bodyPr>
          <a:lstStyle/>
          <a:p>
            <a:r>
              <a:rPr lang="es-EC" b="1" dirty="0"/>
              <a:t>BASES DE DATOS RELACIONALES NO SQL</a:t>
            </a:r>
            <a:br>
              <a:rPr lang="es-EC" dirty="0"/>
            </a:br>
            <a:endParaRPr lang="es-EC" dirty="0"/>
          </a:p>
        </p:txBody>
      </p:sp>
      <p:sp>
        <p:nvSpPr>
          <p:cNvPr id="3" name="Marcador de contenido 2">
            <a:extLst>
              <a:ext uri="{FF2B5EF4-FFF2-40B4-BE49-F238E27FC236}">
                <a16:creationId xmlns:a16="http://schemas.microsoft.com/office/drawing/2014/main" id="{2D780513-0944-4A78-B7A2-508F8C496905}"/>
              </a:ext>
            </a:extLst>
          </p:cNvPr>
          <p:cNvSpPr>
            <a:spLocks noGrp="1"/>
          </p:cNvSpPr>
          <p:nvPr>
            <p:ph idx="1"/>
          </p:nvPr>
        </p:nvSpPr>
        <p:spPr/>
        <p:txBody>
          <a:bodyPr/>
          <a:lstStyle/>
          <a:p>
            <a:pPr lvl="0" algn="just"/>
            <a:r>
              <a:rPr lang="es-EC" sz="2800" dirty="0"/>
              <a:t>Las bases de datos no SQL no contienen esquemas y aparecieron con la creación de </a:t>
            </a:r>
            <a:r>
              <a:rPr lang="es-EC" sz="2800" dirty="0" err="1"/>
              <a:t>Dynamo</a:t>
            </a:r>
            <a:r>
              <a:rPr lang="es-EC" sz="2800" dirty="0"/>
              <a:t> por parte de Amazon, hay de tres tipos:</a:t>
            </a:r>
          </a:p>
          <a:p>
            <a:pPr lvl="1" algn="just"/>
            <a:r>
              <a:rPr lang="es-EC" sz="2800" dirty="0"/>
              <a:t>Almacenes de Clave - Valor</a:t>
            </a:r>
          </a:p>
          <a:p>
            <a:pPr lvl="1" algn="just"/>
            <a:r>
              <a:rPr lang="es-EC" sz="2800" dirty="0"/>
              <a:t>Orientadas a Columnas </a:t>
            </a:r>
          </a:p>
          <a:p>
            <a:pPr lvl="1" algn="just"/>
            <a:r>
              <a:rPr lang="es-EC" sz="2800" dirty="0"/>
              <a:t>Almacenes basadas en documentos</a:t>
            </a:r>
          </a:p>
          <a:p>
            <a:pPr marL="0" indent="0">
              <a:buNone/>
            </a:pPr>
            <a:endParaRPr lang="es-EC" dirty="0"/>
          </a:p>
        </p:txBody>
      </p:sp>
    </p:spTree>
    <p:extLst>
      <p:ext uri="{BB962C8B-B14F-4D97-AF65-F5344CB8AC3E}">
        <p14:creationId xmlns:p14="http://schemas.microsoft.com/office/powerpoint/2010/main" val="375013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B4318F-335D-4249-8636-7E5A6D23361A}"/>
              </a:ext>
            </a:extLst>
          </p:cNvPr>
          <p:cNvSpPr>
            <a:spLocks noGrp="1"/>
          </p:cNvSpPr>
          <p:nvPr>
            <p:ph type="body" idx="1"/>
          </p:nvPr>
        </p:nvSpPr>
        <p:spPr>
          <a:xfrm>
            <a:off x="2939373" y="833016"/>
            <a:ext cx="3992732" cy="576262"/>
          </a:xfrm>
        </p:spPr>
        <p:txBody>
          <a:bodyPr/>
          <a:lstStyle/>
          <a:p>
            <a:r>
              <a:rPr lang="es-EC" b="1" dirty="0"/>
              <a:t>VENTAJAS</a:t>
            </a:r>
          </a:p>
        </p:txBody>
      </p:sp>
      <p:sp>
        <p:nvSpPr>
          <p:cNvPr id="3" name="Marcador de contenido 2">
            <a:extLst>
              <a:ext uri="{FF2B5EF4-FFF2-40B4-BE49-F238E27FC236}">
                <a16:creationId xmlns:a16="http://schemas.microsoft.com/office/drawing/2014/main" id="{BC2B0283-2F34-45A4-9954-F39130587806}"/>
              </a:ext>
            </a:extLst>
          </p:cNvPr>
          <p:cNvSpPr>
            <a:spLocks noGrp="1"/>
          </p:cNvSpPr>
          <p:nvPr>
            <p:ph sz="half" idx="2"/>
          </p:nvPr>
        </p:nvSpPr>
        <p:spPr>
          <a:xfrm>
            <a:off x="2589212" y="1409279"/>
            <a:ext cx="4342893" cy="3354060"/>
          </a:xfrm>
        </p:spPr>
        <p:txBody>
          <a:bodyPr>
            <a:normAutofit fontScale="77500" lnSpcReduction="20000"/>
          </a:bodyPr>
          <a:lstStyle/>
          <a:p>
            <a:pPr lvl="0" algn="just"/>
            <a:r>
              <a:rPr lang="es-EC" sz="2100" dirty="0"/>
              <a:t>Escalabilidad</a:t>
            </a:r>
          </a:p>
          <a:p>
            <a:pPr lvl="0" algn="just"/>
            <a:r>
              <a:rPr lang="es-EC" sz="2100" dirty="0"/>
              <a:t>Disponibilidad</a:t>
            </a:r>
          </a:p>
          <a:p>
            <a:pPr lvl="0" algn="just"/>
            <a:r>
              <a:rPr lang="es-EC" sz="2100" dirty="0"/>
              <a:t>Consistente</a:t>
            </a:r>
          </a:p>
          <a:p>
            <a:pPr lvl="0" algn="just"/>
            <a:r>
              <a:rPr lang="es-EC" sz="2100" dirty="0"/>
              <a:t>Rendimiento</a:t>
            </a:r>
          </a:p>
          <a:p>
            <a:pPr lvl="0" algn="just"/>
            <a:r>
              <a:rPr lang="es-EC" sz="2100" dirty="0"/>
              <a:t>Modelo de datos más flexible</a:t>
            </a:r>
          </a:p>
          <a:p>
            <a:pPr lvl="0" algn="just"/>
            <a:r>
              <a:rPr lang="es-EC" sz="2100" dirty="0"/>
              <a:t>Consulta de datos más eficiente</a:t>
            </a:r>
          </a:p>
          <a:p>
            <a:pPr lvl="0" algn="just"/>
            <a:r>
              <a:rPr lang="es-EC" sz="2100" dirty="0"/>
              <a:t>Mantiene copias múltiples de los datos</a:t>
            </a:r>
          </a:p>
          <a:p>
            <a:pPr lvl="0" algn="just"/>
            <a:r>
              <a:rPr lang="es-EC" sz="2100" dirty="0"/>
              <a:t>Procesamiento más rápido que las bases de datos estructuradas</a:t>
            </a:r>
          </a:p>
          <a:p>
            <a:pPr algn="just"/>
            <a:r>
              <a:rPr lang="es-EC" sz="2100" dirty="0"/>
              <a:t>Atomicidad</a:t>
            </a:r>
          </a:p>
          <a:p>
            <a:pPr marL="0" indent="0">
              <a:buNone/>
            </a:pPr>
            <a:endParaRPr lang="es-EC" dirty="0"/>
          </a:p>
        </p:txBody>
      </p:sp>
      <p:sp>
        <p:nvSpPr>
          <p:cNvPr id="5" name="Text Placeholder 4">
            <a:extLst>
              <a:ext uri="{FF2B5EF4-FFF2-40B4-BE49-F238E27FC236}">
                <a16:creationId xmlns:a16="http://schemas.microsoft.com/office/drawing/2014/main" id="{CCEA481A-4945-4670-A56A-CA3610E11A7B}"/>
              </a:ext>
            </a:extLst>
          </p:cNvPr>
          <p:cNvSpPr>
            <a:spLocks noGrp="1"/>
          </p:cNvSpPr>
          <p:nvPr>
            <p:ph type="body" sz="quarter" idx="3"/>
          </p:nvPr>
        </p:nvSpPr>
        <p:spPr>
          <a:xfrm>
            <a:off x="7506629" y="829788"/>
            <a:ext cx="3999001" cy="576262"/>
          </a:xfrm>
        </p:spPr>
        <p:txBody>
          <a:bodyPr/>
          <a:lstStyle/>
          <a:p>
            <a:r>
              <a:rPr lang="es-EC" b="1" dirty="0"/>
              <a:t>DESVENTAJAS</a:t>
            </a:r>
          </a:p>
        </p:txBody>
      </p:sp>
      <p:sp>
        <p:nvSpPr>
          <p:cNvPr id="6" name="Content Placeholder 5">
            <a:extLst>
              <a:ext uri="{FF2B5EF4-FFF2-40B4-BE49-F238E27FC236}">
                <a16:creationId xmlns:a16="http://schemas.microsoft.com/office/drawing/2014/main" id="{2FC3E49B-4906-4445-897A-0757314750CF}"/>
              </a:ext>
            </a:extLst>
          </p:cNvPr>
          <p:cNvSpPr>
            <a:spLocks noGrp="1"/>
          </p:cNvSpPr>
          <p:nvPr>
            <p:ph sz="quarter" idx="4"/>
          </p:nvPr>
        </p:nvSpPr>
        <p:spPr>
          <a:xfrm>
            <a:off x="7166956" y="1406050"/>
            <a:ext cx="4338674" cy="3354060"/>
          </a:xfrm>
        </p:spPr>
        <p:txBody>
          <a:bodyPr>
            <a:normAutofit fontScale="77500" lnSpcReduction="20000"/>
          </a:bodyPr>
          <a:lstStyle/>
          <a:p>
            <a:pPr lvl="0" algn="just"/>
            <a:r>
              <a:rPr lang="es-EC" sz="2300" dirty="0"/>
              <a:t>La escritura de datos no es visible inmediatamente. </a:t>
            </a:r>
          </a:p>
          <a:p>
            <a:pPr lvl="0" algn="just"/>
            <a:r>
              <a:rPr lang="es-EC" sz="2300" dirty="0"/>
              <a:t>No hay consistencia sólida para la generación de aplicaciones.</a:t>
            </a:r>
          </a:p>
          <a:p>
            <a:pPr lvl="0" algn="just"/>
            <a:r>
              <a:rPr lang="es-EC" sz="2300" dirty="0"/>
              <a:t>Los programadores deben crear lógica de control adicional para manejar datos obsoletos o eliminados</a:t>
            </a:r>
          </a:p>
          <a:p>
            <a:pPr lvl="0" algn="just"/>
            <a:r>
              <a:rPr lang="es-EC" sz="2300" dirty="0"/>
              <a:t>No son compatibles con ACID</a:t>
            </a:r>
          </a:p>
          <a:p>
            <a:pPr lvl="0" algn="just"/>
            <a:endParaRPr lang="es-EC" dirty="0"/>
          </a:p>
        </p:txBody>
      </p:sp>
    </p:spTree>
    <p:extLst>
      <p:ext uri="{BB962C8B-B14F-4D97-AF65-F5344CB8AC3E}">
        <p14:creationId xmlns:p14="http://schemas.microsoft.com/office/powerpoint/2010/main" val="273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2F9DB-DAEA-4302-919F-DF48EB9F62B4}"/>
              </a:ext>
            </a:extLst>
          </p:cNvPr>
          <p:cNvSpPr>
            <a:spLocks noGrp="1"/>
          </p:cNvSpPr>
          <p:nvPr>
            <p:ph type="body" idx="1"/>
          </p:nvPr>
        </p:nvSpPr>
        <p:spPr/>
        <p:txBody>
          <a:bodyPr/>
          <a:lstStyle/>
          <a:p>
            <a:r>
              <a:rPr lang="es-EC" b="1" dirty="0"/>
              <a:t>EJEMPLOS</a:t>
            </a:r>
            <a:endParaRPr lang="es-EC" dirty="0"/>
          </a:p>
        </p:txBody>
      </p:sp>
      <p:sp>
        <p:nvSpPr>
          <p:cNvPr id="4" name="Content Placeholder 3">
            <a:extLst>
              <a:ext uri="{FF2B5EF4-FFF2-40B4-BE49-F238E27FC236}">
                <a16:creationId xmlns:a16="http://schemas.microsoft.com/office/drawing/2014/main" id="{1A6395CA-51B8-4D7D-A6DC-3599CEE0AD25}"/>
              </a:ext>
            </a:extLst>
          </p:cNvPr>
          <p:cNvSpPr>
            <a:spLocks noGrp="1"/>
          </p:cNvSpPr>
          <p:nvPr>
            <p:ph sz="half" idx="2"/>
          </p:nvPr>
        </p:nvSpPr>
        <p:spPr/>
        <p:txBody>
          <a:bodyPr/>
          <a:lstStyle/>
          <a:p>
            <a:pPr lvl="1"/>
            <a:r>
              <a:rPr lang="es-EC" dirty="0"/>
              <a:t> </a:t>
            </a:r>
            <a:r>
              <a:rPr lang="es-EC" dirty="0" err="1"/>
              <a:t>MongoDB</a:t>
            </a:r>
            <a:endParaRPr lang="es-EC" dirty="0"/>
          </a:p>
          <a:p>
            <a:pPr lvl="1"/>
            <a:r>
              <a:rPr lang="es-EC" dirty="0" err="1"/>
              <a:t>Hipermesa</a:t>
            </a:r>
            <a:endParaRPr lang="es-EC" dirty="0"/>
          </a:p>
          <a:p>
            <a:pPr lvl="1"/>
            <a:r>
              <a:rPr lang="es-EC" dirty="0" err="1"/>
              <a:t>Cassandra</a:t>
            </a:r>
            <a:endParaRPr lang="es-EC" dirty="0"/>
          </a:p>
          <a:p>
            <a:pPr marL="0" lvl="0" indent="0">
              <a:buNone/>
            </a:pPr>
            <a:endParaRPr lang="es-EC" dirty="0"/>
          </a:p>
        </p:txBody>
      </p:sp>
      <p:pic>
        <p:nvPicPr>
          <p:cNvPr id="2050" name="Picture 2" descr="Resultado de imagen para logo MongoDB">
            <a:extLst>
              <a:ext uri="{FF2B5EF4-FFF2-40B4-BE49-F238E27FC236}">
                <a16:creationId xmlns:a16="http://schemas.microsoft.com/office/drawing/2014/main" id="{F4751A31-748A-4A9E-8E83-29A09BFFC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604" y="2507082"/>
            <a:ext cx="2598579" cy="6858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logo Cassandra">
            <a:extLst>
              <a:ext uri="{FF2B5EF4-FFF2-40B4-BE49-F238E27FC236}">
                <a16:creationId xmlns:a16="http://schemas.microsoft.com/office/drawing/2014/main" id="{EAC80264-D2D7-4BBB-A3BB-24500E839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681" y="3846885"/>
            <a:ext cx="2447502" cy="164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1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62FE5-C2AC-47FB-A210-3D00CE15838A}"/>
              </a:ext>
            </a:extLst>
          </p:cNvPr>
          <p:cNvSpPr>
            <a:spLocks noGrp="1"/>
          </p:cNvSpPr>
          <p:nvPr>
            <p:ph type="title"/>
          </p:nvPr>
        </p:nvSpPr>
        <p:spPr/>
        <p:txBody>
          <a:bodyPr>
            <a:normAutofit/>
          </a:bodyPr>
          <a:lstStyle/>
          <a:p>
            <a:r>
              <a:rPr lang="es-EC" b="1" dirty="0"/>
              <a:t>CONCLUSIÓN</a:t>
            </a:r>
            <a:endParaRPr lang="es-EC" dirty="0"/>
          </a:p>
        </p:txBody>
      </p:sp>
      <p:sp>
        <p:nvSpPr>
          <p:cNvPr id="3" name="Marcador de contenido 2">
            <a:extLst>
              <a:ext uri="{FF2B5EF4-FFF2-40B4-BE49-F238E27FC236}">
                <a16:creationId xmlns:a16="http://schemas.microsoft.com/office/drawing/2014/main" id="{2D780513-0944-4A78-B7A2-508F8C496905}"/>
              </a:ext>
            </a:extLst>
          </p:cNvPr>
          <p:cNvSpPr>
            <a:spLocks noGrp="1"/>
          </p:cNvSpPr>
          <p:nvPr>
            <p:ph idx="1"/>
          </p:nvPr>
        </p:nvSpPr>
        <p:spPr/>
        <p:txBody>
          <a:bodyPr>
            <a:normAutofit fontScale="85000" lnSpcReduction="10000"/>
          </a:bodyPr>
          <a:lstStyle/>
          <a:p>
            <a:pPr algn="just"/>
            <a:r>
              <a:rPr lang="es-EC" sz="1900" dirty="0"/>
              <a:t>Se puede concluir que las BD </a:t>
            </a:r>
            <a:r>
              <a:rPr lang="es-EC" sz="1900" dirty="0" err="1"/>
              <a:t>NoSQl</a:t>
            </a:r>
            <a:r>
              <a:rPr lang="es-EC" sz="1900" dirty="0"/>
              <a:t> han aumentado su aceptación en el mercado aunque las BD SQL son mayor utilizadas en sistemas tradicionales.</a:t>
            </a:r>
          </a:p>
          <a:p>
            <a:pPr algn="just"/>
            <a:r>
              <a:rPr lang="es-EC" sz="1900" dirty="0"/>
              <a:t>Las BD </a:t>
            </a:r>
            <a:r>
              <a:rPr lang="es-EC" sz="1900" dirty="0" err="1"/>
              <a:t>NoSQL</a:t>
            </a:r>
            <a:r>
              <a:rPr lang="es-EC" sz="1900" dirty="0"/>
              <a:t> son de mejor uso para BIG DAT, ya que son de fácil acceso, velocidad y escalabilidad; aunque son rápidas para tareas sencillas suelen tornarse lentas para tareas complejas ya que las consultas son difíciles de elaborar. En la actualidad existen variedad de herramientas de ayuda en soporte y administración de BD SQL por otro lado para las BD </a:t>
            </a:r>
            <a:r>
              <a:rPr lang="es-EC" sz="1900" dirty="0" err="1"/>
              <a:t>NoSQL</a:t>
            </a:r>
            <a:r>
              <a:rPr lang="es-EC" sz="1900" dirty="0"/>
              <a:t> existe aún la necesitad de dichas herramientas.</a:t>
            </a:r>
          </a:p>
          <a:p>
            <a:pPr algn="just"/>
            <a:r>
              <a:rPr lang="es-EC" sz="1900" dirty="0"/>
              <a:t>En una comparación realizada sobre la creación de instancias en un cubo entre BD SQL y </a:t>
            </a:r>
            <a:r>
              <a:rPr lang="es-EC" sz="1900" dirty="0" err="1"/>
              <a:t>NoSQL</a:t>
            </a:r>
            <a:r>
              <a:rPr lang="es-EC" sz="1900" dirty="0"/>
              <a:t> se pudo determinar que las BD relacionales son más rápida en el proceso de creación.</a:t>
            </a:r>
          </a:p>
          <a:p>
            <a:pPr algn="just"/>
            <a:r>
              <a:rPr lang="es-EC" sz="1900" dirty="0"/>
              <a:t>Si bien es cierto la popularidad de los BD no relacionales han aumentado constantemente dicha aceptación no totalmente lo es por que cuenten con un mejor funcionamiento ya que muchas de estas BD no relacionales son rápidas en ciertos criterios así como también las BD relacionales lo son para otros.</a:t>
            </a:r>
          </a:p>
          <a:p>
            <a:pPr marL="0" indent="0">
              <a:buNone/>
            </a:pPr>
            <a:endParaRPr lang="es-EC" dirty="0"/>
          </a:p>
        </p:txBody>
      </p:sp>
    </p:spTree>
    <p:extLst>
      <p:ext uri="{BB962C8B-B14F-4D97-AF65-F5344CB8AC3E}">
        <p14:creationId xmlns:p14="http://schemas.microsoft.com/office/powerpoint/2010/main" val="2356162934"/>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375</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Espiral</vt:lpstr>
      <vt:lpstr>BASE DE DATOS SQL vs NoSQL</vt:lpstr>
      <vt:lpstr>BASES DE DATOS RELACIONALES SQL </vt:lpstr>
      <vt:lpstr>PowerPoint Presentation</vt:lpstr>
      <vt:lpstr>BASES DE DATOS RELACIONALES NO SQL </vt:lpstr>
      <vt:lpstr>PowerPoint Presentation</vt:lpstr>
      <vt:lpstr>PowerPoint Presentation</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SQL vs NoSQL</dc:title>
  <dc:creator>Ericka</dc:creator>
  <cp:lastModifiedBy>Gabby</cp:lastModifiedBy>
  <cp:revision>21</cp:revision>
  <dcterms:created xsi:type="dcterms:W3CDTF">2018-03-17T00:02:36Z</dcterms:created>
  <dcterms:modified xsi:type="dcterms:W3CDTF">2018-03-17T02:57:02Z</dcterms:modified>
</cp:coreProperties>
</file>