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3/16/2018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69F5B2-7094-4E84-9EAE-854E5F0A03C0}"/>
              </a:ext>
            </a:extLst>
          </p:cNvPr>
          <p:cNvSpPr>
            <a:spLocks noGrp="1"/>
          </p:cNvSpPr>
          <p:nvPr>
            <p:ph type="ctrTitle"/>
          </p:nvPr>
        </p:nvSpPr>
        <p:spPr>
          <a:xfrm>
            <a:off x="2589212" y="949230"/>
            <a:ext cx="8915399" cy="2262781"/>
          </a:xfrm>
        </p:spPr>
        <p:txBody>
          <a:bodyPr/>
          <a:lstStyle/>
          <a:p>
            <a:r>
              <a:rPr lang="es-EC" dirty="0"/>
              <a:t>BASE DE DATOS SQL vs </a:t>
            </a:r>
            <a:r>
              <a:rPr lang="es-EC" dirty="0" err="1"/>
              <a:t>NoSQL</a:t>
            </a:r>
            <a:endParaRPr lang="es-EC" dirty="0"/>
          </a:p>
        </p:txBody>
      </p:sp>
      <p:sp>
        <p:nvSpPr>
          <p:cNvPr id="3" name="Subtítulo 2">
            <a:extLst>
              <a:ext uri="{FF2B5EF4-FFF2-40B4-BE49-F238E27FC236}">
                <a16:creationId xmlns:a16="http://schemas.microsoft.com/office/drawing/2014/main" id="{37D6A74D-B16D-4E28-9137-3E460BD363AC}"/>
              </a:ext>
            </a:extLst>
          </p:cNvPr>
          <p:cNvSpPr>
            <a:spLocks noGrp="1"/>
          </p:cNvSpPr>
          <p:nvPr>
            <p:ph type="subTitle" idx="1"/>
          </p:nvPr>
        </p:nvSpPr>
        <p:spPr>
          <a:xfrm>
            <a:off x="9798395" y="5466492"/>
            <a:ext cx="2393605" cy="1126283"/>
          </a:xfrm>
        </p:spPr>
        <p:txBody>
          <a:bodyPr>
            <a:normAutofit fontScale="70000" lnSpcReduction="20000"/>
          </a:bodyPr>
          <a:lstStyle/>
          <a:p>
            <a:r>
              <a:rPr lang="es-EC" b="1" dirty="0"/>
              <a:t>Grupo:</a:t>
            </a:r>
          </a:p>
          <a:p>
            <a:r>
              <a:rPr lang="es-EC" b="1" dirty="0"/>
              <a:t>Gabriela Basantes</a:t>
            </a:r>
          </a:p>
          <a:p>
            <a:r>
              <a:rPr lang="es-EC" b="1" dirty="0"/>
              <a:t>Susan Noboa</a:t>
            </a:r>
          </a:p>
          <a:p>
            <a:r>
              <a:rPr lang="es-EC" b="1" dirty="0"/>
              <a:t>Ericka Torres</a:t>
            </a:r>
          </a:p>
        </p:txBody>
      </p:sp>
    </p:spTree>
    <p:extLst>
      <p:ext uri="{BB962C8B-B14F-4D97-AF65-F5344CB8AC3E}">
        <p14:creationId xmlns:p14="http://schemas.microsoft.com/office/powerpoint/2010/main" val="3397986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FF2988-7B0A-4178-8C81-5FF4FDA08F8F}"/>
              </a:ext>
            </a:extLst>
          </p:cNvPr>
          <p:cNvSpPr>
            <a:spLocks noGrp="1"/>
          </p:cNvSpPr>
          <p:nvPr>
            <p:ph type="title"/>
          </p:nvPr>
        </p:nvSpPr>
        <p:spPr/>
        <p:txBody>
          <a:bodyPr/>
          <a:lstStyle/>
          <a:p>
            <a:r>
              <a:rPr lang="es-EC" dirty="0"/>
              <a:t>BASE DE DATOS RELACIONALES - SQL</a:t>
            </a:r>
          </a:p>
        </p:txBody>
      </p:sp>
      <p:sp>
        <p:nvSpPr>
          <p:cNvPr id="4" name="Rectángulo 3">
            <a:extLst>
              <a:ext uri="{FF2B5EF4-FFF2-40B4-BE49-F238E27FC236}">
                <a16:creationId xmlns:a16="http://schemas.microsoft.com/office/drawing/2014/main" id="{816B983E-A641-446C-890D-F75B14E483A6}"/>
              </a:ext>
            </a:extLst>
          </p:cNvPr>
          <p:cNvSpPr/>
          <p:nvPr/>
        </p:nvSpPr>
        <p:spPr>
          <a:xfrm>
            <a:off x="1630017" y="2014330"/>
            <a:ext cx="9170505" cy="3635547"/>
          </a:xfrm>
          <a:prstGeom prst="rect">
            <a:avLst/>
          </a:prstGeom>
        </p:spPr>
        <p:txBody>
          <a:bodyPr wrap="square">
            <a:spAutoFit/>
          </a:bodyPr>
          <a:lstStyle/>
          <a:p>
            <a:pPr marL="342900" lvl="0" indent="-342900">
              <a:lnSpc>
                <a:spcPct val="107000"/>
              </a:lnSpc>
              <a:spcAft>
                <a:spcPts val="0"/>
              </a:spcAft>
              <a:buFont typeface="Symbol" panose="05050102010706020507" pitchFamily="18" charset="2"/>
              <a:buBlip>
                <a:blip r:embed="rId2"/>
              </a:buBlip>
            </a:pPr>
            <a:r>
              <a:rPr lang="es-EC" dirty="0">
                <a:latin typeface="Calibri" panose="020F0502020204030204" pitchFamily="34" charset="0"/>
                <a:ea typeface="Calibri" panose="020F0502020204030204" pitchFamily="34" charset="0"/>
                <a:cs typeface="Times New Roman" panose="02020603050405020304" pitchFamily="18" charset="0"/>
              </a:rPr>
              <a:t>DEFINICIÓN. - Son un conjunto de tablas, que se encuentran agrupadas por columnas o también llamadas categorías por filas que son las instancias de los datos contenidos en las columnas.</a:t>
            </a:r>
          </a:p>
          <a:p>
            <a:pPr marL="342900" lvl="0" indent="-342900">
              <a:lnSpc>
                <a:spcPct val="107000"/>
              </a:lnSpc>
              <a:spcAft>
                <a:spcPts val="0"/>
              </a:spcAft>
              <a:buFont typeface="Symbol" panose="05050102010706020507" pitchFamily="18" charset="2"/>
              <a:buBlip>
                <a:blip r:embed="rId2"/>
              </a:buBlip>
            </a:pPr>
            <a:r>
              <a:rPr lang="es-EC" dirty="0">
                <a:latin typeface="Calibri" panose="020F0502020204030204" pitchFamily="34" charset="0"/>
                <a:ea typeface="Calibri" panose="020F0502020204030204" pitchFamily="34" charset="0"/>
                <a:cs typeface="Times New Roman" panose="02020603050405020304" pitchFamily="18" charset="0"/>
              </a:rPr>
              <a:t>VENTAJAS </a:t>
            </a:r>
          </a:p>
          <a:p>
            <a:pPr marL="742950" lvl="1" indent="-285750">
              <a:lnSpc>
                <a:spcPct val="107000"/>
              </a:lnSpc>
              <a:spcAft>
                <a:spcPts val="0"/>
              </a:spcAft>
              <a:buFont typeface="Courier New" panose="02070309020205020404" pitchFamily="49" charset="0"/>
              <a:buChar char="o"/>
            </a:pPr>
            <a:r>
              <a:rPr lang="es-EC" dirty="0">
                <a:latin typeface="Calibri" panose="020F0502020204030204" pitchFamily="34" charset="0"/>
                <a:ea typeface="Calibri" panose="020F0502020204030204" pitchFamily="34" charset="0"/>
                <a:cs typeface="Times New Roman" panose="02020603050405020304" pitchFamily="18" charset="0"/>
              </a:rPr>
              <a:t>Permite mantener la integridad de los datos</a:t>
            </a:r>
          </a:p>
          <a:p>
            <a:pPr marL="742950" lvl="1" indent="-285750">
              <a:lnSpc>
                <a:spcPct val="107000"/>
              </a:lnSpc>
              <a:spcAft>
                <a:spcPts val="0"/>
              </a:spcAft>
              <a:buFont typeface="Courier New" panose="02070309020205020404" pitchFamily="49" charset="0"/>
              <a:buChar char="o"/>
            </a:pPr>
            <a:r>
              <a:rPr lang="es-EC" dirty="0">
                <a:latin typeface="Calibri" panose="020F0502020204030204" pitchFamily="34" charset="0"/>
                <a:ea typeface="Calibri" panose="020F0502020204030204" pitchFamily="34" charset="0"/>
                <a:cs typeface="Times New Roman" panose="02020603050405020304" pitchFamily="18" charset="0"/>
              </a:rPr>
              <a:t>Es escalable</a:t>
            </a:r>
          </a:p>
          <a:p>
            <a:pPr marL="342900" lvl="0" indent="-342900">
              <a:lnSpc>
                <a:spcPct val="107000"/>
              </a:lnSpc>
              <a:spcAft>
                <a:spcPts val="0"/>
              </a:spcAft>
              <a:buFont typeface="Symbol" panose="05050102010706020507" pitchFamily="18" charset="2"/>
              <a:buBlip>
                <a:blip r:embed="rId2"/>
              </a:buBlip>
            </a:pPr>
            <a:r>
              <a:rPr lang="es-EC" dirty="0">
                <a:latin typeface="Calibri" panose="020F0502020204030204" pitchFamily="34" charset="0"/>
                <a:ea typeface="Calibri" panose="020F0502020204030204" pitchFamily="34" charset="0"/>
                <a:cs typeface="Times New Roman" panose="02020603050405020304" pitchFamily="18" charset="0"/>
              </a:rPr>
              <a:t>DESVENTAJAS</a:t>
            </a:r>
          </a:p>
          <a:p>
            <a:pPr marL="742950" lvl="1" indent="-285750">
              <a:lnSpc>
                <a:spcPct val="107000"/>
              </a:lnSpc>
              <a:spcAft>
                <a:spcPts val="0"/>
              </a:spcAft>
              <a:buFont typeface="Courier New" panose="02070309020205020404" pitchFamily="49" charset="0"/>
              <a:buChar char="o"/>
            </a:pPr>
            <a:r>
              <a:rPr lang="es-EC" dirty="0">
                <a:latin typeface="Calibri" panose="020F0502020204030204" pitchFamily="34" charset="0"/>
                <a:ea typeface="Calibri" panose="020F0502020204030204" pitchFamily="34" charset="0"/>
                <a:cs typeface="Times New Roman" panose="02020603050405020304" pitchFamily="18" charset="0"/>
              </a:rPr>
              <a:t>Codificación Compleja</a:t>
            </a:r>
          </a:p>
          <a:p>
            <a:pPr marL="742950" lvl="1" indent="-285750">
              <a:lnSpc>
                <a:spcPct val="107000"/>
              </a:lnSpc>
              <a:spcAft>
                <a:spcPts val="0"/>
              </a:spcAft>
              <a:buFont typeface="Courier New" panose="02070309020205020404" pitchFamily="49" charset="0"/>
              <a:buChar char="o"/>
            </a:pPr>
            <a:r>
              <a:rPr lang="es-EC" dirty="0">
                <a:latin typeface="Calibri" panose="020F0502020204030204" pitchFamily="34" charset="0"/>
                <a:ea typeface="Calibri" panose="020F0502020204030204" pitchFamily="34" charset="0"/>
                <a:cs typeface="Times New Roman" panose="02020603050405020304" pitchFamily="18" charset="0"/>
              </a:rPr>
              <a:t>Tiene dificultad para trabajar con datos distribuidos</a:t>
            </a:r>
          </a:p>
          <a:p>
            <a:pPr marL="342900" lvl="0" indent="-342900">
              <a:lnSpc>
                <a:spcPct val="107000"/>
              </a:lnSpc>
              <a:spcAft>
                <a:spcPts val="0"/>
              </a:spcAft>
              <a:buFont typeface="Symbol" panose="05050102010706020507" pitchFamily="18" charset="2"/>
              <a:buBlip>
                <a:blip r:embed="rId2"/>
              </a:buBlip>
            </a:pPr>
            <a:r>
              <a:rPr lang="es-EC" dirty="0">
                <a:latin typeface="Calibri" panose="020F0502020204030204" pitchFamily="34" charset="0"/>
                <a:ea typeface="Calibri" panose="020F0502020204030204" pitchFamily="34" charset="0"/>
                <a:cs typeface="Times New Roman" panose="02020603050405020304" pitchFamily="18" charset="0"/>
              </a:rPr>
              <a:t>EJEMPLOS</a:t>
            </a:r>
          </a:p>
          <a:p>
            <a:pPr marL="742950" lvl="1" indent="-285750">
              <a:lnSpc>
                <a:spcPct val="107000"/>
              </a:lnSpc>
              <a:spcAft>
                <a:spcPts val="0"/>
              </a:spcAft>
              <a:buFont typeface="Courier New" panose="02070309020205020404" pitchFamily="49" charset="0"/>
              <a:buChar char="o"/>
            </a:pPr>
            <a:r>
              <a:rPr lang="es-EC" dirty="0">
                <a:latin typeface="Calibri" panose="020F0502020204030204" pitchFamily="34" charset="0"/>
                <a:ea typeface="Calibri" panose="020F0502020204030204" pitchFamily="34" charset="0"/>
                <a:cs typeface="Times New Roman" panose="02020603050405020304" pitchFamily="18" charset="0"/>
              </a:rPr>
              <a:t>SQL</a:t>
            </a:r>
          </a:p>
          <a:p>
            <a:pPr marL="742950" lvl="1" indent="-285750">
              <a:lnSpc>
                <a:spcPct val="107000"/>
              </a:lnSpc>
              <a:spcAft>
                <a:spcPts val="800"/>
              </a:spcAft>
              <a:buFont typeface="Courier New" panose="02070309020205020404" pitchFamily="49" charset="0"/>
              <a:buChar char="o"/>
            </a:pPr>
            <a:r>
              <a:rPr lang="es-EC" dirty="0">
                <a:latin typeface="Calibri" panose="020F0502020204030204" pitchFamily="34" charset="0"/>
                <a:ea typeface="Calibri" panose="020F0502020204030204" pitchFamily="34" charset="0"/>
                <a:cs typeface="Times New Roman" panose="02020603050405020304" pitchFamily="18" charset="0"/>
              </a:rPr>
              <a:t>MySQL</a:t>
            </a:r>
            <a:endParaRPr lang="es-EC"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6252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12B475-C9CE-444B-ADB0-737154AEE6BE}"/>
              </a:ext>
            </a:extLst>
          </p:cNvPr>
          <p:cNvSpPr>
            <a:spLocks noGrp="1"/>
          </p:cNvSpPr>
          <p:nvPr>
            <p:ph type="title"/>
          </p:nvPr>
        </p:nvSpPr>
        <p:spPr/>
        <p:txBody>
          <a:bodyPr/>
          <a:lstStyle/>
          <a:p>
            <a:r>
              <a:rPr lang="es-EC" dirty="0"/>
              <a:t>BASE DE DATOS NO RELACIONALES - </a:t>
            </a:r>
            <a:r>
              <a:rPr lang="es-EC" dirty="0" err="1"/>
              <a:t>NoSQL</a:t>
            </a:r>
            <a:endParaRPr lang="es-EC" dirty="0"/>
          </a:p>
        </p:txBody>
      </p:sp>
      <p:sp>
        <p:nvSpPr>
          <p:cNvPr id="4" name="Rectángulo 3">
            <a:extLst>
              <a:ext uri="{FF2B5EF4-FFF2-40B4-BE49-F238E27FC236}">
                <a16:creationId xmlns:a16="http://schemas.microsoft.com/office/drawing/2014/main" id="{72487B98-4F1D-4BB2-9B27-025F868A1CAB}"/>
              </a:ext>
            </a:extLst>
          </p:cNvPr>
          <p:cNvSpPr/>
          <p:nvPr/>
        </p:nvSpPr>
        <p:spPr>
          <a:xfrm>
            <a:off x="1247429" y="1662010"/>
            <a:ext cx="10257183" cy="4834785"/>
          </a:xfrm>
          <a:prstGeom prst="rect">
            <a:avLst/>
          </a:prstGeom>
        </p:spPr>
        <p:txBody>
          <a:bodyPr wrap="square">
            <a:spAutoFit/>
          </a:bodyPr>
          <a:lstStyle/>
          <a:p>
            <a:pPr marL="342900" lvl="0" indent="-342900">
              <a:lnSpc>
                <a:spcPct val="107000"/>
              </a:lnSpc>
              <a:spcAft>
                <a:spcPts val="0"/>
              </a:spcAft>
              <a:buFont typeface="Symbol" panose="05050102010706020507" pitchFamily="18" charset="2"/>
              <a:buBlip>
                <a:blip r:embed="rId2"/>
              </a:buBlip>
            </a:pPr>
            <a:r>
              <a:rPr lang="es-EC" sz="1600" dirty="0">
                <a:latin typeface="Calibri" panose="020F0502020204030204" pitchFamily="34" charset="0"/>
                <a:ea typeface="Calibri" panose="020F0502020204030204" pitchFamily="34" charset="0"/>
                <a:cs typeface="Times New Roman" panose="02020603050405020304" pitchFamily="18" charset="0"/>
              </a:rPr>
              <a:t>DEFINICIÓN. - Las bases de datos no SQL no contienen esquemas y aparecieron con la creación de </a:t>
            </a:r>
            <a:r>
              <a:rPr lang="es-EC" sz="1600" dirty="0" err="1">
                <a:latin typeface="Calibri" panose="020F0502020204030204" pitchFamily="34" charset="0"/>
                <a:ea typeface="Calibri" panose="020F0502020204030204" pitchFamily="34" charset="0"/>
                <a:cs typeface="Times New Roman" panose="02020603050405020304" pitchFamily="18" charset="0"/>
              </a:rPr>
              <a:t>Dynamo</a:t>
            </a:r>
            <a:r>
              <a:rPr lang="es-EC" sz="1600" dirty="0">
                <a:latin typeface="Calibri" panose="020F0502020204030204" pitchFamily="34" charset="0"/>
                <a:ea typeface="Calibri" panose="020F0502020204030204" pitchFamily="34" charset="0"/>
                <a:cs typeface="Times New Roman" panose="02020603050405020304" pitchFamily="18" charset="0"/>
              </a:rPr>
              <a:t> por parte de Amazon, hay de tres tipos:</a:t>
            </a:r>
          </a:p>
          <a:p>
            <a:pPr marL="742950" lvl="1" indent="-285750">
              <a:lnSpc>
                <a:spcPct val="107000"/>
              </a:lnSpc>
              <a:spcAft>
                <a:spcPts val="0"/>
              </a:spcAft>
              <a:buFont typeface="Courier New" panose="02070309020205020404" pitchFamily="49" charset="0"/>
              <a:buChar char="o"/>
            </a:pPr>
            <a:r>
              <a:rPr lang="es-EC" sz="1600" dirty="0">
                <a:latin typeface="Calibri" panose="020F0502020204030204" pitchFamily="34" charset="0"/>
                <a:ea typeface="Calibri" panose="020F0502020204030204" pitchFamily="34" charset="0"/>
                <a:cs typeface="Times New Roman" panose="02020603050405020304" pitchFamily="18" charset="0"/>
              </a:rPr>
              <a:t>Almacenes de Clave - Valor</a:t>
            </a:r>
          </a:p>
          <a:p>
            <a:pPr marL="742950" lvl="1" indent="-285750">
              <a:lnSpc>
                <a:spcPct val="107000"/>
              </a:lnSpc>
              <a:spcAft>
                <a:spcPts val="0"/>
              </a:spcAft>
              <a:buFont typeface="Courier New" panose="02070309020205020404" pitchFamily="49" charset="0"/>
              <a:buChar char="o"/>
            </a:pPr>
            <a:r>
              <a:rPr lang="es-EC" sz="1600" dirty="0">
                <a:latin typeface="Calibri" panose="020F0502020204030204" pitchFamily="34" charset="0"/>
                <a:ea typeface="Calibri" panose="020F0502020204030204" pitchFamily="34" charset="0"/>
                <a:cs typeface="Times New Roman" panose="02020603050405020304" pitchFamily="18" charset="0"/>
              </a:rPr>
              <a:t>Orientadas a Columnas </a:t>
            </a:r>
          </a:p>
          <a:p>
            <a:pPr marL="742950" lvl="1" indent="-285750">
              <a:lnSpc>
                <a:spcPct val="107000"/>
              </a:lnSpc>
              <a:spcAft>
                <a:spcPts val="0"/>
              </a:spcAft>
              <a:buFont typeface="Courier New" panose="02070309020205020404" pitchFamily="49" charset="0"/>
              <a:buChar char="o"/>
            </a:pPr>
            <a:r>
              <a:rPr lang="es-EC" sz="1600" dirty="0">
                <a:latin typeface="Calibri" panose="020F0502020204030204" pitchFamily="34" charset="0"/>
                <a:ea typeface="Calibri" panose="020F0502020204030204" pitchFamily="34" charset="0"/>
                <a:cs typeface="Times New Roman" panose="02020603050405020304" pitchFamily="18" charset="0"/>
              </a:rPr>
              <a:t>Almacenes basados en documentos</a:t>
            </a:r>
          </a:p>
          <a:p>
            <a:pPr marL="342900" lvl="0" indent="-342900">
              <a:lnSpc>
                <a:spcPct val="107000"/>
              </a:lnSpc>
              <a:spcAft>
                <a:spcPts val="0"/>
              </a:spcAft>
              <a:buFont typeface="Symbol" panose="05050102010706020507" pitchFamily="18" charset="2"/>
              <a:buBlip>
                <a:blip r:embed="rId2"/>
              </a:buBlip>
            </a:pPr>
            <a:r>
              <a:rPr lang="es-EC" sz="1600" dirty="0">
                <a:latin typeface="Calibri" panose="020F0502020204030204" pitchFamily="34" charset="0"/>
                <a:ea typeface="Calibri" panose="020F0502020204030204" pitchFamily="34" charset="0"/>
                <a:cs typeface="Times New Roman" panose="02020603050405020304" pitchFamily="18" charset="0"/>
              </a:rPr>
              <a:t>VENTAJAS </a:t>
            </a:r>
          </a:p>
          <a:p>
            <a:pPr marL="457200">
              <a:lnSpc>
                <a:spcPct val="107000"/>
              </a:lnSpc>
              <a:spcAft>
                <a:spcPts val="0"/>
              </a:spcAft>
            </a:pPr>
            <a:r>
              <a:rPr lang="es-EC" sz="1600" dirty="0">
                <a:latin typeface="Calibri" panose="020F0502020204030204" pitchFamily="34" charset="0"/>
                <a:ea typeface="Calibri" panose="020F0502020204030204" pitchFamily="34" charset="0"/>
                <a:cs typeface="Times New Roman" panose="02020603050405020304" pitchFamily="18" charset="0"/>
              </a:rPr>
              <a:t>Flexibilidad</a:t>
            </a:r>
          </a:p>
          <a:p>
            <a:pPr marL="457200">
              <a:lnSpc>
                <a:spcPct val="107000"/>
              </a:lnSpc>
              <a:spcAft>
                <a:spcPts val="0"/>
              </a:spcAft>
            </a:pPr>
            <a:r>
              <a:rPr lang="es-EC" sz="1600" dirty="0">
                <a:latin typeface="Calibri" panose="020F0502020204030204" pitchFamily="34" charset="0"/>
                <a:ea typeface="Calibri" panose="020F0502020204030204" pitchFamily="34" charset="0"/>
                <a:cs typeface="Times New Roman" panose="02020603050405020304" pitchFamily="18" charset="0"/>
              </a:rPr>
              <a:t>Escalabilidad</a:t>
            </a:r>
          </a:p>
          <a:p>
            <a:pPr marL="457200">
              <a:lnSpc>
                <a:spcPct val="107000"/>
              </a:lnSpc>
              <a:spcAft>
                <a:spcPts val="0"/>
              </a:spcAft>
            </a:pPr>
            <a:r>
              <a:rPr lang="es-EC" sz="1600" dirty="0">
                <a:latin typeface="Calibri" panose="020F0502020204030204" pitchFamily="34" charset="0"/>
                <a:ea typeface="Calibri" panose="020F0502020204030204" pitchFamily="34" charset="0"/>
                <a:cs typeface="Times New Roman" panose="02020603050405020304" pitchFamily="18" charset="0"/>
              </a:rPr>
              <a:t>Rendimiento</a:t>
            </a:r>
          </a:p>
          <a:p>
            <a:pPr marL="457200">
              <a:lnSpc>
                <a:spcPct val="107000"/>
              </a:lnSpc>
              <a:spcAft>
                <a:spcPts val="0"/>
              </a:spcAft>
            </a:pPr>
            <a:r>
              <a:rPr lang="es-EC" sz="1600" dirty="0">
                <a:latin typeface="Calibri" panose="020F0502020204030204" pitchFamily="34" charset="0"/>
                <a:ea typeface="Calibri" panose="020F0502020204030204" pitchFamily="34" charset="0"/>
                <a:cs typeface="Times New Roman" panose="02020603050405020304" pitchFamily="18" charset="0"/>
              </a:rPr>
              <a:t>Modelo de datos más flexible </a:t>
            </a:r>
          </a:p>
          <a:p>
            <a:pPr marL="342900" lvl="0" indent="-342900">
              <a:lnSpc>
                <a:spcPct val="107000"/>
              </a:lnSpc>
              <a:spcAft>
                <a:spcPts val="0"/>
              </a:spcAft>
              <a:buFont typeface="Symbol" panose="05050102010706020507" pitchFamily="18" charset="2"/>
              <a:buBlip>
                <a:blip r:embed="rId2"/>
              </a:buBlip>
            </a:pPr>
            <a:r>
              <a:rPr lang="es-EC" sz="1600" dirty="0">
                <a:latin typeface="Calibri" panose="020F0502020204030204" pitchFamily="34" charset="0"/>
                <a:ea typeface="Calibri" panose="020F0502020204030204" pitchFamily="34" charset="0"/>
                <a:cs typeface="Times New Roman" panose="02020603050405020304" pitchFamily="18" charset="0"/>
              </a:rPr>
              <a:t>DESVENTAJAS</a:t>
            </a:r>
          </a:p>
          <a:p>
            <a:pPr marL="457200">
              <a:lnSpc>
                <a:spcPct val="107000"/>
              </a:lnSpc>
              <a:spcAft>
                <a:spcPts val="0"/>
              </a:spcAft>
            </a:pPr>
            <a:r>
              <a:rPr lang="es-EC" sz="1600" dirty="0">
                <a:latin typeface="Calibri" panose="020F0502020204030204" pitchFamily="34" charset="0"/>
                <a:ea typeface="Calibri" panose="020F0502020204030204" pitchFamily="34" charset="0"/>
                <a:cs typeface="Times New Roman" panose="02020603050405020304" pitchFamily="18" charset="0"/>
              </a:rPr>
              <a:t>No SQL descarta la utilización del lenguaje expresivo de consultas, índices secundarios y consistencia sólida para la generación de aplicaciones.</a:t>
            </a:r>
          </a:p>
          <a:p>
            <a:pPr marL="457200">
              <a:lnSpc>
                <a:spcPct val="107000"/>
              </a:lnSpc>
              <a:spcAft>
                <a:spcPts val="0"/>
              </a:spcAft>
            </a:pPr>
            <a:r>
              <a:rPr lang="es-EC" sz="1600" dirty="0">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spcAft>
                <a:spcPts val="0"/>
              </a:spcAft>
              <a:buFont typeface="Symbol" panose="05050102010706020507" pitchFamily="18" charset="2"/>
              <a:buBlip>
                <a:blip r:embed="rId2"/>
              </a:buBlip>
            </a:pPr>
            <a:r>
              <a:rPr lang="es-EC" sz="1600" dirty="0">
                <a:latin typeface="Calibri" panose="020F0502020204030204" pitchFamily="34" charset="0"/>
                <a:ea typeface="Calibri" panose="020F0502020204030204" pitchFamily="34" charset="0"/>
                <a:cs typeface="Times New Roman" panose="02020603050405020304" pitchFamily="18" charset="0"/>
              </a:rPr>
              <a:t>EJEMPLOS</a:t>
            </a:r>
          </a:p>
          <a:p>
            <a:pPr marL="742950" lvl="1" indent="-285750">
              <a:lnSpc>
                <a:spcPct val="107000"/>
              </a:lnSpc>
              <a:spcAft>
                <a:spcPts val="0"/>
              </a:spcAft>
              <a:buFont typeface="Courier New" panose="02070309020205020404" pitchFamily="49" charset="0"/>
              <a:buChar char="o"/>
            </a:pPr>
            <a:r>
              <a:rPr lang="es-EC" sz="1600" dirty="0" err="1">
                <a:latin typeface="Calibri" panose="020F0502020204030204" pitchFamily="34" charset="0"/>
                <a:ea typeface="Calibri" panose="020F0502020204030204" pitchFamily="34" charset="0"/>
                <a:cs typeface="Times New Roman" panose="02020603050405020304" pitchFamily="18" charset="0"/>
              </a:rPr>
              <a:t>MongoDB</a:t>
            </a:r>
            <a:endParaRPr lang="es-EC" sz="16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s-EC" sz="1600" dirty="0" err="1">
                <a:latin typeface="Calibri" panose="020F0502020204030204" pitchFamily="34" charset="0"/>
                <a:ea typeface="Calibri" panose="020F0502020204030204" pitchFamily="34" charset="0"/>
                <a:cs typeface="Times New Roman" panose="02020603050405020304" pitchFamily="18" charset="0"/>
              </a:rPr>
              <a:t>Hipermesa</a:t>
            </a:r>
            <a:endParaRPr lang="es-EC" sz="16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s-EC" sz="1600" dirty="0" err="1">
                <a:latin typeface="Calibri" panose="020F0502020204030204" pitchFamily="34" charset="0"/>
                <a:ea typeface="Calibri" panose="020F0502020204030204" pitchFamily="34" charset="0"/>
                <a:cs typeface="Times New Roman" panose="02020603050405020304" pitchFamily="18" charset="0"/>
              </a:rPr>
              <a:t>Cassandra</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5269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AF30E9-A990-44B0-814D-2AB13278D048}"/>
              </a:ext>
            </a:extLst>
          </p:cNvPr>
          <p:cNvSpPr>
            <a:spLocks noGrp="1"/>
          </p:cNvSpPr>
          <p:nvPr>
            <p:ph type="title"/>
          </p:nvPr>
        </p:nvSpPr>
        <p:spPr/>
        <p:txBody>
          <a:bodyPr/>
          <a:lstStyle/>
          <a:p>
            <a:r>
              <a:rPr lang="es-EC" dirty="0"/>
              <a:t>CONCLUSIÓN</a:t>
            </a:r>
          </a:p>
        </p:txBody>
      </p:sp>
      <p:sp>
        <p:nvSpPr>
          <p:cNvPr id="4" name="Rectángulo 3">
            <a:extLst>
              <a:ext uri="{FF2B5EF4-FFF2-40B4-BE49-F238E27FC236}">
                <a16:creationId xmlns:a16="http://schemas.microsoft.com/office/drawing/2014/main" id="{0A08D94E-4B99-4C07-B064-51AA85805173}"/>
              </a:ext>
            </a:extLst>
          </p:cNvPr>
          <p:cNvSpPr/>
          <p:nvPr/>
        </p:nvSpPr>
        <p:spPr>
          <a:xfrm>
            <a:off x="1311965" y="1725710"/>
            <a:ext cx="9276521" cy="4252831"/>
          </a:xfrm>
          <a:prstGeom prst="rect">
            <a:avLst/>
          </a:prstGeom>
        </p:spPr>
        <p:txBody>
          <a:bodyPr wrap="square">
            <a:spAutoFit/>
          </a:bodyPr>
          <a:lstStyle/>
          <a:p>
            <a:pPr algn="just">
              <a:lnSpc>
                <a:spcPct val="107000"/>
              </a:lnSpc>
              <a:spcAft>
                <a:spcPts val="800"/>
              </a:spcAft>
            </a:pPr>
            <a:r>
              <a:rPr lang="es-EC" dirty="0">
                <a:latin typeface="Calibri" panose="020F0502020204030204" pitchFamily="34" charset="0"/>
                <a:ea typeface="Calibri" panose="020F0502020204030204" pitchFamily="34" charset="0"/>
                <a:cs typeface="Times New Roman" panose="02020603050405020304" pitchFamily="18" charset="0"/>
              </a:rPr>
              <a:t>Se puede concluir que las BD </a:t>
            </a:r>
            <a:r>
              <a:rPr lang="es-EC" dirty="0" err="1">
                <a:latin typeface="Calibri" panose="020F0502020204030204" pitchFamily="34" charset="0"/>
                <a:ea typeface="Calibri" panose="020F0502020204030204" pitchFamily="34" charset="0"/>
                <a:cs typeface="Times New Roman" panose="02020603050405020304" pitchFamily="18" charset="0"/>
              </a:rPr>
              <a:t>NoSQl</a:t>
            </a:r>
            <a:r>
              <a:rPr lang="es-EC" dirty="0">
                <a:latin typeface="Calibri" panose="020F0502020204030204" pitchFamily="34" charset="0"/>
                <a:ea typeface="Calibri" panose="020F0502020204030204" pitchFamily="34" charset="0"/>
                <a:cs typeface="Times New Roman" panose="02020603050405020304" pitchFamily="18" charset="0"/>
              </a:rPr>
              <a:t> han aumentado su aceptación en el mercado aunque las BD SQL son mayor utilizadas en sistemas tradicionales.</a:t>
            </a:r>
          </a:p>
          <a:p>
            <a:pPr algn="just">
              <a:lnSpc>
                <a:spcPct val="107000"/>
              </a:lnSpc>
              <a:spcAft>
                <a:spcPts val="800"/>
              </a:spcAft>
            </a:pPr>
            <a:r>
              <a:rPr lang="es-EC" dirty="0">
                <a:latin typeface="Calibri" panose="020F0502020204030204" pitchFamily="34" charset="0"/>
                <a:ea typeface="Calibri" panose="020F0502020204030204" pitchFamily="34" charset="0"/>
                <a:cs typeface="Times New Roman" panose="02020603050405020304" pitchFamily="18" charset="0"/>
              </a:rPr>
              <a:t>Las BD </a:t>
            </a:r>
            <a:r>
              <a:rPr lang="es-EC" dirty="0" err="1">
                <a:latin typeface="Calibri" panose="020F0502020204030204" pitchFamily="34" charset="0"/>
                <a:ea typeface="Calibri" panose="020F0502020204030204" pitchFamily="34" charset="0"/>
                <a:cs typeface="Times New Roman" panose="02020603050405020304" pitchFamily="18" charset="0"/>
              </a:rPr>
              <a:t>NoSQL</a:t>
            </a:r>
            <a:r>
              <a:rPr lang="es-EC" dirty="0">
                <a:latin typeface="Calibri" panose="020F0502020204030204" pitchFamily="34" charset="0"/>
                <a:ea typeface="Calibri" panose="020F0502020204030204" pitchFamily="34" charset="0"/>
                <a:cs typeface="Times New Roman" panose="02020603050405020304" pitchFamily="18" charset="0"/>
              </a:rPr>
              <a:t> son de mejor uso para BIG DAT, ya que son de fácil acceso, velocidad y escalabilidad; aunque son rápidas para tareas sencillas suelen tornarse lentas para tareas complejas ya que las consultas son difíciles de elaborar. En la actualidad existen variedad de herramientas de ayuda en soporte y administración de BD SQL por otro lado para las BD </a:t>
            </a:r>
            <a:r>
              <a:rPr lang="es-EC" dirty="0" err="1">
                <a:latin typeface="Calibri" panose="020F0502020204030204" pitchFamily="34" charset="0"/>
                <a:ea typeface="Calibri" panose="020F0502020204030204" pitchFamily="34" charset="0"/>
                <a:cs typeface="Times New Roman" panose="02020603050405020304" pitchFamily="18" charset="0"/>
              </a:rPr>
              <a:t>NoSQL</a:t>
            </a:r>
            <a:r>
              <a:rPr lang="es-EC" dirty="0">
                <a:latin typeface="Calibri" panose="020F0502020204030204" pitchFamily="34" charset="0"/>
                <a:ea typeface="Calibri" panose="020F0502020204030204" pitchFamily="34" charset="0"/>
                <a:cs typeface="Times New Roman" panose="02020603050405020304" pitchFamily="18" charset="0"/>
              </a:rPr>
              <a:t> existe aún la necesitad de dichas herramientas.</a:t>
            </a:r>
          </a:p>
          <a:p>
            <a:pPr algn="just">
              <a:lnSpc>
                <a:spcPct val="107000"/>
              </a:lnSpc>
              <a:spcAft>
                <a:spcPts val="800"/>
              </a:spcAft>
            </a:pPr>
            <a:r>
              <a:rPr lang="es-EC" dirty="0">
                <a:latin typeface="Calibri" panose="020F0502020204030204" pitchFamily="34" charset="0"/>
                <a:ea typeface="Calibri" panose="020F0502020204030204" pitchFamily="34" charset="0"/>
                <a:cs typeface="Times New Roman" panose="02020603050405020304" pitchFamily="18" charset="0"/>
              </a:rPr>
              <a:t>En una comparación realizada sobre la creación de instancias en un cubo entre BD SQL y </a:t>
            </a:r>
            <a:r>
              <a:rPr lang="es-EC" dirty="0" err="1">
                <a:latin typeface="Calibri" panose="020F0502020204030204" pitchFamily="34" charset="0"/>
                <a:ea typeface="Calibri" panose="020F0502020204030204" pitchFamily="34" charset="0"/>
                <a:cs typeface="Times New Roman" panose="02020603050405020304" pitchFamily="18" charset="0"/>
              </a:rPr>
              <a:t>NoSQL</a:t>
            </a:r>
            <a:r>
              <a:rPr lang="es-EC" dirty="0">
                <a:latin typeface="Calibri" panose="020F0502020204030204" pitchFamily="34" charset="0"/>
                <a:ea typeface="Calibri" panose="020F0502020204030204" pitchFamily="34" charset="0"/>
                <a:cs typeface="Times New Roman" panose="02020603050405020304" pitchFamily="18" charset="0"/>
              </a:rPr>
              <a:t> se pudo determinar que las BD relacionales son más rápida en el proceso de creación.</a:t>
            </a:r>
          </a:p>
          <a:p>
            <a:pPr algn="just">
              <a:lnSpc>
                <a:spcPct val="107000"/>
              </a:lnSpc>
              <a:spcAft>
                <a:spcPts val="800"/>
              </a:spcAft>
            </a:pPr>
            <a:r>
              <a:rPr lang="es-EC" dirty="0">
                <a:latin typeface="Calibri" panose="020F0502020204030204" pitchFamily="34" charset="0"/>
                <a:ea typeface="Calibri" panose="020F0502020204030204" pitchFamily="34" charset="0"/>
                <a:cs typeface="Times New Roman" panose="02020603050405020304" pitchFamily="18" charset="0"/>
              </a:rPr>
              <a:t>Si bien es cierto la popularidad de los BD no relacionales han aumentado constantemente dicha aceptación no totalmente lo es por que cuenten con un mejor funcionamiento ya que muchas de estas BD no relacionales son rápidas en ciertos criterios así como también las BD relacionales lo son para otros.</a:t>
            </a:r>
          </a:p>
        </p:txBody>
      </p:sp>
    </p:spTree>
    <p:extLst>
      <p:ext uri="{BB962C8B-B14F-4D97-AF65-F5344CB8AC3E}">
        <p14:creationId xmlns:p14="http://schemas.microsoft.com/office/powerpoint/2010/main" val="1308314307"/>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TotalTime>
  <Words>317</Words>
  <Application>Microsoft Office PowerPoint</Application>
  <PresentationFormat>Panorámica</PresentationFormat>
  <Paragraphs>38</Paragraphs>
  <Slides>4</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vt:i4>
      </vt:variant>
    </vt:vector>
  </HeadingPairs>
  <TitlesOfParts>
    <vt:vector size="12" baseType="lpstr">
      <vt:lpstr>Arial</vt:lpstr>
      <vt:lpstr>Calibri</vt:lpstr>
      <vt:lpstr>Century Gothic</vt:lpstr>
      <vt:lpstr>Courier New</vt:lpstr>
      <vt:lpstr>Symbol</vt:lpstr>
      <vt:lpstr>Times New Roman</vt:lpstr>
      <vt:lpstr>Wingdings 3</vt:lpstr>
      <vt:lpstr>Espiral</vt:lpstr>
      <vt:lpstr>BASE DE DATOS SQL vs NoSQL</vt:lpstr>
      <vt:lpstr>BASE DE DATOS RELACIONALES - SQL</vt:lpstr>
      <vt:lpstr>BASE DE DATOS NO RELACIONALES - NoSQL</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DATOS SQL vs NoSQL</dc:title>
  <dc:creator>Ericka</dc:creator>
  <cp:lastModifiedBy>Ericka</cp:lastModifiedBy>
  <cp:revision>4</cp:revision>
  <dcterms:created xsi:type="dcterms:W3CDTF">2018-03-17T00:02:36Z</dcterms:created>
  <dcterms:modified xsi:type="dcterms:W3CDTF">2018-03-17T01:56:36Z</dcterms:modified>
</cp:coreProperties>
</file>