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Merriweather-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Merriweather-italic.fntdata"/><Relationship Id="rId12" Type="http://schemas.openxmlformats.org/officeDocument/2006/relationships/slide" Target="slides/slide7.xml"/><Relationship Id="rId34" Type="http://schemas.openxmlformats.org/officeDocument/2006/relationships/font" Target="fonts/Merriweather-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erriweather-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f932410a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f932410a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f932410a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f932410a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f932410a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f932410a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f932410af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f932410af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d324642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d324642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3f1e8f0f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3f1e8f0f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d324642b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d324642b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3f1e8f0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3f1e8f0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3f1e8f0f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33f1e8f0f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3f1e8f0f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3f1e8f0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d324642b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d324642b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3f1e8f0f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33f1e8f0f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d324642b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d324642b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d324642b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1d324642b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f932410a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f932410a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4273bb8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4273bb8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f932410a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f932410a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f932410a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f932410a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f932410a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f932410a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f932410a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f932410a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f932410a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f932410a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f932410a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f932410a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paperswithcode.com/task/session-based-recommenda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hyperlink" Target="https://zzaebok.github.io/federated_learning/machine_learning/Federated_Learn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20.png"/><Relationship Id="rId5" Type="http://schemas.openxmlformats.org/officeDocument/2006/relationships/hyperlink" Target="https://global.jd.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Data Mining Term project presentation</a:t>
            </a:r>
            <a:endParaRPr/>
          </a:p>
        </p:txBody>
      </p:sp>
      <p:sp>
        <p:nvSpPr>
          <p:cNvPr id="65" name="Google Shape;65;p13"/>
          <p:cNvSpPr txBox="1"/>
          <p:nvPr>
            <p:ph idx="1" type="subTitle"/>
          </p:nvPr>
        </p:nvSpPr>
        <p:spPr>
          <a:xfrm>
            <a:off x="311700" y="24124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by Tori and Ericka</a:t>
            </a:r>
            <a:endParaRPr/>
          </a:p>
        </p:txBody>
      </p:sp>
      <p:pic>
        <p:nvPicPr>
          <p:cNvPr descr="한국외국어대학교" id="66" name="Google Shape;66;p13"/>
          <p:cNvPicPr preferRelativeResize="0"/>
          <p:nvPr/>
        </p:nvPicPr>
        <p:blipFill rotWithShape="1">
          <a:blip r:embed="rId3">
            <a:alphaModFix amt="63000"/>
          </a:blip>
          <a:srcRect b="0" l="0" r="0" t="0"/>
          <a:stretch/>
        </p:blipFill>
        <p:spPr>
          <a:xfrm>
            <a:off x="311700" y="1822228"/>
            <a:ext cx="3426575" cy="705925"/>
          </a:xfrm>
          <a:prstGeom prst="rect">
            <a:avLst/>
          </a:prstGeom>
          <a:noFill/>
          <a:ln>
            <a:noFill/>
          </a:ln>
        </p:spPr>
      </p:pic>
      <p:sp>
        <p:nvSpPr>
          <p:cNvPr id="67" name="Google Shape;6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Data exploration</a:t>
            </a:r>
            <a:endParaRPr/>
          </a:p>
        </p:txBody>
      </p:sp>
      <p:pic>
        <p:nvPicPr>
          <p:cNvPr id="137" name="Google Shape;137;p22"/>
          <p:cNvPicPr preferRelativeResize="0"/>
          <p:nvPr/>
        </p:nvPicPr>
        <p:blipFill>
          <a:blip r:embed="rId3">
            <a:alphaModFix/>
          </a:blip>
          <a:stretch>
            <a:fillRect/>
          </a:stretch>
        </p:blipFill>
        <p:spPr>
          <a:xfrm>
            <a:off x="3024050" y="1082275"/>
            <a:ext cx="5420474" cy="3606275"/>
          </a:xfrm>
          <a:prstGeom prst="rect">
            <a:avLst/>
          </a:prstGeom>
          <a:noFill/>
          <a:ln>
            <a:noFill/>
          </a:ln>
        </p:spPr>
      </p:pic>
      <p:sp>
        <p:nvSpPr>
          <p:cNvPr id="138" name="Google Shape;13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Association Rule</a:t>
            </a:r>
            <a:endParaRPr/>
          </a:p>
        </p:txBody>
      </p:sp>
      <p:pic>
        <p:nvPicPr>
          <p:cNvPr id="144" name="Google Shape;144;p23"/>
          <p:cNvPicPr preferRelativeResize="0"/>
          <p:nvPr/>
        </p:nvPicPr>
        <p:blipFill>
          <a:blip r:embed="rId3">
            <a:alphaModFix/>
          </a:blip>
          <a:stretch>
            <a:fillRect/>
          </a:stretch>
        </p:blipFill>
        <p:spPr>
          <a:xfrm>
            <a:off x="152400" y="1505700"/>
            <a:ext cx="2788711" cy="3076200"/>
          </a:xfrm>
          <a:prstGeom prst="rect">
            <a:avLst/>
          </a:prstGeom>
          <a:noFill/>
          <a:ln>
            <a:noFill/>
          </a:ln>
        </p:spPr>
      </p:pic>
      <p:sp>
        <p:nvSpPr>
          <p:cNvPr id="145" name="Google Shape;145;p23"/>
          <p:cNvSpPr txBox="1"/>
          <p:nvPr/>
        </p:nvSpPr>
        <p:spPr>
          <a:xfrm>
            <a:off x="3128975" y="150570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Roboto"/>
                <a:ea typeface="Roboto"/>
                <a:cs typeface="Roboto"/>
                <a:sym typeface="Roboto"/>
              </a:rPr>
              <a:t>Filter by sessions where a product was bought</a:t>
            </a:r>
            <a:endParaRPr>
              <a:latin typeface="Roboto"/>
              <a:ea typeface="Roboto"/>
              <a:cs typeface="Roboto"/>
              <a:sym typeface="Roboto"/>
            </a:endParaRPr>
          </a:p>
        </p:txBody>
      </p:sp>
      <p:pic>
        <p:nvPicPr>
          <p:cNvPr id="146" name="Google Shape;146;p23"/>
          <p:cNvPicPr preferRelativeResize="0"/>
          <p:nvPr/>
        </p:nvPicPr>
        <p:blipFill>
          <a:blip r:embed="rId4">
            <a:alphaModFix/>
          </a:blip>
          <a:stretch>
            <a:fillRect/>
          </a:stretch>
        </p:blipFill>
        <p:spPr>
          <a:xfrm>
            <a:off x="3128986" y="1854725"/>
            <a:ext cx="3666000" cy="2932800"/>
          </a:xfrm>
          <a:prstGeom prst="rect">
            <a:avLst/>
          </a:prstGeom>
          <a:noFill/>
          <a:ln>
            <a:noFill/>
          </a:ln>
        </p:spPr>
      </p:pic>
      <p:pic>
        <p:nvPicPr>
          <p:cNvPr id="147" name="Google Shape;147;p23"/>
          <p:cNvPicPr preferRelativeResize="0"/>
          <p:nvPr/>
        </p:nvPicPr>
        <p:blipFill>
          <a:blip r:embed="rId5">
            <a:alphaModFix/>
          </a:blip>
          <a:stretch>
            <a:fillRect/>
          </a:stretch>
        </p:blipFill>
        <p:spPr>
          <a:xfrm>
            <a:off x="6918586" y="1887400"/>
            <a:ext cx="2044214" cy="2867449"/>
          </a:xfrm>
          <a:prstGeom prst="rect">
            <a:avLst/>
          </a:prstGeom>
          <a:noFill/>
          <a:ln>
            <a:noFill/>
          </a:ln>
        </p:spPr>
      </p:pic>
      <p:pic>
        <p:nvPicPr>
          <p:cNvPr id="148" name="Google Shape;148;p23"/>
          <p:cNvPicPr preferRelativeResize="0"/>
          <p:nvPr/>
        </p:nvPicPr>
        <p:blipFill>
          <a:blip r:embed="rId6">
            <a:alphaModFix/>
          </a:blip>
          <a:stretch>
            <a:fillRect/>
          </a:stretch>
        </p:blipFill>
        <p:spPr>
          <a:xfrm>
            <a:off x="3490900" y="151938"/>
            <a:ext cx="2162175" cy="1019175"/>
          </a:xfrm>
          <a:prstGeom prst="rect">
            <a:avLst/>
          </a:prstGeom>
          <a:noFill/>
          <a:ln>
            <a:noFill/>
          </a:ln>
        </p:spPr>
      </p:pic>
      <p:sp>
        <p:nvSpPr>
          <p:cNvPr id="149" name="Google Shape;14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Association Rule</a:t>
            </a:r>
            <a:endParaRPr/>
          </a:p>
        </p:txBody>
      </p:sp>
      <p:sp>
        <p:nvSpPr>
          <p:cNvPr id="155" name="Google Shape;155;p24"/>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a:t>- Make it easy to your clients to access the search tool and offer insightful options</a:t>
            </a:r>
            <a:endParaRPr/>
          </a:p>
          <a:p>
            <a:pPr indent="0" lvl="0" marL="0" rtl="0" algn="l">
              <a:spcBef>
                <a:spcPts val="1200"/>
              </a:spcBef>
              <a:spcAft>
                <a:spcPts val="0"/>
              </a:spcAft>
              <a:buNone/>
            </a:pPr>
            <a:r>
              <a:rPr lang="es-419"/>
              <a:t>- Make sure all products have their specifications clear </a:t>
            </a:r>
            <a:endParaRPr/>
          </a:p>
          <a:p>
            <a:pPr indent="0" lvl="0" marL="0" rtl="0" algn="l">
              <a:spcBef>
                <a:spcPts val="1200"/>
              </a:spcBef>
              <a:spcAft>
                <a:spcPts val="0"/>
              </a:spcAft>
              <a:buNone/>
            </a:pPr>
            <a:r>
              <a:rPr lang="es-419"/>
              <a:t>- </a:t>
            </a:r>
            <a:r>
              <a:rPr b="1" lang="es-419"/>
              <a:t>Clients buying after browsing the sales page does not have a lot of support.</a:t>
            </a:r>
            <a:r>
              <a:rPr lang="es-419"/>
              <a:t> Why? Are they not good sales? Poorly designed? Not enough marketing? Research might make sales go up. </a:t>
            </a:r>
            <a:endParaRPr/>
          </a:p>
          <a:p>
            <a:pPr indent="0" lvl="0" marL="0" rtl="0" algn="l">
              <a:spcBef>
                <a:spcPts val="1200"/>
              </a:spcBef>
              <a:spcAft>
                <a:spcPts val="1200"/>
              </a:spcAft>
              <a:buNone/>
            </a:pPr>
            <a:r>
              <a:rPr lang="es-419"/>
              <a:t>- Clients buying after reading comments does not have a lot of support. As above, research might help to make the comments more relevant to the buying process.</a:t>
            </a:r>
            <a:endParaRPr/>
          </a:p>
        </p:txBody>
      </p:sp>
      <p:pic>
        <p:nvPicPr>
          <p:cNvPr id="156" name="Google Shape;156;p24"/>
          <p:cNvPicPr preferRelativeResize="0"/>
          <p:nvPr/>
        </p:nvPicPr>
        <p:blipFill>
          <a:blip r:embed="rId3">
            <a:alphaModFix/>
          </a:blip>
          <a:stretch>
            <a:fillRect/>
          </a:stretch>
        </p:blipFill>
        <p:spPr>
          <a:xfrm>
            <a:off x="129575" y="1411422"/>
            <a:ext cx="4260276" cy="2443824"/>
          </a:xfrm>
          <a:prstGeom prst="rect">
            <a:avLst/>
          </a:prstGeom>
          <a:noFill/>
          <a:ln>
            <a:noFill/>
          </a:ln>
        </p:spPr>
      </p:pic>
      <p:pic>
        <p:nvPicPr>
          <p:cNvPr id="157" name="Google Shape;157;p24"/>
          <p:cNvPicPr preferRelativeResize="0"/>
          <p:nvPr/>
        </p:nvPicPr>
        <p:blipFill>
          <a:blip r:embed="rId4">
            <a:alphaModFix/>
          </a:blip>
          <a:stretch>
            <a:fillRect/>
          </a:stretch>
        </p:blipFill>
        <p:spPr>
          <a:xfrm>
            <a:off x="3091913" y="3146897"/>
            <a:ext cx="1269725" cy="1781075"/>
          </a:xfrm>
          <a:prstGeom prst="rect">
            <a:avLst/>
          </a:prstGeom>
          <a:noFill/>
          <a:ln>
            <a:noFill/>
          </a:ln>
        </p:spPr>
      </p:pic>
      <p:sp>
        <p:nvSpPr>
          <p:cNvPr id="158" name="Google Shape;15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Session-Based Recommendation System</a:t>
            </a:r>
            <a:endParaRPr/>
          </a:p>
        </p:txBody>
      </p:sp>
      <p:sp>
        <p:nvSpPr>
          <p:cNvPr id="164" name="Google Shape;164;p25"/>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419"/>
              <a:t>This method offer greater privacy for user [6].</a:t>
            </a:r>
            <a:endParaRPr/>
          </a:p>
          <a:p>
            <a:pPr indent="-298450" lvl="1" marL="914400" rtl="0" algn="l">
              <a:spcBef>
                <a:spcPts val="0"/>
              </a:spcBef>
              <a:spcAft>
                <a:spcPts val="0"/>
              </a:spcAft>
              <a:buSzPts val="1100"/>
              <a:buChar char="○"/>
            </a:pPr>
            <a:r>
              <a:rPr lang="es-419"/>
              <a:t>Don’t need user </a:t>
            </a:r>
            <a:r>
              <a:rPr lang="es-419"/>
              <a:t>identifier and user profile</a:t>
            </a:r>
            <a:endParaRPr/>
          </a:p>
          <a:p>
            <a:pPr indent="-311150" lvl="0" marL="457200" rtl="0" algn="l">
              <a:spcBef>
                <a:spcPts val="0"/>
              </a:spcBef>
              <a:spcAft>
                <a:spcPts val="0"/>
              </a:spcAft>
              <a:buSzPts val="1300"/>
              <a:buChar char="●"/>
            </a:pPr>
            <a:r>
              <a:rPr lang="es-419"/>
              <a:t>Try to convert it into </a:t>
            </a:r>
            <a:r>
              <a:rPr lang="es-419"/>
              <a:t>sequential stochastic decision problem</a:t>
            </a:r>
            <a:endParaRPr/>
          </a:p>
          <a:p>
            <a:pPr indent="-311150" lvl="0" marL="457200" rtl="0" algn="l">
              <a:spcBef>
                <a:spcPts val="0"/>
              </a:spcBef>
              <a:spcAft>
                <a:spcPts val="0"/>
              </a:spcAft>
              <a:buSzPts val="1300"/>
              <a:buChar char="●"/>
            </a:pPr>
            <a:r>
              <a:rPr lang="es-419"/>
              <a:t>The task for our dataset: category recommendation and item recommendation</a:t>
            </a:r>
            <a:endParaRPr/>
          </a:p>
          <a:p>
            <a:pPr indent="-311150" lvl="0" marL="457200" rtl="0" algn="l">
              <a:spcBef>
                <a:spcPts val="0"/>
              </a:spcBef>
              <a:spcAft>
                <a:spcPts val="0"/>
              </a:spcAft>
              <a:buSzPts val="1300"/>
              <a:buChar char="●"/>
            </a:pPr>
            <a:r>
              <a:rPr lang="es-419"/>
              <a:t>Category recommendation can help the recommender systems quickly figure out the main interest of the user and make better recommendations [4].</a:t>
            </a:r>
            <a:endParaRPr/>
          </a:p>
          <a:p>
            <a:pPr indent="0" lvl="0" marL="0" rtl="0" algn="l">
              <a:spcBef>
                <a:spcPts val="1200"/>
              </a:spcBef>
              <a:spcAft>
                <a:spcPts val="1200"/>
              </a:spcAft>
              <a:buNone/>
            </a:pPr>
            <a:r>
              <a:t/>
            </a:r>
            <a:endParaRPr/>
          </a:p>
        </p:txBody>
      </p:sp>
      <p:pic>
        <p:nvPicPr>
          <p:cNvPr id="165" name="Google Shape;165;p25"/>
          <p:cNvPicPr preferRelativeResize="0"/>
          <p:nvPr/>
        </p:nvPicPr>
        <p:blipFill rotWithShape="1">
          <a:blip r:embed="rId3">
            <a:alphaModFix/>
          </a:blip>
          <a:srcRect b="33230" l="0" r="0" t="30215"/>
          <a:stretch/>
        </p:blipFill>
        <p:spPr>
          <a:xfrm>
            <a:off x="118688" y="3558025"/>
            <a:ext cx="5323874" cy="1297350"/>
          </a:xfrm>
          <a:prstGeom prst="rect">
            <a:avLst/>
          </a:prstGeom>
          <a:noFill/>
          <a:ln>
            <a:noFill/>
          </a:ln>
        </p:spPr>
      </p:pic>
      <p:sp>
        <p:nvSpPr>
          <p:cNvPr id="166" name="Google Shape;16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pic>
        <p:nvPicPr>
          <p:cNvPr id="167" name="Google Shape;167;p25"/>
          <p:cNvPicPr preferRelativeResize="0"/>
          <p:nvPr/>
        </p:nvPicPr>
        <p:blipFill>
          <a:blip r:embed="rId4">
            <a:alphaModFix/>
          </a:blip>
          <a:stretch>
            <a:fillRect/>
          </a:stretch>
        </p:blipFill>
        <p:spPr>
          <a:xfrm>
            <a:off x="5442545" y="2657469"/>
            <a:ext cx="3143830" cy="2090750"/>
          </a:xfrm>
          <a:prstGeom prst="rect">
            <a:avLst/>
          </a:prstGeom>
          <a:noFill/>
          <a:ln>
            <a:noFill/>
          </a:ln>
        </p:spPr>
      </p:pic>
      <p:cxnSp>
        <p:nvCxnSpPr>
          <p:cNvPr id="168" name="Google Shape;168;p25"/>
          <p:cNvCxnSpPr/>
          <p:nvPr/>
        </p:nvCxnSpPr>
        <p:spPr>
          <a:xfrm>
            <a:off x="4114800" y="3000375"/>
            <a:ext cx="1328700" cy="3321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SR-SAN </a:t>
            </a:r>
            <a:endParaRPr/>
          </a:p>
        </p:txBody>
      </p:sp>
      <p:sp>
        <p:nvSpPr>
          <p:cNvPr id="174" name="Google Shape;174;p26"/>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700"/>
              <a:t>S</a:t>
            </a:r>
            <a:r>
              <a:rPr lang="es-419" sz="1700"/>
              <a:t>ession-based recommendation with self attention networks [7]. </a:t>
            </a:r>
            <a:endParaRPr sz="1700"/>
          </a:p>
          <a:p>
            <a:pPr indent="0" lvl="0" marL="0" rtl="0" algn="l">
              <a:spcBef>
                <a:spcPts val="1200"/>
              </a:spcBef>
              <a:spcAft>
                <a:spcPts val="0"/>
              </a:spcAft>
              <a:buNone/>
            </a:pPr>
            <a:r>
              <a:rPr lang="es-419" sz="1700"/>
              <a:t>Taking into consideration: </a:t>
            </a:r>
            <a:endParaRPr sz="1700"/>
          </a:p>
          <a:p>
            <a:pPr indent="-336550" lvl="0" marL="457200" rtl="0" algn="l">
              <a:spcBef>
                <a:spcPts val="1200"/>
              </a:spcBef>
              <a:spcAft>
                <a:spcPts val="0"/>
              </a:spcAft>
              <a:buSzPts val="1700"/>
              <a:buChar char="●"/>
            </a:pPr>
            <a:r>
              <a:rPr lang="es-419" sz="1700"/>
              <a:t>Current preference vs long term preference based on recent actions → a single item latent vector which jointly represents current interest and global interest</a:t>
            </a:r>
            <a:endParaRPr sz="1700"/>
          </a:p>
          <a:p>
            <a:pPr indent="-336550" lvl="0" marL="457200" rtl="0" algn="l">
              <a:spcBef>
                <a:spcPts val="0"/>
              </a:spcBef>
              <a:spcAft>
                <a:spcPts val="0"/>
              </a:spcAft>
              <a:buSzPts val="1700"/>
              <a:buChar char="●"/>
            </a:pPr>
            <a:r>
              <a:rPr lang="es-419" sz="1700"/>
              <a:t>Learn item dependencies from long distance (dependencies among all items) → self attention layer</a:t>
            </a:r>
            <a:endParaRPr sz="1700"/>
          </a:p>
        </p:txBody>
      </p:sp>
      <p:sp>
        <p:nvSpPr>
          <p:cNvPr id="175" name="Google Shape;17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SR-SAN Category Recommendation</a:t>
            </a:r>
            <a:endParaRPr/>
          </a:p>
        </p:txBody>
      </p:sp>
      <p:sp>
        <p:nvSpPr>
          <p:cNvPr id="181" name="Google Shape;181;p2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5 epoch 1,000 sessions (90s)</a:t>
            </a:r>
            <a:endParaRPr/>
          </a:p>
        </p:txBody>
      </p:sp>
      <p:sp>
        <p:nvSpPr>
          <p:cNvPr id="182" name="Google Shape;182;p2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5 epoch 100,000 sessions (57 minutes)</a:t>
            </a:r>
            <a:endParaRPr/>
          </a:p>
        </p:txBody>
      </p:sp>
      <p:pic>
        <p:nvPicPr>
          <p:cNvPr id="183" name="Google Shape;183;p27"/>
          <p:cNvPicPr preferRelativeResize="0"/>
          <p:nvPr/>
        </p:nvPicPr>
        <p:blipFill rotWithShape="1">
          <a:blip r:embed="rId3">
            <a:alphaModFix/>
          </a:blip>
          <a:srcRect b="29130" l="0" r="0" t="21562"/>
          <a:stretch/>
        </p:blipFill>
        <p:spPr>
          <a:xfrm>
            <a:off x="4832400" y="1843100"/>
            <a:ext cx="3999899" cy="1103700"/>
          </a:xfrm>
          <a:prstGeom prst="rect">
            <a:avLst/>
          </a:prstGeom>
          <a:noFill/>
          <a:ln>
            <a:noFill/>
          </a:ln>
        </p:spPr>
      </p:pic>
      <p:pic>
        <p:nvPicPr>
          <p:cNvPr id="184" name="Google Shape;184;p27"/>
          <p:cNvPicPr preferRelativeResize="0"/>
          <p:nvPr/>
        </p:nvPicPr>
        <p:blipFill rotWithShape="1">
          <a:blip r:embed="rId4">
            <a:alphaModFix/>
          </a:blip>
          <a:srcRect b="33236" l="0" r="0" t="20811"/>
          <a:stretch/>
        </p:blipFill>
        <p:spPr>
          <a:xfrm>
            <a:off x="311725" y="1896225"/>
            <a:ext cx="4375475" cy="923700"/>
          </a:xfrm>
          <a:prstGeom prst="rect">
            <a:avLst/>
          </a:prstGeom>
          <a:noFill/>
          <a:ln>
            <a:noFill/>
          </a:ln>
        </p:spPr>
      </p:pic>
      <p:sp>
        <p:nvSpPr>
          <p:cNvPr id="185" name="Google Shape;185;p27"/>
          <p:cNvSpPr txBox="1"/>
          <p:nvPr/>
        </p:nvSpPr>
        <p:spPr>
          <a:xfrm>
            <a:off x="246450" y="3921925"/>
            <a:ext cx="493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Roboto"/>
                <a:ea typeface="Roboto"/>
                <a:cs typeface="Roboto"/>
                <a:sym typeface="Roboto"/>
              </a:rPr>
              <a:t>Better recall than other methods but worst time. The time it takes to train worsens with longer sessions. </a:t>
            </a:r>
            <a:endParaRPr>
              <a:latin typeface="Roboto"/>
              <a:ea typeface="Roboto"/>
              <a:cs typeface="Roboto"/>
              <a:sym typeface="Roboto"/>
            </a:endParaRPr>
          </a:p>
        </p:txBody>
      </p:sp>
      <p:pic>
        <p:nvPicPr>
          <p:cNvPr id="186" name="Google Shape;186;p27"/>
          <p:cNvPicPr preferRelativeResize="0"/>
          <p:nvPr/>
        </p:nvPicPr>
        <p:blipFill rotWithShape="1">
          <a:blip r:embed="rId4">
            <a:alphaModFix/>
          </a:blip>
          <a:srcRect b="0" l="0" r="0" t="76091"/>
          <a:stretch/>
        </p:blipFill>
        <p:spPr>
          <a:xfrm>
            <a:off x="311875" y="2827111"/>
            <a:ext cx="4375475" cy="480589"/>
          </a:xfrm>
          <a:prstGeom prst="rect">
            <a:avLst/>
          </a:prstGeom>
          <a:noFill/>
          <a:ln>
            <a:noFill/>
          </a:ln>
        </p:spPr>
      </p:pic>
      <p:pic>
        <p:nvPicPr>
          <p:cNvPr id="187" name="Google Shape;187;p27"/>
          <p:cNvPicPr preferRelativeResize="0"/>
          <p:nvPr/>
        </p:nvPicPr>
        <p:blipFill rotWithShape="1">
          <a:blip r:embed="rId3">
            <a:alphaModFix/>
          </a:blip>
          <a:srcRect b="0" l="0" r="0" t="76029"/>
          <a:stretch/>
        </p:blipFill>
        <p:spPr>
          <a:xfrm>
            <a:off x="4832400" y="2903925"/>
            <a:ext cx="3999899" cy="536550"/>
          </a:xfrm>
          <a:prstGeom prst="rect">
            <a:avLst/>
          </a:prstGeom>
          <a:noFill/>
          <a:ln>
            <a:noFill/>
          </a:ln>
        </p:spPr>
      </p:pic>
      <p:sp>
        <p:nvSpPr>
          <p:cNvPr id="188" name="Google Shape;18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SR-SAN Item Recommendation</a:t>
            </a:r>
            <a:endParaRPr/>
          </a:p>
          <a:p>
            <a:pPr indent="0" lvl="0" marL="0" rtl="0" algn="l">
              <a:spcBef>
                <a:spcPts val="0"/>
              </a:spcBef>
              <a:spcAft>
                <a:spcPts val="0"/>
              </a:spcAft>
              <a:buNone/>
            </a:pPr>
            <a:r>
              <a:t/>
            </a:r>
            <a:endParaRPr/>
          </a:p>
        </p:txBody>
      </p:sp>
      <p:sp>
        <p:nvSpPr>
          <p:cNvPr id="194" name="Google Shape;194;p28"/>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Needs a lot of resources! </a:t>
            </a:r>
            <a:endParaRPr/>
          </a:p>
          <a:p>
            <a:pPr indent="0" lvl="0" marL="0" rtl="0" algn="l">
              <a:spcBef>
                <a:spcPts val="1200"/>
              </a:spcBef>
              <a:spcAft>
                <a:spcPts val="1200"/>
              </a:spcAft>
              <a:buNone/>
            </a:pPr>
            <a:r>
              <a:rPr lang="es-419"/>
              <a:t>Epoch 2, 1000 sessions </a:t>
            </a:r>
            <a:endParaRPr/>
          </a:p>
        </p:txBody>
      </p:sp>
      <p:sp>
        <p:nvSpPr>
          <p:cNvPr id="195" name="Google Shape;19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pic>
        <p:nvPicPr>
          <p:cNvPr id="196" name="Google Shape;196;p28"/>
          <p:cNvPicPr preferRelativeResize="0"/>
          <p:nvPr/>
        </p:nvPicPr>
        <p:blipFill rotWithShape="1">
          <a:blip r:embed="rId3">
            <a:alphaModFix/>
          </a:blip>
          <a:srcRect b="0" l="0" r="0" t="79556"/>
          <a:stretch/>
        </p:blipFill>
        <p:spPr>
          <a:xfrm>
            <a:off x="228562" y="2439700"/>
            <a:ext cx="8351037" cy="623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GRU4REC</a:t>
            </a:r>
            <a:endParaRPr/>
          </a:p>
        </p:txBody>
      </p:sp>
      <p:sp>
        <p:nvSpPr>
          <p:cNvPr id="202" name="Google Shape;202;p29"/>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419"/>
              <a:t>Recurrent Neural Networks have been devised to model variable-length sequence data.</a:t>
            </a:r>
            <a:endParaRPr/>
          </a:p>
          <a:p>
            <a:pPr indent="-311150" lvl="0" marL="457200" rtl="0" algn="l">
              <a:spcBef>
                <a:spcPts val="0"/>
              </a:spcBef>
              <a:spcAft>
                <a:spcPts val="0"/>
              </a:spcAft>
              <a:buSzPts val="1300"/>
              <a:buChar char="●"/>
            </a:pPr>
            <a:r>
              <a:rPr lang="es-419"/>
              <a:t>A Gated Recurrent Unit (GRU) [5] is a more elaborate model of an RNN unit that aims at dealing with the vanishing gradient problem.</a:t>
            </a:r>
            <a:endParaRPr/>
          </a:p>
          <a:p>
            <a:pPr indent="-311150" lvl="0" marL="457200" rtl="0" algn="l">
              <a:spcBef>
                <a:spcPts val="0"/>
              </a:spcBef>
              <a:spcAft>
                <a:spcPts val="0"/>
              </a:spcAft>
              <a:buSzPts val="1300"/>
              <a:buChar char="●"/>
            </a:pPr>
            <a:r>
              <a:rPr lang="es-419"/>
              <a:t>It works well on short session-based data and matrix factorization approaches are not accurate.</a:t>
            </a:r>
            <a:endParaRPr/>
          </a:p>
          <a:p>
            <a:pPr indent="-311150" lvl="0" marL="457200" rtl="0" algn="l">
              <a:spcBef>
                <a:spcPts val="0"/>
              </a:spcBef>
              <a:spcAft>
                <a:spcPts val="0"/>
              </a:spcAft>
              <a:buSzPts val="1300"/>
              <a:buChar char="●"/>
            </a:pPr>
            <a:r>
              <a:rPr lang="es-419"/>
              <a:t>It is one of the state-of-the-art for session-based recommendation system</a:t>
            </a:r>
            <a:endParaRPr/>
          </a:p>
          <a:p>
            <a:pPr indent="-311150" lvl="0" marL="457200" rtl="0" algn="l">
              <a:spcBef>
                <a:spcPts val="0"/>
              </a:spcBef>
              <a:spcAft>
                <a:spcPts val="0"/>
              </a:spcAft>
              <a:buSzPts val="1300"/>
              <a:buChar char="●"/>
            </a:pPr>
            <a:r>
              <a:rPr lang="es-419"/>
              <a:t>Split data into training and testing (80% and 20%) based on session id.</a:t>
            </a:r>
            <a:endParaRPr/>
          </a:p>
        </p:txBody>
      </p:sp>
      <p:pic>
        <p:nvPicPr>
          <p:cNvPr id="203" name="Google Shape;203;p29"/>
          <p:cNvPicPr preferRelativeResize="0"/>
          <p:nvPr/>
        </p:nvPicPr>
        <p:blipFill>
          <a:blip r:embed="rId3">
            <a:alphaModFix/>
          </a:blip>
          <a:stretch>
            <a:fillRect/>
          </a:stretch>
        </p:blipFill>
        <p:spPr>
          <a:xfrm>
            <a:off x="0" y="3069871"/>
            <a:ext cx="9144000" cy="1059958"/>
          </a:xfrm>
          <a:prstGeom prst="rect">
            <a:avLst/>
          </a:prstGeom>
          <a:noFill/>
          <a:ln>
            <a:noFill/>
          </a:ln>
        </p:spPr>
      </p:pic>
      <p:sp>
        <p:nvSpPr>
          <p:cNvPr id="204" name="Google Shape;20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pic>
        <p:nvPicPr>
          <p:cNvPr id="205" name="Google Shape;205;p29"/>
          <p:cNvPicPr preferRelativeResize="0"/>
          <p:nvPr/>
        </p:nvPicPr>
        <p:blipFill>
          <a:blip r:embed="rId4">
            <a:alphaModFix/>
          </a:blip>
          <a:stretch>
            <a:fillRect/>
          </a:stretch>
        </p:blipFill>
        <p:spPr>
          <a:xfrm>
            <a:off x="0" y="4238090"/>
            <a:ext cx="9144000" cy="90542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Experiments: Categorical Recommendation</a:t>
            </a:r>
            <a:endParaRPr/>
          </a:p>
        </p:txBody>
      </p:sp>
      <p:pic>
        <p:nvPicPr>
          <p:cNvPr id="211" name="Google Shape;211;p30"/>
          <p:cNvPicPr preferRelativeResize="0"/>
          <p:nvPr/>
        </p:nvPicPr>
        <p:blipFill>
          <a:blip r:embed="rId3">
            <a:alphaModFix/>
          </a:blip>
          <a:stretch>
            <a:fillRect/>
          </a:stretch>
        </p:blipFill>
        <p:spPr>
          <a:xfrm>
            <a:off x="202625" y="1498025"/>
            <a:ext cx="8839203" cy="3052830"/>
          </a:xfrm>
          <a:prstGeom prst="rect">
            <a:avLst/>
          </a:prstGeom>
          <a:noFill/>
          <a:ln>
            <a:noFill/>
          </a:ln>
        </p:spPr>
      </p:pic>
      <p:sp>
        <p:nvSpPr>
          <p:cNvPr id="212" name="Google Shape;212;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GRU4REC BI-DIRECTIONAL</a:t>
            </a:r>
            <a:endParaRPr/>
          </a:p>
        </p:txBody>
      </p:sp>
      <p:pic>
        <p:nvPicPr>
          <p:cNvPr id="218" name="Google Shape;218;p31"/>
          <p:cNvPicPr preferRelativeResize="0"/>
          <p:nvPr/>
        </p:nvPicPr>
        <p:blipFill>
          <a:blip r:embed="rId3">
            <a:alphaModFix/>
          </a:blip>
          <a:stretch>
            <a:fillRect/>
          </a:stretch>
        </p:blipFill>
        <p:spPr>
          <a:xfrm>
            <a:off x="1634113" y="1266975"/>
            <a:ext cx="5875783" cy="3714075"/>
          </a:xfrm>
          <a:prstGeom prst="rect">
            <a:avLst/>
          </a:prstGeom>
          <a:noFill/>
          <a:ln>
            <a:noFill/>
          </a:ln>
        </p:spPr>
      </p:pic>
      <p:sp>
        <p:nvSpPr>
          <p:cNvPr id="219" name="Google Shape;219;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2989350"/>
            <a:ext cx="3706500" cy="74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Challenges </a:t>
            </a:r>
            <a:endParaRPr/>
          </a:p>
        </p:txBody>
      </p:sp>
      <p:sp>
        <p:nvSpPr>
          <p:cNvPr id="73" name="Google Shape;73;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s-419" sz="1500"/>
              <a:t>Perform data analysis on JD dataset</a:t>
            </a:r>
            <a:endParaRPr sz="1500"/>
          </a:p>
          <a:p>
            <a:pPr indent="-323850" lvl="0" marL="457200" rtl="0" algn="l">
              <a:spcBef>
                <a:spcPts val="0"/>
              </a:spcBef>
              <a:spcAft>
                <a:spcPts val="0"/>
              </a:spcAft>
              <a:buSzPts val="1500"/>
              <a:buChar char="●"/>
            </a:pPr>
            <a:r>
              <a:rPr lang="es-419" sz="1500"/>
              <a:t>Survey current session-based recommendation systems and modify them to fit our problem </a:t>
            </a:r>
            <a:endParaRPr sz="1500"/>
          </a:p>
          <a:p>
            <a:pPr indent="-323850" lvl="0" marL="457200" rtl="0" algn="l">
              <a:spcBef>
                <a:spcPts val="0"/>
              </a:spcBef>
              <a:spcAft>
                <a:spcPts val="0"/>
              </a:spcAft>
              <a:buSzPts val="1500"/>
              <a:buChar char="●"/>
            </a:pPr>
            <a:r>
              <a:rPr lang="es-419" sz="1500"/>
              <a:t>Implement session-based recommendation system in Federated Learning setting </a:t>
            </a:r>
            <a:endParaRPr sz="1500"/>
          </a:p>
          <a:p>
            <a:pPr indent="-323850" lvl="0" marL="457200" rtl="0" algn="l">
              <a:spcBef>
                <a:spcPts val="0"/>
              </a:spcBef>
              <a:spcAft>
                <a:spcPts val="0"/>
              </a:spcAft>
              <a:buSzPts val="1500"/>
              <a:buChar char="●"/>
            </a:pPr>
            <a:r>
              <a:rPr lang="es-419" sz="1500"/>
              <a:t>Recommend category/item </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s-419" sz="1500"/>
              <a:t>Offer recommendations for not-logged users based only on their </a:t>
            </a:r>
            <a:r>
              <a:rPr b="1" lang="es-419" sz="1500"/>
              <a:t>interactions</a:t>
            </a:r>
            <a:endParaRPr b="1" sz="1500"/>
          </a:p>
          <a:p>
            <a:pPr indent="-323850" lvl="0" marL="457200" rtl="0" algn="l">
              <a:spcBef>
                <a:spcPts val="0"/>
              </a:spcBef>
              <a:spcAft>
                <a:spcPts val="0"/>
              </a:spcAft>
              <a:buSzPts val="1500"/>
              <a:buChar char="●"/>
            </a:pPr>
            <a:r>
              <a:rPr lang="es-419" sz="1500"/>
              <a:t>Limitations of dataset: considerable amount of products, no category metadata, no time-related attribute.</a:t>
            </a:r>
            <a:endParaRPr sz="1500"/>
          </a:p>
        </p:txBody>
      </p:sp>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
        <p:nvSpPr>
          <p:cNvPr id="75" name="Google Shape;75;p14"/>
          <p:cNvSpPr txBox="1"/>
          <p:nvPr>
            <p:ph type="title"/>
          </p:nvPr>
        </p:nvSpPr>
        <p:spPr>
          <a:xfrm>
            <a:off x="311725" y="565225"/>
            <a:ext cx="3706500" cy="74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FL Settings for GRU4Rec</a:t>
            </a:r>
            <a:endParaRPr/>
          </a:p>
        </p:txBody>
      </p:sp>
      <p:sp>
        <p:nvSpPr>
          <p:cNvPr id="225" name="Google Shape;225;p32"/>
          <p:cNvSpPr txBox="1"/>
          <p:nvPr>
            <p:ph idx="1" type="body"/>
          </p:nvPr>
        </p:nvSpPr>
        <p:spPr>
          <a:xfrm>
            <a:off x="311700" y="1505700"/>
            <a:ext cx="3999900" cy="39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FL Settings divided session into 300 clients</a:t>
            </a:r>
            <a:endParaRPr/>
          </a:p>
        </p:txBody>
      </p:sp>
      <p:sp>
        <p:nvSpPr>
          <p:cNvPr id="226" name="Google Shape;226;p32"/>
          <p:cNvSpPr txBox="1"/>
          <p:nvPr>
            <p:ph idx="2" type="body"/>
          </p:nvPr>
        </p:nvSpPr>
        <p:spPr>
          <a:xfrm>
            <a:off x="5841425" y="2374950"/>
            <a:ext cx="927000" cy="39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Client 0</a:t>
            </a:r>
            <a:endParaRPr/>
          </a:p>
        </p:txBody>
      </p:sp>
      <p:sp>
        <p:nvSpPr>
          <p:cNvPr id="227" name="Google Shape;22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pic>
        <p:nvPicPr>
          <p:cNvPr id="228" name="Google Shape;228;p32"/>
          <p:cNvPicPr preferRelativeResize="0"/>
          <p:nvPr/>
        </p:nvPicPr>
        <p:blipFill>
          <a:blip r:embed="rId3">
            <a:alphaModFix/>
          </a:blip>
          <a:stretch>
            <a:fillRect/>
          </a:stretch>
        </p:blipFill>
        <p:spPr>
          <a:xfrm>
            <a:off x="645528" y="2221395"/>
            <a:ext cx="4957172" cy="893075"/>
          </a:xfrm>
          <a:prstGeom prst="rect">
            <a:avLst/>
          </a:prstGeom>
          <a:noFill/>
          <a:ln>
            <a:noFill/>
          </a:ln>
        </p:spPr>
      </p:pic>
      <p:pic>
        <p:nvPicPr>
          <p:cNvPr id="229" name="Google Shape;229;p32"/>
          <p:cNvPicPr preferRelativeResize="0"/>
          <p:nvPr/>
        </p:nvPicPr>
        <p:blipFill>
          <a:blip r:embed="rId4">
            <a:alphaModFix/>
          </a:blip>
          <a:stretch>
            <a:fillRect/>
          </a:stretch>
        </p:blipFill>
        <p:spPr>
          <a:xfrm>
            <a:off x="645525" y="3302949"/>
            <a:ext cx="5408124" cy="1696400"/>
          </a:xfrm>
          <a:prstGeom prst="rect">
            <a:avLst/>
          </a:prstGeom>
          <a:noFill/>
          <a:ln>
            <a:noFill/>
          </a:ln>
        </p:spPr>
      </p:pic>
      <p:sp>
        <p:nvSpPr>
          <p:cNvPr id="230" name="Google Shape;230;p32"/>
          <p:cNvSpPr txBox="1"/>
          <p:nvPr>
            <p:ph idx="2" type="body"/>
          </p:nvPr>
        </p:nvSpPr>
        <p:spPr>
          <a:xfrm>
            <a:off x="6190400" y="3954350"/>
            <a:ext cx="927000" cy="3936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1200"/>
              </a:spcAft>
              <a:buNone/>
            </a:pPr>
            <a:r>
              <a:rPr lang="es-419"/>
              <a:t>FL with FedAvg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Remarks &amp; Future Work</a:t>
            </a:r>
            <a:endParaRPr/>
          </a:p>
        </p:txBody>
      </p:sp>
      <p:sp>
        <p:nvSpPr>
          <p:cNvPr id="236" name="Google Shape;236;p33"/>
          <p:cNvSpPr txBox="1"/>
          <p:nvPr>
            <p:ph idx="1" type="body"/>
          </p:nvPr>
        </p:nvSpPr>
        <p:spPr>
          <a:xfrm>
            <a:off x="311700" y="1505700"/>
            <a:ext cx="8367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sz="1400"/>
              <a:t>Remarks</a:t>
            </a:r>
            <a:endParaRPr b="1" sz="1400"/>
          </a:p>
          <a:p>
            <a:pPr indent="-317500" lvl="0" marL="457200" rtl="0" algn="l">
              <a:spcBef>
                <a:spcPts val="1200"/>
              </a:spcBef>
              <a:spcAft>
                <a:spcPts val="0"/>
              </a:spcAft>
              <a:buSzPts val="1400"/>
              <a:buChar char="●"/>
            </a:pPr>
            <a:r>
              <a:rPr lang="es-419" sz="1400"/>
              <a:t>Data Mining helps us to solve business problems through data analysis. It was both interesting and challenging try to use Data Mining concepts to explore Recommendation Systems and use them for our solution. </a:t>
            </a:r>
            <a:endParaRPr sz="1400"/>
          </a:p>
          <a:p>
            <a:pPr indent="-317500" lvl="0" marL="457200" rtl="0" algn="l">
              <a:spcBef>
                <a:spcPts val="0"/>
              </a:spcBef>
              <a:spcAft>
                <a:spcPts val="0"/>
              </a:spcAft>
              <a:buSzPts val="1400"/>
              <a:buChar char="●"/>
            </a:pPr>
            <a:r>
              <a:rPr lang="es-419" sz="1400"/>
              <a:t>To the best of our knowledge, Session-Based Recommendation Systems within Federated Learning setting is still not addressed, and this is a topic we would like to keep exploring to get better results based on our current data analysis. </a:t>
            </a:r>
            <a:endParaRPr sz="1400"/>
          </a:p>
          <a:p>
            <a:pPr indent="0" lvl="0" marL="0" rtl="0" algn="l">
              <a:spcBef>
                <a:spcPts val="1200"/>
              </a:spcBef>
              <a:spcAft>
                <a:spcPts val="0"/>
              </a:spcAft>
              <a:buNone/>
            </a:pPr>
            <a:r>
              <a:rPr b="1" lang="es-419" sz="1400"/>
              <a:t>Future Work</a:t>
            </a:r>
            <a:endParaRPr b="1" sz="1400"/>
          </a:p>
          <a:p>
            <a:pPr indent="-317500" lvl="0" marL="457200" rtl="0" algn="l">
              <a:spcBef>
                <a:spcPts val="1200"/>
              </a:spcBef>
              <a:spcAft>
                <a:spcPts val="0"/>
              </a:spcAft>
              <a:buSzPts val="1400"/>
              <a:buChar char="●"/>
            </a:pPr>
            <a:r>
              <a:rPr lang="es-419" sz="1400"/>
              <a:t>Implement SR-SAN in Federated Learning setting </a:t>
            </a:r>
            <a:endParaRPr sz="1400"/>
          </a:p>
          <a:p>
            <a:pPr indent="-317500" lvl="0" marL="457200" rtl="0" algn="l">
              <a:spcBef>
                <a:spcPts val="0"/>
              </a:spcBef>
              <a:spcAft>
                <a:spcPts val="0"/>
              </a:spcAft>
              <a:buSzPts val="1400"/>
              <a:buChar char="●"/>
            </a:pPr>
            <a:r>
              <a:rPr lang="es-419" sz="1400"/>
              <a:t>Use category recommendation to implement item recommendation within the same dataset [4]</a:t>
            </a:r>
            <a:endParaRPr sz="1400"/>
          </a:p>
        </p:txBody>
      </p:sp>
      <p:sp>
        <p:nvSpPr>
          <p:cNvPr id="237" name="Google Shape;237;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Questions or comments?</a:t>
            </a:r>
            <a:endParaRPr/>
          </a:p>
        </p:txBody>
      </p:sp>
      <p:sp>
        <p:nvSpPr>
          <p:cNvPr id="243" name="Google Shape;243;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solidFill>
                  <a:schemeClr val="lt1"/>
                </a:solidFill>
              </a:rPr>
              <a:t>‹#›</a:t>
            </a:fld>
            <a:endParaRPr>
              <a:solidFill>
                <a:schemeClr val="lt1"/>
              </a:solidFill>
            </a:endParaRPr>
          </a:p>
        </p:txBody>
      </p:sp>
      <p:pic>
        <p:nvPicPr>
          <p:cNvPr id="244" name="Google Shape;244;p34"/>
          <p:cNvPicPr preferRelativeResize="0"/>
          <p:nvPr/>
        </p:nvPicPr>
        <p:blipFill>
          <a:blip r:embed="rId3">
            <a:alphaModFix/>
          </a:blip>
          <a:stretch>
            <a:fillRect/>
          </a:stretch>
        </p:blipFill>
        <p:spPr>
          <a:xfrm>
            <a:off x="2149075" y="292800"/>
            <a:ext cx="4572000" cy="3429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References</a:t>
            </a:r>
            <a:endParaRPr/>
          </a:p>
        </p:txBody>
      </p:sp>
      <p:sp>
        <p:nvSpPr>
          <p:cNvPr id="250" name="Google Shape;250;p3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s-419"/>
              <a:t>[1] Wahab, Omar Abdel, Gaith Rjoub, Jamal Bentahar, and Robin Cohen. “Federated against the Cold: A Trust-Based Federated Learning Approach to Counter the Cold Start Problem in Recommendation Systems.” Information Sciences 601 (July 2022): 189–206. https://doi.org/10.1016/j.ins.2022.04.027.</a:t>
            </a:r>
            <a:endParaRPr/>
          </a:p>
          <a:p>
            <a:pPr indent="0" lvl="0" marL="0" rtl="0" algn="l">
              <a:spcBef>
                <a:spcPts val="1200"/>
              </a:spcBef>
              <a:spcAft>
                <a:spcPts val="0"/>
              </a:spcAft>
              <a:buNone/>
            </a:pPr>
            <a:r>
              <a:rPr lang="es-419"/>
              <a:t>[2] Paperswithcode.com. “Papers with Code - Session-Based Recommendations,” 2022. </a:t>
            </a:r>
            <a:r>
              <a:rPr lang="es-419" u="sng">
                <a:solidFill>
                  <a:schemeClr val="hlink"/>
                </a:solidFill>
                <a:hlinkClick r:id="rId3"/>
              </a:rPr>
              <a:t>https://paperswithcode.com/task/session-based-recommendations</a:t>
            </a:r>
            <a:r>
              <a:rPr lang="es-419"/>
              <a:t>.</a:t>
            </a:r>
            <a:endParaRPr/>
          </a:p>
          <a:p>
            <a:pPr indent="0" lvl="0" marL="0" rtl="0" algn="l">
              <a:spcBef>
                <a:spcPts val="1200"/>
              </a:spcBef>
              <a:spcAft>
                <a:spcPts val="0"/>
              </a:spcAft>
              <a:buNone/>
            </a:pPr>
            <a:r>
              <a:rPr lang="es-419"/>
              <a:t>[3] Zhao, S., Bharati, R., Borcea, C., &amp; Chen, Y. (2020). Privacy-aware federated learning for page recommendation. 2020 IEEE International Conference on Big Data (Big Data), 1071–1080. </a:t>
            </a:r>
            <a:endParaRPr/>
          </a:p>
          <a:p>
            <a:pPr indent="0" lvl="0" marL="0" rtl="0" algn="l">
              <a:spcBef>
                <a:spcPts val="1200"/>
              </a:spcBef>
              <a:spcAft>
                <a:spcPts val="0"/>
              </a:spcAft>
              <a:buNone/>
            </a:pPr>
            <a:r>
              <a:rPr lang="es-419"/>
              <a:t>[4] Gu, Y., Ding, Z., Wang, S., &amp; Yin, D. (2020). Hierarchical user profiling for E-commerce recommender systems. Proceedings of the 13th International Conference on Web Search and Data Mining.</a:t>
            </a:r>
            <a:endParaRPr/>
          </a:p>
          <a:p>
            <a:pPr indent="0" lvl="0" marL="0" rtl="0" algn="l">
              <a:spcBef>
                <a:spcPts val="1200"/>
              </a:spcBef>
              <a:spcAft>
                <a:spcPts val="0"/>
              </a:spcAft>
              <a:buNone/>
            </a:pPr>
            <a:r>
              <a:rPr lang="es-419"/>
              <a:t>[5] Cho, Kyunghyun, van Merrienboer, Bart, Bahdanau, Dzmitry, and Bengio, Yoshua. On the proper- ¨ ties of neural machine translation: Encoder-decoder approaches. arXiv preprint arXiv:1409.1259, 2014</a:t>
            </a:r>
            <a:endParaRPr/>
          </a:p>
          <a:p>
            <a:pPr indent="0" lvl="0" marL="0" rtl="0" algn="l">
              <a:spcBef>
                <a:spcPts val="1200"/>
              </a:spcBef>
              <a:spcAft>
                <a:spcPts val="0"/>
              </a:spcAft>
              <a:buNone/>
            </a:pPr>
            <a:r>
              <a:rPr lang="es-419"/>
              <a:t>[6] Balázs Hidasi, Alexandros Karatzoglou, Linas Baltrunas, and Domonkos Tikk. 2015. Session-based Recommendations with Recurrent Neural Networks. arXiv (2015). arXiv:1511.06939</a:t>
            </a:r>
            <a:endParaRPr/>
          </a:p>
          <a:p>
            <a:pPr indent="0" lvl="0" marL="0" rtl="0" algn="l">
              <a:spcBef>
                <a:spcPts val="1200"/>
              </a:spcBef>
              <a:spcAft>
                <a:spcPts val="0"/>
              </a:spcAft>
              <a:buNone/>
            </a:pPr>
            <a:r>
              <a:rPr lang="es-419"/>
              <a:t>[7] Fang, Jun. “Session-Based Recommendation with Self- Attention Networks.” Accessed June 13, 2022. https://arxiv.org/ftp/arxiv/papers/2102/2102.01922.pdf.</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419"/>
              <a:t>‌</a:t>
            </a:r>
            <a:endParaRPr/>
          </a:p>
        </p:txBody>
      </p:sp>
      <p:sp>
        <p:nvSpPr>
          <p:cNvPr id="251" name="Google Shape;251;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Session-based recommendation </a:t>
            </a:r>
            <a:endParaRPr/>
          </a:p>
        </p:txBody>
      </p:sp>
      <p:sp>
        <p:nvSpPr>
          <p:cNvPr id="81" name="Google Shape;81;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500"/>
          </a:p>
          <a:p>
            <a:pPr indent="0" lvl="0" marL="0" rtl="0" algn="l">
              <a:spcBef>
                <a:spcPts val="1200"/>
              </a:spcBef>
              <a:spcAft>
                <a:spcPts val="0"/>
              </a:spcAft>
              <a:buNone/>
            </a:pPr>
            <a:r>
              <a:t/>
            </a:r>
            <a:endParaRPr b="1" sz="1500"/>
          </a:p>
          <a:p>
            <a:pPr indent="0" lvl="0" marL="0" rtl="0" algn="l">
              <a:spcBef>
                <a:spcPts val="1200"/>
              </a:spcBef>
              <a:spcAft>
                <a:spcPts val="0"/>
              </a:spcAft>
              <a:buNone/>
            </a:pPr>
            <a:r>
              <a:rPr b="1" lang="es-419" sz="1500"/>
              <a:t>Many people aren’t willing to register or login due to inconvenient procedure and worry about privacy leakage.</a:t>
            </a:r>
            <a:endParaRPr sz="1500"/>
          </a:p>
          <a:p>
            <a:pPr indent="0" lvl="0" marL="0" rtl="0" algn="l">
              <a:spcBef>
                <a:spcPts val="1200"/>
              </a:spcBef>
              <a:spcAft>
                <a:spcPts val="0"/>
              </a:spcAft>
              <a:buNone/>
            </a:pPr>
            <a:r>
              <a:rPr lang="es-419" sz="1500"/>
              <a:t>Session-based recommendation, a sub-area of sequential recommendation, has been an important task in online services like e-commerce and news portals [9]</a:t>
            </a:r>
            <a:endParaRPr sz="1500"/>
          </a:p>
          <a:p>
            <a:pPr indent="0" lvl="0" marL="0" rtl="0" algn="l">
              <a:spcBef>
                <a:spcPts val="1200"/>
              </a:spcBef>
              <a:spcAft>
                <a:spcPts val="1200"/>
              </a:spcAft>
              <a:buNone/>
            </a:pPr>
            <a:r>
              <a:rPr lang="es-419" sz="1500"/>
              <a:t>Recommendation </a:t>
            </a:r>
            <a:r>
              <a:rPr b="1" lang="es-419" sz="1500"/>
              <a:t>based on a sequence of events</a:t>
            </a:r>
            <a:r>
              <a:rPr lang="es-419" sz="1500"/>
              <a:t>. e.g. next item prediction [2]</a:t>
            </a:r>
            <a:endParaRPr sz="1700"/>
          </a:p>
        </p:txBody>
      </p:sp>
      <p:sp>
        <p:nvSpPr>
          <p:cNvPr id="82" name="Google Shape;8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25" y="500925"/>
            <a:ext cx="3706500" cy="74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Federated Learning</a:t>
            </a:r>
            <a:endParaRPr/>
          </a:p>
        </p:txBody>
      </p:sp>
      <p:sp>
        <p:nvSpPr>
          <p:cNvPr id="88" name="Google Shape;88;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500"/>
              <a:t>The main idea of federated learning is to enable the execution of a single machine learning model in a distributed fashion over a number of edge devices [1]</a:t>
            </a:r>
            <a:endParaRPr sz="1500"/>
          </a:p>
          <a:p>
            <a:pPr indent="0" lvl="0" marL="0" rtl="0" algn="l">
              <a:spcBef>
                <a:spcPts val="1200"/>
              </a:spcBef>
              <a:spcAft>
                <a:spcPts val="1200"/>
              </a:spcAft>
              <a:buNone/>
            </a:pPr>
            <a:r>
              <a:t/>
            </a:r>
            <a:endParaRPr/>
          </a:p>
        </p:txBody>
      </p:sp>
      <p:sp>
        <p:nvSpPr>
          <p:cNvPr id="89" name="Google Shape;8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pic>
        <p:nvPicPr>
          <p:cNvPr id="90" name="Google Shape;90;p16"/>
          <p:cNvPicPr preferRelativeResize="0"/>
          <p:nvPr/>
        </p:nvPicPr>
        <p:blipFill>
          <a:blip r:embed="rId3">
            <a:alphaModFix/>
          </a:blip>
          <a:stretch>
            <a:fillRect/>
          </a:stretch>
        </p:blipFill>
        <p:spPr>
          <a:xfrm>
            <a:off x="4339825" y="1637550"/>
            <a:ext cx="4471251" cy="3314999"/>
          </a:xfrm>
          <a:prstGeom prst="rect">
            <a:avLst/>
          </a:prstGeom>
          <a:noFill/>
          <a:ln>
            <a:noFill/>
          </a:ln>
        </p:spPr>
      </p:pic>
      <p:sp>
        <p:nvSpPr>
          <p:cNvPr id="91" name="Google Shape;91;p16"/>
          <p:cNvSpPr txBox="1"/>
          <p:nvPr/>
        </p:nvSpPr>
        <p:spPr>
          <a:xfrm>
            <a:off x="3032525" y="4789500"/>
            <a:ext cx="5486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u="sng">
                <a:solidFill>
                  <a:schemeClr val="hlink"/>
                </a:solidFill>
                <a:hlinkClick r:id="rId4"/>
              </a:rPr>
              <a:t>https://zzaebok.github.io/federated_learning/machine_learning/Federated_Learning/</a:t>
            </a:r>
            <a:r>
              <a:rPr lang="es-419" sz="1100"/>
              <a:t>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Dataset</a:t>
            </a:r>
            <a:endParaRPr/>
          </a:p>
        </p:txBody>
      </p:sp>
      <p:sp>
        <p:nvSpPr>
          <p:cNvPr id="97" name="Google Shape;97;p17"/>
          <p:cNvSpPr txBox="1"/>
          <p:nvPr>
            <p:ph idx="1" type="body"/>
          </p:nvPr>
        </p:nvSpPr>
        <p:spPr>
          <a:xfrm>
            <a:off x="311700" y="1505700"/>
            <a:ext cx="81783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From "Hierarchical User Profiling for E-commerce Recommender Systems" by Gu, Yulong and Ding, Zhuoye and Wang, Shuaiqiang and Yin, Dawei pubished in Proceedings of the 13th International Conference on Web Search and Data Mining, 2020.</a:t>
            </a:r>
            <a:endParaRPr/>
          </a:p>
          <a:p>
            <a:pPr indent="0" lvl="0" marL="0" rtl="0" algn="l">
              <a:lnSpc>
                <a:spcPct val="135714"/>
              </a:lnSpc>
              <a:spcBef>
                <a:spcPts val="1200"/>
              </a:spcBef>
              <a:spcAft>
                <a:spcPts val="0"/>
              </a:spcAft>
              <a:buNone/>
            </a:pPr>
            <a:r>
              <a:rPr b="1" lang="es-419" sz="1050">
                <a:solidFill>
                  <a:srgbClr val="9748D8"/>
                </a:solidFill>
                <a:highlight>
                  <a:srgbClr val="F9F9F9"/>
                </a:highlight>
                <a:latin typeface="Courier New"/>
                <a:ea typeface="Courier New"/>
                <a:cs typeface="Courier New"/>
                <a:sym typeface="Courier New"/>
              </a:rPr>
              <a:t>sku + behavior_type + category + time_interval + dwell_time</a:t>
            </a:r>
            <a:endParaRPr b="1" sz="1050">
              <a:solidFill>
                <a:srgbClr val="9748D8"/>
              </a:solidFill>
              <a:highlight>
                <a:srgbClr val="F9F9F9"/>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solidFill>
                <a:srgbClr val="9748D8"/>
              </a:solidFill>
              <a:highlight>
                <a:srgbClr val="F9F9F9"/>
              </a:highlight>
              <a:latin typeface="Courier New"/>
              <a:ea typeface="Courier New"/>
              <a:cs typeface="Courier New"/>
              <a:sym typeface="Courier New"/>
            </a:endParaRPr>
          </a:p>
          <a:p>
            <a:pPr indent="0" lvl="0" marL="0" rtl="0" algn="l">
              <a:spcBef>
                <a:spcPts val="0"/>
              </a:spcBef>
              <a:spcAft>
                <a:spcPts val="1200"/>
              </a:spcAft>
              <a:buNone/>
            </a:pPr>
            <a:r>
              <a:rPr lang="es-419"/>
              <a:t>~3,000,000 sessions in computers dataset.</a:t>
            </a:r>
            <a:endParaRPr/>
          </a:p>
        </p:txBody>
      </p:sp>
      <p:pic>
        <p:nvPicPr>
          <p:cNvPr id="98" name="Google Shape;98;p17"/>
          <p:cNvPicPr preferRelativeResize="0"/>
          <p:nvPr/>
        </p:nvPicPr>
        <p:blipFill>
          <a:blip r:embed="rId3">
            <a:alphaModFix/>
          </a:blip>
          <a:stretch>
            <a:fillRect/>
          </a:stretch>
        </p:blipFill>
        <p:spPr>
          <a:xfrm>
            <a:off x="61925" y="3340700"/>
            <a:ext cx="9020175" cy="952500"/>
          </a:xfrm>
          <a:prstGeom prst="rect">
            <a:avLst/>
          </a:prstGeom>
          <a:noFill/>
          <a:ln>
            <a:noFill/>
          </a:ln>
        </p:spPr>
      </p:pic>
      <p:sp>
        <p:nvSpPr>
          <p:cNvPr id="99" name="Google Shape;9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Data pre-processing</a:t>
            </a:r>
            <a:endParaRPr/>
          </a:p>
        </p:txBody>
      </p:sp>
      <p:pic>
        <p:nvPicPr>
          <p:cNvPr id="105" name="Google Shape;105;p18"/>
          <p:cNvPicPr preferRelativeResize="0"/>
          <p:nvPr/>
        </p:nvPicPr>
        <p:blipFill>
          <a:blip r:embed="rId3">
            <a:alphaModFix/>
          </a:blip>
          <a:stretch>
            <a:fillRect/>
          </a:stretch>
        </p:blipFill>
        <p:spPr>
          <a:xfrm>
            <a:off x="3292550" y="1607450"/>
            <a:ext cx="5430375" cy="2588200"/>
          </a:xfrm>
          <a:prstGeom prst="rect">
            <a:avLst/>
          </a:prstGeom>
          <a:noFill/>
          <a:ln>
            <a:noFill/>
          </a:ln>
        </p:spPr>
      </p:pic>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Data exploration</a:t>
            </a:r>
            <a:endParaRPr/>
          </a:p>
        </p:txBody>
      </p:sp>
      <p:pic>
        <p:nvPicPr>
          <p:cNvPr id="112" name="Google Shape;112;p19"/>
          <p:cNvPicPr preferRelativeResize="0"/>
          <p:nvPr/>
        </p:nvPicPr>
        <p:blipFill>
          <a:blip r:embed="rId3">
            <a:alphaModFix/>
          </a:blip>
          <a:stretch>
            <a:fillRect/>
          </a:stretch>
        </p:blipFill>
        <p:spPr>
          <a:xfrm>
            <a:off x="5872225" y="161025"/>
            <a:ext cx="2558225" cy="2240750"/>
          </a:xfrm>
          <a:prstGeom prst="rect">
            <a:avLst/>
          </a:prstGeom>
          <a:noFill/>
          <a:ln>
            <a:noFill/>
          </a:ln>
        </p:spPr>
      </p:pic>
      <p:pic>
        <p:nvPicPr>
          <p:cNvPr id="113" name="Google Shape;113;p19"/>
          <p:cNvPicPr preferRelativeResize="0"/>
          <p:nvPr/>
        </p:nvPicPr>
        <p:blipFill>
          <a:blip r:embed="rId4">
            <a:alphaModFix/>
          </a:blip>
          <a:stretch>
            <a:fillRect/>
          </a:stretch>
        </p:blipFill>
        <p:spPr>
          <a:xfrm>
            <a:off x="1639475" y="1038100"/>
            <a:ext cx="3965675" cy="4013626"/>
          </a:xfrm>
          <a:prstGeom prst="rect">
            <a:avLst/>
          </a:prstGeom>
          <a:noFill/>
          <a:ln>
            <a:noFill/>
          </a:ln>
        </p:spPr>
      </p:pic>
      <p:sp>
        <p:nvSpPr>
          <p:cNvPr id="114" name="Google Shape;11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
        <p:nvSpPr>
          <p:cNvPr id="115" name="Google Shape;115;p19"/>
          <p:cNvSpPr txBox="1"/>
          <p:nvPr/>
        </p:nvSpPr>
        <p:spPr>
          <a:xfrm>
            <a:off x="6021150" y="33861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u="sng">
                <a:solidFill>
                  <a:schemeClr val="hlink"/>
                </a:solidFill>
                <a:hlinkClick r:id="rId5"/>
              </a:rPr>
              <a:t>https://global.jd.com/</a:t>
            </a:r>
            <a:r>
              <a:rPr lang="es-419"/>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Data exploration</a:t>
            </a:r>
            <a:endParaRPr/>
          </a:p>
        </p:txBody>
      </p:sp>
      <p:pic>
        <p:nvPicPr>
          <p:cNvPr id="121" name="Google Shape;121;p20"/>
          <p:cNvPicPr preferRelativeResize="0"/>
          <p:nvPr/>
        </p:nvPicPr>
        <p:blipFill>
          <a:blip r:embed="rId3">
            <a:alphaModFix/>
          </a:blip>
          <a:stretch>
            <a:fillRect/>
          </a:stretch>
        </p:blipFill>
        <p:spPr>
          <a:xfrm>
            <a:off x="163100" y="1725425"/>
            <a:ext cx="4712500" cy="2879400"/>
          </a:xfrm>
          <a:prstGeom prst="rect">
            <a:avLst/>
          </a:prstGeom>
          <a:noFill/>
          <a:ln>
            <a:noFill/>
          </a:ln>
        </p:spPr>
      </p:pic>
      <p:pic>
        <p:nvPicPr>
          <p:cNvPr id="122" name="Google Shape;122;p20"/>
          <p:cNvPicPr preferRelativeResize="0"/>
          <p:nvPr/>
        </p:nvPicPr>
        <p:blipFill>
          <a:blip r:embed="rId4">
            <a:alphaModFix/>
          </a:blip>
          <a:stretch>
            <a:fillRect/>
          </a:stretch>
        </p:blipFill>
        <p:spPr>
          <a:xfrm>
            <a:off x="4486275" y="1771325"/>
            <a:ext cx="4419540" cy="2879400"/>
          </a:xfrm>
          <a:prstGeom prst="rect">
            <a:avLst/>
          </a:prstGeom>
          <a:noFill/>
          <a:ln>
            <a:noFill/>
          </a:ln>
        </p:spPr>
      </p:pic>
      <p:sp>
        <p:nvSpPr>
          <p:cNvPr id="123" name="Google Shape;12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Data exploration</a:t>
            </a:r>
            <a:endParaRPr/>
          </a:p>
        </p:txBody>
      </p:sp>
      <p:pic>
        <p:nvPicPr>
          <p:cNvPr id="129" name="Google Shape;129;p21"/>
          <p:cNvPicPr preferRelativeResize="0"/>
          <p:nvPr/>
        </p:nvPicPr>
        <p:blipFill>
          <a:blip r:embed="rId3">
            <a:alphaModFix/>
          </a:blip>
          <a:stretch>
            <a:fillRect/>
          </a:stretch>
        </p:blipFill>
        <p:spPr>
          <a:xfrm>
            <a:off x="376000" y="1523475"/>
            <a:ext cx="2771775" cy="3209925"/>
          </a:xfrm>
          <a:prstGeom prst="rect">
            <a:avLst/>
          </a:prstGeom>
          <a:noFill/>
          <a:ln>
            <a:noFill/>
          </a:ln>
        </p:spPr>
      </p:pic>
      <p:pic>
        <p:nvPicPr>
          <p:cNvPr id="130" name="Google Shape;130;p21"/>
          <p:cNvPicPr preferRelativeResize="0"/>
          <p:nvPr/>
        </p:nvPicPr>
        <p:blipFill>
          <a:blip r:embed="rId4">
            <a:alphaModFix/>
          </a:blip>
          <a:stretch>
            <a:fillRect/>
          </a:stretch>
        </p:blipFill>
        <p:spPr>
          <a:xfrm>
            <a:off x="3321575" y="1384150"/>
            <a:ext cx="5691425" cy="3264796"/>
          </a:xfrm>
          <a:prstGeom prst="rect">
            <a:avLst/>
          </a:prstGeom>
          <a:noFill/>
          <a:ln>
            <a:noFill/>
          </a:ln>
        </p:spPr>
      </p:pic>
      <p:sp>
        <p:nvSpPr>
          <p:cNvPr id="131" name="Google Shape;13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