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448" r:id="rId5"/>
    <p:sldId id="2462" r:id="rId6"/>
    <p:sldId id="2463" r:id="rId7"/>
    <p:sldId id="2464" r:id="rId8"/>
    <p:sldId id="259" r:id="rId9"/>
    <p:sldId id="2465" r:id="rId10"/>
    <p:sldId id="2466" r:id="rId11"/>
    <p:sldId id="2451" r:id="rId12"/>
    <p:sldId id="2467" r:id="rId13"/>
    <p:sldId id="2468" r:id="rId14"/>
    <p:sldId id="2469" r:id="rId15"/>
    <p:sldId id="2470" r:id="rId16"/>
    <p:sldId id="2471" r:id="rId17"/>
    <p:sldId id="2472" r:id="rId18"/>
    <p:sldId id="2483" r:id="rId19"/>
    <p:sldId id="2473" r:id="rId20"/>
    <p:sldId id="2474" r:id="rId21"/>
    <p:sldId id="2475" r:id="rId22"/>
    <p:sldId id="2476" r:id="rId23"/>
    <p:sldId id="2450" r:id="rId24"/>
    <p:sldId id="2477" r:id="rId25"/>
    <p:sldId id="2478" r:id="rId26"/>
    <p:sldId id="2479" r:id="rId27"/>
    <p:sldId id="2480" r:id="rId28"/>
    <p:sldId id="2481" r:id="rId29"/>
    <p:sldId id="2482" r:id="rId30"/>
    <p:sldId id="2457" r:id="rId31"/>
    <p:sldId id="2484" r:id="rId32"/>
    <p:sldId id="2485" r:id="rId33"/>
    <p:sldId id="2436" r:id="rId3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9402F-86A4-428E-9560-99B5AC3ADA31}" v="1" dt="2020-08-24T22:27:47.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19" autoAdjust="0"/>
    <p:restoredTop sz="95033" autoAdjust="0"/>
  </p:normalViewPr>
  <p:slideViewPr>
    <p:cSldViewPr snapToGrid="0">
      <p:cViewPr varScale="1">
        <p:scale>
          <a:sx n="68" d="100"/>
          <a:sy n="68" d="100"/>
        </p:scale>
        <p:origin x="30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211C41C-0E2E-4FA1-B621-FEF6CDEFD298}" type="datetime1">
              <a:rPr lang="es-ES" smtClean="0"/>
              <a:t>28/03/2024</a:t>
            </a:fld>
            <a:endParaRPr lang="es-ES"/>
          </a:p>
        </p:txBody>
      </p:sp>
      <p:sp>
        <p:nvSpPr>
          <p:cNvPr id="4" name="Marcador de pie de página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s-ES" smtClean="0"/>
              <a:t>‹#›</a:t>
            </a:fld>
            <a:endParaRPr lang="es-E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34984-1B67-4E48-B2D4-A6E24B53C255}" type="datetime1">
              <a:rPr lang="es-ES" smtClean="0"/>
              <a:pPr/>
              <a:t>28/03/2024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s-ES" noProof="0" smtClean="0"/>
              <a:t>‹#›</a:t>
            </a:fld>
            <a:endParaRPr lang="es-ES"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1</a:t>
            </a:fld>
            <a:endParaRPr lang="es-ES"/>
          </a:p>
        </p:txBody>
      </p:sp>
    </p:spTree>
    <p:extLst>
      <p:ext uri="{BB962C8B-B14F-4D97-AF65-F5344CB8AC3E}">
        <p14:creationId xmlns:p14="http://schemas.microsoft.com/office/powerpoint/2010/main" val="321300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5D2FB-182C-9D8B-FDAD-823AC616CD57}"/>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91365B4B-0B78-557D-6CE7-F758CFBADA99}"/>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CCBB51A9-7385-9698-6CBA-73C399E6A7EE}"/>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507DC9DB-AACA-7E5D-BE0D-9D0A15168C49}"/>
              </a:ext>
            </a:extLst>
          </p:cNvPr>
          <p:cNvSpPr>
            <a:spLocks noGrp="1"/>
          </p:cNvSpPr>
          <p:nvPr>
            <p:ph type="sldNum" sz="quarter" idx="5"/>
          </p:nvPr>
        </p:nvSpPr>
        <p:spPr/>
        <p:txBody>
          <a:bodyPr rtlCol="0"/>
          <a:lstStyle/>
          <a:p>
            <a:pPr rtl="0"/>
            <a:fld id="{228B34ED-4CDD-41C9-90F7-D768D5559A6F}" type="slidenum">
              <a:rPr lang="es-ES" smtClean="0"/>
              <a:t>12</a:t>
            </a:fld>
            <a:endParaRPr lang="es-ES"/>
          </a:p>
        </p:txBody>
      </p:sp>
    </p:spTree>
    <p:extLst>
      <p:ext uri="{BB962C8B-B14F-4D97-AF65-F5344CB8AC3E}">
        <p14:creationId xmlns:p14="http://schemas.microsoft.com/office/powerpoint/2010/main" val="255544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57058-4982-B8B0-49E6-C912A1FE7D70}"/>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F3E74DE0-26DB-0E40-E478-1134116C993A}"/>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DB62F4BB-2633-3205-D7FE-D158502376AD}"/>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18230865-1278-BF5F-2C0F-E670C8EE931C}"/>
              </a:ext>
            </a:extLst>
          </p:cNvPr>
          <p:cNvSpPr>
            <a:spLocks noGrp="1"/>
          </p:cNvSpPr>
          <p:nvPr>
            <p:ph type="sldNum" sz="quarter" idx="5"/>
          </p:nvPr>
        </p:nvSpPr>
        <p:spPr/>
        <p:txBody>
          <a:bodyPr rtlCol="0"/>
          <a:lstStyle/>
          <a:p>
            <a:pPr rtl="0"/>
            <a:fld id="{228B34ED-4CDD-41C9-90F7-D768D5559A6F}" type="slidenum">
              <a:rPr lang="es-ES" smtClean="0"/>
              <a:t>13</a:t>
            </a:fld>
            <a:endParaRPr lang="es-ES"/>
          </a:p>
        </p:txBody>
      </p:sp>
    </p:spTree>
    <p:extLst>
      <p:ext uri="{BB962C8B-B14F-4D97-AF65-F5344CB8AC3E}">
        <p14:creationId xmlns:p14="http://schemas.microsoft.com/office/powerpoint/2010/main" val="2926419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4EA77-D405-1F82-080C-B0C26F217C08}"/>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CDD28CC7-D87A-11A8-677D-DEE2BBDDBDED}"/>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03CED4F8-3782-5EBA-949A-3817E8BE9234}"/>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4F7A266A-C44B-6BEF-7C3A-EC655538DAD8}"/>
              </a:ext>
            </a:extLst>
          </p:cNvPr>
          <p:cNvSpPr>
            <a:spLocks noGrp="1"/>
          </p:cNvSpPr>
          <p:nvPr>
            <p:ph type="sldNum" sz="quarter" idx="5"/>
          </p:nvPr>
        </p:nvSpPr>
        <p:spPr/>
        <p:txBody>
          <a:bodyPr rtlCol="0"/>
          <a:lstStyle/>
          <a:p>
            <a:pPr rtl="0"/>
            <a:fld id="{228B34ED-4CDD-41C9-90F7-D768D5559A6F}" type="slidenum">
              <a:rPr lang="es-ES" smtClean="0"/>
              <a:t>14</a:t>
            </a:fld>
            <a:endParaRPr lang="es-ES"/>
          </a:p>
        </p:txBody>
      </p:sp>
    </p:spTree>
    <p:extLst>
      <p:ext uri="{BB962C8B-B14F-4D97-AF65-F5344CB8AC3E}">
        <p14:creationId xmlns:p14="http://schemas.microsoft.com/office/powerpoint/2010/main" val="1311672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5E53-E51F-C2C8-327E-E82B6DA115B7}"/>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775D1A25-D8C8-A141-B3E0-58E0E4F22B0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C642048C-B326-F96A-3B59-97EC5854F039}"/>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39F6B781-C0A9-9734-F102-742668656C6F}"/>
              </a:ext>
            </a:extLst>
          </p:cNvPr>
          <p:cNvSpPr>
            <a:spLocks noGrp="1"/>
          </p:cNvSpPr>
          <p:nvPr>
            <p:ph type="sldNum" sz="quarter" idx="5"/>
          </p:nvPr>
        </p:nvSpPr>
        <p:spPr/>
        <p:txBody>
          <a:bodyPr rtlCol="0"/>
          <a:lstStyle/>
          <a:p>
            <a:pPr rtl="0"/>
            <a:fld id="{228B34ED-4CDD-41C9-90F7-D768D5559A6F}" type="slidenum">
              <a:rPr lang="es-ES" smtClean="0"/>
              <a:t>15</a:t>
            </a:fld>
            <a:endParaRPr lang="es-ES"/>
          </a:p>
        </p:txBody>
      </p:sp>
    </p:spTree>
    <p:extLst>
      <p:ext uri="{BB962C8B-B14F-4D97-AF65-F5344CB8AC3E}">
        <p14:creationId xmlns:p14="http://schemas.microsoft.com/office/powerpoint/2010/main" val="344520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AC17C-62BF-F809-FDE7-03EFB29FC290}"/>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03D31DAE-D7AB-055B-36E4-1E39FAAA222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B87FC7C8-D49F-01CD-E798-964BECB240F9}"/>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BD1DA40B-FF41-EB4A-4D1F-6F559CF8F45F}"/>
              </a:ext>
            </a:extLst>
          </p:cNvPr>
          <p:cNvSpPr>
            <a:spLocks noGrp="1"/>
          </p:cNvSpPr>
          <p:nvPr>
            <p:ph type="sldNum" sz="quarter" idx="5"/>
          </p:nvPr>
        </p:nvSpPr>
        <p:spPr/>
        <p:txBody>
          <a:bodyPr rtlCol="0"/>
          <a:lstStyle/>
          <a:p>
            <a:pPr rtl="0"/>
            <a:fld id="{228B34ED-4CDD-41C9-90F7-D768D5559A6F}" type="slidenum">
              <a:rPr lang="es-ES" smtClean="0"/>
              <a:t>16</a:t>
            </a:fld>
            <a:endParaRPr lang="es-ES"/>
          </a:p>
        </p:txBody>
      </p:sp>
    </p:spTree>
    <p:extLst>
      <p:ext uri="{BB962C8B-B14F-4D97-AF65-F5344CB8AC3E}">
        <p14:creationId xmlns:p14="http://schemas.microsoft.com/office/powerpoint/2010/main" val="3850802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58FE3-76E6-3733-2E62-53AB7649699D}"/>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BC846007-815F-8A78-3B01-61E6AAD89FB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F545FE3F-4368-6D8F-BD7A-8F38AF5430F1}"/>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A711F36C-AEF4-07AC-9A49-B746E7E100D9}"/>
              </a:ext>
            </a:extLst>
          </p:cNvPr>
          <p:cNvSpPr>
            <a:spLocks noGrp="1"/>
          </p:cNvSpPr>
          <p:nvPr>
            <p:ph type="sldNum" sz="quarter" idx="5"/>
          </p:nvPr>
        </p:nvSpPr>
        <p:spPr/>
        <p:txBody>
          <a:bodyPr rtlCol="0"/>
          <a:lstStyle/>
          <a:p>
            <a:pPr rtl="0"/>
            <a:fld id="{228B34ED-4CDD-41C9-90F7-D768D5559A6F}" type="slidenum">
              <a:rPr lang="es-ES" smtClean="0"/>
              <a:t>17</a:t>
            </a:fld>
            <a:endParaRPr lang="es-ES"/>
          </a:p>
        </p:txBody>
      </p:sp>
    </p:spTree>
    <p:extLst>
      <p:ext uri="{BB962C8B-B14F-4D97-AF65-F5344CB8AC3E}">
        <p14:creationId xmlns:p14="http://schemas.microsoft.com/office/powerpoint/2010/main" val="197930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B3C69-2F72-BAAA-810C-7D853087827F}"/>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59EFCA84-7AB0-43AD-6F34-07C6D1FDE7D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DC470F9-1B29-38AF-9AFA-A85422BE39E8}"/>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C2DD0562-3B3F-28E0-5CA4-B4DB5180C68E}"/>
              </a:ext>
            </a:extLst>
          </p:cNvPr>
          <p:cNvSpPr>
            <a:spLocks noGrp="1"/>
          </p:cNvSpPr>
          <p:nvPr>
            <p:ph type="sldNum" sz="quarter" idx="5"/>
          </p:nvPr>
        </p:nvSpPr>
        <p:spPr/>
        <p:txBody>
          <a:bodyPr rtlCol="0"/>
          <a:lstStyle/>
          <a:p>
            <a:pPr rtl="0"/>
            <a:fld id="{228B34ED-4CDD-41C9-90F7-D768D5559A6F}" type="slidenum">
              <a:rPr lang="es-ES" smtClean="0"/>
              <a:t>18</a:t>
            </a:fld>
            <a:endParaRPr lang="es-ES"/>
          </a:p>
        </p:txBody>
      </p:sp>
    </p:spTree>
    <p:extLst>
      <p:ext uri="{BB962C8B-B14F-4D97-AF65-F5344CB8AC3E}">
        <p14:creationId xmlns:p14="http://schemas.microsoft.com/office/powerpoint/2010/main" val="99999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374D0-8625-7FA8-172E-2A286C067A1C}"/>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34EB3613-CE6D-2A10-A770-863FAC1ED4BE}"/>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C1E7C7A-5052-F44E-A9D4-F507E81FBBDE}"/>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7F5AF084-3D30-F1CD-87E5-5E6E49569E98}"/>
              </a:ext>
            </a:extLst>
          </p:cNvPr>
          <p:cNvSpPr>
            <a:spLocks noGrp="1"/>
          </p:cNvSpPr>
          <p:nvPr>
            <p:ph type="sldNum" sz="quarter" idx="5"/>
          </p:nvPr>
        </p:nvSpPr>
        <p:spPr/>
        <p:txBody>
          <a:bodyPr rtlCol="0"/>
          <a:lstStyle/>
          <a:p>
            <a:pPr rtl="0"/>
            <a:fld id="{228B34ED-4CDD-41C9-90F7-D768D5559A6F}" type="slidenum">
              <a:rPr lang="es-ES" smtClean="0"/>
              <a:t>19</a:t>
            </a:fld>
            <a:endParaRPr lang="es-ES"/>
          </a:p>
        </p:txBody>
      </p:sp>
    </p:spTree>
    <p:extLst>
      <p:ext uri="{BB962C8B-B14F-4D97-AF65-F5344CB8AC3E}">
        <p14:creationId xmlns:p14="http://schemas.microsoft.com/office/powerpoint/2010/main" val="2775928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8B34ED-4CDD-41C9-90F7-D768D5559A6F}" type="slidenum">
              <a:rPr lang="es-ES" smtClean="0"/>
              <a:t>20</a:t>
            </a:fld>
            <a:endParaRPr lang="es-ES"/>
          </a:p>
        </p:txBody>
      </p:sp>
    </p:spTree>
    <p:extLst>
      <p:ext uri="{BB962C8B-B14F-4D97-AF65-F5344CB8AC3E}">
        <p14:creationId xmlns:p14="http://schemas.microsoft.com/office/powerpoint/2010/main" val="10510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D1581-080C-CBB1-8D05-E66AE427095B}"/>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3B9B8049-B82E-3420-AF55-1D7A23A545F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AE08DD3-A45E-5893-9A52-91189C1702C0}"/>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23E3D076-F113-24F5-4180-2545BD0F905C}"/>
              </a:ext>
            </a:extLst>
          </p:cNvPr>
          <p:cNvSpPr>
            <a:spLocks noGrp="1"/>
          </p:cNvSpPr>
          <p:nvPr>
            <p:ph type="sldNum" sz="quarter" idx="5"/>
          </p:nvPr>
        </p:nvSpPr>
        <p:spPr/>
        <p:txBody>
          <a:bodyPr rtlCol="0"/>
          <a:lstStyle/>
          <a:p>
            <a:pPr rtl="0"/>
            <a:fld id="{228B34ED-4CDD-41C9-90F7-D768D5559A6F}" type="slidenum">
              <a:rPr lang="es-ES" smtClean="0"/>
              <a:t>21</a:t>
            </a:fld>
            <a:endParaRPr lang="es-ES"/>
          </a:p>
        </p:txBody>
      </p:sp>
    </p:spTree>
    <p:extLst>
      <p:ext uri="{BB962C8B-B14F-4D97-AF65-F5344CB8AC3E}">
        <p14:creationId xmlns:p14="http://schemas.microsoft.com/office/powerpoint/2010/main" val="352635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8B34ED-4CDD-41C9-90F7-D768D5559A6F}" type="slidenum">
              <a:rPr lang="es-ES" smtClean="0"/>
              <a:t>2</a:t>
            </a:fld>
            <a:endParaRPr lang="es-ES"/>
          </a:p>
        </p:txBody>
      </p:sp>
    </p:spTree>
    <p:extLst>
      <p:ext uri="{BB962C8B-B14F-4D97-AF65-F5344CB8AC3E}">
        <p14:creationId xmlns:p14="http://schemas.microsoft.com/office/powerpoint/2010/main" val="231850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51B2-344A-037A-9219-BDE24F2E19E9}"/>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567F9471-FB71-93D7-8825-91CAF86BBA03}"/>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C42DF6FC-D285-B880-065F-FD426CB77597}"/>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9D290A7C-DFB5-D1CA-FDA1-EA8D6E3E7962}"/>
              </a:ext>
            </a:extLst>
          </p:cNvPr>
          <p:cNvSpPr>
            <a:spLocks noGrp="1"/>
          </p:cNvSpPr>
          <p:nvPr>
            <p:ph type="sldNum" sz="quarter" idx="5"/>
          </p:nvPr>
        </p:nvSpPr>
        <p:spPr/>
        <p:txBody>
          <a:bodyPr rtlCol="0"/>
          <a:lstStyle/>
          <a:p>
            <a:pPr rtl="0"/>
            <a:fld id="{228B34ED-4CDD-41C9-90F7-D768D5559A6F}" type="slidenum">
              <a:rPr lang="es-ES" smtClean="0"/>
              <a:t>22</a:t>
            </a:fld>
            <a:endParaRPr lang="es-ES"/>
          </a:p>
        </p:txBody>
      </p:sp>
    </p:spTree>
    <p:extLst>
      <p:ext uri="{BB962C8B-B14F-4D97-AF65-F5344CB8AC3E}">
        <p14:creationId xmlns:p14="http://schemas.microsoft.com/office/powerpoint/2010/main" val="87293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0E67D-0779-5D77-83E3-62BF3F4A0E6D}"/>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15101418-280B-F456-4B7B-E507AD922F4E}"/>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39F3C0CB-3677-26C6-9EE6-0CDB82B450B1}"/>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B82BC027-AC03-829E-C07B-3E4A0D6487BC}"/>
              </a:ext>
            </a:extLst>
          </p:cNvPr>
          <p:cNvSpPr>
            <a:spLocks noGrp="1"/>
          </p:cNvSpPr>
          <p:nvPr>
            <p:ph type="sldNum" sz="quarter" idx="5"/>
          </p:nvPr>
        </p:nvSpPr>
        <p:spPr/>
        <p:txBody>
          <a:bodyPr rtlCol="0"/>
          <a:lstStyle/>
          <a:p>
            <a:pPr rtl="0"/>
            <a:fld id="{228B34ED-4CDD-41C9-90F7-D768D5559A6F}" type="slidenum">
              <a:rPr lang="es-ES" smtClean="0"/>
              <a:t>23</a:t>
            </a:fld>
            <a:endParaRPr lang="es-ES"/>
          </a:p>
        </p:txBody>
      </p:sp>
    </p:spTree>
    <p:extLst>
      <p:ext uri="{BB962C8B-B14F-4D97-AF65-F5344CB8AC3E}">
        <p14:creationId xmlns:p14="http://schemas.microsoft.com/office/powerpoint/2010/main" val="1296034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B65ED-FD8D-62E8-ECBA-9D5787C7DE75}"/>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61107C15-46B9-A429-801A-C1A1CAC7FF9B}"/>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13DF8423-64DD-0CB6-49D7-4565C0BD85BE}"/>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EAC96810-59AB-B096-403B-5433DEE642D4}"/>
              </a:ext>
            </a:extLst>
          </p:cNvPr>
          <p:cNvSpPr>
            <a:spLocks noGrp="1"/>
          </p:cNvSpPr>
          <p:nvPr>
            <p:ph type="sldNum" sz="quarter" idx="5"/>
          </p:nvPr>
        </p:nvSpPr>
        <p:spPr/>
        <p:txBody>
          <a:bodyPr rtlCol="0"/>
          <a:lstStyle/>
          <a:p>
            <a:pPr rtl="0"/>
            <a:fld id="{228B34ED-4CDD-41C9-90F7-D768D5559A6F}" type="slidenum">
              <a:rPr lang="es-ES" smtClean="0"/>
              <a:t>24</a:t>
            </a:fld>
            <a:endParaRPr lang="es-ES"/>
          </a:p>
        </p:txBody>
      </p:sp>
    </p:spTree>
    <p:extLst>
      <p:ext uri="{BB962C8B-B14F-4D97-AF65-F5344CB8AC3E}">
        <p14:creationId xmlns:p14="http://schemas.microsoft.com/office/powerpoint/2010/main" val="900666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0F1BF-E3FE-D114-9683-2BEA89AA7E28}"/>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C5D8C0BD-118C-48CC-95B4-5CBE02487CB5}"/>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125FB2C-212D-B053-E7EA-E9F07A15309B}"/>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AF21333D-AA77-627A-1747-5007A77E4CC3}"/>
              </a:ext>
            </a:extLst>
          </p:cNvPr>
          <p:cNvSpPr>
            <a:spLocks noGrp="1"/>
          </p:cNvSpPr>
          <p:nvPr>
            <p:ph type="sldNum" sz="quarter" idx="5"/>
          </p:nvPr>
        </p:nvSpPr>
        <p:spPr/>
        <p:txBody>
          <a:bodyPr rtlCol="0"/>
          <a:lstStyle/>
          <a:p>
            <a:pPr rtl="0"/>
            <a:fld id="{228B34ED-4CDD-41C9-90F7-D768D5559A6F}" type="slidenum">
              <a:rPr lang="es-ES" smtClean="0"/>
              <a:t>25</a:t>
            </a:fld>
            <a:endParaRPr lang="es-ES"/>
          </a:p>
        </p:txBody>
      </p:sp>
    </p:spTree>
    <p:extLst>
      <p:ext uri="{BB962C8B-B14F-4D97-AF65-F5344CB8AC3E}">
        <p14:creationId xmlns:p14="http://schemas.microsoft.com/office/powerpoint/2010/main" val="2949606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17A96-3A14-4FD9-2713-B8AA6DBEDD62}"/>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CA3EFB61-8538-C718-2C1F-BEDEECB1A9B5}"/>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3BE4C718-BB00-8C73-12A4-BBDB2C889229}"/>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6E333EE9-06C7-12E5-C9AF-CA81B473ECC1}"/>
              </a:ext>
            </a:extLst>
          </p:cNvPr>
          <p:cNvSpPr>
            <a:spLocks noGrp="1"/>
          </p:cNvSpPr>
          <p:nvPr>
            <p:ph type="sldNum" sz="quarter" idx="5"/>
          </p:nvPr>
        </p:nvSpPr>
        <p:spPr/>
        <p:txBody>
          <a:bodyPr rtlCol="0"/>
          <a:lstStyle/>
          <a:p>
            <a:pPr rtl="0"/>
            <a:fld id="{228B34ED-4CDD-41C9-90F7-D768D5559A6F}" type="slidenum">
              <a:rPr lang="es-ES" smtClean="0"/>
              <a:t>26</a:t>
            </a:fld>
            <a:endParaRPr lang="es-ES"/>
          </a:p>
        </p:txBody>
      </p:sp>
    </p:spTree>
    <p:extLst>
      <p:ext uri="{BB962C8B-B14F-4D97-AF65-F5344CB8AC3E}">
        <p14:creationId xmlns:p14="http://schemas.microsoft.com/office/powerpoint/2010/main" val="2856776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8B34ED-4CDD-41C9-90F7-D768D5559A6F}" type="slidenum">
              <a:rPr lang="es-ES" smtClean="0"/>
              <a:t>27</a:t>
            </a:fld>
            <a:endParaRPr lang="es-ES"/>
          </a:p>
        </p:txBody>
      </p:sp>
    </p:spTree>
    <p:extLst>
      <p:ext uri="{BB962C8B-B14F-4D97-AF65-F5344CB8AC3E}">
        <p14:creationId xmlns:p14="http://schemas.microsoft.com/office/powerpoint/2010/main" val="3630838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8B34ED-4CDD-41C9-90F7-D768D5559A6F}" type="slidenum">
              <a:rPr lang="es-ES" smtClean="0"/>
              <a:t>30</a:t>
            </a:fld>
            <a:endParaRPr lang="es-ES"/>
          </a:p>
        </p:txBody>
      </p:sp>
    </p:spTree>
    <p:extLst>
      <p:ext uri="{BB962C8B-B14F-4D97-AF65-F5344CB8AC3E}">
        <p14:creationId xmlns:p14="http://schemas.microsoft.com/office/powerpoint/2010/main" val="404071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5</a:t>
            </a:fld>
            <a:endParaRPr lang="es-E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13D83-4869-0D0D-CFB7-C80A1F23F16B}"/>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0621418F-5F83-41D9-33F4-772C01DC725B}"/>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0460182-EFDB-5692-CB14-EA84AF080AB0}"/>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7E0B554B-40B3-C038-DA01-4C25A98ACC94}"/>
              </a:ext>
            </a:extLst>
          </p:cNvPr>
          <p:cNvSpPr>
            <a:spLocks noGrp="1"/>
          </p:cNvSpPr>
          <p:nvPr>
            <p:ph type="sldNum" sz="quarter" idx="5"/>
          </p:nvPr>
        </p:nvSpPr>
        <p:spPr/>
        <p:txBody>
          <a:bodyPr rtlCol="0"/>
          <a:lstStyle/>
          <a:p>
            <a:pPr rtl="0"/>
            <a:fld id="{228B34ED-4CDD-41C9-90F7-D768D5559A6F}" type="slidenum">
              <a:rPr lang="es-ES" smtClean="0"/>
              <a:t>6</a:t>
            </a:fld>
            <a:endParaRPr lang="es-ES"/>
          </a:p>
        </p:txBody>
      </p:sp>
    </p:spTree>
    <p:extLst>
      <p:ext uri="{BB962C8B-B14F-4D97-AF65-F5344CB8AC3E}">
        <p14:creationId xmlns:p14="http://schemas.microsoft.com/office/powerpoint/2010/main" val="346864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DFC1D-0FAE-6196-C89F-39C15ABF9DEA}"/>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B9430B71-E4E3-2BF7-F3B7-16CC703B4FDA}"/>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FD121E15-6795-CADE-3207-EE44736F9079}"/>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5B47703C-FFDF-7873-3C01-045DF72414D1}"/>
              </a:ext>
            </a:extLst>
          </p:cNvPr>
          <p:cNvSpPr>
            <a:spLocks noGrp="1"/>
          </p:cNvSpPr>
          <p:nvPr>
            <p:ph type="sldNum" sz="quarter" idx="5"/>
          </p:nvPr>
        </p:nvSpPr>
        <p:spPr/>
        <p:txBody>
          <a:bodyPr rtlCol="0"/>
          <a:lstStyle/>
          <a:p>
            <a:pPr rtl="0"/>
            <a:fld id="{228B34ED-4CDD-41C9-90F7-D768D5559A6F}" type="slidenum">
              <a:rPr lang="es-ES" smtClean="0"/>
              <a:t>7</a:t>
            </a:fld>
            <a:endParaRPr lang="es-ES"/>
          </a:p>
        </p:txBody>
      </p:sp>
    </p:spTree>
    <p:extLst>
      <p:ext uri="{BB962C8B-B14F-4D97-AF65-F5344CB8AC3E}">
        <p14:creationId xmlns:p14="http://schemas.microsoft.com/office/powerpoint/2010/main" val="21978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8B34ED-4CDD-41C9-90F7-D768D5559A6F}" type="slidenum">
              <a:rPr lang="es-ES" smtClean="0"/>
              <a:t>8</a:t>
            </a:fld>
            <a:endParaRPr lang="es-ES"/>
          </a:p>
        </p:txBody>
      </p:sp>
    </p:spTree>
    <p:extLst>
      <p:ext uri="{BB962C8B-B14F-4D97-AF65-F5344CB8AC3E}">
        <p14:creationId xmlns:p14="http://schemas.microsoft.com/office/powerpoint/2010/main" val="14637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A6A1-F249-8117-1521-610BD170199E}"/>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F9B3EF38-A665-EB49-D563-D4694BBEF059}"/>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84FCC78-2A90-69A4-C32C-BB12FC383E62}"/>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D088D87C-6EA2-C4D5-BA8D-D1DCD503E9C9}"/>
              </a:ext>
            </a:extLst>
          </p:cNvPr>
          <p:cNvSpPr>
            <a:spLocks noGrp="1"/>
          </p:cNvSpPr>
          <p:nvPr>
            <p:ph type="sldNum" sz="quarter" idx="5"/>
          </p:nvPr>
        </p:nvSpPr>
        <p:spPr/>
        <p:txBody>
          <a:bodyPr rtlCol="0"/>
          <a:lstStyle/>
          <a:p>
            <a:pPr rtl="0"/>
            <a:fld id="{228B34ED-4CDD-41C9-90F7-D768D5559A6F}" type="slidenum">
              <a:rPr lang="es-ES" smtClean="0"/>
              <a:t>9</a:t>
            </a:fld>
            <a:endParaRPr lang="es-ES"/>
          </a:p>
        </p:txBody>
      </p:sp>
    </p:spTree>
    <p:extLst>
      <p:ext uri="{BB962C8B-B14F-4D97-AF65-F5344CB8AC3E}">
        <p14:creationId xmlns:p14="http://schemas.microsoft.com/office/powerpoint/2010/main" val="202653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E120A-3793-9B41-19A1-433D3A1F3887}"/>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E52BDE72-1ADF-56F3-DE69-A55AF8DC909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69CF76D4-E782-EDB7-E3F4-1AEE795390D5}"/>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1BC16004-EE9C-0A55-2E2F-746F78EFD74D}"/>
              </a:ext>
            </a:extLst>
          </p:cNvPr>
          <p:cNvSpPr>
            <a:spLocks noGrp="1"/>
          </p:cNvSpPr>
          <p:nvPr>
            <p:ph type="sldNum" sz="quarter" idx="5"/>
          </p:nvPr>
        </p:nvSpPr>
        <p:spPr/>
        <p:txBody>
          <a:bodyPr rtlCol="0"/>
          <a:lstStyle/>
          <a:p>
            <a:pPr rtl="0"/>
            <a:fld id="{228B34ED-4CDD-41C9-90F7-D768D5559A6F}" type="slidenum">
              <a:rPr lang="es-ES" smtClean="0"/>
              <a:t>10</a:t>
            </a:fld>
            <a:endParaRPr lang="es-ES"/>
          </a:p>
        </p:txBody>
      </p:sp>
    </p:spTree>
    <p:extLst>
      <p:ext uri="{BB962C8B-B14F-4D97-AF65-F5344CB8AC3E}">
        <p14:creationId xmlns:p14="http://schemas.microsoft.com/office/powerpoint/2010/main" val="1799451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B5CAB-FE24-8D2E-817E-C25E4CF85EA1}"/>
            </a:ext>
          </a:extLst>
        </p:cNvPr>
        <p:cNvGrpSpPr/>
        <p:nvPr/>
      </p:nvGrpSpPr>
      <p:grpSpPr>
        <a:xfrm>
          <a:off x="0" y="0"/>
          <a:ext cx="0" cy="0"/>
          <a:chOff x="0" y="0"/>
          <a:chExt cx="0" cy="0"/>
        </a:xfrm>
      </p:grpSpPr>
      <p:sp>
        <p:nvSpPr>
          <p:cNvPr id="2" name="Marcador de posición de imagen de diapositiva 1">
            <a:extLst>
              <a:ext uri="{FF2B5EF4-FFF2-40B4-BE49-F238E27FC236}">
                <a16:creationId xmlns:a16="http://schemas.microsoft.com/office/drawing/2014/main" id="{8BD96F75-F0BB-2545-CB6E-F79E11435204}"/>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897D4CBA-712E-557B-96E6-1FFACA3434DE}"/>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DD609D28-FCEF-4264-EDED-E095D815FD32}"/>
              </a:ext>
            </a:extLst>
          </p:cNvPr>
          <p:cNvSpPr>
            <a:spLocks noGrp="1"/>
          </p:cNvSpPr>
          <p:nvPr>
            <p:ph type="sldNum" sz="quarter" idx="5"/>
          </p:nvPr>
        </p:nvSpPr>
        <p:spPr/>
        <p:txBody>
          <a:bodyPr rtlCol="0"/>
          <a:lstStyle/>
          <a:p>
            <a:pPr rtl="0"/>
            <a:fld id="{228B34ED-4CDD-41C9-90F7-D768D5559A6F}" type="slidenum">
              <a:rPr lang="es-ES" smtClean="0"/>
              <a:t>11</a:t>
            </a:fld>
            <a:endParaRPr lang="es-ES"/>
          </a:p>
        </p:txBody>
      </p:sp>
    </p:spTree>
    <p:extLst>
      <p:ext uri="{BB962C8B-B14F-4D97-AF65-F5344CB8AC3E}">
        <p14:creationId xmlns:p14="http://schemas.microsoft.com/office/powerpoint/2010/main" val="35386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del patrón</a:t>
            </a:r>
          </a:p>
        </p:txBody>
      </p:sp>
      <p:sp>
        <p:nvSpPr>
          <p:cNvPr id="7" name="Marcador de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s-ES" spc="300" noProof="0"/>
              <a:t>REVISIÓN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s-ES" noProof="0"/>
              <a:t>Haga clic para modificar los estilos de texto maestro</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a:t>
            </a:fld>
            <a:endParaRPr lang="es-ES"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
        <p:nvSpPr>
          <p:cNvPr id="2" name="Rectá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erre">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s-ES" sz="4000" spc="300" noProof="0"/>
              <a:t>Haga clic para modificar el estilo de título del patrón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MAESTRO</a:t>
            </a:r>
          </a:p>
        </p:txBody>
      </p:sp>
      <p:sp>
        <p:nvSpPr>
          <p:cNvPr id="31" name="Marcador de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2" name="Marcador de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3" name="Marcador de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4" name="Marcador de imagen en línea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s-ES" noProof="0"/>
              <a:t>Icono</a:t>
            </a:r>
          </a:p>
        </p:txBody>
      </p:sp>
      <p:sp>
        <p:nvSpPr>
          <p:cNvPr id="35" name="Marcador de imagen en línea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s-ES" noProof="0"/>
              <a:t>Icono</a:t>
            </a:r>
          </a:p>
        </p:txBody>
      </p:sp>
      <p:sp>
        <p:nvSpPr>
          <p:cNvPr id="36" name="Marcador de imagen en línea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s-ES" noProof="0"/>
              <a:t>Icono</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s-ES" noProof="0"/>
              <a:t>Título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a:t>
            </a:fld>
            <a:endParaRPr lang="es-ES" noProof="0"/>
          </a:p>
        </p:txBody>
      </p:sp>
      <p:sp>
        <p:nvSpPr>
          <p:cNvPr id="13" name="Marcador de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s-ES" noProof="0"/>
              <a:t>HAGA CLIC PARA MODIFICAR LOS ESTILOS DE TEXTO MAESTRO</a:t>
            </a:r>
          </a:p>
        </p:txBody>
      </p:sp>
      <p:sp>
        <p:nvSpPr>
          <p:cNvPr id="3" name="Rectá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20" name="Marcador de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s-ES" noProof="0"/>
              <a:t>HAGA CLIC PARA MODIFICAR LOS ESTILOS DE TEXTO MAESTRO</a:t>
            </a:r>
          </a:p>
        </p:txBody>
      </p:sp>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a:t>
            </a:fld>
            <a:endParaRPr lang="es-ES"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s-ES" noProof="0"/>
              <a:t>HAGA CLIC PARA MODIFICAR EL TÍTULO DEL PATRÓN</a:t>
            </a:r>
          </a:p>
        </p:txBody>
      </p:sp>
      <p:sp>
        <p:nvSpPr>
          <p:cNvPr id="3" name="Marcador de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MAESTRO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a:t>
            </a:fld>
            <a:endParaRPr lang="es-E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s-ES" noProof="0"/>
              <a:t>TÍTULO DE LA DIAPOSITIVA AQUÍ</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9" name="Marcador de número de diapositiva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s-ES" noProof="0" smtClean="0"/>
              <a:t>‹#›</a:t>
            </a:fld>
            <a:endParaRPr lang="es-ES" noProof="0"/>
          </a:p>
        </p:txBody>
      </p:sp>
      <p:sp>
        <p:nvSpPr>
          <p:cNvPr id="5" name="Marcador de posición de imagen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s-ES" noProof="0"/>
              <a:t>Haga clic en el icono para agregar una imagen</a:t>
            </a:r>
          </a:p>
        </p:txBody>
      </p:sp>
      <p:sp>
        <p:nvSpPr>
          <p:cNvPr id="9" name="Marcador de posición de imagen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s-ES" noProof="0"/>
              <a:t>Haga clic en el icono para agregar una imagen</a:t>
            </a:r>
          </a:p>
        </p:txBody>
      </p:sp>
      <p:sp>
        <p:nvSpPr>
          <p:cNvPr id="10" name="Marcador de posición de imagen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s-ES" noProof="0"/>
              <a:t>Haga clic en el icono para agregar una imagen</a:t>
            </a:r>
          </a:p>
        </p:txBody>
      </p:sp>
      <p:sp>
        <p:nvSpPr>
          <p:cNvPr id="11" name="Marcador de posición de imagen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s-ES" noProof="0"/>
              <a:t>Haga clic en el icono para agregar una imagen</a:t>
            </a:r>
          </a:p>
        </p:txBody>
      </p:sp>
      <p:sp>
        <p:nvSpPr>
          <p:cNvPr id="12" name="Marcador de posición de imagen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s-ES" noProof="0"/>
              <a:t>Haga clic en el icono para agregar una imagen</a:t>
            </a:r>
          </a:p>
        </p:txBody>
      </p:sp>
      <p:sp>
        <p:nvSpPr>
          <p:cNvPr id="13" name="Marcador de posición de imagen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s-ES" noProof="0"/>
              <a:t>Haga clic en el icono para agregar una imagen</a:t>
            </a:r>
          </a:p>
        </p:txBody>
      </p:sp>
      <p:sp>
        <p:nvSpPr>
          <p:cNvPr id="4" name="Rectá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s-ES" noProof="0"/>
              <a:t>Haga clic para modificar el estilo de título del patrón</a:t>
            </a:r>
          </a:p>
        </p:txBody>
      </p:sp>
      <p:sp>
        <p:nvSpPr>
          <p:cNvPr id="3" name="Marcador de pie de página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s-ES" noProof="0"/>
              <a:t>Agregue un pie de página</a:t>
            </a:r>
          </a:p>
        </p:txBody>
      </p:sp>
      <p:sp>
        <p:nvSpPr>
          <p:cNvPr id="4" name="Marcador de posición de número de diapositiva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s-ES" noProof="0" smtClean="0"/>
              <a:t>‹#›</a:t>
            </a:fld>
            <a:endParaRPr lang="es-E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s-ES" noProof="0"/>
              <a:t>Haga clic para modificar el estilo de título del patrón</a:t>
            </a:r>
          </a:p>
        </p:txBody>
      </p:sp>
      <p:sp>
        <p:nvSpPr>
          <p:cNvPr id="7" name="Marcador de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s-ES" noProof="0"/>
              <a:t>HAGA CLIC PARA MODIFICAR LOS ESTILOS DE TEXTO MAESTRO</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19" name="Marcador de posición de imagen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s-ES" noProof="0"/>
              <a:t>Haga clic en el icono para agregar una imagen</a:t>
            </a:r>
          </a:p>
        </p:txBody>
      </p:sp>
      <p:sp>
        <p:nvSpPr>
          <p:cNvPr id="18" name="Marcador de posición de imagen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s-ES" noProof="0"/>
              <a:t>Haga clic en el icono para agregar una imagen</a:t>
            </a:r>
          </a:p>
        </p:txBody>
      </p:sp>
      <p:sp>
        <p:nvSpPr>
          <p:cNvPr id="10" name="Marcador de posición de texto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1" name="Marcador de posición de contenido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12" name="Marcador de texto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4" name="Marcador de contenido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20" name="Marcador de número de diapositiva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s-ES" noProof="0" smtClean="0"/>
              <a:t>‹#›</a:t>
            </a:fld>
            <a:endParaRPr lang="es-E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28" name="Marcador de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4" name="Marcador de posición de imagen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s-ES" noProof="0"/>
              <a:t>Haga clic en el icono para agregar una imagen</a:t>
            </a:r>
          </a:p>
        </p:txBody>
      </p:sp>
      <p:sp>
        <p:nvSpPr>
          <p:cNvPr id="25" name="Marcador de posición de imagen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s-ES" noProof="0"/>
              <a:t>Haga clic en el icono para agregar una imagen</a:t>
            </a:r>
          </a:p>
        </p:txBody>
      </p:sp>
      <p:sp>
        <p:nvSpPr>
          <p:cNvPr id="26" name="Marcador de posición de imagen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s-ES" noProof="0"/>
              <a:t>Haga clic en el icono para agregar una imagen</a:t>
            </a:r>
          </a:p>
        </p:txBody>
      </p:sp>
      <p:sp>
        <p:nvSpPr>
          <p:cNvPr id="29" name="Marcador de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0" name="Marcador de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1" name="Marcador de posición de número de diapositiva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s-ES" noProof="0" smtClean="0"/>
              <a:t>‹#›</a:t>
            </a:fld>
            <a:endParaRPr lang="es-E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a:t>
            </a:fld>
            <a:endParaRPr lang="es-ES"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microsoft.com/office/2007/relationships/hdphoto" Target="../media/hdphoto3.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codegym.cc/es/groups/posts/es.594.historia-de-java-una-historia-completa-del-desarrollo-de-java-de-1991-a-2021" TargetMode="External"/><Relationship Id="rId3" Type="http://schemas.openxmlformats.org/officeDocument/2006/relationships/hyperlink" Target="https://arxiv.org/ftp/arxiv/papers/1409/1409.3947.pdf" TargetMode="External"/><Relationship Id="rId7" Type="http://schemas.openxmlformats.org/officeDocument/2006/relationships/hyperlink" Target="https://aprenderjava.net/base/guia-completa-operadores-utilizados-en-java-y-sus-funciones/" TargetMode="External"/><Relationship Id="rId2" Type="http://schemas.openxmlformats.org/officeDocument/2006/relationships/hyperlink" Target="https://dev.to/easewithtuts/mastering-oop-a-comprehensive-guide-3g9k" TargetMode="External"/><Relationship Id="rId1" Type="http://schemas.openxmlformats.org/officeDocument/2006/relationships/slideLayout" Target="../slideLayouts/slideLayout4.xml"/><Relationship Id="rId6" Type="http://schemas.openxmlformats.org/officeDocument/2006/relationships/hyperlink" Target="https://codigofacilito.com/articulos/palabras_reservadas_java" TargetMode="External"/><Relationship Id="rId5" Type="http://schemas.openxmlformats.org/officeDocument/2006/relationships/hyperlink" Target="http://profesores.fi-b.unam.mx/carlos/java/indice.html" TargetMode="External"/><Relationship Id="rId4" Type="http://schemas.openxmlformats.org/officeDocument/2006/relationships/hyperlink" Target="https://www.gyata.ai/es/object-oriented-programming/oop-jav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imagen abstracta">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ítulo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s-ES" dirty="0"/>
              <a:t>Introducción a Java</a:t>
            </a:r>
          </a:p>
        </p:txBody>
      </p:sp>
      <p:sp>
        <p:nvSpPr>
          <p:cNvPr id="3" name="Marcador de texto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s-ES" dirty="0"/>
              <a:t>FC</a:t>
            </a:r>
          </a:p>
        </p:txBody>
      </p:sp>
      <p:sp>
        <p:nvSpPr>
          <p:cNvPr id="7" name="Marcador de texto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s-ES" dirty="0"/>
              <a:t>ICC 2024-2</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8E8F-AA50-4872-793C-007EA83D3970}"/>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F40ACC43-8C06-8BE3-4B03-E797645BFBEE}"/>
              </a:ext>
            </a:extLst>
          </p:cNvPr>
          <p:cNvSpPr>
            <a:spLocks noGrp="1"/>
          </p:cNvSpPr>
          <p:nvPr>
            <p:ph type="body" sz="quarter" idx="16"/>
          </p:nvPr>
        </p:nvSpPr>
        <p:spPr>
          <a:xfrm>
            <a:off x="0" y="0"/>
            <a:ext cx="4698609" cy="736546"/>
          </a:xfrm>
        </p:spPr>
        <p:txBody>
          <a:bodyPr rtlCol="0"/>
          <a:lstStyle/>
          <a:p>
            <a:pPr rtl="0"/>
            <a:r>
              <a:rPr lang="es-ES" altLang="es-ES" sz="4400" dirty="0"/>
              <a:t>Atributos</a:t>
            </a:r>
            <a:endParaRPr lang="es-ES" sz="4400" dirty="0"/>
          </a:p>
        </p:txBody>
      </p:sp>
      <p:sp>
        <p:nvSpPr>
          <p:cNvPr id="4" name="Marcador de número de diapositiva 3">
            <a:extLst>
              <a:ext uri="{FF2B5EF4-FFF2-40B4-BE49-F238E27FC236}">
                <a16:creationId xmlns:a16="http://schemas.microsoft.com/office/drawing/2014/main" id="{A4699D88-39FC-F391-61B0-924121F3A21C}"/>
              </a:ext>
            </a:extLst>
          </p:cNvPr>
          <p:cNvSpPr>
            <a:spLocks noGrp="1"/>
          </p:cNvSpPr>
          <p:nvPr>
            <p:ph type="sldNum" sz="quarter" idx="4"/>
          </p:nvPr>
        </p:nvSpPr>
        <p:spPr/>
        <p:txBody>
          <a:bodyPr rtlCol="0"/>
          <a:lstStyle/>
          <a:p>
            <a:pPr rtl="0"/>
            <a:fld id="{8C2E478F-E849-4A8C-AF1F-CBCC78A7CBFA}" type="slidenum">
              <a:rPr lang="es-ES" smtClean="0"/>
              <a:t>10</a:t>
            </a:fld>
            <a:endParaRPr lang="es-ES"/>
          </a:p>
        </p:txBody>
      </p:sp>
      <p:sp>
        <p:nvSpPr>
          <p:cNvPr id="6" name="2 Marcador de contenido">
            <a:extLst>
              <a:ext uri="{FF2B5EF4-FFF2-40B4-BE49-F238E27FC236}">
                <a16:creationId xmlns:a16="http://schemas.microsoft.com/office/drawing/2014/main" id="{39F24658-5888-E9B1-7A3A-7E6FD2140031}"/>
              </a:ext>
            </a:extLst>
          </p:cNvPr>
          <p:cNvSpPr txBox="1">
            <a:spLocks/>
          </p:cNvSpPr>
          <p:nvPr/>
        </p:nvSpPr>
        <p:spPr>
          <a:xfrm>
            <a:off x="0" y="736546"/>
            <a:ext cx="11459817" cy="6437977"/>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s-ES" sz="1800" dirty="0"/>
              <a:t>Son las variables que define la clase para </a:t>
            </a:r>
            <a:r>
              <a:rPr lang="es-ES" altLang="es-ES" sz="1800" b="1" dirty="0">
                <a:solidFill>
                  <a:schemeClr val="accent5">
                    <a:lumMod val="50000"/>
                    <a:lumOff val="50000"/>
                  </a:schemeClr>
                </a:solidFill>
              </a:rPr>
              <a:t>contener</a:t>
            </a:r>
            <a:r>
              <a:rPr lang="es-ES" altLang="es-ES" sz="1800" b="1" dirty="0">
                <a:solidFill>
                  <a:srgbClr val="006600"/>
                </a:solidFill>
              </a:rPr>
              <a:t> </a:t>
            </a:r>
            <a:r>
              <a:rPr lang="es-ES" altLang="es-ES" sz="1800" b="1" dirty="0">
                <a:solidFill>
                  <a:schemeClr val="accent5">
                    <a:lumMod val="50000"/>
                    <a:lumOff val="50000"/>
                  </a:schemeClr>
                </a:solidFill>
              </a:rPr>
              <a:t>la</a:t>
            </a:r>
            <a:r>
              <a:rPr lang="es-ES" altLang="es-ES" sz="1800" b="1" dirty="0">
                <a:solidFill>
                  <a:srgbClr val="006600"/>
                </a:solidFill>
              </a:rPr>
              <a:t> </a:t>
            </a:r>
            <a:r>
              <a:rPr lang="es-ES" altLang="es-ES" sz="1800" b="1" dirty="0">
                <a:solidFill>
                  <a:schemeClr val="accent5">
                    <a:lumMod val="50000"/>
                    <a:lumOff val="50000"/>
                  </a:schemeClr>
                </a:solidFill>
              </a:rPr>
              <a:t>información</a:t>
            </a:r>
            <a:r>
              <a:rPr lang="es-ES" altLang="es-ES" sz="1800" b="1" dirty="0">
                <a:solidFill>
                  <a:srgbClr val="006600"/>
                </a:solidFill>
              </a:rPr>
              <a:t> </a:t>
            </a:r>
            <a:r>
              <a:rPr lang="es-ES" altLang="es-ES" sz="1800" dirty="0"/>
              <a:t>que requiere cada objetos descritos por ella para describir:</a:t>
            </a:r>
          </a:p>
          <a:p>
            <a:pPr lvl="1"/>
            <a:r>
              <a:rPr lang="es-ES" altLang="es-ES" sz="1800" dirty="0"/>
              <a:t>El </a:t>
            </a:r>
            <a:r>
              <a:rPr lang="es-ES" altLang="es-ES" sz="1800" b="1" dirty="0">
                <a:solidFill>
                  <a:schemeClr val="accent5">
                    <a:lumMod val="50000"/>
                    <a:lumOff val="50000"/>
                  </a:schemeClr>
                </a:solidFill>
              </a:rPr>
              <a:t>estado</a:t>
            </a:r>
            <a:r>
              <a:rPr lang="es-ES" altLang="es-ES" sz="1800" dirty="0"/>
              <a:t> en que se encuentran como consecuencia de su evolución.</a:t>
            </a:r>
          </a:p>
          <a:p>
            <a:pPr lvl="1"/>
            <a:r>
              <a:rPr lang="es-ES" altLang="es-ES" sz="1800" dirty="0"/>
              <a:t>Las </a:t>
            </a:r>
            <a:r>
              <a:rPr lang="es-ES" altLang="es-ES" sz="1800" b="1" dirty="0">
                <a:solidFill>
                  <a:schemeClr val="accent5">
                    <a:lumMod val="50000"/>
                    <a:lumOff val="50000"/>
                  </a:schemeClr>
                </a:solidFill>
              </a:rPr>
              <a:t>propiedades</a:t>
            </a:r>
            <a:r>
              <a:rPr lang="es-ES" altLang="es-ES" sz="1800" b="1" dirty="0">
                <a:solidFill>
                  <a:srgbClr val="006600"/>
                </a:solidFill>
              </a:rPr>
              <a:t> </a:t>
            </a:r>
            <a:r>
              <a:rPr lang="es-ES" altLang="es-ES" sz="1800" b="1" dirty="0">
                <a:solidFill>
                  <a:schemeClr val="accent5">
                    <a:lumMod val="50000"/>
                    <a:lumOff val="50000"/>
                  </a:schemeClr>
                </a:solidFill>
              </a:rPr>
              <a:t>de</a:t>
            </a:r>
            <a:r>
              <a:rPr lang="es-ES" altLang="es-ES" sz="1800" b="1" dirty="0">
                <a:solidFill>
                  <a:srgbClr val="006600"/>
                </a:solidFill>
              </a:rPr>
              <a:t> </a:t>
            </a:r>
            <a:r>
              <a:rPr lang="es-ES" altLang="es-ES" sz="1800" b="1" dirty="0">
                <a:solidFill>
                  <a:schemeClr val="accent5">
                    <a:lumMod val="50000"/>
                    <a:lumOff val="50000"/>
                  </a:schemeClr>
                </a:solidFill>
              </a:rPr>
              <a:t>configuración</a:t>
            </a:r>
            <a:r>
              <a:rPr lang="es-ES" altLang="es-ES" sz="1800" b="1" dirty="0">
                <a:solidFill>
                  <a:srgbClr val="006600"/>
                </a:solidFill>
              </a:rPr>
              <a:t> </a:t>
            </a:r>
            <a:r>
              <a:rPr lang="es-ES" altLang="es-ES" sz="1800" dirty="0"/>
              <a:t>cuando se crean. </a:t>
            </a:r>
          </a:p>
          <a:p>
            <a:r>
              <a:rPr lang="es-ES" altLang="es-ES" sz="1800" dirty="0"/>
              <a:t>Cada atributo tienen definido el </a:t>
            </a:r>
            <a:r>
              <a:rPr lang="es-ES" altLang="es-ES" sz="1800" b="1" dirty="0">
                <a:solidFill>
                  <a:schemeClr val="accent5">
                    <a:lumMod val="50000"/>
                    <a:lumOff val="50000"/>
                  </a:schemeClr>
                </a:solidFill>
              </a:rPr>
              <a:t>tipo</a:t>
            </a:r>
            <a:r>
              <a:rPr lang="es-ES" altLang="es-ES" sz="1800" b="1" dirty="0">
                <a:solidFill>
                  <a:srgbClr val="006600"/>
                </a:solidFill>
              </a:rPr>
              <a:t> </a:t>
            </a:r>
            <a:r>
              <a:rPr lang="es-ES" altLang="es-ES" sz="1800" b="1" dirty="0">
                <a:solidFill>
                  <a:schemeClr val="accent5">
                    <a:lumMod val="50000"/>
                    <a:lumOff val="50000"/>
                  </a:schemeClr>
                </a:solidFill>
              </a:rPr>
              <a:t>de</a:t>
            </a:r>
            <a:r>
              <a:rPr lang="es-ES" altLang="es-ES" sz="1800" b="1" dirty="0">
                <a:solidFill>
                  <a:srgbClr val="006600"/>
                </a:solidFill>
              </a:rPr>
              <a:t> </a:t>
            </a:r>
            <a:r>
              <a:rPr lang="es-ES" altLang="es-ES" sz="1800" b="1" dirty="0">
                <a:solidFill>
                  <a:schemeClr val="accent5">
                    <a:lumMod val="50000"/>
                    <a:lumOff val="50000"/>
                  </a:schemeClr>
                </a:solidFill>
              </a:rPr>
              <a:t>dato</a:t>
            </a:r>
            <a:r>
              <a:rPr lang="es-ES" altLang="es-ES" sz="1800" dirty="0"/>
              <a:t>, esto es la información que se le puede asignar. Los tipos pueden ser un </a:t>
            </a:r>
            <a:r>
              <a:rPr lang="es-ES" altLang="es-ES" sz="1800" b="1" dirty="0">
                <a:solidFill>
                  <a:schemeClr val="accent5">
                    <a:lumMod val="50000"/>
                    <a:lumOff val="50000"/>
                  </a:schemeClr>
                </a:solidFill>
              </a:rPr>
              <a:t>tipo</a:t>
            </a:r>
            <a:r>
              <a:rPr lang="es-ES" altLang="es-ES" sz="1800" b="1" dirty="0">
                <a:solidFill>
                  <a:srgbClr val="006600"/>
                </a:solidFill>
              </a:rPr>
              <a:t> </a:t>
            </a:r>
            <a:r>
              <a:rPr lang="es-ES" altLang="es-ES" sz="1800" b="1" dirty="0">
                <a:solidFill>
                  <a:schemeClr val="accent5">
                    <a:lumMod val="50000"/>
                    <a:lumOff val="50000"/>
                  </a:schemeClr>
                </a:solidFill>
              </a:rPr>
              <a:t>primitivo</a:t>
            </a:r>
            <a:r>
              <a:rPr lang="es-ES" altLang="es-ES" sz="1800" b="1" dirty="0">
                <a:solidFill>
                  <a:srgbClr val="006600"/>
                </a:solidFill>
              </a:rPr>
              <a:t> </a:t>
            </a:r>
            <a:r>
              <a:rPr lang="es-ES" altLang="es-ES" sz="1800" dirty="0"/>
              <a:t>(</a:t>
            </a:r>
            <a:r>
              <a:rPr lang="es-ES" altLang="es-ES" sz="1800" dirty="0" err="1"/>
              <a:t>Integer</a:t>
            </a:r>
            <a:r>
              <a:rPr lang="es-ES" altLang="es-ES" sz="1800" dirty="0"/>
              <a:t>, </a:t>
            </a:r>
            <a:r>
              <a:rPr lang="es-ES" altLang="es-ES" sz="1800" dirty="0" err="1"/>
              <a:t>Float</a:t>
            </a:r>
            <a:r>
              <a:rPr lang="es-ES" altLang="es-ES" sz="1800" dirty="0"/>
              <a:t>, </a:t>
            </a:r>
            <a:r>
              <a:rPr lang="es-ES" altLang="es-ES" sz="1800" dirty="0" err="1"/>
              <a:t>Boolean</a:t>
            </a:r>
            <a:r>
              <a:rPr lang="es-ES" altLang="es-ES" sz="1800" dirty="0"/>
              <a:t>, etc.) o la </a:t>
            </a:r>
            <a:r>
              <a:rPr lang="es-ES" altLang="es-ES" sz="1800" dirty="0">
                <a:solidFill>
                  <a:srgbClr val="000000"/>
                </a:solidFill>
              </a:rPr>
              <a:t>referencia </a:t>
            </a:r>
            <a:r>
              <a:rPr lang="es-ES" altLang="es-ES" sz="1800" dirty="0"/>
              <a:t>a una </a:t>
            </a:r>
            <a:r>
              <a:rPr lang="es-ES" altLang="es-ES" sz="1800" b="1" dirty="0">
                <a:solidFill>
                  <a:schemeClr val="accent5">
                    <a:lumMod val="50000"/>
                    <a:lumOff val="50000"/>
                  </a:schemeClr>
                </a:solidFill>
              </a:rPr>
              <a:t>clase</a:t>
            </a:r>
            <a:r>
              <a:rPr lang="es-ES" altLang="es-ES" sz="1800" dirty="0"/>
              <a:t>.</a:t>
            </a:r>
          </a:p>
          <a:p>
            <a:r>
              <a:rPr lang="es-ES" altLang="es-ES" sz="1800" dirty="0"/>
              <a:t>Se puede cualificar la </a:t>
            </a:r>
            <a:r>
              <a:rPr lang="es-ES" altLang="es-ES" sz="1800" b="1" dirty="0">
                <a:solidFill>
                  <a:schemeClr val="accent5">
                    <a:lumMod val="50000"/>
                    <a:lumOff val="50000"/>
                  </a:schemeClr>
                </a:solidFill>
              </a:rPr>
              <a:t>visibilidad</a:t>
            </a:r>
            <a:r>
              <a:rPr lang="es-ES" altLang="es-ES" sz="1800" dirty="0"/>
              <a:t> (quien puede leer o modificar el valor asignado) de los atributos como públicos o privados:</a:t>
            </a:r>
            <a:endParaRPr lang="en-US" altLang="es-ES" sz="1800" dirty="0"/>
          </a:p>
          <a:p>
            <a:pPr lvl="1"/>
            <a:r>
              <a:rPr lang="es-ES" altLang="es-ES" sz="1800" dirty="0"/>
              <a:t>El valor de un atributos </a:t>
            </a:r>
            <a:r>
              <a:rPr lang="es-ES" altLang="es-ES" sz="1800" b="1" dirty="0">
                <a:solidFill>
                  <a:schemeClr val="accent5">
                    <a:lumMod val="50000"/>
                    <a:lumOff val="50000"/>
                  </a:schemeClr>
                </a:solidFill>
              </a:rPr>
              <a:t>privado</a:t>
            </a:r>
            <a:r>
              <a:rPr lang="es-ES" altLang="es-ES" sz="1800" dirty="0"/>
              <a:t> sólo puede ser accedido por los métodos del propio objeto.</a:t>
            </a:r>
          </a:p>
          <a:p>
            <a:pPr lvl="1"/>
            <a:r>
              <a:rPr lang="es-ES" altLang="es-ES" sz="1800" dirty="0"/>
              <a:t>El valor de los atributos </a:t>
            </a:r>
            <a:r>
              <a:rPr lang="es-ES" altLang="es-ES" sz="1800" b="1" dirty="0">
                <a:solidFill>
                  <a:schemeClr val="accent5">
                    <a:lumMod val="50000"/>
                    <a:lumOff val="50000"/>
                  </a:schemeClr>
                </a:solidFill>
              </a:rPr>
              <a:t>públicos</a:t>
            </a:r>
            <a:r>
              <a:rPr lang="es-ES" altLang="es-ES" sz="1800" dirty="0"/>
              <a:t> pueden ser también leídos por los métodos de cualesquiera objetos que tenga la referencia al objeto.</a:t>
            </a:r>
          </a:p>
          <a:p>
            <a:r>
              <a:rPr lang="es-ES" altLang="es-ES" sz="1800" dirty="0"/>
              <a:t>Un </a:t>
            </a:r>
            <a:r>
              <a:rPr lang="es-ES" altLang="es-ES" sz="1800" b="1" dirty="0">
                <a:solidFill>
                  <a:schemeClr val="accent5">
                    <a:lumMod val="50000"/>
                    <a:lumOff val="50000"/>
                  </a:schemeClr>
                </a:solidFill>
              </a:rPr>
              <a:t>buen</a:t>
            </a:r>
            <a:r>
              <a:rPr lang="es-ES" altLang="es-ES" sz="1800" b="1" dirty="0">
                <a:solidFill>
                  <a:srgbClr val="006600"/>
                </a:solidFill>
              </a:rPr>
              <a:t> </a:t>
            </a:r>
            <a:r>
              <a:rPr lang="es-ES" altLang="es-ES" sz="1800" b="1" dirty="0">
                <a:solidFill>
                  <a:schemeClr val="accent5">
                    <a:lumMod val="50000"/>
                    <a:lumOff val="50000"/>
                  </a:schemeClr>
                </a:solidFill>
              </a:rPr>
              <a:t>criterio</a:t>
            </a:r>
            <a:r>
              <a:rPr lang="es-ES" altLang="es-ES" sz="1800" b="1" dirty="0">
                <a:solidFill>
                  <a:srgbClr val="006600"/>
                </a:solidFill>
              </a:rPr>
              <a:t> </a:t>
            </a:r>
            <a:r>
              <a:rPr lang="es-ES" altLang="es-ES" sz="1800" dirty="0"/>
              <a:t>es declarar los atributos de las clases como privados y definir funciones de acceso si deben ser accedidos externamente.  Cuando la clase es sólo un </a:t>
            </a:r>
            <a:r>
              <a:rPr lang="es-ES" altLang="es-ES" sz="1800" b="1" dirty="0">
                <a:solidFill>
                  <a:schemeClr val="accent5">
                    <a:lumMod val="50000"/>
                    <a:lumOff val="50000"/>
                  </a:schemeClr>
                </a:solidFill>
              </a:rPr>
              <a:t>tipo</a:t>
            </a:r>
            <a:r>
              <a:rPr lang="es-ES" altLang="es-ES" sz="1800" b="1" dirty="0">
                <a:solidFill>
                  <a:srgbClr val="006600"/>
                </a:solidFill>
              </a:rPr>
              <a:t> </a:t>
            </a:r>
            <a:r>
              <a:rPr lang="es-ES" altLang="es-ES" sz="1800" b="1" dirty="0">
                <a:solidFill>
                  <a:schemeClr val="accent5">
                    <a:lumMod val="50000"/>
                    <a:lumOff val="50000"/>
                  </a:schemeClr>
                </a:solidFill>
              </a:rPr>
              <a:t>complejo</a:t>
            </a:r>
            <a:r>
              <a:rPr lang="es-ES" altLang="es-ES" sz="1800" b="1" dirty="0">
                <a:solidFill>
                  <a:srgbClr val="006600"/>
                </a:solidFill>
              </a:rPr>
              <a:t> </a:t>
            </a:r>
            <a:r>
              <a:rPr lang="es-ES" altLang="es-ES" sz="1800" dirty="0"/>
              <a:t>de dato, suelen ser públicos. </a:t>
            </a:r>
          </a:p>
        </p:txBody>
      </p:sp>
    </p:spTree>
    <p:extLst>
      <p:ext uri="{BB962C8B-B14F-4D97-AF65-F5344CB8AC3E}">
        <p14:creationId xmlns:p14="http://schemas.microsoft.com/office/powerpoint/2010/main" val="106918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AED0A-64F8-243B-9892-1CFA6B0B5658}"/>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C83199A5-7D2D-E402-F33E-21C98AE9DD06}"/>
              </a:ext>
            </a:extLst>
          </p:cNvPr>
          <p:cNvSpPr>
            <a:spLocks noGrp="1"/>
          </p:cNvSpPr>
          <p:nvPr>
            <p:ph type="body" sz="quarter" idx="16"/>
          </p:nvPr>
        </p:nvSpPr>
        <p:spPr>
          <a:xfrm>
            <a:off x="7493391" y="-63398"/>
            <a:ext cx="4698609" cy="736546"/>
          </a:xfrm>
        </p:spPr>
        <p:txBody>
          <a:bodyPr rtlCol="0"/>
          <a:lstStyle/>
          <a:p>
            <a:pPr rtl="0"/>
            <a:r>
              <a:rPr lang="es-ES" altLang="es-ES" sz="4400" dirty="0"/>
              <a:t>Métodos</a:t>
            </a:r>
            <a:endParaRPr lang="es-ES" sz="4400" dirty="0"/>
          </a:p>
        </p:txBody>
      </p:sp>
      <p:sp>
        <p:nvSpPr>
          <p:cNvPr id="4" name="Marcador de número de diapositiva 3">
            <a:extLst>
              <a:ext uri="{FF2B5EF4-FFF2-40B4-BE49-F238E27FC236}">
                <a16:creationId xmlns:a16="http://schemas.microsoft.com/office/drawing/2014/main" id="{801D0A6B-293B-9D60-CB3D-E6FEFB4FBEF3}"/>
              </a:ext>
            </a:extLst>
          </p:cNvPr>
          <p:cNvSpPr>
            <a:spLocks noGrp="1"/>
          </p:cNvSpPr>
          <p:nvPr>
            <p:ph type="sldNum" sz="quarter" idx="4"/>
          </p:nvPr>
        </p:nvSpPr>
        <p:spPr/>
        <p:txBody>
          <a:bodyPr rtlCol="0"/>
          <a:lstStyle/>
          <a:p>
            <a:pPr rtl="0"/>
            <a:fld id="{8C2E478F-E849-4A8C-AF1F-CBCC78A7CBFA}" type="slidenum">
              <a:rPr lang="es-ES" smtClean="0"/>
              <a:t>11</a:t>
            </a:fld>
            <a:endParaRPr lang="es-ES"/>
          </a:p>
        </p:txBody>
      </p:sp>
      <p:sp>
        <p:nvSpPr>
          <p:cNvPr id="2" name="2 Marcador de contenido">
            <a:extLst>
              <a:ext uri="{FF2B5EF4-FFF2-40B4-BE49-F238E27FC236}">
                <a16:creationId xmlns:a16="http://schemas.microsoft.com/office/drawing/2014/main" id="{09CF0E0B-7256-198A-F2DC-D152E29A6B0C}"/>
              </a:ext>
            </a:extLst>
          </p:cNvPr>
          <p:cNvSpPr>
            <a:spLocks noGrp="1"/>
          </p:cNvSpPr>
          <p:nvPr>
            <p:ph idx="1"/>
          </p:nvPr>
        </p:nvSpPr>
        <p:spPr>
          <a:xfrm>
            <a:off x="0" y="173012"/>
            <a:ext cx="12192000" cy="6295291"/>
          </a:xfrm>
        </p:spPr>
        <p:txBody>
          <a:bodyPr/>
          <a:lstStyle/>
          <a:p>
            <a:r>
              <a:rPr lang="es-ES" altLang="es-ES" dirty="0"/>
              <a:t>Son funciones y operaciones definidas con referencia a los objetos de una clase.</a:t>
            </a:r>
          </a:p>
          <a:p>
            <a:r>
              <a:rPr lang="es-ES" altLang="es-ES" dirty="0"/>
              <a:t>Los métodos definidos en una clase </a:t>
            </a:r>
            <a:r>
              <a:rPr lang="es-ES" altLang="es-ES" b="1" dirty="0">
                <a:solidFill>
                  <a:schemeClr val="accent5">
                    <a:lumMod val="50000"/>
                    <a:lumOff val="50000"/>
                  </a:schemeClr>
                </a:solidFill>
              </a:rPr>
              <a:t>definen</a:t>
            </a:r>
            <a:r>
              <a:rPr lang="es-ES" altLang="es-ES" b="1" dirty="0">
                <a:solidFill>
                  <a:srgbClr val="006600"/>
                </a:solidFill>
              </a:rPr>
              <a:t> </a:t>
            </a:r>
            <a:r>
              <a:rPr lang="es-ES" altLang="es-ES" b="1" dirty="0">
                <a:solidFill>
                  <a:schemeClr val="accent5">
                    <a:lumMod val="50000"/>
                    <a:lumOff val="50000"/>
                  </a:schemeClr>
                </a:solidFill>
              </a:rPr>
              <a:t>su</a:t>
            </a:r>
            <a:r>
              <a:rPr lang="es-ES" altLang="es-ES" b="1" dirty="0">
                <a:solidFill>
                  <a:srgbClr val="006600"/>
                </a:solidFill>
              </a:rPr>
              <a:t> </a:t>
            </a:r>
            <a:r>
              <a:rPr lang="es-ES" altLang="es-ES" b="1" dirty="0">
                <a:solidFill>
                  <a:schemeClr val="accent5">
                    <a:lumMod val="50000"/>
                    <a:lumOff val="50000"/>
                  </a:schemeClr>
                </a:solidFill>
              </a:rPr>
              <a:t>comportamiento</a:t>
            </a:r>
            <a:r>
              <a:rPr lang="es-ES" altLang="es-ES" dirty="0"/>
              <a:t>:</a:t>
            </a:r>
          </a:p>
          <a:p>
            <a:pPr lvl="1"/>
            <a:r>
              <a:rPr lang="es-ES" altLang="es-ES" sz="1600" dirty="0"/>
              <a:t>Proporcionan información deducible del estado de la instancia a la que se aplica.</a:t>
            </a:r>
          </a:p>
          <a:p>
            <a:pPr lvl="1"/>
            <a:r>
              <a:rPr lang="es-ES" altLang="es-ES" sz="1600" dirty="0"/>
              <a:t>Produce cambios del estado de la instancia.</a:t>
            </a:r>
          </a:p>
          <a:p>
            <a:pPr lvl="1"/>
            <a:r>
              <a:rPr lang="es-ES" altLang="es-ES" sz="1600" dirty="0"/>
              <a:t>Define operaciones básicas, que sirven para construir otras más complejas.</a:t>
            </a:r>
          </a:p>
          <a:p>
            <a:pPr lvl="1"/>
            <a:r>
              <a:rPr lang="es-ES" altLang="es-ES" sz="1600" dirty="0"/>
              <a:t>Crear y construir  nuevas instancias.</a:t>
            </a:r>
          </a:p>
          <a:p>
            <a:r>
              <a:rPr lang="es-ES" altLang="es-ES" dirty="0"/>
              <a:t>Cuando se invoca un método puede retornar o no, un valor. Los valores retornados tienen un </a:t>
            </a:r>
            <a:r>
              <a:rPr lang="es-ES" altLang="es-ES" b="1" dirty="0">
                <a:solidFill>
                  <a:schemeClr val="accent5">
                    <a:lumMod val="50000"/>
                    <a:lumOff val="50000"/>
                  </a:schemeClr>
                </a:solidFill>
              </a:rPr>
              <a:t>tipo</a:t>
            </a:r>
            <a:r>
              <a:rPr lang="es-ES" altLang="es-ES" b="1" dirty="0">
                <a:solidFill>
                  <a:srgbClr val="006600"/>
                </a:solidFill>
              </a:rPr>
              <a:t> </a:t>
            </a:r>
            <a:r>
              <a:rPr lang="es-ES" altLang="es-ES" b="1" dirty="0">
                <a:solidFill>
                  <a:schemeClr val="accent5">
                    <a:lumMod val="50000"/>
                    <a:lumOff val="50000"/>
                  </a:schemeClr>
                </a:solidFill>
              </a:rPr>
              <a:t>definido</a:t>
            </a:r>
            <a:r>
              <a:rPr lang="es-ES" altLang="es-ES" dirty="0"/>
              <a:t>:</a:t>
            </a:r>
          </a:p>
          <a:p>
            <a:pPr lvl="1"/>
            <a:r>
              <a:rPr lang="es-ES" altLang="es-ES" sz="1600" dirty="0"/>
              <a:t>Si el tipo retornado es un tipo primitivo, retorna un valor.</a:t>
            </a:r>
          </a:p>
          <a:p>
            <a:pPr lvl="1"/>
            <a:r>
              <a:rPr lang="es-ES" altLang="es-ES" sz="1600" dirty="0"/>
              <a:t>Si el tipo retornado es una clase, retorna una referencia a un objeto de la clase.</a:t>
            </a:r>
          </a:p>
          <a:p>
            <a:r>
              <a:rPr lang="es-ES" altLang="es-ES" dirty="0"/>
              <a:t>Los métodos pueden definir </a:t>
            </a:r>
            <a:r>
              <a:rPr lang="es-ES" altLang="es-ES" b="1" dirty="0">
                <a:solidFill>
                  <a:schemeClr val="accent5">
                    <a:lumMod val="50000"/>
                    <a:lumOff val="50000"/>
                  </a:schemeClr>
                </a:solidFill>
              </a:rPr>
              <a:t>parámetros</a:t>
            </a:r>
            <a:r>
              <a:rPr lang="es-ES" altLang="es-ES" dirty="0"/>
              <a:t> con tipo, a los que se asignan valores cuando se invocan. Los valores de los parámetros son visibles en la implementación del método. </a:t>
            </a:r>
          </a:p>
          <a:p>
            <a:pPr lvl="1"/>
            <a:r>
              <a:rPr lang="es-ES" altLang="es-ES" sz="1600" dirty="0"/>
              <a:t>Si el tipo del parámetro es </a:t>
            </a:r>
            <a:r>
              <a:rPr lang="es-ES" altLang="es-ES" sz="1600" b="1" dirty="0">
                <a:solidFill>
                  <a:schemeClr val="accent5">
                    <a:lumMod val="50000"/>
                    <a:lumOff val="50000"/>
                  </a:schemeClr>
                </a:solidFill>
              </a:rPr>
              <a:t>primitivo</a:t>
            </a:r>
            <a:r>
              <a:rPr lang="es-ES" altLang="es-ES" sz="1600" dirty="0"/>
              <a:t> el valor se pasa por valor.</a:t>
            </a:r>
          </a:p>
          <a:p>
            <a:pPr lvl="1"/>
            <a:r>
              <a:rPr lang="es-ES" altLang="es-ES" sz="1600" dirty="0"/>
              <a:t>Si el tipo de parámetro es una </a:t>
            </a:r>
            <a:r>
              <a:rPr lang="es-ES" altLang="es-ES" sz="1600" b="1" dirty="0">
                <a:solidFill>
                  <a:schemeClr val="accent5">
                    <a:lumMod val="50000"/>
                    <a:lumOff val="50000"/>
                  </a:schemeClr>
                </a:solidFill>
              </a:rPr>
              <a:t>clase</a:t>
            </a:r>
            <a:r>
              <a:rPr lang="es-ES" altLang="es-ES" sz="1600" dirty="0"/>
              <a:t> el valor se pasa por referencia.</a:t>
            </a:r>
          </a:p>
          <a:p>
            <a:r>
              <a:rPr lang="es-ES" altLang="es-ES" dirty="0"/>
              <a:t>Los métodos pueden definirse con </a:t>
            </a:r>
            <a:r>
              <a:rPr lang="es-ES" altLang="es-ES" b="1" dirty="0">
                <a:solidFill>
                  <a:schemeClr val="accent5">
                    <a:lumMod val="50000"/>
                    <a:lumOff val="50000"/>
                  </a:schemeClr>
                </a:solidFill>
              </a:rPr>
              <a:t>visibilidad</a:t>
            </a:r>
            <a:r>
              <a:rPr lang="es-ES" altLang="es-ES" b="1" dirty="0">
                <a:solidFill>
                  <a:srgbClr val="006600"/>
                </a:solidFill>
              </a:rPr>
              <a:t> </a:t>
            </a:r>
            <a:r>
              <a:rPr lang="es-ES" altLang="es-ES" dirty="0"/>
              <a:t>privada o pública. Los métodos privados sólo pueden ser invocados por métodos del mismo objeto.</a:t>
            </a:r>
          </a:p>
          <a:p>
            <a:pPr lvl="1"/>
            <a:endParaRPr lang="en-US" altLang="es-ES" sz="1600" dirty="0"/>
          </a:p>
        </p:txBody>
      </p:sp>
    </p:spTree>
    <p:extLst>
      <p:ext uri="{BB962C8B-B14F-4D97-AF65-F5344CB8AC3E}">
        <p14:creationId xmlns:p14="http://schemas.microsoft.com/office/powerpoint/2010/main" val="342346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E3719-D861-EBA0-78AD-819036E11890}"/>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5B1371DE-AB11-2D1D-6257-1EA75FF29821}"/>
              </a:ext>
            </a:extLst>
          </p:cNvPr>
          <p:cNvSpPr>
            <a:spLocks noGrp="1"/>
          </p:cNvSpPr>
          <p:nvPr>
            <p:ph type="body" sz="quarter" idx="16"/>
          </p:nvPr>
        </p:nvSpPr>
        <p:spPr>
          <a:xfrm>
            <a:off x="7493391" y="-63398"/>
            <a:ext cx="4698609" cy="736546"/>
          </a:xfrm>
        </p:spPr>
        <p:txBody>
          <a:bodyPr rtlCol="0"/>
          <a:lstStyle/>
          <a:p>
            <a:pPr rtl="0"/>
            <a:r>
              <a:rPr lang="es-ES" altLang="es-ES" sz="4400" dirty="0"/>
              <a:t>Herencia</a:t>
            </a:r>
            <a:endParaRPr lang="es-ES" sz="4400" dirty="0"/>
          </a:p>
        </p:txBody>
      </p:sp>
      <p:sp>
        <p:nvSpPr>
          <p:cNvPr id="4" name="Marcador de número de diapositiva 3">
            <a:extLst>
              <a:ext uri="{FF2B5EF4-FFF2-40B4-BE49-F238E27FC236}">
                <a16:creationId xmlns:a16="http://schemas.microsoft.com/office/drawing/2014/main" id="{CDEF9C32-F17D-6F67-FCE5-13363A4B0088}"/>
              </a:ext>
            </a:extLst>
          </p:cNvPr>
          <p:cNvSpPr>
            <a:spLocks noGrp="1"/>
          </p:cNvSpPr>
          <p:nvPr>
            <p:ph type="sldNum" sz="quarter" idx="4"/>
          </p:nvPr>
        </p:nvSpPr>
        <p:spPr/>
        <p:txBody>
          <a:bodyPr rtlCol="0"/>
          <a:lstStyle/>
          <a:p>
            <a:pPr rtl="0"/>
            <a:fld id="{8C2E478F-E849-4A8C-AF1F-CBCC78A7CBFA}" type="slidenum">
              <a:rPr lang="es-ES" smtClean="0"/>
              <a:t>12</a:t>
            </a:fld>
            <a:endParaRPr lang="es-ES"/>
          </a:p>
        </p:txBody>
      </p:sp>
      <p:sp>
        <p:nvSpPr>
          <p:cNvPr id="6" name="2 Marcador de contenido">
            <a:extLst>
              <a:ext uri="{FF2B5EF4-FFF2-40B4-BE49-F238E27FC236}">
                <a16:creationId xmlns:a16="http://schemas.microsoft.com/office/drawing/2014/main" id="{54AE033A-DD55-50A2-0347-3A6B4DA9C975}"/>
              </a:ext>
            </a:extLst>
          </p:cNvPr>
          <p:cNvSpPr>
            <a:spLocks noGrp="1"/>
          </p:cNvSpPr>
          <p:nvPr>
            <p:ph idx="1"/>
          </p:nvPr>
        </p:nvSpPr>
        <p:spPr>
          <a:xfrm>
            <a:off x="0" y="701283"/>
            <a:ext cx="10480431" cy="5210175"/>
          </a:xfrm>
        </p:spPr>
        <p:txBody>
          <a:bodyPr/>
          <a:lstStyle/>
          <a:p>
            <a:r>
              <a:rPr lang="es-ES" altLang="es-ES" sz="1800" dirty="0"/>
              <a:t>La </a:t>
            </a:r>
            <a:r>
              <a:rPr lang="es-ES" altLang="es-ES" sz="1800" b="1" dirty="0">
                <a:solidFill>
                  <a:schemeClr val="accent5">
                    <a:lumMod val="50000"/>
                    <a:lumOff val="50000"/>
                  </a:schemeClr>
                </a:solidFill>
              </a:rPr>
              <a:t>herencia</a:t>
            </a:r>
            <a:r>
              <a:rPr lang="es-ES" altLang="es-ES" sz="1800" b="1" dirty="0">
                <a:solidFill>
                  <a:srgbClr val="006600"/>
                </a:solidFill>
              </a:rPr>
              <a:t> </a:t>
            </a:r>
            <a:r>
              <a:rPr lang="es-ES" altLang="es-ES" sz="1800" dirty="0"/>
              <a:t>es el mecanismo por el que se especializan o extienden la funcionalidad de una clase, diseñando a partir de ella nuevas clases. </a:t>
            </a:r>
          </a:p>
          <a:p>
            <a:r>
              <a:rPr lang="es-ES" altLang="es-ES" sz="1800" dirty="0"/>
              <a:t>La clase A es una extensión de la clase B si es cierto que </a:t>
            </a:r>
            <a:r>
              <a:rPr lang="es-ES" altLang="es-ES" sz="1800" dirty="0">
                <a:solidFill>
                  <a:schemeClr val="accent5">
                    <a:lumMod val="50000"/>
                    <a:lumOff val="50000"/>
                  </a:schemeClr>
                </a:solidFill>
              </a:rPr>
              <a:t>A</a:t>
            </a:r>
            <a:r>
              <a:rPr lang="es-ES" altLang="es-ES" sz="1800" dirty="0">
                <a:solidFill>
                  <a:srgbClr val="006600"/>
                </a:solidFill>
              </a:rPr>
              <a:t> </a:t>
            </a:r>
            <a:r>
              <a:rPr lang="es-ES" altLang="es-ES" sz="1800" b="1" dirty="0">
                <a:solidFill>
                  <a:schemeClr val="accent5">
                    <a:lumMod val="50000"/>
                    <a:lumOff val="50000"/>
                  </a:schemeClr>
                </a:solidFill>
              </a:rPr>
              <a:t>es-un</a:t>
            </a:r>
            <a:r>
              <a:rPr lang="es-ES" altLang="es-ES" sz="1800" dirty="0">
                <a:solidFill>
                  <a:srgbClr val="006600"/>
                </a:solidFill>
              </a:rPr>
              <a:t> </a:t>
            </a:r>
            <a:r>
              <a:rPr lang="es-ES" altLang="es-ES" sz="1800" dirty="0">
                <a:solidFill>
                  <a:schemeClr val="accent5">
                    <a:lumMod val="50000"/>
                    <a:lumOff val="50000"/>
                  </a:schemeClr>
                </a:solidFill>
              </a:rPr>
              <a:t>B</a:t>
            </a:r>
            <a:r>
              <a:rPr lang="es-ES" altLang="es-ES" sz="1800" dirty="0"/>
              <a:t>,</a:t>
            </a:r>
          </a:p>
          <a:p>
            <a:r>
              <a:rPr lang="es-ES" altLang="es-ES" sz="1800" dirty="0"/>
              <a:t>Cuando una clase extiende a otra, significa que </a:t>
            </a:r>
            <a:r>
              <a:rPr lang="es-ES" altLang="es-ES" sz="1800" b="1" dirty="0">
                <a:solidFill>
                  <a:schemeClr val="accent5">
                    <a:lumMod val="50000"/>
                    <a:lumOff val="50000"/>
                  </a:schemeClr>
                </a:solidFill>
              </a:rPr>
              <a:t>hereda</a:t>
            </a:r>
            <a:r>
              <a:rPr lang="es-ES" altLang="es-ES" sz="1800" b="1" dirty="0">
                <a:solidFill>
                  <a:srgbClr val="006600"/>
                </a:solidFill>
              </a:rPr>
              <a:t> </a:t>
            </a:r>
            <a:r>
              <a:rPr lang="es-ES" altLang="es-ES" sz="1800" b="1" dirty="0">
                <a:solidFill>
                  <a:schemeClr val="accent5">
                    <a:lumMod val="50000"/>
                    <a:lumOff val="50000"/>
                  </a:schemeClr>
                </a:solidFill>
              </a:rPr>
              <a:t>todo</a:t>
            </a:r>
            <a:r>
              <a:rPr lang="es-ES" altLang="es-ES" sz="1800" b="1" dirty="0">
                <a:solidFill>
                  <a:srgbClr val="006600"/>
                </a:solidFill>
              </a:rPr>
              <a:t> </a:t>
            </a:r>
            <a:r>
              <a:rPr lang="es-ES" altLang="es-ES" sz="1800" b="1" dirty="0">
                <a:solidFill>
                  <a:schemeClr val="accent5">
                    <a:lumMod val="50000"/>
                    <a:lumOff val="50000"/>
                  </a:schemeClr>
                </a:solidFill>
              </a:rPr>
              <a:t>lo</a:t>
            </a:r>
            <a:r>
              <a:rPr lang="es-ES" altLang="es-ES" sz="1800" b="1" dirty="0">
                <a:solidFill>
                  <a:srgbClr val="006600"/>
                </a:solidFill>
              </a:rPr>
              <a:t> </a:t>
            </a:r>
            <a:r>
              <a:rPr lang="es-ES" altLang="es-ES" sz="1800" b="1" dirty="0">
                <a:solidFill>
                  <a:schemeClr val="accent5">
                    <a:lumMod val="50000"/>
                    <a:lumOff val="50000"/>
                  </a:schemeClr>
                </a:solidFill>
              </a:rPr>
              <a:t>definido</a:t>
            </a:r>
            <a:r>
              <a:rPr lang="es-ES" altLang="es-ES" sz="1800" b="1" dirty="0">
                <a:solidFill>
                  <a:srgbClr val="006600"/>
                </a:solidFill>
              </a:rPr>
              <a:t> </a:t>
            </a:r>
            <a:r>
              <a:rPr lang="es-ES" altLang="es-ES" sz="1800" b="1" dirty="0">
                <a:solidFill>
                  <a:schemeClr val="accent5">
                    <a:lumMod val="50000"/>
                    <a:lumOff val="50000"/>
                  </a:schemeClr>
                </a:solidFill>
              </a:rPr>
              <a:t>en</a:t>
            </a:r>
            <a:r>
              <a:rPr lang="es-ES" altLang="es-ES" sz="1800" b="1" dirty="0">
                <a:solidFill>
                  <a:srgbClr val="006600"/>
                </a:solidFill>
              </a:rPr>
              <a:t> </a:t>
            </a:r>
            <a:r>
              <a:rPr lang="es-ES" altLang="es-ES" sz="1800" b="1" dirty="0">
                <a:solidFill>
                  <a:schemeClr val="accent5">
                    <a:lumMod val="50000"/>
                    <a:lumOff val="50000"/>
                  </a:schemeClr>
                </a:solidFill>
              </a:rPr>
              <a:t>ella</a:t>
            </a:r>
            <a:r>
              <a:rPr lang="es-ES" altLang="es-ES" sz="1800" b="1" dirty="0">
                <a:solidFill>
                  <a:srgbClr val="006600"/>
                </a:solidFill>
              </a:rPr>
              <a:t> </a:t>
            </a:r>
            <a:r>
              <a:rPr lang="es-ES" altLang="es-ES" sz="1800" dirty="0"/>
              <a:t>(atributos y métodos).</a:t>
            </a:r>
          </a:p>
          <a:p>
            <a:r>
              <a:rPr lang="es-ES" altLang="es-ES" sz="1800" dirty="0"/>
              <a:t>La clase que resulta de la extensión puede añadir nuevos elementos (atributos y métodos) a los heredados (</a:t>
            </a:r>
            <a:r>
              <a:rPr lang="es-ES" altLang="es-ES" sz="1800" b="1" dirty="0">
                <a:solidFill>
                  <a:schemeClr val="accent5">
                    <a:lumMod val="50000"/>
                    <a:lumOff val="50000"/>
                  </a:schemeClr>
                </a:solidFill>
              </a:rPr>
              <a:t>Extensión</a:t>
            </a:r>
            <a:r>
              <a:rPr lang="es-ES" altLang="es-ES" sz="1800" dirty="0"/>
              <a:t>), o modificar su comportamiento (</a:t>
            </a:r>
            <a:r>
              <a:rPr lang="es-ES" altLang="es-ES" sz="1800" b="1" dirty="0">
                <a:solidFill>
                  <a:schemeClr val="accent5">
                    <a:lumMod val="50000"/>
                    <a:lumOff val="50000"/>
                  </a:schemeClr>
                </a:solidFill>
              </a:rPr>
              <a:t>Refinamiento</a:t>
            </a:r>
            <a:r>
              <a:rPr lang="es-ES" altLang="es-ES" sz="1800" dirty="0"/>
              <a:t>).</a:t>
            </a:r>
          </a:p>
          <a:p>
            <a:r>
              <a:rPr lang="es-ES" altLang="es-ES" sz="1800" dirty="0"/>
              <a:t>Principales usos de la herencia:</a:t>
            </a:r>
          </a:p>
          <a:p>
            <a:pPr lvl="1"/>
            <a:r>
              <a:rPr lang="es-ES" altLang="es-ES" sz="1600" b="1" dirty="0">
                <a:solidFill>
                  <a:schemeClr val="accent5">
                    <a:lumMod val="50000"/>
                    <a:lumOff val="50000"/>
                  </a:schemeClr>
                </a:solidFill>
              </a:rPr>
              <a:t>Herencia</a:t>
            </a:r>
            <a:r>
              <a:rPr lang="es-ES" altLang="es-ES" sz="1600" b="1" dirty="0">
                <a:solidFill>
                  <a:srgbClr val="008000"/>
                </a:solidFill>
              </a:rPr>
              <a:t> </a:t>
            </a:r>
            <a:r>
              <a:rPr lang="es-ES" altLang="es-ES" sz="1600" b="1" dirty="0">
                <a:solidFill>
                  <a:schemeClr val="accent5">
                    <a:lumMod val="50000"/>
                    <a:lumOff val="50000"/>
                  </a:schemeClr>
                </a:solidFill>
              </a:rPr>
              <a:t>de</a:t>
            </a:r>
            <a:r>
              <a:rPr lang="es-ES" altLang="es-ES" sz="1600" b="1" dirty="0">
                <a:solidFill>
                  <a:srgbClr val="008000"/>
                </a:solidFill>
              </a:rPr>
              <a:t> </a:t>
            </a:r>
            <a:r>
              <a:rPr lang="es-ES" altLang="es-ES" sz="1600" b="1" dirty="0">
                <a:solidFill>
                  <a:schemeClr val="accent5">
                    <a:lumMod val="50000"/>
                    <a:lumOff val="50000"/>
                  </a:schemeClr>
                </a:solidFill>
              </a:rPr>
              <a:t>implementación</a:t>
            </a:r>
            <a:r>
              <a:rPr lang="es-ES" altLang="es-ES" sz="1600" dirty="0"/>
              <a:t>: La herencia como reutilización de código. Una clase derivada puede heredar comportamiento de una clase base, por tanto, el código no necesita volver a ser escrito para la derivada.</a:t>
            </a:r>
          </a:p>
          <a:p>
            <a:pPr lvl="1"/>
            <a:r>
              <a:rPr lang="es-ES" altLang="es-ES" sz="1600" b="1" dirty="0">
                <a:solidFill>
                  <a:schemeClr val="accent5">
                    <a:lumMod val="50000"/>
                    <a:lumOff val="50000"/>
                  </a:schemeClr>
                </a:solidFill>
              </a:rPr>
              <a:t>Herencia</a:t>
            </a:r>
            <a:r>
              <a:rPr lang="es-ES" altLang="es-ES" sz="1600" b="1" dirty="0">
                <a:solidFill>
                  <a:srgbClr val="008000"/>
                </a:solidFill>
              </a:rPr>
              <a:t> </a:t>
            </a:r>
            <a:r>
              <a:rPr lang="es-ES" altLang="es-ES" sz="1600" b="1" dirty="0">
                <a:solidFill>
                  <a:schemeClr val="accent5">
                    <a:lumMod val="50000"/>
                    <a:lumOff val="50000"/>
                  </a:schemeClr>
                </a:solidFill>
              </a:rPr>
              <a:t>de</a:t>
            </a:r>
            <a:r>
              <a:rPr lang="es-ES" altLang="es-ES" sz="1600" b="1" dirty="0">
                <a:solidFill>
                  <a:srgbClr val="008000"/>
                </a:solidFill>
              </a:rPr>
              <a:t> </a:t>
            </a:r>
            <a:r>
              <a:rPr lang="es-ES" altLang="es-ES" sz="1600" b="1" dirty="0">
                <a:solidFill>
                  <a:schemeClr val="accent5">
                    <a:lumMod val="50000"/>
                    <a:lumOff val="50000"/>
                  </a:schemeClr>
                </a:solidFill>
              </a:rPr>
              <a:t>interfaz</a:t>
            </a:r>
            <a:r>
              <a:rPr lang="es-ES" altLang="es-ES" sz="1600" dirty="0"/>
              <a:t>: La herencia como reutilización de conceptos: Esto ocurre cuando una clase derivada sobrescribe el comportamiento definido por la clase base. Aunque no se comparte ese código entre ambas clases, ambas comparten el prototipo del método (comparten el concepto). </a:t>
            </a:r>
          </a:p>
          <a:p>
            <a:r>
              <a:rPr lang="es-ES" altLang="es-ES" sz="2000" dirty="0"/>
              <a:t>La herencia puede ser </a:t>
            </a:r>
            <a:r>
              <a:rPr lang="es-ES" altLang="es-ES" sz="2000" b="1" dirty="0">
                <a:solidFill>
                  <a:schemeClr val="accent5">
                    <a:lumMod val="50000"/>
                    <a:lumOff val="50000"/>
                  </a:schemeClr>
                </a:solidFill>
              </a:rPr>
              <a:t>Simple</a:t>
            </a:r>
            <a:r>
              <a:rPr lang="es-ES" altLang="es-ES" sz="2000" dirty="0"/>
              <a:t> o </a:t>
            </a:r>
            <a:r>
              <a:rPr lang="es-ES" altLang="es-ES" sz="2000" b="1" dirty="0">
                <a:solidFill>
                  <a:schemeClr val="accent5">
                    <a:lumMod val="50000"/>
                    <a:lumOff val="50000"/>
                  </a:schemeClr>
                </a:solidFill>
              </a:rPr>
              <a:t>Múltiple</a:t>
            </a:r>
            <a:r>
              <a:rPr lang="es-ES" altLang="es-ES" sz="2000" dirty="0"/>
              <a:t>. </a:t>
            </a:r>
            <a:endParaRPr lang="en-US" altLang="es-ES" sz="2000" dirty="0"/>
          </a:p>
        </p:txBody>
      </p:sp>
    </p:spTree>
    <p:extLst>
      <p:ext uri="{BB962C8B-B14F-4D97-AF65-F5344CB8AC3E}">
        <p14:creationId xmlns:p14="http://schemas.microsoft.com/office/powerpoint/2010/main" val="216524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56810-25C2-C642-76A4-7FA5D08F5374}"/>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C4EAD354-E645-248C-DD19-1B72A73586C9}"/>
              </a:ext>
            </a:extLst>
          </p:cNvPr>
          <p:cNvSpPr>
            <a:spLocks noGrp="1"/>
          </p:cNvSpPr>
          <p:nvPr>
            <p:ph type="body" sz="quarter" idx="16"/>
          </p:nvPr>
        </p:nvSpPr>
        <p:spPr>
          <a:xfrm>
            <a:off x="0" y="6940"/>
            <a:ext cx="9702018" cy="736546"/>
          </a:xfrm>
        </p:spPr>
        <p:txBody>
          <a:bodyPr rtlCol="0"/>
          <a:lstStyle/>
          <a:p>
            <a:pPr rtl="0"/>
            <a:r>
              <a:rPr lang="es-ES" altLang="es-ES" sz="4400" dirty="0"/>
              <a:t>Clases Abstractas e Interfaces</a:t>
            </a:r>
            <a:endParaRPr lang="es-ES" sz="4400" dirty="0"/>
          </a:p>
        </p:txBody>
      </p:sp>
      <p:sp>
        <p:nvSpPr>
          <p:cNvPr id="4" name="Marcador de número de diapositiva 3">
            <a:extLst>
              <a:ext uri="{FF2B5EF4-FFF2-40B4-BE49-F238E27FC236}">
                <a16:creationId xmlns:a16="http://schemas.microsoft.com/office/drawing/2014/main" id="{99252465-33EB-5143-D685-12C743CB3D14}"/>
              </a:ext>
            </a:extLst>
          </p:cNvPr>
          <p:cNvSpPr>
            <a:spLocks noGrp="1"/>
          </p:cNvSpPr>
          <p:nvPr>
            <p:ph type="sldNum" sz="quarter" idx="4"/>
          </p:nvPr>
        </p:nvSpPr>
        <p:spPr/>
        <p:txBody>
          <a:bodyPr rtlCol="0"/>
          <a:lstStyle/>
          <a:p>
            <a:pPr rtl="0"/>
            <a:fld id="{8C2E478F-E849-4A8C-AF1F-CBCC78A7CBFA}" type="slidenum">
              <a:rPr lang="es-ES" smtClean="0"/>
              <a:t>13</a:t>
            </a:fld>
            <a:endParaRPr lang="es-ES"/>
          </a:p>
        </p:txBody>
      </p:sp>
      <p:sp>
        <p:nvSpPr>
          <p:cNvPr id="5" name="2 Marcador de contenido">
            <a:extLst>
              <a:ext uri="{FF2B5EF4-FFF2-40B4-BE49-F238E27FC236}">
                <a16:creationId xmlns:a16="http://schemas.microsoft.com/office/drawing/2014/main" id="{F6FE891F-9997-EEF5-3222-878FF4CB1C1F}"/>
              </a:ext>
            </a:extLst>
          </p:cNvPr>
          <p:cNvSpPr>
            <a:spLocks noGrp="1"/>
          </p:cNvSpPr>
          <p:nvPr>
            <p:ph idx="1"/>
          </p:nvPr>
        </p:nvSpPr>
        <p:spPr>
          <a:xfrm>
            <a:off x="4689" y="743486"/>
            <a:ext cx="10087708" cy="5010200"/>
          </a:xfrm>
        </p:spPr>
        <p:txBody>
          <a:bodyPr/>
          <a:lstStyle/>
          <a:p>
            <a:r>
              <a:rPr lang="es-ES" altLang="es-ES" sz="2400" dirty="0"/>
              <a:t>Una </a:t>
            </a:r>
            <a:r>
              <a:rPr lang="es-ES" altLang="es-ES" sz="2400" b="1" dirty="0">
                <a:solidFill>
                  <a:schemeClr val="accent5">
                    <a:lumMod val="50000"/>
                    <a:lumOff val="50000"/>
                  </a:schemeClr>
                </a:solidFill>
              </a:rPr>
              <a:t>clase</a:t>
            </a:r>
            <a:r>
              <a:rPr lang="es-ES" altLang="es-ES" sz="2400" b="1" dirty="0">
                <a:solidFill>
                  <a:srgbClr val="008000"/>
                </a:solidFill>
              </a:rPr>
              <a:t> </a:t>
            </a:r>
            <a:r>
              <a:rPr lang="es-ES" altLang="es-ES" sz="2400" b="1" dirty="0">
                <a:solidFill>
                  <a:schemeClr val="accent5">
                    <a:lumMod val="50000"/>
                    <a:lumOff val="50000"/>
                  </a:schemeClr>
                </a:solidFill>
              </a:rPr>
              <a:t>abstracta</a:t>
            </a:r>
            <a:r>
              <a:rPr lang="es-ES" altLang="es-ES" sz="2400" dirty="0"/>
              <a:t> es la que representa la parte común de la clases que se derivan de ellas, pero que no representan ningún objeto existente.</a:t>
            </a:r>
          </a:p>
          <a:p>
            <a:r>
              <a:rPr lang="es-ES" altLang="es-ES" sz="2400" dirty="0"/>
              <a:t>Una clase abstracta puede utilizarse como base de herencia, pero </a:t>
            </a:r>
            <a:r>
              <a:rPr lang="es-ES" altLang="es-ES" sz="2400" b="1" dirty="0">
                <a:solidFill>
                  <a:srgbClr val="FF0000"/>
                </a:solidFill>
              </a:rPr>
              <a:t>NO</a:t>
            </a:r>
            <a:r>
              <a:rPr lang="es-ES" altLang="es-ES" sz="2400" dirty="0"/>
              <a:t> para </a:t>
            </a:r>
            <a:r>
              <a:rPr lang="es-ES" altLang="es-ES" sz="2400" b="1" dirty="0">
                <a:solidFill>
                  <a:schemeClr val="accent5">
                    <a:lumMod val="50000"/>
                    <a:lumOff val="50000"/>
                  </a:schemeClr>
                </a:solidFill>
              </a:rPr>
              <a:t>instanciar</a:t>
            </a:r>
            <a:r>
              <a:rPr lang="es-ES" altLang="es-ES" sz="2400" dirty="0"/>
              <a:t> objetos.</a:t>
            </a:r>
          </a:p>
          <a:p>
            <a:r>
              <a:rPr lang="es-ES" altLang="es-ES" sz="2400" dirty="0"/>
              <a:t>Una </a:t>
            </a:r>
            <a:r>
              <a:rPr lang="es-ES" altLang="es-ES" sz="2400" b="1" dirty="0">
                <a:solidFill>
                  <a:schemeClr val="accent5">
                    <a:lumMod val="50000"/>
                    <a:lumOff val="50000"/>
                  </a:schemeClr>
                </a:solidFill>
              </a:rPr>
              <a:t>interfaz</a:t>
            </a:r>
            <a:r>
              <a:rPr lang="es-ES" altLang="es-ES" sz="2400" dirty="0"/>
              <a:t> definen una interfaz pública (conjunto de métodos) sin especificar su implementación. </a:t>
            </a:r>
          </a:p>
          <a:p>
            <a:r>
              <a:rPr lang="es-ES" altLang="es-ES" sz="2400" dirty="0"/>
              <a:t>Cuando una clase implementa una interfaz tiene que </a:t>
            </a:r>
            <a:r>
              <a:rPr lang="es-ES" altLang="es-ES" sz="2400" b="1" dirty="0">
                <a:solidFill>
                  <a:schemeClr val="accent5">
                    <a:lumMod val="50000"/>
                    <a:lumOff val="50000"/>
                  </a:schemeClr>
                </a:solidFill>
              </a:rPr>
              <a:t>incluir</a:t>
            </a:r>
            <a:r>
              <a:rPr lang="es-ES" altLang="es-ES" sz="2400" b="1" dirty="0">
                <a:solidFill>
                  <a:srgbClr val="006600"/>
                </a:solidFill>
              </a:rPr>
              <a:t> </a:t>
            </a:r>
            <a:r>
              <a:rPr lang="es-ES" altLang="es-ES" sz="2400" b="1" dirty="0">
                <a:solidFill>
                  <a:schemeClr val="accent5">
                    <a:lumMod val="50000"/>
                    <a:lumOff val="50000"/>
                  </a:schemeClr>
                </a:solidFill>
              </a:rPr>
              <a:t>en</a:t>
            </a:r>
            <a:r>
              <a:rPr lang="es-ES" altLang="es-ES" sz="2400" b="1" dirty="0">
                <a:solidFill>
                  <a:srgbClr val="006600"/>
                </a:solidFill>
              </a:rPr>
              <a:t> </a:t>
            </a:r>
            <a:r>
              <a:rPr lang="es-ES" altLang="es-ES" sz="2400" b="1" dirty="0">
                <a:solidFill>
                  <a:schemeClr val="accent5">
                    <a:lumMod val="50000"/>
                    <a:lumOff val="50000"/>
                  </a:schemeClr>
                </a:solidFill>
              </a:rPr>
              <a:t>su</a:t>
            </a:r>
            <a:r>
              <a:rPr lang="es-ES" altLang="es-ES" sz="2400" b="1" dirty="0">
                <a:solidFill>
                  <a:srgbClr val="006600"/>
                </a:solidFill>
              </a:rPr>
              <a:t> </a:t>
            </a:r>
            <a:r>
              <a:rPr lang="es-ES" altLang="es-ES" sz="2400" b="1" dirty="0">
                <a:solidFill>
                  <a:schemeClr val="accent5">
                    <a:lumMod val="50000"/>
                    <a:lumOff val="50000"/>
                  </a:schemeClr>
                </a:solidFill>
              </a:rPr>
              <a:t>interfaz</a:t>
            </a:r>
            <a:r>
              <a:rPr lang="es-ES" altLang="es-ES" sz="2400" b="1" dirty="0">
                <a:solidFill>
                  <a:srgbClr val="006600"/>
                </a:solidFill>
              </a:rPr>
              <a:t> </a:t>
            </a:r>
            <a:r>
              <a:rPr lang="es-ES" altLang="es-ES" sz="2400" b="1" dirty="0">
                <a:solidFill>
                  <a:schemeClr val="accent5">
                    <a:lumMod val="50000"/>
                    <a:lumOff val="50000"/>
                  </a:schemeClr>
                </a:solidFill>
              </a:rPr>
              <a:t>pública</a:t>
            </a:r>
            <a:r>
              <a:rPr lang="es-ES" altLang="es-ES" sz="2400" dirty="0"/>
              <a:t> la declaración de todos los métodos definidos en ella.</a:t>
            </a:r>
            <a:endParaRPr lang="en-US" altLang="es-ES" sz="2400" dirty="0"/>
          </a:p>
        </p:txBody>
      </p:sp>
    </p:spTree>
    <p:extLst>
      <p:ext uri="{BB962C8B-B14F-4D97-AF65-F5344CB8AC3E}">
        <p14:creationId xmlns:p14="http://schemas.microsoft.com/office/powerpoint/2010/main" val="136106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A39DB-6735-955B-3393-5A4000D82C2C}"/>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69C2BC9B-0F35-1A0D-A12D-51ADC3D91CB1}"/>
              </a:ext>
            </a:extLst>
          </p:cNvPr>
          <p:cNvSpPr>
            <a:spLocks noGrp="1"/>
          </p:cNvSpPr>
          <p:nvPr>
            <p:ph type="body" sz="quarter" idx="16"/>
          </p:nvPr>
        </p:nvSpPr>
        <p:spPr>
          <a:xfrm>
            <a:off x="0" y="0"/>
            <a:ext cx="4698609" cy="736546"/>
          </a:xfrm>
        </p:spPr>
        <p:txBody>
          <a:bodyPr rtlCol="0"/>
          <a:lstStyle/>
          <a:p>
            <a:pPr rtl="0"/>
            <a:r>
              <a:rPr lang="es-ES" sz="4400" dirty="0"/>
              <a:t>Método main</a:t>
            </a:r>
          </a:p>
        </p:txBody>
      </p:sp>
      <p:sp>
        <p:nvSpPr>
          <p:cNvPr id="4" name="Marcador de número de diapositiva 3">
            <a:extLst>
              <a:ext uri="{FF2B5EF4-FFF2-40B4-BE49-F238E27FC236}">
                <a16:creationId xmlns:a16="http://schemas.microsoft.com/office/drawing/2014/main" id="{D4B20D30-AF3D-0C32-2AEB-519F86F20572}"/>
              </a:ext>
            </a:extLst>
          </p:cNvPr>
          <p:cNvSpPr>
            <a:spLocks noGrp="1"/>
          </p:cNvSpPr>
          <p:nvPr>
            <p:ph type="sldNum" sz="quarter" idx="4"/>
          </p:nvPr>
        </p:nvSpPr>
        <p:spPr/>
        <p:txBody>
          <a:bodyPr rtlCol="0"/>
          <a:lstStyle/>
          <a:p>
            <a:pPr rtl="0"/>
            <a:fld id="{8C2E478F-E849-4A8C-AF1F-CBCC78A7CBFA}" type="slidenum">
              <a:rPr lang="es-ES" smtClean="0"/>
              <a:t>14</a:t>
            </a:fld>
            <a:endParaRPr lang="es-ES"/>
          </a:p>
        </p:txBody>
      </p:sp>
      <p:sp>
        <p:nvSpPr>
          <p:cNvPr id="5" name="2 Marcador de contenido">
            <a:extLst>
              <a:ext uri="{FF2B5EF4-FFF2-40B4-BE49-F238E27FC236}">
                <a16:creationId xmlns:a16="http://schemas.microsoft.com/office/drawing/2014/main" id="{257C0A57-236D-64C2-0D9E-4DD94B7B6BE9}"/>
              </a:ext>
            </a:extLst>
          </p:cNvPr>
          <p:cNvSpPr txBox="1">
            <a:spLocks/>
          </p:cNvSpPr>
          <p:nvPr/>
        </p:nvSpPr>
        <p:spPr>
          <a:xfrm>
            <a:off x="0" y="914400"/>
            <a:ext cx="11142785" cy="50292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s-ES" sz="2000" dirty="0"/>
              <a:t>Una aplicación orientada a objetos se ejecuta invocando desde el entorno un </a:t>
            </a:r>
            <a:r>
              <a:rPr lang="es-ES" altLang="es-ES" sz="2000" b="1" dirty="0">
                <a:solidFill>
                  <a:schemeClr val="accent5">
                    <a:lumMod val="50000"/>
                    <a:lumOff val="50000"/>
                  </a:schemeClr>
                </a:solidFill>
              </a:rPr>
              <a:t>método</a:t>
            </a:r>
            <a:r>
              <a:rPr lang="es-ES" altLang="es-ES" sz="2000" b="1" dirty="0">
                <a:solidFill>
                  <a:srgbClr val="006600"/>
                </a:solidFill>
              </a:rPr>
              <a:t> </a:t>
            </a:r>
            <a:r>
              <a:rPr lang="es-ES" altLang="es-ES" sz="2000" b="1" dirty="0">
                <a:solidFill>
                  <a:schemeClr val="accent5">
                    <a:lumMod val="50000"/>
                    <a:lumOff val="50000"/>
                  </a:schemeClr>
                </a:solidFill>
              </a:rPr>
              <a:t>estático main</a:t>
            </a:r>
            <a:r>
              <a:rPr lang="es-ES" altLang="es-ES" sz="2000" b="1" dirty="0">
                <a:solidFill>
                  <a:srgbClr val="006600"/>
                </a:solidFill>
              </a:rPr>
              <a:t> </a:t>
            </a:r>
            <a:r>
              <a:rPr lang="es-ES" altLang="es-ES" sz="2000" dirty="0"/>
              <a:t>de una clase definida en el proyecto. Normalmente, se reciben como parámetros del método los datos de configuración </a:t>
            </a:r>
          </a:p>
          <a:p>
            <a:r>
              <a:rPr lang="es-ES" altLang="es-ES" sz="2000" dirty="0"/>
              <a:t>En la ejecución del método </a:t>
            </a:r>
            <a:r>
              <a:rPr lang="es-ES" altLang="es-ES" sz="2000" dirty="0">
                <a:solidFill>
                  <a:schemeClr val="accent5">
                    <a:lumMod val="50000"/>
                    <a:lumOff val="50000"/>
                  </a:schemeClr>
                </a:solidFill>
              </a:rPr>
              <a:t>main</a:t>
            </a:r>
            <a:r>
              <a:rPr lang="es-ES" altLang="es-ES" sz="2000" dirty="0"/>
              <a:t>, y organizada en base al </a:t>
            </a:r>
            <a:r>
              <a:rPr lang="es-ES" altLang="es-ES" sz="2000" dirty="0" err="1"/>
              <a:t>thread</a:t>
            </a:r>
            <a:r>
              <a:rPr lang="es-ES" altLang="es-ES" sz="2000" dirty="0"/>
              <a:t> (hilo) que lo invoca:</a:t>
            </a:r>
          </a:p>
          <a:p>
            <a:pPr lvl="1"/>
            <a:r>
              <a:rPr lang="es-ES" altLang="es-ES" sz="2000" dirty="0"/>
              <a:t>Se crean recursivamente los objetos que participan en la aplicación haciendo uso de los datos de configuración.</a:t>
            </a:r>
          </a:p>
          <a:p>
            <a:pPr lvl="1"/>
            <a:r>
              <a:rPr lang="es-ES" altLang="es-ES" sz="2000" dirty="0"/>
              <a:t>Se invocan los métodos públicos de los objetos creados, de acuerdo  con la lógica del problema</a:t>
            </a:r>
          </a:p>
          <a:p>
            <a:pPr lvl="1"/>
            <a:r>
              <a:rPr lang="es-ES" altLang="es-ES" sz="2000" dirty="0"/>
              <a:t>La aplicación termina cuando finaliza la ejecución del método </a:t>
            </a:r>
            <a:r>
              <a:rPr lang="es-ES" altLang="es-ES" sz="2000" dirty="0">
                <a:solidFill>
                  <a:schemeClr val="accent5">
                    <a:lumMod val="50000"/>
                    <a:lumOff val="50000"/>
                  </a:schemeClr>
                </a:solidFill>
              </a:rPr>
              <a:t>main</a:t>
            </a:r>
            <a:r>
              <a:rPr lang="es-ES" altLang="es-ES" sz="2000" dirty="0"/>
              <a:t> ya sea por el fin de su lógica, o por alcanzar una situación de excepción no atendida. </a:t>
            </a:r>
          </a:p>
        </p:txBody>
      </p:sp>
    </p:spTree>
    <p:extLst>
      <p:ext uri="{BB962C8B-B14F-4D97-AF65-F5344CB8AC3E}">
        <p14:creationId xmlns:p14="http://schemas.microsoft.com/office/powerpoint/2010/main" val="223315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B3850-6E73-9F7D-4D23-AC2D0C2B4588}"/>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4C4E96E7-9797-EBF9-8F89-1FE6D6834C48}"/>
              </a:ext>
            </a:extLst>
          </p:cNvPr>
          <p:cNvSpPr>
            <a:spLocks noGrp="1"/>
          </p:cNvSpPr>
          <p:nvPr>
            <p:ph type="body" sz="quarter" idx="16"/>
          </p:nvPr>
        </p:nvSpPr>
        <p:spPr>
          <a:xfrm>
            <a:off x="0" y="0"/>
            <a:ext cx="5824025" cy="736546"/>
          </a:xfrm>
        </p:spPr>
        <p:txBody>
          <a:bodyPr rtlCol="0"/>
          <a:lstStyle/>
          <a:p>
            <a:pPr rtl="0"/>
            <a:r>
              <a:rPr lang="es-ES" sz="4400" dirty="0"/>
              <a:t>Palabras Reservadas</a:t>
            </a:r>
          </a:p>
        </p:txBody>
      </p:sp>
      <p:sp>
        <p:nvSpPr>
          <p:cNvPr id="4" name="Marcador de número de diapositiva 3">
            <a:extLst>
              <a:ext uri="{FF2B5EF4-FFF2-40B4-BE49-F238E27FC236}">
                <a16:creationId xmlns:a16="http://schemas.microsoft.com/office/drawing/2014/main" id="{F0E0290D-730C-0E66-7236-8EABEA72CCAE}"/>
              </a:ext>
            </a:extLst>
          </p:cNvPr>
          <p:cNvSpPr>
            <a:spLocks noGrp="1"/>
          </p:cNvSpPr>
          <p:nvPr>
            <p:ph type="sldNum" sz="quarter" idx="4"/>
          </p:nvPr>
        </p:nvSpPr>
        <p:spPr/>
        <p:txBody>
          <a:bodyPr rtlCol="0"/>
          <a:lstStyle/>
          <a:p>
            <a:pPr rtl="0"/>
            <a:fld id="{8C2E478F-E849-4A8C-AF1F-CBCC78A7CBFA}" type="slidenum">
              <a:rPr lang="es-ES" smtClean="0"/>
              <a:t>15</a:t>
            </a:fld>
            <a:endParaRPr lang="es-ES"/>
          </a:p>
        </p:txBody>
      </p:sp>
      <p:pic>
        <p:nvPicPr>
          <p:cNvPr id="9" name="Picture 8">
            <a:extLst>
              <a:ext uri="{FF2B5EF4-FFF2-40B4-BE49-F238E27FC236}">
                <a16:creationId xmlns:a16="http://schemas.microsoft.com/office/drawing/2014/main" id="{BEDC01F3-0BC6-A59E-4EF2-EC786A2976CC}"/>
              </a:ext>
            </a:extLst>
          </p:cNvPr>
          <p:cNvPicPr>
            <a:picLocks noChangeAspect="1"/>
          </p:cNvPicPr>
          <p:nvPr/>
        </p:nvPicPr>
        <p:blipFill>
          <a:blip r:embed="rId3"/>
          <a:stretch>
            <a:fillRect/>
          </a:stretch>
        </p:blipFill>
        <p:spPr>
          <a:xfrm>
            <a:off x="1287557" y="1582366"/>
            <a:ext cx="9616885" cy="3693267"/>
          </a:xfrm>
          <a:prstGeom prst="rect">
            <a:avLst/>
          </a:prstGeom>
        </p:spPr>
      </p:pic>
    </p:spTree>
    <p:extLst>
      <p:ext uri="{BB962C8B-B14F-4D97-AF65-F5344CB8AC3E}">
        <p14:creationId xmlns:p14="http://schemas.microsoft.com/office/powerpoint/2010/main" val="339862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8AAC3-6C9C-2A4E-12CC-123D4744503D}"/>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2B0C9863-DA79-39E6-B974-7EF7DA787EAF}"/>
              </a:ext>
            </a:extLst>
          </p:cNvPr>
          <p:cNvSpPr>
            <a:spLocks noGrp="1"/>
          </p:cNvSpPr>
          <p:nvPr>
            <p:ph type="body" sz="quarter" idx="16"/>
          </p:nvPr>
        </p:nvSpPr>
        <p:spPr>
          <a:xfrm>
            <a:off x="0" y="0"/>
            <a:ext cx="4698609" cy="736546"/>
          </a:xfrm>
        </p:spPr>
        <p:txBody>
          <a:bodyPr rtlCol="0"/>
          <a:lstStyle/>
          <a:p>
            <a:pPr rtl="0"/>
            <a:r>
              <a:rPr lang="es-ES" sz="4400" dirty="0"/>
              <a:t>Tipos Primitivos</a:t>
            </a:r>
          </a:p>
        </p:txBody>
      </p:sp>
      <p:sp>
        <p:nvSpPr>
          <p:cNvPr id="4" name="Marcador de número de diapositiva 3">
            <a:extLst>
              <a:ext uri="{FF2B5EF4-FFF2-40B4-BE49-F238E27FC236}">
                <a16:creationId xmlns:a16="http://schemas.microsoft.com/office/drawing/2014/main" id="{86C2B434-7455-0CC4-5528-881515E97D08}"/>
              </a:ext>
            </a:extLst>
          </p:cNvPr>
          <p:cNvSpPr>
            <a:spLocks noGrp="1"/>
          </p:cNvSpPr>
          <p:nvPr>
            <p:ph type="sldNum" sz="quarter" idx="4"/>
          </p:nvPr>
        </p:nvSpPr>
        <p:spPr/>
        <p:txBody>
          <a:bodyPr rtlCol="0"/>
          <a:lstStyle/>
          <a:p>
            <a:pPr rtl="0"/>
            <a:fld id="{8C2E478F-E849-4A8C-AF1F-CBCC78A7CBFA}" type="slidenum">
              <a:rPr lang="es-ES" smtClean="0"/>
              <a:t>16</a:t>
            </a:fld>
            <a:endParaRPr lang="es-ES"/>
          </a:p>
        </p:txBody>
      </p:sp>
      <p:sp>
        <p:nvSpPr>
          <p:cNvPr id="3" name="TextBox 2">
            <a:extLst>
              <a:ext uri="{FF2B5EF4-FFF2-40B4-BE49-F238E27FC236}">
                <a16:creationId xmlns:a16="http://schemas.microsoft.com/office/drawing/2014/main" id="{CED2CCEB-EA59-56A4-1A61-D4BA4EBFD184}"/>
              </a:ext>
            </a:extLst>
          </p:cNvPr>
          <p:cNvSpPr txBox="1"/>
          <p:nvPr/>
        </p:nvSpPr>
        <p:spPr>
          <a:xfrm>
            <a:off x="0" y="736546"/>
            <a:ext cx="6147580" cy="4893647"/>
          </a:xfrm>
          <a:prstGeom prst="rect">
            <a:avLst/>
          </a:prstGeom>
          <a:noFill/>
        </p:spPr>
        <p:txBody>
          <a:bodyPr wrap="square">
            <a:spAutoFit/>
          </a:bodyPr>
          <a:lstStyle/>
          <a:p>
            <a:r>
              <a:rPr lang="es-ES" altLang="es-ES" sz="2400" b="1" dirty="0"/>
              <a:t>Tipos</a:t>
            </a:r>
            <a:r>
              <a:rPr lang="es-ES" altLang="es-ES" b="1" dirty="0"/>
              <a:t> </a:t>
            </a:r>
            <a:r>
              <a:rPr lang="es-ES" altLang="es-ES" sz="2400" b="1" dirty="0"/>
              <a:t>enteros</a:t>
            </a:r>
            <a:r>
              <a:rPr lang="es-ES" altLang="es-ES" b="1" dirty="0"/>
              <a:t>:</a:t>
            </a:r>
          </a:p>
          <a:p>
            <a:pPr lvl="1"/>
            <a:r>
              <a:rPr lang="es-ES" altLang="es-ES" b="1" dirty="0"/>
              <a:t>byte</a:t>
            </a:r>
            <a:r>
              <a:rPr lang="es-ES" altLang="es-ES" dirty="0"/>
              <a:t>: Es un entero de 8 bits complemento a dos. Su rango es -128  a 127 (ambos inclusivos). Es muy importante en las interfaces de I/O.</a:t>
            </a:r>
          </a:p>
          <a:p>
            <a:pPr lvl="1"/>
            <a:r>
              <a:rPr lang="es-ES" altLang="es-ES" b="1" dirty="0"/>
              <a:t>short</a:t>
            </a:r>
            <a:r>
              <a:rPr lang="es-ES" altLang="es-ES" dirty="0"/>
              <a:t>: Es un entero de 16 bits complemento a dos. Su rango es -32,768 a 32,767 (ambos inclusivos). Es muy importante en las interfaces de I/O y en sistemas con restricciones de memoria.</a:t>
            </a:r>
          </a:p>
          <a:p>
            <a:pPr lvl="1"/>
            <a:r>
              <a:rPr lang="es-ES" altLang="es-ES" b="1" dirty="0" err="1"/>
              <a:t>int</a:t>
            </a:r>
            <a:r>
              <a:rPr lang="es-ES" altLang="es-ES" dirty="0"/>
              <a:t>: El </a:t>
            </a:r>
            <a:r>
              <a:rPr lang="es-ES" altLang="es-ES" dirty="0" err="1"/>
              <a:t>el</a:t>
            </a:r>
            <a:r>
              <a:rPr lang="es-ES" altLang="es-ES" dirty="0"/>
              <a:t> entero genérico de  32 bits complemento a dos. Su rango es -2,147,483,648 a 2,147,483,647 (ambos inclusive). Generalmente este tipo es la elección predeterminada para valores enteros.</a:t>
            </a:r>
          </a:p>
          <a:p>
            <a:pPr lvl="1"/>
            <a:r>
              <a:rPr lang="es-ES" altLang="es-ES" b="1" dirty="0" err="1"/>
              <a:t>long</a:t>
            </a:r>
            <a:r>
              <a:rPr lang="es-ES" altLang="es-ES" dirty="0"/>
              <a:t>: Es un entero de 64 bits complemento a dos. Su rango es -9,223,372,036,854,775,808  a 9,223,372,036,854,775,807 (ambos inclusivos). Lo utilizaremos frecuentemente para codificar información temporal.</a:t>
            </a:r>
          </a:p>
        </p:txBody>
      </p:sp>
      <p:sp>
        <p:nvSpPr>
          <p:cNvPr id="6" name="2 Marcador de contenido">
            <a:extLst>
              <a:ext uri="{FF2B5EF4-FFF2-40B4-BE49-F238E27FC236}">
                <a16:creationId xmlns:a16="http://schemas.microsoft.com/office/drawing/2014/main" id="{F33F94BE-CFF4-2BCB-CAD6-A304E0D84761}"/>
              </a:ext>
            </a:extLst>
          </p:cNvPr>
          <p:cNvSpPr>
            <a:spLocks noGrp="1"/>
          </p:cNvSpPr>
          <p:nvPr>
            <p:ph idx="1"/>
          </p:nvPr>
        </p:nvSpPr>
        <p:spPr>
          <a:xfrm>
            <a:off x="6147580" y="736546"/>
            <a:ext cx="5894364" cy="5029200"/>
          </a:xfrm>
        </p:spPr>
        <p:txBody>
          <a:bodyPr/>
          <a:lstStyle/>
          <a:p>
            <a:pPr marL="0" indent="0">
              <a:buNone/>
            </a:pPr>
            <a:r>
              <a:rPr lang="es-ES" altLang="es-ES" sz="2400" b="1" dirty="0"/>
              <a:t>Tipos</a:t>
            </a:r>
            <a:r>
              <a:rPr lang="es-ES" altLang="es-ES" b="1" dirty="0"/>
              <a:t> </a:t>
            </a:r>
            <a:r>
              <a:rPr lang="es-ES" altLang="es-ES" sz="2400" b="1" dirty="0"/>
              <a:t>reales</a:t>
            </a:r>
            <a:r>
              <a:rPr lang="es-ES" altLang="es-ES" b="1" dirty="0"/>
              <a:t>:</a:t>
            </a:r>
          </a:p>
          <a:p>
            <a:r>
              <a:rPr lang="es-ES" altLang="es-ES" b="1" dirty="0" err="1"/>
              <a:t>float</a:t>
            </a:r>
            <a:r>
              <a:rPr lang="es-ES" altLang="es-ES" dirty="0"/>
              <a:t>: Es un real en coma flotante IEEE 754 de 32 bits y precisión simple. Se suele utilizar en problemas que no requieren excesiva resolución.</a:t>
            </a:r>
          </a:p>
          <a:p>
            <a:r>
              <a:rPr lang="es-ES" altLang="es-ES" b="1" dirty="0" err="1"/>
              <a:t>double</a:t>
            </a:r>
            <a:r>
              <a:rPr lang="es-ES" altLang="es-ES" dirty="0"/>
              <a:t>: Es un real en coma flotante IEEE 754 de 64 bits y precisión doble. Normalmente este tipo de dato es la elección predeterminada para valores reales.</a:t>
            </a:r>
            <a:br>
              <a:rPr lang="es-ES" altLang="es-ES" dirty="0"/>
            </a:br>
            <a:endParaRPr lang="en-US" altLang="es-ES" dirty="0"/>
          </a:p>
        </p:txBody>
      </p:sp>
    </p:spTree>
    <p:extLst>
      <p:ext uri="{BB962C8B-B14F-4D97-AF65-F5344CB8AC3E}">
        <p14:creationId xmlns:p14="http://schemas.microsoft.com/office/powerpoint/2010/main" val="65731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8B046-1EE8-DAAB-1572-89B396AA4158}"/>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520CAA86-0B1F-0C63-4AE9-AF01D58C33ED}"/>
              </a:ext>
            </a:extLst>
          </p:cNvPr>
          <p:cNvSpPr>
            <a:spLocks noGrp="1"/>
          </p:cNvSpPr>
          <p:nvPr>
            <p:ph type="body" sz="quarter" idx="16"/>
          </p:nvPr>
        </p:nvSpPr>
        <p:spPr>
          <a:xfrm>
            <a:off x="0" y="0"/>
            <a:ext cx="4698609" cy="736546"/>
          </a:xfrm>
        </p:spPr>
        <p:txBody>
          <a:bodyPr rtlCol="0"/>
          <a:lstStyle/>
          <a:p>
            <a:pPr rtl="0"/>
            <a:r>
              <a:rPr lang="es-ES" sz="4400" dirty="0"/>
              <a:t>Tipos Primitivos</a:t>
            </a:r>
          </a:p>
        </p:txBody>
      </p:sp>
      <p:sp>
        <p:nvSpPr>
          <p:cNvPr id="4" name="Marcador de número de diapositiva 3">
            <a:extLst>
              <a:ext uri="{FF2B5EF4-FFF2-40B4-BE49-F238E27FC236}">
                <a16:creationId xmlns:a16="http://schemas.microsoft.com/office/drawing/2014/main" id="{803EBC94-40F9-AAA2-F1F0-A3D81C9CAD37}"/>
              </a:ext>
            </a:extLst>
          </p:cNvPr>
          <p:cNvSpPr>
            <a:spLocks noGrp="1"/>
          </p:cNvSpPr>
          <p:nvPr>
            <p:ph type="sldNum" sz="quarter" idx="4"/>
          </p:nvPr>
        </p:nvSpPr>
        <p:spPr/>
        <p:txBody>
          <a:bodyPr rtlCol="0"/>
          <a:lstStyle/>
          <a:p>
            <a:pPr rtl="0"/>
            <a:fld id="{8C2E478F-E849-4A8C-AF1F-CBCC78A7CBFA}" type="slidenum">
              <a:rPr lang="es-ES" smtClean="0"/>
              <a:t>17</a:t>
            </a:fld>
            <a:endParaRPr lang="es-ES"/>
          </a:p>
        </p:txBody>
      </p:sp>
      <p:sp>
        <p:nvSpPr>
          <p:cNvPr id="7" name="2 Marcador de contenido">
            <a:extLst>
              <a:ext uri="{FF2B5EF4-FFF2-40B4-BE49-F238E27FC236}">
                <a16:creationId xmlns:a16="http://schemas.microsoft.com/office/drawing/2014/main" id="{4B330DC0-39FA-7645-0FA8-145AD8627073}"/>
              </a:ext>
            </a:extLst>
          </p:cNvPr>
          <p:cNvSpPr txBox="1">
            <a:spLocks/>
          </p:cNvSpPr>
          <p:nvPr/>
        </p:nvSpPr>
        <p:spPr>
          <a:xfrm>
            <a:off x="533400" y="1066800"/>
            <a:ext cx="8153400" cy="50292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s-ES" sz="2400" b="1" dirty="0"/>
              <a:t>Discretos</a:t>
            </a:r>
          </a:p>
          <a:p>
            <a:pPr>
              <a:defRPr/>
            </a:pPr>
            <a:r>
              <a:rPr lang="es-ES" sz="1800" b="1" dirty="0" err="1">
                <a:solidFill>
                  <a:schemeClr val="accent5">
                    <a:lumMod val="50000"/>
                    <a:lumOff val="50000"/>
                  </a:schemeClr>
                </a:solidFill>
              </a:rPr>
              <a:t>boolean</a:t>
            </a:r>
            <a:r>
              <a:rPr lang="es-ES" sz="1800" dirty="0"/>
              <a:t>: El tipo de dato booleano con sólo dos valores posibles: true (verdadero) y false (falso). Se utiliza en relaciones lógicas. Su «tamaño» no está definido en la especificación Java.</a:t>
            </a:r>
          </a:p>
          <a:p>
            <a:pPr>
              <a:defRPr/>
            </a:pPr>
            <a:r>
              <a:rPr lang="es-ES" sz="1800" b="1" dirty="0" err="1">
                <a:solidFill>
                  <a:schemeClr val="accent5">
                    <a:lumMod val="50000"/>
                    <a:lumOff val="50000"/>
                  </a:schemeClr>
                </a:solidFill>
              </a:rPr>
              <a:t>char</a:t>
            </a:r>
            <a:r>
              <a:rPr lang="es-ES" sz="1800" dirty="0"/>
              <a:t>: El tipo de dato </a:t>
            </a:r>
            <a:r>
              <a:rPr lang="es-ES" sz="1800" dirty="0" err="1"/>
              <a:t>char</a:t>
            </a:r>
            <a:r>
              <a:rPr lang="es-ES" sz="1800" dirty="0"/>
              <a:t> es un solo carácter Unicode de 16 bits. Tiene un valor mínimo de '\u0000' (o «0») y un máximo de '\</a:t>
            </a:r>
            <a:r>
              <a:rPr lang="es-ES" sz="1800" dirty="0" err="1"/>
              <a:t>uffff</a:t>
            </a:r>
            <a:r>
              <a:rPr lang="es-ES" sz="1800" dirty="0"/>
              <a:t>' (o 65.535 inclusive).</a:t>
            </a:r>
          </a:p>
          <a:p>
            <a:pPr marL="0" indent="0">
              <a:buFontTx/>
              <a:buNone/>
              <a:defRPr/>
            </a:pPr>
            <a:endParaRPr lang="es-ES" dirty="0"/>
          </a:p>
        </p:txBody>
      </p:sp>
    </p:spTree>
    <p:extLst>
      <p:ext uri="{BB962C8B-B14F-4D97-AF65-F5344CB8AC3E}">
        <p14:creationId xmlns:p14="http://schemas.microsoft.com/office/powerpoint/2010/main" val="291314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7DC76-7EDC-D7DB-D27D-20EDF3F79A1F}"/>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89F91245-9D21-ACC1-911C-BDF6D27631A4}"/>
              </a:ext>
            </a:extLst>
          </p:cNvPr>
          <p:cNvSpPr>
            <a:spLocks noGrp="1"/>
          </p:cNvSpPr>
          <p:nvPr>
            <p:ph type="body" sz="quarter" idx="16"/>
          </p:nvPr>
        </p:nvSpPr>
        <p:spPr>
          <a:xfrm>
            <a:off x="0" y="0"/>
            <a:ext cx="4698609" cy="736546"/>
          </a:xfrm>
        </p:spPr>
        <p:txBody>
          <a:bodyPr rtlCol="0"/>
          <a:lstStyle/>
          <a:p>
            <a:pPr rtl="0"/>
            <a:r>
              <a:rPr lang="es-ES" sz="4400" dirty="0"/>
              <a:t>Literales</a:t>
            </a:r>
          </a:p>
        </p:txBody>
      </p:sp>
      <p:sp>
        <p:nvSpPr>
          <p:cNvPr id="4" name="Marcador de número de diapositiva 3">
            <a:extLst>
              <a:ext uri="{FF2B5EF4-FFF2-40B4-BE49-F238E27FC236}">
                <a16:creationId xmlns:a16="http://schemas.microsoft.com/office/drawing/2014/main" id="{0309B54B-0BB3-F33A-BA19-B2B9F0D7FF97}"/>
              </a:ext>
            </a:extLst>
          </p:cNvPr>
          <p:cNvSpPr>
            <a:spLocks noGrp="1"/>
          </p:cNvSpPr>
          <p:nvPr>
            <p:ph type="sldNum" sz="quarter" idx="4"/>
          </p:nvPr>
        </p:nvSpPr>
        <p:spPr/>
        <p:txBody>
          <a:bodyPr rtlCol="0"/>
          <a:lstStyle/>
          <a:p>
            <a:pPr rtl="0"/>
            <a:fld id="{8C2E478F-E849-4A8C-AF1F-CBCC78A7CBFA}" type="slidenum">
              <a:rPr lang="es-ES" smtClean="0"/>
              <a:t>18</a:t>
            </a:fld>
            <a:endParaRPr lang="es-ES"/>
          </a:p>
        </p:txBody>
      </p:sp>
      <p:sp>
        <p:nvSpPr>
          <p:cNvPr id="2" name="2 Marcador de contenido">
            <a:extLst>
              <a:ext uri="{FF2B5EF4-FFF2-40B4-BE49-F238E27FC236}">
                <a16:creationId xmlns:a16="http://schemas.microsoft.com/office/drawing/2014/main" id="{89959483-5AD3-C0F2-E452-D13A61A323F7}"/>
              </a:ext>
            </a:extLst>
          </p:cNvPr>
          <p:cNvSpPr>
            <a:spLocks noGrp="1"/>
          </p:cNvSpPr>
          <p:nvPr>
            <p:ph idx="1"/>
          </p:nvPr>
        </p:nvSpPr>
        <p:spPr>
          <a:xfrm>
            <a:off x="0" y="736546"/>
            <a:ext cx="12192000" cy="5029200"/>
          </a:xfrm>
        </p:spPr>
        <p:txBody>
          <a:bodyPr/>
          <a:lstStyle/>
          <a:p>
            <a:pPr>
              <a:defRPr/>
            </a:pPr>
            <a:r>
              <a:rPr lang="es-ES" sz="2000" dirty="0"/>
              <a:t>Los tipos primitivos no se crean sino se especifican como un </a:t>
            </a:r>
            <a:r>
              <a:rPr lang="es-ES" sz="2000" b="1" dirty="0">
                <a:solidFill>
                  <a:schemeClr val="accent5">
                    <a:lumMod val="50000"/>
                    <a:lumOff val="50000"/>
                  </a:schemeClr>
                </a:solidFill>
              </a:rPr>
              <a:t>literal</a:t>
            </a:r>
            <a:r>
              <a:rPr lang="es-ES" sz="2000" dirty="0">
                <a:solidFill>
                  <a:srgbClr val="000000"/>
                </a:solidFill>
              </a:rPr>
              <a:t>.</a:t>
            </a:r>
          </a:p>
          <a:p>
            <a:pPr>
              <a:defRPr/>
            </a:pPr>
            <a:r>
              <a:rPr lang="es-ES" sz="2000" dirty="0">
                <a:solidFill>
                  <a:srgbClr val="000000"/>
                </a:solidFill>
              </a:rPr>
              <a:t>Literales </a:t>
            </a:r>
            <a:r>
              <a:rPr lang="es-ES" sz="2000" dirty="0" err="1">
                <a:solidFill>
                  <a:srgbClr val="000000"/>
                </a:solidFill>
              </a:rPr>
              <a:t>boolean</a:t>
            </a:r>
            <a:r>
              <a:rPr lang="es-ES" sz="2000" dirty="0">
                <a:solidFill>
                  <a:srgbClr val="000000"/>
                </a:solidFill>
              </a:rPr>
              <a:t>:  </a:t>
            </a:r>
            <a:r>
              <a:rPr lang="es-ES" sz="2000" b="1" dirty="0">
                <a:solidFill>
                  <a:srgbClr val="000000"/>
                </a:solidFill>
              </a:rPr>
              <a:t>true</a:t>
            </a:r>
            <a:r>
              <a:rPr lang="es-ES" sz="2000" dirty="0">
                <a:solidFill>
                  <a:srgbClr val="000000"/>
                </a:solidFill>
              </a:rPr>
              <a:t> y </a:t>
            </a:r>
            <a:r>
              <a:rPr lang="es-ES" sz="2000" b="1" dirty="0">
                <a:solidFill>
                  <a:srgbClr val="000000"/>
                </a:solidFill>
              </a:rPr>
              <a:t>false</a:t>
            </a:r>
            <a:r>
              <a:rPr lang="es-ES" sz="2000" i="1" dirty="0">
                <a:solidFill>
                  <a:srgbClr val="000000"/>
                </a:solidFill>
              </a:rPr>
              <a:t>.</a:t>
            </a:r>
          </a:p>
          <a:p>
            <a:pPr>
              <a:defRPr/>
            </a:pPr>
            <a:r>
              <a:rPr lang="es-ES" sz="2000" dirty="0">
                <a:solidFill>
                  <a:srgbClr val="000000"/>
                </a:solidFill>
              </a:rPr>
              <a:t>Literales Enteros: Se pueden expresar su tipo y con codificación decimal, octal y hexadecimal: Ej.:</a:t>
            </a:r>
          </a:p>
          <a:p>
            <a:pPr marL="0" indent="0">
              <a:buFontTx/>
              <a:buNone/>
              <a:defRPr/>
            </a:pPr>
            <a:r>
              <a:rPr lang="es-ES" sz="2000" dirty="0">
                <a:solidFill>
                  <a:srgbClr val="000000"/>
                </a:solidFill>
              </a:rPr>
              <a:t>	decimal: </a:t>
            </a:r>
            <a:r>
              <a:rPr lang="es-ES" sz="2000" b="1" dirty="0">
                <a:solidFill>
                  <a:srgbClr val="000000"/>
                </a:solidFill>
              </a:rPr>
              <a:t>26    </a:t>
            </a:r>
            <a:r>
              <a:rPr lang="es-ES" sz="2000" dirty="0">
                <a:solidFill>
                  <a:srgbClr val="000000"/>
                </a:solidFill>
              </a:rPr>
              <a:t>decimal: </a:t>
            </a:r>
            <a:r>
              <a:rPr lang="es-ES" sz="2000" b="1" dirty="0">
                <a:solidFill>
                  <a:srgbClr val="000000"/>
                </a:solidFill>
              </a:rPr>
              <a:t>26L     </a:t>
            </a:r>
            <a:r>
              <a:rPr lang="es-ES" sz="2000" dirty="0">
                <a:solidFill>
                  <a:srgbClr val="000000"/>
                </a:solidFill>
              </a:rPr>
              <a:t>octal: </a:t>
            </a:r>
            <a:r>
              <a:rPr lang="es-ES" sz="2000" b="1" dirty="0">
                <a:solidFill>
                  <a:srgbClr val="000000"/>
                </a:solidFill>
              </a:rPr>
              <a:t>032     </a:t>
            </a:r>
            <a:r>
              <a:rPr lang="es-ES" sz="2000" dirty="0">
                <a:solidFill>
                  <a:srgbClr val="000000"/>
                </a:solidFill>
              </a:rPr>
              <a:t>hexadecimal: </a:t>
            </a:r>
            <a:r>
              <a:rPr lang="es-ES" sz="2000" b="1" dirty="0">
                <a:solidFill>
                  <a:srgbClr val="000000"/>
                </a:solidFill>
              </a:rPr>
              <a:t>0x1A </a:t>
            </a:r>
          </a:p>
          <a:p>
            <a:pPr>
              <a:defRPr/>
            </a:pPr>
            <a:r>
              <a:rPr lang="es-ES" sz="2000" dirty="0">
                <a:solidFill>
                  <a:srgbClr val="000000"/>
                </a:solidFill>
              </a:rPr>
              <a:t>Literales Reales: Con formulación punto fijo y punto flotante. Ej.:</a:t>
            </a:r>
          </a:p>
          <a:p>
            <a:pPr marL="0" indent="0">
              <a:buFontTx/>
              <a:buNone/>
              <a:defRPr/>
            </a:pPr>
            <a:r>
              <a:rPr lang="es-ES" sz="2000" dirty="0">
                <a:solidFill>
                  <a:srgbClr val="000000"/>
                </a:solidFill>
              </a:rPr>
              <a:t>	</a:t>
            </a:r>
            <a:r>
              <a:rPr lang="es-ES" sz="2000" b="1" dirty="0">
                <a:solidFill>
                  <a:srgbClr val="000000"/>
                </a:solidFill>
              </a:rPr>
              <a:t>123.4F     123.4D     1.234E2 </a:t>
            </a:r>
          </a:p>
          <a:p>
            <a:pPr>
              <a:defRPr/>
            </a:pPr>
            <a:r>
              <a:rPr lang="es-ES" sz="2000" dirty="0">
                <a:solidFill>
                  <a:srgbClr val="000000"/>
                </a:solidFill>
              </a:rPr>
              <a:t>Literales </a:t>
            </a:r>
            <a:r>
              <a:rPr lang="es-ES" sz="2000" dirty="0" err="1">
                <a:solidFill>
                  <a:srgbClr val="000000"/>
                </a:solidFill>
              </a:rPr>
              <a:t>char</a:t>
            </a:r>
            <a:r>
              <a:rPr lang="es-ES" sz="2000" dirty="0">
                <a:solidFill>
                  <a:srgbClr val="000000"/>
                </a:solidFill>
              </a:rPr>
              <a:t>: Como un carácter o por su código </a:t>
            </a:r>
            <a:r>
              <a:rPr lang="es-ES" sz="2000" dirty="0"/>
              <a:t>Unicode de 16 bits, mediante \. </a:t>
            </a:r>
            <a:r>
              <a:rPr lang="es-ES" sz="2000" dirty="0" err="1"/>
              <a:t>Ej</a:t>
            </a:r>
            <a:r>
              <a:rPr lang="es-ES" sz="2000" dirty="0"/>
              <a:t>:</a:t>
            </a:r>
          </a:p>
          <a:p>
            <a:pPr marL="457200" lvl="1" indent="0">
              <a:buFont typeface="Wingdings" panose="05000000000000000000" pitchFamily="2" charset="2"/>
              <a:buNone/>
              <a:defRPr/>
            </a:pPr>
            <a:r>
              <a:rPr lang="es-ES" sz="1800" b="1" dirty="0">
                <a:solidFill>
                  <a:srgbClr val="000000"/>
                </a:solidFill>
              </a:rPr>
              <a:t>          ‘a’     \u0108</a:t>
            </a:r>
          </a:p>
          <a:p>
            <a:pPr marL="457200" lvl="1" indent="0">
              <a:buFont typeface="Wingdings" panose="05000000000000000000" pitchFamily="2" charset="2"/>
              <a:buNone/>
              <a:defRPr/>
            </a:pPr>
            <a:r>
              <a:rPr lang="es-ES" sz="1800" b="1" dirty="0">
                <a:solidFill>
                  <a:srgbClr val="000000"/>
                </a:solidFill>
              </a:rPr>
              <a:t>\b</a:t>
            </a:r>
            <a:r>
              <a:rPr lang="es-ES" sz="1800" dirty="0">
                <a:solidFill>
                  <a:srgbClr val="000000"/>
                </a:solidFill>
              </a:rPr>
              <a:t> (retroceso de carácter), </a:t>
            </a:r>
            <a:r>
              <a:rPr lang="es-ES" sz="1800" b="1" dirty="0">
                <a:solidFill>
                  <a:srgbClr val="000000"/>
                </a:solidFill>
              </a:rPr>
              <a:t>\t</a:t>
            </a:r>
            <a:r>
              <a:rPr lang="es-ES" sz="1800" dirty="0">
                <a:solidFill>
                  <a:srgbClr val="000000"/>
                </a:solidFill>
              </a:rPr>
              <a:t> (tabulación), </a:t>
            </a:r>
            <a:r>
              <a:rPr lang="es-ES" sz="1800" b="1" dirty="0">
                <a:solidFill>
                  <a:srgbClr val="000000"/>
                </a:solidFill>
              </a:rPr>
              <a:t>\n</a:t>
            </a:r>
            <a:r>
              <a:rPr lang="es-ES" sz="1800" dirty="0">
                <a:solidFill>
                  <a:srgbClr val="000000"/>
                </a:solidFill>
              </a:rPr>
              <a:t> (cambio de línea), </a:t>
            </a:r>
            <a:r>
              <a:rPr lang="es-ES" sz="1800" b="1" dirty="0">
                <a:solidFill>
                  <a:srgbClr val="000000"/>
                </a:solidFill>
              </a:rPr>
              <a:t>\f</a:t>
            </a:r>
            <a:r>
              <a:rPr lang="es-ES" sz="1800" dirty="0">
                <a:solidFill>
                  <a:srgbClr val="000000"/>
                </a:solidFill>
              </a:rPr>
              <a:t> (salto de página), </a:t>
            </a:r>
            <a:r>
              <a:rPr lang="es-ES" sz="1800" b="1" i="1" dirty="0">
                <a:solidFill>
                  <a:srgbClr val="000000"/>
                </a:solidFill>
              </a:rPr>
              <a:t>\r</a:t>
            </a:r>
            <a:r>
              <a:rPr lang="es-ES" sz="1800" dirty="0">
                <a:solidFill>
                  <a:srgbClr val="000000"/>
                </a:solidFill>
              </a:rPr>
              <a:t> (retorno de carro), </a:t>
            </a:r>
            <a:r>
              <a:rPr lang="es-ES" sz="1800" b="1" dirty="0">
                <a:solidFill>
                  <a:srgbClr val="000000"/>
                </a:solidFill>
              </a:rPr>
              <a:t>\"</a:t>
            </a:r>
            <a:r>
              <a:rPr lang="es-ES" sz="1800" dirty="0">
                <a:solidFill>
                  <a:srgbClr val="000000"/>
                </a:solidFill>
              </a:rPr>
              <a:t> (comillas dobles), </a:t>
            </a:r>
            <a:r>
              <a:rPr lang="es-ES" sz="1800" b="1" dirty="0">
                <a:solidFill>
                  <a:srgbClr val="000000"/>
                </a:solidFill>
              </a:rPr>
              <a:t>\'</a:t>
            </a:r>
            <a:r>
              <a:rPr lang="es-ES" sz="1800" dirty="0">
                <a:solidFill>
                  <a:srgbClr val="000000"/>
                </a:solidFill>
              </a:rPr>
              <a:t> (comillas simples) y </a:t>
            </a:r>
            <a:r>
              <a:rPr lang="es-ES" sz="1800" b="1" dirty="0">
                <a:solidFill>
                  <a:srgbClr val="000000"/>
                </a:solidFill>
              </a:rPr>
              <a:t>\\</a:t>
            </a:r>
            <a:r>
              <a:rPr lang="es-ES" sz="1800" dirty="0">
                <a:solidFill>
                  <a:srgbClr val="000000"/>
                </a:solidFill>
              </a:rPr>
              <a:t> (barra invertida).</a:t>
            </a:r>
            <a:endParaRPr lang="en-US" sz="1800" dirty="0">
              <a:solidFill>
                <a:srgbClr val="000000"/>
              </a:solidFill>
            </a:endParaRPr>
          </a:p>
        </p:txBody>
      </p:sp>
    </p:spTree>
    <p:extLst>
      <p:ext uri="{BB962C8B-B14F-4D97-AF65-F5344CB8AC3E}">
        <p14:creationId xmlns:p14="http://schemas.microsoft.com/office/powerpoint/2010/main" val="255206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BFCA7-15FA-BD6A-77AB-2AB72C198E8A}"/>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90F36C62-A867-1162-2530-EFBBA57DE342}"/>
              </a:ext>
            </a:extLst>
          </p:cNvPr>
          <p:cNvSpPr>
            <a:spLocks noGrp="1"/>
          </p:cNvSpPr>
          <p:nvPr>
            <p:ph type="body" sz="quarter" idx="16"/>
          </p:nvPr>
        </p:nvSpPr>
        <p:spPr>
          <a:xfrm>
            <a:off x="0" y="0"/>
            <a:ext cx="5598942" cy="736546"/>
          </a:xfrm>
        </p:spPr>
        <p:txBody>
          <a:bodyPr rtlCol="0"/>
          <a:lstStyle/>
          <a:p>
            <a:pPr rtl="0"/>
            <a:r>
              <a:rPr lang="es-ES" sz="2000" dirty="0"/>
              <a:t>Tipos NO primitivos</a:t>
            </a:r>
          </a:p>
        </p:txBody>
      </p:sp>
      <p:sp>
        <p:nvSpPr>
          <p:cNvPr id="4" name="Marcador de número de diapositiva 3">
            <a:extLst>
              <a:ext uri="{FF2B5EF4-FFF2-40B4-BE49-F238E27FC236}">
                <a16:creationId xmlns:a16="http://schemas.microsoft.com/office/drawing/2014/main" id="{28A8F030-AF75-7F09-30A4-14C22C1DDCCA}"/>
              </a:ext>
            </a:extLst>
          </p:cNvPr>
          <p:cNvSpPr>
            <a:spLocks noGrp="1"/>
          </p:cNvSpPr>
          <p:nvPr>
            <p:ph type="sldNum" sz="quarter" idx="4"/>
          </p:nvPr>
        </p:nvSpPr>
        <p:spPr/>
        <p:txBody>
          <a:bodyPr rtlCol="0"/>
          <a:lstStyle/>
          <a:p>
            <a:pPr rtl="0"/>
            <a:fld id="{8C2E478F-E849-4A8C-AF1F-CBCC78A7CBFA}" type="slidenum">
              <a:rPr lang="es-ES" sz="2000" smtClean="0"/>
              <a:t>19</a:t>
            </a:fld>
            <a:endParaRPr lang="es-ES" sz="2000"/>
          </a:p>
        </p:txBody>
      </p:sp>
      <p:sp>
        <p:nvSpPr>
          <p:cNvPr id="2" name="2 Marcador de contenido">
            <a:extLst>
              <a:ext uri="{FF2B5EF4-FFF2-40B4-BE49-F238E27FC236}">
                <a16:creationId xmlns:a16="http://schemas.microsoft.com/office/drawing/2014/main" id="{7EF34B4D-3E71-0C8C-D834-EC459F701D06}"/>
              </a:ext>
            </a:extLst>
          </p:cNvPr>
          <p:cNvSpPr>
            <a:spLocks noGrp="1"/>
          </p:cNvSpPr>
          <p:nvPr>
            <p:ph idx="1"/>
          </p:nvPr>
        </p:nvSpPr>
        <p:spPr>
          <a:xfrm>
            <a:off x="0" y="914400"/>
            <a:ext cx="8153400" cy="5029200"/>
          </a:xfrm>
        </p:spPr>
        <p:txBody>
          <a:bodyPr/>
          <a:lstStyle/>
          <a:p>
            <a:pPr>
              <a:defRPr/>
            </a:pPr>
            <a:r>
              <a:rPr lang="es-ES" sz="2000" dirty="0"/>
              <a:t>Tipo </a:t>
            </a:r>
            <a:r>
              <a:rPr lang="es-ES" sz="2000" b="1" dirty="0" err="1">
                <a:solidFill>
                  <a:schemeClr val="accent5">
                    <a:lumMod val="50000"/>
                    <a:lumOff val="50000"/>
                  </a:schemeClr>
                </a:solidFill>
              </a:rPr>
              <a:t>String</a:t>
            </a:r>
            <a:r>
              <a:rPr lang="es-ES" sz="2000" dirty="0"/>
              <a:t> es definido a través de la clase predefinida </a:t>
            </a:r>
            <a:r>
              <a:rPr lang="en-US" sz="2000" b="1" dirty="0" err="1"/>
              <a:t>java.lang.String</a:t>
            </a:r>
            <a:r>
              <a:rPr lang="es-ES" sz="2000" dirty="0"/>
              <a:t>.</a:t>
            </a:r>
          </a:p>
          <a:p>
            <a:pPr>
              <a:defRPr/>
            </a:pPr>
            <a:r>
              <a:rPr lang="es-ES" sz="2000" dirty="0"/>
              <a:t>Tipos enumerados: Se definen mediante clases derivadas de la clase predefinida </a:t>
            </a:r>
            <a:r>
              <a:rPr lang="es-ES" sz="2000" b="1" dirty="0" err="1"/>
              <a:t>java.lang.enum</a:t>
            </a:r>
            <a:endParaRPr lang="es-ES" sz="2000" b="1" dirty="0"/>
          </a:p>
          <a:p>
            <a:pPr marL="0" indent="0">
              <a:buFontTx/>
              <a:buNone/>
              <a:defRPr/>
            </a:pPr>
            <a:r>
              <a:rPr lang="es-ES" sz="2000" b="1" dirty="0"/>
              <a:t>	</a:t>
            </a:r>
            <a:r>
              <a:rPr lang="es-ES" sz="2000" b="1" dirty="0" err="1">
                <a:solidFill>
                  <a:schemeClr val="accent5">
                    <a:lumMod val="50000"/>
                    <a:lumOff val="50000"/>
                  </a:schemeClr>
                </a:solidFill>
              </a:rPr>
              <a:t>enum</a:t>
            </a:r>
            <a:r>
              <a:rPr lang="es-ES" sz="2000" b="1" dirty="0"/>
              <a:t> </a:t>
            </a:r>
            <a:r>
              <a:rPr lang="es-ES" sz="2000" dirty="0" err="1"/>
              <a:t>DiaSemana</a:t>
            </a:r>
            <a:r>
              <a:rPr lang="es-ES" sz="2000" dirty="0"/>
              <a:t>  {LUNES, MARTES, MIÉRCOLES,</a:t>
            </a:r>
          </a:p>
          <a:p>
            <a:pPr marL="0" indent="0">
              <a:buFontTx/>
              <a:buNone/>
              <a:defRPr/>
            </a:pPr>
            <a:r>
              <a:rPr lang="es-ES" sz="2000" dirty="0"/>
              <a:t>		      JUEVES, VIERNES, SABADO, DOMINGO}</a:t>
            </a:r>
          </a:p>
          <a:p>
            <a:pPr>
              <a:defRPr/>
            </a:pPr>
            <a:r>
              <a:rPr lang="es-ES" sz="2000" b="1" dirty="0" err="1"/>
              <a:t>Arrays</a:t>
            </a:r>
            <a:r>
              <a:rPr lang="es-ES" sz="2000" b="1" dirty="0"/>
              <a:t>:</a:t>
            </a:r>
            <a:r>
              <a:rPr lang="es-ES" sz="2000" dirty="0"/>
              <a:t> Son también clases y se pueden definir de tipos primitivos o de clases. Ej.:</a:t>
            </a:r>
          </a:p>
          <a:p>
            <a:pPr marL="0" indent="0">
              <a:buFontTx/>
              <a:buNone/>
              <a:defRPr/>
            </a:pPr>
            <a:r>
              <a:rPr lang="es-ES" sz="2000" dirty="0"/>
              <a:t>	</a:t>
            </a:r>
            <a:r>
              <a:rPr lang="en-US" sz="2000" b="1" dirty="0" err="1">
                <a:solidFill>
                  <a:schemeClr val="accent5">
                    <a:lumMod val="50000"/>
                    <a:lumOff val="50000"/>
                  </a:schemeClr>
                </a:solidFill>
              </a:rPr>
              <a:t>int</a:t>
            </a:r>
            <a:r>
              <a:rPr lang="en-US" sz="2000" dirty="0"/>
              <a:t>[] elArray1= </a:t>
            </a:r>
            <a:r>
              <a:rPr lang="en-US" sz="2000" b="1" dirty="0">
                <a:solidFill>
                  <a:schemeClr val="accent5">
                    <a:lumMod val="50000"/>
                    <a:lumOff val="50000"/>
                  </a:schemeClr>
                </a:solidFill>
              </a:rPr>
              <a:t>new</a:t>
            </a:r>
            <a:r>
              <a:rPr lang="en-US" sz="2000" dirty="0"/>
              <a:t> </a:t>
            </a:r>
            <a:r>
              <a:rPr lang="en-US" sz="2000" dirty="0" err="1">
                <a:solidFill>
                  <a:schemeClr val="accent5">
                    <a:lumMod val="50000"/>
                    <a:lumOff val="50000"/>
                  </a:schemeClr>
                </a:solidFill>
              </a:rPr>
              <a:t>int</a:t>
            </a:r>
            <a:r>
              <a:rPr lang="en-US" sz="2000" dirty="0"/>
              <a:t>[4];</a:t>
            </a:r>
          </a:p>
          <a:p>
            <a:pPr marL="0" indent="0">
              <a:buFontTx/>
              <a:buNone/>
              <a:defRPr/>
            </a:pPr>
            <a:r>
              <a:rPr lang="en-US" sz="2000" b="1" dirty="0"/>
              <a:t>	</a:t>
            </a:r>
            <a:r>
              <a:rPr lang="en-US" sz="2000" b="1" dirty="0" err="1">
                <a:solidFill>
                  <a:schemeClr val="accent5">
                    <a:lumMod val="50000"/>
                    <a:lumOff val="50000"/>
                  </a:schemeClr>
                </a:solidFill>
              </a:rPr>
              <a:t>int</a:t>
            </a:r>
            <a:r>
              <a:rPr lang="en-US" sz="2000" dirty="0"/>
              <a:t>[] elArray2={100,200,302,400};</a:t>
            </a:r>
          </a:p>
          <a:p>
            <a:pPr marL="0" indent="0">
              <a:buFontTx/>
              <a:buNone/>
              <a:defRPr/>
            </a:pPr>
            <a:endParaRPr lang="es-ES" sz="2000" dirty="0"/>
          </a:p>
          <a:p>
            <a:pPr>
              <a:defRPr/>
            </a:pPr>
            <a:endParaRPr lang="es-ES" sz="2000" b="1" dirty="0"/>
          </a:p>
          <a:p>
            <a:pPr marL="0" indent="0">
              <a:buFontTx/>
              <a:buNone/>
              <a:defRPr/>
            </a:pPr>
            <a:r>
              <a:rPr lang="es-ES" sz="2000" b="1" dirty="0"/>
              <a:t>	</a:t>
            </a:r>
            <a:endParaRPr lang="es-ES" sz="2000" dirty="0"/>
          </a:p>
        </p:txBody>
      </p:sp>
    </p:spTree>
    <p:extLst>
      <p:ext uri="{BB962C8B-B14F-4D97-AF65-F5344CB8AC3E}">
        <p14:creationId xmlns:p14="http://schemas.microsoft.com/office/powerpoint/2010/main" val="258974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s-ES" smtClean="0"/>
              <a:pPr/>
              <a:t>2</a:t>
            </a:fld>
            <a:endParaRPr lang="es-ES"/>
          </a:p>
        </p:txBody>
      </p:sp>
      <p:sp>
        <p:nvSpPr>
          <p:cNvPr id="5" name="4 Título" descr="Large confetti">
            <a:extLst>
              <a:ext uri="{FF2B5EF4-FFF2-40B4-BE49-F238E27FC236}">
                <a16:creationId xmlns:a16="http://schemas.microsoft.com/office/drawing/2014/main" id="{2C95026A-9155-E6CD-7280-80BA414AD88D}"/>
              </a:ext>
            </a:extLst>
          </p:cNvPr>
          <p:cNvSpPr>
            <a:spLocks noGrp="1"/>
          </p:cNvSpPr>
          <p:nvPr>
            <p:ph type="title"/>
          </p:nvPr>
        </p:nvSpPr>
        <p:spPr>
          <a:xfrm>
            <a:off x="330200" y="-1"/>
            <a:ext cx="8462108" cy="2433711"/>
          </a:xfrm>
        </p:spPr>
        <p:txBody>
          <a:bodyPr/>
          <a:lstStyle/>
          <a:p>
            <a:r>
              <a:rPr lang="es-ES_tradnl" altLang="es-ES" dirty="0"/>
              <a:t>LA CRISIS DEL SOFTWARE</a:t>
            </a:r>
            <a:endParaRPr lang="en-US" altLang="es-ES" dirty="0"/>
          </a:p>
        </p:txBody>
      </p:sp>
      <p:sp>
        <p:nvSpPr>
          <p:cNvPr id="11" name="5 Marcador de contenido">
            <a:extLst>
              <a:ext uri="{FF2B5EF4-FFF2-40B4-BE49-F238E27FC236}">
                <a16:creationId xmlns:a16="http://schemas.microsoft.com/office/drawing/2014/main" id="{24D19DDB-E2E7-4CF2-A9B5-2E9C55FCEB58}"/>
              </a:ext>
            </a:extLst>
          </p:cNvPr>
          <p:cNvSpPr txBox="1">
            <a:spLocks/>
          </p:cNvSpPr>
          <p:nvPr/>
        </p:nvSpPr>
        <p:spPr>
          <a:xfrm>
            <a:off x="485774" y="1066800"/>
            <a:ext cx="11232613" cy="5029200"/>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buFont typeface="Wingdings" panose="05000000000000000000" pitchFamily="2" charset="2"/>
              <a:buBlip>
                <a:blip r:embed="rId3"/>
              </a:buBlip>
            </a:pPr>
            <a:r>
              <a:rPr lang="es-ES_tradnl" altLang="es-ES" sz="2200" dirty="0"/>
              <a:t>El proceso de diseño </a:t>
            </a:r>
            <a:r>
              <a:rPr lang="es-ES_tradnl" altLang="es-ES" sz="2200" dirty="0">
                <a:solidFill>
                  <a:schemeClr val="accent5">
                    <a:lumMod val="50000"/>
                    <a:lumOff val="50000"/>
                  </a:schemeClr>
                </a:solidFill>
              </a:rPr>
              <a:t>en cascada </a:t>
            </a:r>
            <a:r>
              <a:rPr lang="es-ES_tradnl" altLang="es-ES" sz="2200" dirty="0"/>
              <a:t>que se había utilizado en ingeniería no es apropiado para el desarrollo de software: </a:t>
            </a:r>
          </a:p>
          <a:p>
            <a:pPr marL="342900" lvl="1" indent="-342900" algn="just">
              <a:buFont typeface="Wingdings" panose="05000000000000000000" pitchFamily="2" charset="2"/>
              <a:buNone/>
            </a:pPr>
            <a:r>
              <a:rPr lang="es-ES_tradnl" altLang="es-ES" sz="2400" i="1" dirty="0">
                <a:solidFill>
                  <a:srgbClr val="006600"/>
                </a:solidFill>
              </a:rPr>
              <a:t>	</a:t>
            </a:r>
            <a:r>
              <a:rPr lang="es-ES_tradnl" altLang="es-ES" sz="2000" i="1" dirty="0">
                <a:solidFill>
                  <a:schemeClr val="accent5">
                    <a:lumMod val="50000"/>
                    <a:lumOff val="50000"/>
                  </a:schemeClr>
                </a:solidFill>
              </a:rPr>
              <a:t>=&gt;Proceso en espiral</a:t>
            </a:r>
            <a:endParaRPr lang="es-ES_tradnl" altLang="es-ES" sz="2000" dirty="0">
              <a:solidFill>
                <a:schemeClr val="accent5">
                  <a:lumMod val="50000"/>
                  <a:lumOff val="50000"/>
                </a:schemeClr>
              </a:solidFill>
            </a:endParaRPr>
          </a:p>
          <a:p>
            <a:pPr marL="342900" lvl="1" indent="-342900" algn="just">
              <a:buFont typeface="Wingdings" panose="05000000000000000000" pitchFamily="2" charset="2"/>
              <a:buBlip>
                <a:blip r:embed="rId3"/>
              </a:buBlip>
            </a:pPr>
            <a:r>
              <a:rPr lang="es-ES_tradnl" altLang="es-ES" dirty="0"/>
              <a:t>La modularización estructurada hace que el software sea fácil de diseñar, pero inflexible y costoso de mantener: </a:t>
            </a:r>
          </a:p>
          <a:p>
            <a:pPr marL="342900" lvl="1" indent="-342900" algn="just">
              <a:buFont typeface="Wingdings" panose="05000000000000000000" pitchFamily="2" charset="2"/>
              <a:buNone/>
            </a:pPr>
            <a:r>
              <a:rPr lang="es-ES_tradnl" altLang="es-ES" sz="1800" i="1" dirty="0">
                <a:solidFill>
                  <a:srgbClr val="006600"/>
                </a:solidFill>
              </a:rPr>
              <a:t>	</a:t>
            </a:r>
            <a:r>
              <a:rPr lang="es-ES_tradnl" altLang="es-ES" sz="1800" i="1" dirty="0">
                <a:solidFill>
                  <a:schemeClr val="accent5">
                    <a:lumMod val="50000"/>
                    <a:lumOff val="50000"/>
                  </a:schemeClr>
                </a:solidFill>
              </a:rPr>
              <a:t>=&gt; Programación OO=&gt; Programación basada en componentes =&gt; MDE</a:t>
            </a:r>
            <a:endParaRPr lang="es-ES_tradnl" altLang="es-ES" sz="1800" dirty="0">
              <a:solidFill>
                <a:schemeClr val="accent5">
                  <a:lumMod val="50000"/>
                  <a:lumOff val="50000"/>
                </a:schemeClr>
              </a:solidFill>
            </a:endParaRPr>
          </a:p>
          <a:p>
            <a:pPr marL="342900" lvl="1" indent="-342900" algn="just">
              <a:buFont typeface="Wingdings" panose="05000000000000000000" pitchFamily="2" charset="2"/>
              <a:buBlip>
                <a:blip r:embed="rId3"/>
              </a:buBlip>
            </a:pPr>
            <a:r>
              <a:rPr lang="es-ES_tradnl" altLang="es-ES" dirty="0"/>
              <a:t>La programación secuencial tradicional, derivada del diseño de los procesadores con arquitectura </a:t>
            </a:r>
            <a:r>
              <a:rPr lang="es-ES_tradnl" altLang="es-ES" b="1" dirty="0"/>
              <a:t>Von Newmann </a:t>
            </a:r>
            <a:r>
              <a:rPr lang="es-ES_tradnl" altLang="es-ES" dirty="0"/>
              <a:t>conduce al alejamiento entre la solución software y el problema que se resuelve:</a:t>
            </a:r>
          </a:p>
          <a:p>
            <a:pPr marL="400050" lvl="2" indent="0" algn="just">
              <a:buFont typeface="Wingdings" panose="05000000000000000000" pitchFamily="2" charset="2"/>
              <a:buNone/>
            </a:pPr>
            <a:r>
              <a:rPr lang="es-ES_tradnl" altLang="es-ES" sz="2000" i="1" dirty="0">
                <a:solidFill>
                  <a:schemeClr val="accent5">
                    <a:lumMod val="50000"/>
                    <a:lumOff val="50000"/>
                  </a:schemeClr>
                </a:solidFill>
              </a:rPr>
              <a:t>=&gt; Programación concurrente</a:t>
            </a:r>
            <a:endParaRPr lang="es-ES_tradnl" altLang="es-ES" sz="2000" dirty="0">
              <a:solidFill>
                <a:schemeClr val="accent5">
                  <a:lumMod val="50000"/>
                  <a:lumOff val="50000"/>
                </a:schemeClr>
              </a:solidFill>
            </a:endParaRPr>
          </a:p>
          <a:p>
            <a:pPr marL="342900" lvl="1" indent="-342900" algn="just">
              <a:buFont typeface="Wingdings" panose="05000000000000000000" pitchFamily="2" charset="2"/>
              <a:buBlip>
                <a:blip r:embed="rId3"/>
              </a:buBlip>
            </a:pPr>
            <a:r>
              <a:rPr lang="es-ES" altLang="es-ES" dirty="0"/>
              <a:t>La estrategia constructiva</a:t>
            </a:r>
            <a:r>
              <a:rPr lang="es-ES_tradnl" altLang="es-ES" dirty="0"/>
              <a:t> funcional para el desarrollo del software a la escala que la industria lo necesita hoy es la ingeniería.</a:t>
            </a:r>
            <a:endParaRPr lang="es-ES_tradnl" altLang="es-ES" i="1" dirty="0">
              <a:solidFill>
                <a:srgbClr val="006600"/>
              </a:solidFill>
            </a:endParaRPr>
          </a:p>
          <a:p>
            <a:endParaRPr lang="en-US" altLang="es-E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primer plano de código informático">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5" name="Título 4">
            <a:extLst>
              <a:ext uri="{FF2B5EF4-FFF2-40B4-BE49-F238E27FC236}">
                <a16:creationId xmlns:a16="http://schemas.microsoft.com/office/drawing/2014/main" id="{14AB6F96-E5E8-4B40-A18C-2D078D1C2D4F}"/>
              </a:ext>
            </a:extLst>
          </p:cNvPr>
          <p:cNvSpPr>
            <a:spLocks noGrp="1"/>
          </p:cNvSpPr>
          <p:nvPr>
            <p:ph type="title"/>
          </p:nvPr>
        </p:nvSpPr>
        <p:spPr/>
        <p:txBody>
          <a:bodyPr rtlCol="0">
            <a:normAutofit fontScale="90000"/>
          </a:bodyPr>
          <a:lstStyle/>
          <a:p>
            <a:pPr rtl="0"/>
            <a:r>
              <a:rPr lang="es-ES" dirty="0"/>
              <a:t>Veamos como trabajar con los tipos de datos</a:t>
            </a:r>
          </a:p>
        </p:txBody>
      </p:sp>
      <p:sp>
        <p:nvSpPr>
          <p:cNvPr id="2" name="Marcador de texto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988829"/>
            <a:ext cx="9234488" cy="3232334"/>
          </a:xfrm>
        </p:spPr>
        <p:txBody>
          <a:bodyPr rtlCol="0"/>
          <a:lstStyle/>
          <a:p>
            <a:pPr rtl="0"/>
            <a:r>
              <a:rPr lang="es-ES" sz="8000" dirty="0"/>
              <a:t>Operadores</a:t>
            </a:r>
          </a:p>
        </p:txBody>
      </p:sp>
    </p:spTree>
    <p:extLst>
      <p:ext uri="{BB962C8B-B14F-4D97-AF65-F5344CB8AC3E}">
        <p14:creationId xmlns:p14="http://schemas.microsoft.com/office/powerpoint/2010/main" val="83977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322B-FE6A-A5DC-D1B6-2175F0DC6506}"/>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06B824B6-BEB4-ADCC-887D-AFCD146FC35A}"/>
              </a:ext>
            </a:extLst>
          </p:cNvPr>
          <p:cNvSpPr>
            <a:spLocks noGrp="1"/>
          </p:cNvSpPr>
          <p:nvPr>
            <p:ph type="body" sz="quarter" idx="16"/>
          </p:nvPr>
        </p:nvSpPr>
        <p:spPr>
          <a:xfrm>
            <a:off x="0" y="0"/>
            <a:ext cx="5598942" cy="736546"/>
          </a:xfrm>
        </p:spPr>
        <p:txBody>
          <a:bodyPr rtlCol="0"/>
          <a:lstStyle/>
          <a:p>
            <a:pPr rtl="0"/>
            <a:r>
              <a:rPr lang="es-ES" sz="4400" dirty="0"/>
              <a:t>Aritméticos</a:t>
            </a:r>
          </a:p>
        </p:txBody>
      </p:sp>
      <p:sp>
        <p:nvSpPr>
          <p:cNvPr id="4" name="Marcador de número de diapositiva 3">
            <a:extLst>
              <a:ext uri="{FF2B5EF4-FFF2-40B4-BE49-F238E27FC236}">
                <a16:creationId xmlns:a16="http://schemas.microsoft.com/office/drawing/2014/main" id="{9926EA43-2811-546D-81A1-D0DCC14B0033}"/>
              </a:ext>
            </a:extLst>
          </p:cNvPr>
          <p:cNvSpPr>
            <a:spLocks noGrp="1"/>
          </p:cNvSpPr>
          <p:nvPr>
            <p:ph type="sldNum" sz="quarter" idx="4"/>
          </p:nvPr>
        </p:nvSpPr>
        <p:spPr/>
        <p:txBody>
          <a:bodyPr rtlCol="0"/>
          <a:lstStyle/>
          <a:p>
            <a:pPr rtl="0"/>
            <a:fld id="{8C2E478F-E849-4A8C-AF1F-CBCC78A7CBFA}" type="slidenum">
              <a:rPr lang="es-ES" sz="2000" smtClean="0"/>
              <a:t>21</a:t>
            </a:fld>
            <a:endParaRPr lang="es-ES" sz="2000"/>
          </a:p>
        </p:txBody>
      </p:sp>
      <p:sp>
        <p:nvSpPr>
          <p:cNvPr id="6" name="2 Marcador de contenido">
            <a:extLst>
              <a:ext uri="{FF2B5EF4-FFF2-40B4-BE49-F238E27FC236}">
                <a16:creationId xmlns:a16="http://schemas.microsoft.com/office/drawing/2014/main" id="{BA5FCA7A-0DF4-AE44-F297-C2B96D29F5A5}"/>
              </a:ext>
            </a:extLst>
          </p:cNvPr>
          <p:cNvSpPr>
            <a:spLocks noGrp="1"/>
          </p:cNvSpPr>
          <p:nvPr>
            <p:ph idx="1"/>
          </p:nvPr>
        </p:nvSpPr>
        <p:spPr>
          <a:xfrm>
            <a:off x="533400" y="1066800"/>
            <a:ext cx="8153400" cy="5029200"/>
          </a:xfrm>
        </p:spPr>
        <p:txBody>
          <a:bodyPr/>
          <a:lstStyle/>
          <a:p>
            <a:r>
              <a:rPr lang="es-ES" altLang="es-ES" sz="2400" b="1" dirty="0"/>
              <a:t>Binarios</a:t>
            </a:r>
          </a:p>
          <a:p>
            <a:pPr lvl="1"/>
            <a:r>
              <a:rPr lang="es-ES" altLang="es-ES" sz="1800" dirty="0"/>
              <a:t>+		suma </a:t>
            </a:r>
          </a:p>
          <a:p>
            <a:pPr lvl="1"/>
            <a:r>
              <a:rPr lang="es-ES" altLang="es-ES" sz="1800" dirty="0"/>
              <a:t>-		resta</a:t>
            </a:r>
          </a:p>
          <a:p>
            <a:pPr lvl="1"/>
            <a:r>
              <a:rPr lang="es-ES" altLang="es-ES" sz="1800" dirty="0"/>
              <a:t>*		multiplicación</a:t>
            </a:r>
          </a:p>
          <a:p>
            <a:pPr lvl="1"/>
            <a:r>
              <a:rPr lang="es-ES" altLang="es-ES" sz="1800" dirty="0"/>
              <a:t>/		división</a:t>
            </a:r>
          </a:p>
          <a:p>
            <a:pPr lvl="1"/>
            <a:r>
              <a:rPr lang="es-ES" altLang="es-ES" sz="1800" dirty="0"/>
              <a:t>%		módulo .</a:t>
            </a:r>
          </a:p>
          <a:p>
            <a:r>
              <a:rPr lang="es-ES" altLang="es-ES" sz="2400" b="1" dirty="0"/>
              <a:t>Unarios</a:t>
            </a:r>
          </a:p>
          <a:p>
            <a:pPr lvl="1"/>
            <a:r>
              <a:rPr lang="es-ES" altLang="es-ES" dirty="0"/>
              <a:t>+		</a:t>
            </a:r>
            <a:r>
              <a:rPr lang="es-ES" altLang="es-ES" sz="1800" dirty="0"/>
              <a:t>No modifica el signo</a:t>
            </a:r>
          </a:p>
          <a:p>
            <a:pPr lvl="1"/>
            <a:r>
              <a:rPr lang="es-ES" altLang="es-ES" sz="1800" dirty="0"/>
              <a:t>-		Invierte el signo</a:t>
            </a:r>
            <a:endParaRPr lang="en-US" altLang="es-ES" sz="1800" dirty="0"/>
          </a:p>
        </p:txBody>
      </p:sp>
    </p:spTree>
    <p:extLst>
      <p:ext uri="{BB962C8B-B14F-4D97-AF65-F5344CB8AC3E}">
        <p14:creationId xmlns:p14="http://schemas.microsoft.com/office/powerpoint/2010/main" val="49152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647FB-A981-F764-6104-06B0F0D1ECAB}"/>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A4563616-EDB7-3937-88A7-5AFB84F467C7}"/>
              </a:ext>
            </a:extLst>
          </p:cNvPr>
          <p:cNvSpPr>
            <a:spLocks noGrp="1"/>
          </p:cNvSpPr>
          <p:nvPr>
            <p:ph type="body" sz="quarter" idx="16"/>
          </p:nvPr>
        </p:nvSpPr>
        <p:spPr>
          <a:xfrm>
            <a:off x="0" y="0"/>
            <a:ext cx="5598942" cy="736546"/>
          </a:xfrm>
        </p:spPr>
        <p:txBody>
          <a:bodyPr rtlCol="0"/>
          <a:lstStyle/>
          <a:p>
            <a:pPr rtl="0"/>
            <a:r>
              <a:rPr lang="es-ES" sz="4400" dirty="0"/>
              <a:t>Relacionales</a:t>
            </a:r>
          </a:p>
        </p:txBody>
      </p:sp>
      <p:sp>
        <p:nvSpPr>
          <p:cNvPr id="4" name="Marcador de número de diapositiva 3">
            <a:extLst>
              <a:ext uri="{FF2B5EF4-FFF2-40B4-BE49-F238E27FC236}">
                <a16:creationId xmlns:a16="http://schemas.microsoft.com/office/drawing/2014/main" id="{82A2F673-C476-AAC0-A6EC-144B40BA28FA}"/>
              </a:ext>
            </a:extLst>
          </p:cNvPr>
          <p:cNvSpPr>
            <a:spLocks noGrp="1"/>
          </p:cNvSpPr>
          <p:nvPr>
            <p:ph type="sldNum" sz="quarter" idx="4"/>
          </p:nvPr>
        </p:nvSpPr>
        <p:spPr/>
        <p:txBody>
          <a:bodyPr rtlCol="0"/>
          <a:lstStyle/>
          <a:p>
            <a:pPr rtl="0"/>
            <a:fld id="{8C2E478F-E849-4A8C-AF1F-CBCC78A7CBFA}" type="slidenum">
              <a:rPr lang="es-ES" sz="2000" smtClean="0"/>
              <a:t>22</a:t>
            </a:fld>
            <a:endParaRPr lang="es-ES" sz="2000"/>
          </a:p>
        </p:txBody>
      </p:sp>
      <p:graphicFrame>
        <p:nvGraphicFramePr>
          <p:cNvPr id="5" name="5 Tabla">
            <a:extLst>
              <a:ext uri="{FF2B5EF4-FFF2-40B4-BE49-F238E27FC236}">
                <a16:creationId xmlns:a16="http://schemas.microsoft.com/office/drawing/2014/main" id="{2E537A47-BD5E-B9A2-EA55-890EE727B10B}"/>
              </a:ext>
            </a:extLst>
          </p:cNvPr>
          <p:cNvGraphicFramePr>
            <a:graphicFrameLocks noGrp="1"/>
          </p:cNvGraphicFramePr>
          <p:nvPr>
            <p:extLst>
              <p:ext uri="{D42A27DB-BD31-4B8C-83A1-F6EECF244321}">
                <p14:modId xmlns:p14="http://schemas.microsoft.com/office/powerpoint/2010/main" val="2140473649"/>
              </p:ext>
            </p:extLst>
          </p:nvPr>
        </p:nvGraphicFramePr>
        <p:xfrm>
          <a:off x="1813853" y="1198306"/>
          <a:ext cx="8564293" cy="4461387"/>
        </p:xfrm>
        <a:graphic>
          <a:graphicData uri="http://schemas.openxmlformats.org/drawingml/2006/table">
            <a:tbl>
              <a:tblPr/>
              <a:tblGrid>
                <a:gridCol w="1350677">
                  <a:extLst>
                    <a:ext uri="{9D8B030D-6E8A-4147-A177-3AD203B41FA5}">
                      <a16:colId xmlns:a16="http://schemas.microsoft.com/office/drawing/2014/main" val="20000"/>
                    </a:ext>
                  </a:extLst>
                </a:gridCol>
                <a:gridCol w="1790898">
                  <a:extLst>
                    <a:ext uri="{9D8B030D-6E8A-4147-A177-3AD203B41FA5}">
                      <a16:colId xmlns:a16="http://schemas.microsoft.com/office/drawing/2014/main" val="20001"/>
                    </a:ext>
                  </a:extLst>
                </a:gridCol>
                <a:gridCol w="5422718">
                  <a:extLst>
                    <a:ext uri="{9D8B030D-6E8A-4147-A177-3AD203B41FA5}">
                      <a16:colId xmlns:a16="http://schemas.microsoft.com/office/drawing/2014/main" val="20002"/>
                    </a:ext>
                  </a:extLst>
                </a:gridCol>
              </a:tblGrid>
              <a:tr h="637341">
                <a:tc>
                  <a:txBody>
                    <a:bodyPr/>
                    <a:lstStyle/>
                    <a:p>
                      <a:r>
                        <a:rPr lang="en-US" sz="2400" i="1" dirty="0" err="1"/>
                        <a:t>Operador</a:t>
                      </a:r>
                      <a:endParaRPr lang="en-US" sz="2400" i="1" dirty="0"/>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Expresión</a:t>
                      </a:r>
                      <a:endParaRPr lang="en-US" sz="2400" i="1" dirty="0"/>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Resultado</a:t>
                      </a:r>
                      <a:endParaRPr lang="en-US" sz="2400" i="1" dirty="0"/>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7341">
                <a:tc>
                  <a:txBody>
                    <a:bodyPr/>
                    <a:lstStyle/>
                    <a:p>
                      <a:r>
                        <a:rPr lang="en-US" sz="2400" dirty="0"/>
                        <a:t>&gt;</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&gt;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i="1" dirty="0"/>
                        <a:t>true</a:t>
                      </a:r>
                      <a:r>
                        <a:rPr lang="es-ES" sz="2400" dirty="0"/>
                        <a:t>  si A es mayor que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7341">
                <a:tc>
                  <a:txBody>
                    <a:bodyPr/>
                    <a:lstStyle/>
                    <a:p>
                      <a:r>
                        <a:rPr lang="en-US" sz="2400" dirty="0"/>
                        <a:t>&gt;=</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&gt;=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i="1" dirty="0"/>
                        <a:t>false</a:t>
                      </a:r>
                      <a:r>
                        <a:rPr lang="es-ES" sz="2400" dirty="0"/>
                        <a:t> si A es mayor o igual que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7341">
                <a:tc>
                  <a:txBody>
                    <a:bodyPr/>
                    <a:lstStyle/>
                    <a:p>
                      <a:r>
                        <a:rPr lang="en-US" sz="2400" dirty="0"/>
                        <a:t>&lt;</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&lt;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i="1" dirty="0"/>
                        <a:t>true</a:t>
                      </a:r>
                      <a:r>
                        <a:rPr lang="es-ES" sz="2400" dirty="0"/>
                        <a:t>  si A es menor que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7341">
                <a:tc>
                  <a:txBody>
                    <a:bodyPr/>
                    <a:lstStyle/>
                    <a:p>
                      <a:r>
                        <a:rPr lang="en-US" sz="2400" dirty="0"/>
                        <a:t>&lt;=</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&lt;=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a:t>true</a:t>
                      </a:r>
                      <a:r>
                        <a:rPr lang="en-US" sz="2400" dirty="0"/>
                        <a:t>  </a:t>
                      </a:r>
                      <a:r>
                        <a:rPr lang="en-US" sz="2400" dirty="0" err="1"/>
                        <a:t>si</a:t>
                      </a:r>
                      <a:r>
                        <a:rPr lang="en-US" sz="2400" dirty="0"/>
                        <a:t> A </a:t>
                      </a:r>
                      <a:r>
                        <a:rPr lang="en-US" sz="2400" dirty="0" err="1"/>
                        <a:t>es</a:t>
                      </a:r>
                      <a:r>
                        <a:rPr lang="en-US" sz="2400" dirty="0"/>
                        <a:t> </a:t>
                      </a:r>
                      <a:r>
                        <a:rPr lang="en-US" sz="2400" dirty="0" err="1"/>
                        <a:t>menor</a:t>
                      </a:r>
                      <a:r>
                        <a:rPr lang="en-US" sz="2400" dirty="0"/>
                        <a:t> o </a:t>
                      </a:r>
                      <a:r>
                        <a:rPr lang="en-US" sz="2400" dirty="0" err="1"/>
                        <a:t>igual</a:t>
                      </a:r>
                      <a:r>
                        <a:rPr lang="en-US" sz="2400" dirty="0"/>
                        <a:t> </a:t>
                      </a:r>
                      <a:r>
                        <a:rPr lang="en-US" sz="2400" dirty="0" err="1"/>
                        <a:t>que</a:t>
                      </a:r>
                      <a:r>
                        <a:rPr lang="en-US" sz="2400" dirty="0"/>
                        <a:t>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7341">
                <a:tc>
                  <a:txBody>
                    <a:bodyPr/>
                    <a:lstStyle/>
                    <a:p>
                      <a:r>
                        <a:rPr lang="en-US" sz="2400" dirty="0"/>
                        <a:t>==</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i="1" dirty="0"/>
                        <a:t>true</a:t>
                      </a:r>
                      <a:r>
                        <a:rPr lang="es-ES" sz="2400" dirty="0"/>
                        <a:t> si A es igual a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7341">
                <a:tc>
                  <a:txBody>
                    <a:bodyPr/>
                    <a:lstStyle/>
                    <a:p>
                      <a:r>
                        <a:rPr lang="en-US" sz="2400" dirty="0"/>
                        <a:t> !=</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i="1" dirty="0"/>
                        <a:t>true</a:t>
                      </a:r>
                      <a:r>
                        <a:rPr lang="es-ES" sz="2400" dirty="0"/>
                        <a:t> si A es distinto de B</a:t>
                      </a:r>
                    </a:p>
                  </a:txBody>
                  <a:tcPr marL="47625" marR="47625" marT="47637" marB="476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9638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E61DA-1408-77A6-AFF3-7F086B539634}"/>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A6612944-A4DC-EF6A-1818-B2CD4B1C6037}"/>
              </a:ext>
            </a:extLst>
          </p:cNvPr>
          <p:cNvSpPr>
            <a:spLocks noGrp="1"/>
          </p:cNvSpPr>
          <p:nvPr>
            <p:ph type="body" sz="quarter" idx="16"/>
          </p:nvPr>
        </p:nvSpPr>
        <p:spPr>
          <a:xfrm>
            <a:off x="0" y="0"/>
            <a:ext cx="5598942" cy="736546"/>
          </a:xfrm>
        </p:spPr>
        <p:txBody>
          <a:bodyPr rtlCol="0"/>
          <a:lstStyle/>
          <a:p>
            <a:pPr rtl="0"/>
            <a:r>
              <a:rPr lang="es-ES" sz="4400" dirty="0"/>
              <a:t>Lógicos</a:t>
            </a:r>
          </a:p>
        </p:txBody>
      </p:sp>
      <p:sp>
        <p:nvSpPr>
          <p:cNvPr id="4" name="Marcador de número de diapositiva 3">
            <a:extLst>
              <a:ext uri="{FF2B5EF4-FFF2-40B4-BE49-F238E27FC236}">
                <a16:creationId xmlns:a16="http://schemas.microsoft.com/office/drawing/2014/main" id="{C4571652-4F9E-4EED-8DE7-1D69B458A865}"/>
              </a:ext>
            </a:extLst>
          </p:cNvPr>
          <p:cNvSpPr>
            <a:spLocks noGrp="1"/>
          </p:cNvSpPr>
          <p:nvPr>
            <p:ph type="sldNum" sz="quarter" idx="4"/>
          </p:nvPr>
        </p:nvSpPr>
        <p:spPr/>
        <p:txBody>
          <a:bodyPr rtlCol="0"/>
          <a:lstStyle/>
          <a:p>
            <a:pPr rtl="0"/>
            <a:fld id="{8C2E478F-E849-4A8C-AF1F-CBCC78A7CBFA}" type="slidenum">
              <a:rPr lang="es-ES" sz="2000" smtClean="0"/>
              <a:t>23</a:t>
            </a:fld>
            <a:endParaRPr lang="es-ES" sz="2000"/>
          </a:p>
        </p:txBody>
      </p:sp>
      <p:graphicFrame>
        <p:nvGraphicFramePr>
          <p:cNvPr id="2" name="5 Tabla">
            <a:extLst>
              <a:ext uri="{FF2B5EF4-FFF2-40B4-BE49-F238E27FC236}">
                <a16:creationId xmlns:a16="http://schemas.microsoft.com/office/drawing/2014/main" id="{C50581B2-786F-1E98-49B7-AD3706EE5006}"/>
              </a:ext>
            </a:extLst>
          </p:cNvPr>
          <p:cNvGraphicFramePr>
            <a:graphicFrameLocks noGrp="1"/>
          </p:cNvGraphicFramePr>
          <p:nvPr>
            <p:extLst>
              <p:ext uri="{D42A27DB-BD31-4B8C-83A1-F6EECF244321}">
                <p14:modId xmlns:p14="http://schemas.microsoft.com/office/powerpoint/2010/main" val="3432225345"/>
              </p:ext>
            </p:extLst>
          </p:nvPr>
        </p:nvGraphicFramePr>
        <p:xfrm>
          <a:off x="614729" y="1055419"/>
          <a:ext cx="9968425" cy="4747162"/>
        </p:xfrm>
        <a:graphic>
          <a:graphicData uri="http://schemas.openxmlformats.org/drawingml/2006/table">
            <a:tbl>
              <a:tblPr/>
              <a:tblGrid>
                <a:gridCol w="1212862">
                  <a:extLst>
                    <a:ext uri="{9D8B030D-6E8A-4147-A177-3AD203B41FA5}">
                      <a16:colId xmlns:a16="http://schemas.microsoft.com/office/drawing/2014/main" val="20000"/>
                    </a:ext>
                  </a:extLst>
                </a:gridCol>
                <a:gridCol w="1678281">
                  <a:extLst>
                    <a:ext uri="{9D8B030D-6E8A-4147-A177-3AD203B41FA5}">
                      <a16:colId xmlns:a16="http://schemas.microsoft.com/office/drawing/2014/main" val="20001"/>
                    </a:ext>
                  </a:extLst>
                </a:gridCol>
                <a:gridCol w="1694114">
                  <a:extLst>
                    <a:ext uri="{9D8B030D-6E8A-4147-A177-3AD203B41FA5}">
                      <a16:colId xmlns:a16="http://schemas.microsoft.com/office/drawing/2014/main" val="20002"/>
                    </a:ext>
                  </a:extLst>
                </a:gridCol>
                <a:gridCol w="5383168">
                  <a:extLst>
                    <a:ext uri="{9D8B030D-6E8A-4147-A177-3AD203B41FA5}">
                      <a16:colId xmlns:a16="http://schemas.microsoft.com/office/drawing/2014/main" val="20003"/>
                    </a:ext>
                  </a:extLst>
                </a:gridCol>
              </a:tblGrid>
              <a:tr h="316530">
                <a:tc>
                  <a:txBody>
                    <a:bodyPr/>
                    <a:lstStyle/>
                    <a:p>
                      <a:r>
                        <a:rPr lang="en-US" sz="2400" i="1" dirty="0" err="1"/>
                        <a:t>Nombre</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Operador</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Expresión</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Resultado</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52959">
                <a:tc>
                  <a:txBody>
                    <a:bodyPr/>
                    <a:lstStyle/>
                    <a:p>
                      <a:r>
                        <a:rPr lang="en-US" sz="2400" dirty="0"/>
                        <a:t>AND</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&amp;&amp;</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&amp;&amp;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y B son verdaderos. Evaluación condicional.</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4616">
                <a:tc>
                  <a:txBody>
                    <a:bodyPr/>
                    <a:lstStyle/>
                    <a:p>
                      <a:r>
                        <a:rPr lang="en-US" sz="2400"/>
                        <a:t>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o B son verdaderos. Evaluación condicional.</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1481">
                <a:tc>
                  <a:txBody>
                    <a:bodyPr/>
                    <a:lstStyle/>
                    <a:p>
                      <a:r>
                        <a:rPr lang="en-US" sz="2400" dirty="0"/>
                        <a:t>NOT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si A es falso.</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6982">
                <a:tc>
                  <a:txBody>
                    <a:bodyPr/>
                    <a:lstStyle/>
                    <a:p>
                      <a:r>
                        <a:rPr lang="en-US" sz="2400" dirty="0"/>
                        <a:t>AND</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&amp;</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&amp;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y B son verdaderos. Siempre evalúa ambos </a:t>
                      </a:r>
                      <a:r>
                        <a:rPr lang="es-ES" sz="2400" dirty="0" err="1"/>
                        <a:t>operandos</a:t>
                      </a:r>
                      <a:r>
                        <a:rPr lang="es-E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5385">
                <a:tc>
                  <a:txBody>
                    <a:bodyPr/>
                    <a:lstStyle/>
                    <a:p>
                      <a:r>
                        <a:rPr lang="en-US" sz="2400" dirty="0"/>
                        <a:t>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err="1"/>
                        <a:t>verdadero</a:t>
                      </a:r>
                      <a:r>
                        <a:rPr lang="en-US" sz="2400" dirty="0"/>
                        <a:t> </a:t>
                      </a:r>
                      <a:r>
                        <a:rPr lang="en-US" sz="2400" dirty="0" err="1"/>
                        <a:t>cuando</a:t>
                      </a:r>
                      <a:r>
                        <a:rPr lang="en-US" sz="2400" dirty="0"/>
                        <a:t> A o B son </a:t>
                      </a:r>
                      <a:r>
                        <a:rPr lang="en-US" sz="2400" dirty="0" err="1"/>
                        <a:t>verdaderos</a:t>
                      </a:r>
                      <a:r>
                        <a:rPr lang="en-US" sz="2400" dirty="0"/>
                        <a:t>. </a:t>
                      </a:r>
                      <a:r>
                        <a:rPr lang="en-US" sz="2400" dirty="0" err="1"/>
                        <a:t>Siempre</a:t>
                      </a:r>
                      <a:r>
                        <a:rPr lang="en-US" sz="2400" dirty="0"/>
                        <a:t> </a:t>
                      </a:r>
                      <a:r>
                        <a:rPr lang="en-US" sz="2400" dirty="0" err="1"/>
                        <a:t>evalúa</a:t>
                      </a:r>
                      <a:r>
                        <a:rPr lang="en-US" sz="2400" dirty="0"/>
                        <a:t> ambos </a:t>
                      </a:r>
                      <a:r>
                        <a:rPr lang="en-US" sz="2400" dirty="0" err="1"/>
                        <a:t>operandos</a:t>
                      </a:r>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1481">
                <a:tc>
                  <a:txBody>
                    <a:bodyPr/>
                    <a:lstStyle/>
                    <a:p>
                      <a:r>
                        <a:rPr lang="en-US" sz="2400" dirty="0"/>
                        <a:t>XOR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y B son diferentes</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97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D17BA-D288-A8CC-72DA-60052C8AAA3F}"/>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5527B0F0-839F-5BFE-52A1-31717FEF3FA5}"/>
              </a:ext>
            </a:extLst>
          </p:cNvPr>
          <p:cNvSpPr>
            <a:spLocks noGrp="1"/>
          </p:cNvSpPr>
          <p:nvPr>
            <p:ph type="body" sz="quarter" idx="16"/>
          </p:nvPr>
        </p:nvSpPr>
        <p:spPr>
          <a:xfrm>
            <a:off x="0" y="0"/>
            <a:ext cx="5598942" cy="736546"/>
          </a:xfrm>
        </p:spPr>
        <p:txBody>
          <a:bodyPr rtlCol="0"/>
          <a:lstStyle/>
          <a:p>
            <a:pPr rtl="0"/>
            <a:r>
              <a:rPr lang="es-ES" sz="4400" dirty="0"/>
              <a:t>Bits</a:t>
            </a:r>
          </a:p>
        </p:txBody>
      </p:sp>
      <p:sp>
        <p:nvSpPr>
          <p:cNvPr id="4" name="Marcador de número de diapositiva 3">
            <a:extLst>
              <a:ext uri="{FF2B5EF4-FFF2-40B4-BE49-F238E27FC236}">
                <a16:creationId xmlns:a16="http://schemas.microsoft.com/office/drawing/2014/main" id="{5D5ABC6B-F4AA-C42A-4AE1-CD183C2D1CFB}"/>
              </a:ext>
            </a:extLst>
          </p:cNvPr>
          <p:cNvSpPr>
            <a:spLocks noGrp="1"/>
          </p:cNvSpPr>
          <p:nvPr>
            <p:ph type="sldNum" sz="quarter" idx="4"/>
          </p:nvPr>
        </p:nvSpPr>
        <p:spPr/>
        <p:txBody>
          <a:bodyPr rtlCol="0"/>
          <a:lstStyle/>
          <a:p>
            <a:pPr rtl="0"/>
            <a:fld id="{8C2E478F-E849-4A8C-AF1F-CBCC78A7CBFA}" type="slidenum">
              <a:rPr lang="es-ES" sz="2000" smtClean="0"/>
              <a:t>24</a:t>
            </a:fld>
            <a:endParaRPr lang="es-ES" sz="2000"/>
          </a:p>
        </p:txBody>
      </p:sp>
      <p:graphicFrame>
        <p:nvGraphicFramePr>
          <p:cNvPr id="2" name="5 Tabla">
            <a:extLst>
              <a:ext uri="{FF2B5EF4-FFF2-40B4-BE49-F238E27FC236}">
                <a16:creationId xmlns:a16="http://schemas.microsoft.com/office/drawing/2014/main" id="{186C4D4B-AED1-CACC-752B-620533536B37}"/>
              </a:ext>
            </a:extLst>
          </p:cNvPr>
          <p:cNvGraphicFramePr>
            <a:graphicFrameLocks noGrp="1"/>
          </p:cNvGraphicFramePr>
          <p:nvPr>
            <p:extLst>
              <p:ext uri="{D42A27DB-BD31-4B8C-83A1-F6EECF244321}">
                <p14:modId xmlns:p14="http://schemas.microsoft.com/office/powerpoint/2010/main" val="3316149764"/>
              </p:ext>
            </p:extLst>
          </p:nvPr>
        </p:nvGraphicFramePr>
        <p:xfrm>
          <a:off x="549079" y="1130503"/>
          <a:ext cx="11093841" cy="4596994"/>
        </p:xfrm>
        <a:graphic>
          <a:graphicData uri="http://schemas.openxmlformats.org/drawingml/2006/table">
            <a:tbl>
              <a:tblPr/>
              <a:tblGrid>
                <a:gridCol w="1099760">
                  <a:extLst>
                    <a:ext uri="{9D8B030D-6E8A-4147-A177-3AD203B41FA5}">
                      <a16:colId xmlns:a16="http://schemas.microsoft.com/office/drawing/2014/main" val="20000"/>
                    </a:ext>
                  </a:extLst>
                </a:gridCol>
                <a:gridCol w="1347208">
                  <a:extLst>
                    <a:ext uri="{9D8B030D-6E8A-4147-A177-3AD203B41FA5}">
                      <a16:colId xmlns:a16="http://schemas.microsoft.com/office/drawing/2014/main" val="20001"/>
                    </a:ext>
                  </a:extLst>
                </a:gridCol>
                <a:gridCol w="1429689">
                  <a:extLst>
                    <a:ext uri="{9D8B030D-6E8A-4147-A177-3AD203B41FA5}">
                      <a16:colId xmlns:a16="http://schemas.microsoft.com/office/drawing/2014/main" val="20002"/>
                    </a:ext>
                  </a:extLst>
                </a:gridCol>
                <a:gridCol w="7217184">
                  <a:extLst>
                    <a:ext uri="{9D8B030D-6E8A-4147-A177-3AD203B41FA5}">
                      <a16:colId xmlns:a16="http://schemas.microsoft.com/office/drawing/2014/main" val="20003"/>
                    </a:ext>
                  </a:extLst>
                </a:gridCol>
              </a:tblGrid>
              <a:tr h="273435">
                <a:tc>
                  <a:txBody>
                    <a:bodyPr/>
                    <a:lstStyle/>
                    <a:p>
                      <a:r>
                        <a:rPr lang="en-US" sz="2400" i="1" dirty="0" err="1"/>
                        <a:t>Nombre</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Operador</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Expresión</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i="1" dirty="0" err="1"/>
                        <a:t>Resultado</a:t>
                      </a:r>
                      <a:endParaRPr lang="en-US" sz="2400" i="1" dirty="0"/>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0444">
                <a:tc>
                  <a:txBody>
                    <a:bodyPr/>
                    <a:lstStyle/>
                    <a:p>
                      <a:r>
                        <a:rPr lang="en-US" sz="2400" dirty="0"/>
                        <a:t>AND</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&amp;&amp;</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&amp;&amp;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a:t>verdadero cuando A y B son verdaderos. Evaluación condicional.</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0045">
                <a:tc>
                  <a:txBody>
                    <a:bodyPr/>
                    <a:lstStyle/>
                    <a:p>
                      <a:r>
                        <a:rPr lang="en-US" sz="2400"/>
                        <a:t>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o B son verdaderos. Evaluación condicional.</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6397">
                <a:tc>
                  <a:txBody>
                    <a:bodyPr/>
                    <a:lstStyle/>
                    <a:p>
                      <a:r>
                        <a:rPr lang="en-US" sz="2400" dirty="0"/>
                        <a:t>NOT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si A es falso.</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7957">
                <a:tc>
                  <a:txBody>
                    <a:bodyPr/>
                    <a:lstStyle/>
                    <a:p>
                      <a:r>
                        <a:rPr lang="en-US" sz="2400" dirty="0"/>
                        <a:t>AND</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&amp;</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&amp;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y B son verdaderos. Siempre evalúa ambos </a:t>
                      </a:r>
                      <a:r>
                        <a:rPr lang="es-ES" sz="2400" dirty="0" err="1"/>
                        <a:t>operandos</a:t>
                      </a:r>
                      <a:r>
                        <a:rPr lang="es-E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4324">
                <a:tc>
                  <a:txBody>
                    <a:bodyPr/>
                    <a:lstStyle/>
                    <a:p>
                      <a:r>
                        <a:rPr lang="en-US" sz="2400" dirty="0"/>
                        <a:t>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err="1"/>
                        <a:t>verdadero</a:t>
                      </a:r>
                      <a:r>
                        <a:rPr lang="en-US" sz="2400" dirty="0"/>
                        <a:t> </a:t>
                      </a:r>
                      <a:r>
                        <a:rPr lang="en-US" sz="2400" dirty="0" err="1"/>
                        <a:t>cuando</a:t>
                      </a:r>
                      <a:r>
                        <a:rPr lang="en-US" sz="2400" dirty="0"/>
                        <a:t> A o B son </a:t>
                      </a:r>
                      <a:r>
                        <a:rPr lang="en-US" sz="2400" dirty="0" err="1"/>
                        <a:t>verdaderos</a:t>
                      </a:r>
                      <a:r>
                        <a:rPr lang="en-US" sz="2400" dirty="0"/>
                        <a:t>. </a:t>
                      </a:r>
                      <a:r>
                        <a:rPr lang="en-US" sz="2400" dirty="0" err="1"/>
                        <a:t>Siempre</a:t>
                      </a:r>
                      <a:r>
                        <a:rPr lang="en-US" sz="2400" dirty="0"/>
                        <a:t> </a:t>
                      </a:r>
                      <a:r>
                        <a:rPr lang="en-US" sz="2400" dirty="0" err="1"/>
                        <a:t>evalúa</a:t>
                      </a:r>
                      <a:r>
                        <a:rPr lang="en-US" sz="2400" dirty="0"/>
                        <a:t> ambos </a:t>
                      </a:r>
                      <a:r>
                        <a:rPr lang="en-US" sz="2400" dirty="0" err="1"/>
                        <a:t>operandos</a:t>
                      </a:r>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6397">
                <a:tc>
                  <a:txBody>
                    <a:bodyPr/>
                    <a:lstStyle/>
                    <a:p>
                      <a:r>
                        <a:rPr lang="en-US" sz="2400" dirty="0"/>
                        <a:t>XOR</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400" dirty="0"/>
                        <a:t>A ^ B</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400" dirty="0"/>
                        <a:t>verdadero cuando A y B son diferentes</a:t>
                      </a:r>
                    </a:p>
                  </a:txBody>
                  <a:tcPr marL="35238" marR="35238" marT="35236" marB="35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290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EC322-896B-301F-CDC6-C13DFCD97FB8}"/>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DE4BB431-526F-5D95-BCB1-4EFEC74925B9}"/>
              </a:ext>
            </a:extLst>
          </p:cNvPr>
          <p:cNvSpPr>
            <a:spLocks noGrp="1"/>
          </p:cNvSpPr>
          <p:nvPr>
            <p:ph type="body" sz="quarter" idx="16"/>
          </p:nvPr>
        </p:nvSpPr>
        <p:spPr>
          <a:xfrm>
            <a:off x="0" y="0"/>
            <a:ext cx="5598942" cy="736546"/>
          </a:xfrm>
        </p:spPr>
        <p:txBody>
          <a:bodyPr rtlCol="0"/>
          <a:lstStyle/>
          <a:p>
            <a:pPr rtl="0"/>
            <a:r>
              <a:rPr lang="es-ES" sz="4400" dirty="0"/>
              <a:t>Asignación</a:t>
            </a:r>
          </a:p>
        </p:txBody>
      </p:sp>
      <p:sp>
        <p:nvSpPr>
          <p:cNvPr id="4" name="Marcador de número de diapositiva 3">
            <a:extLst>
              <a:ext uri="{FF2B5EF4-FFF2-40B4-BE49-F238E27FC236}">
                <a16:creationId xmlns:a16="http://schemas.microsoft.com/office/drawing/2014/main" id="{BC5009B7-849F-BAE8-D8CD-3396D66D80D2}"/>
              </a:ext>
            </a:extLst>
          </p:cNvPr>
          <p:cNvSpPr>
            <a:spLocks noGrp="1"/>
          </p:cNvSpPr>
          <p:nvPr>
            <p:ph type="sldNum" sz="quarter" idx="4"/>
          </p:nvPr>
        </p:nvSpPr>
        <p:spPr/>
        <p:txBody>
          <a:bodyPr rtlCol="0"/>
          <a:lstStyle/>
          <a:p>
            <a:pPr rtl="0"/>
            <a:fld id="{8C2E478F-E849-4A8C-AF1F-CBCC78A7CBFA}" type="slidenum">
              <a:rPr lang="es-ES" sz="2000" smtClean="0"/>
              <a:t>25</a:t>
            </a:fld>
            <a:endParaRPr lang="es-ES" sz="2000"/>
          </a:p>
        </p:txBody>
      </p:sp>
      <p:graphicFrame>
        <p:nvGraphicFramePr>
          <p:cNvPr id="2" name="5 Tabla">
            <a:extLst>
              <a:ext uri="{FF2B5EF4-FFF2-40B4-BE49-F238E27FC236}">
                <a16:creationId xmlns:a16="http://schemas.microsoft.com/office/drawing/2014/main" id="{3618C997-F308-FF26-0246-15F22AF95A73}"/>
              </a:ext>
            </a:extLst>
          </p:cNvPr>
          <p:cNvGraphicFramePr>
            <a:graphicFrameLocks noGrp="1"/>
          </p:cNvGraphicFramePr>
          <p:nvPr>
            <p:extLst>
              <p:ext uri="{D42A27DB-BD31-4B8C-83A1-F6EECF244321}">
                <p14:modId xmlns:p14="http://schemas.microsoft.com/office/powerpoint/2010/main" val="3153674114"/>
              </p:ext>
            </p:extLst>
          </p:nvPr>
        </p:nvGraphicFramePr>
        <p:xfrm>
          <a:off x="502340" y="881280"/>
          <a:ext cx="11187320" cy="5587023"/>
        </p:xfrm>
        <a:graphic>
          <a:graphicData uri="http://schemas.openxmlformats.org/drawingml/2006/table">
            <a:tbl>
              <a:tblPr/>
              <a:tblGrid>
                <a:gridCol w="3804615">
                  <a:extLst>
                    <a:ext uri="{9D8B030D-6E8A-4147-A177-3AD203B41FA5}">
                      <a16:colId xmlns:a16="http://schemas.microsoft.com/office/drawing/2014/main" val="20000"/>
                    </a:ext>
                  </a:extLst>
                </a:gridCol>
                <a:gridCol w="1259273">
                  <a:extLst>
                    <a:ext uri="{9D8B030D-6E8A-4147-A177-3AD203B41FA5}">
                      <a16:colId xmlns:a16="http://schemas.microsoft.com/office/drawing/2014/main" val="20001"/>
                    </a:ext>
                  </a:extLst>
                </a:gridCol>
                <a:gridCol w="1540602">
                  <a:extLst>
                    <a:ext uri="{9D8B030D-6E8A-4147-A177-3AD203B41FA5}">
                      <a16:colId xmlns:a16="http://schemas.microsoft.com/office/drawing/2014/main" val="20002"/>
                    </a:ext>
                  </a:extLst>
                </a:gridCol>
                <a:gridCol w="4582830">
                  <a:extLst>
                    <a:ext uri="{9D8B030D-6E8A-4147-A177-3AD203B41FA5}">
                      <a16:colId xmlns:a16="http://schemas.microsoft.com/office/drawing/2014/main" val="20003"/>
                    </a:ext>
                  </a:extLst>
                </a:gridCol>
              </a:tblGrid>
              <a:tr h="585423">
                <a:tc>
                  <a:txBody>
                    <a:bodyPr/>
                    <a:lstStyle/>
                    <a:p>
                      <a:r>
                        <a:rPr lang="en-US" sz="2000" i="1" dirty="0" err="1"/>
                        <a:t>Operación</a:t>
                      </a:r>
                      <a:endParaRPr lang="en-US" sz="2000" i="1"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i="1" dirty="0" err="1"/>
                        <a:t>Operador</a:t>
                      </a:r>
                      <a:endParaRPr lang="en-US" sz="2000" i="1"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i="1" dirty="0" err="1"/>
                        <a:t>Expresión</a:t>
                      </a:r>
                      <a:endParaRPr lang="en-US" sz="2000" i="1"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i="1" dirty="0" err="1"/>
                        <a:t>Operación</a:t>
                      </a:r>
                      <a:r>
                        <a:rPr lang="en-US" sz="2000" i="1" dirty="0"/>
                        <a:t> </a:t>
                      </a:r>
                      <a:r>
                        <a:rPr lang="en-US" sz="2000" i="1" dirty="0" err="1"/>
                        <a:t>equivalente</a:t>
                      </a:r>
                      <a:endParaRPr lang="en-US" sz="2000" i="1"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6012">
                <a:tc>
                  <a:txBody>
                    <a:bodyPr/>
                    <a:lstStyle/>
                    <a:p>
                      <a:r>
                        <a:rPr lang="es-ES" sz="2000" dirty="0"/>
                        <a:t>Asignación</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000" dirty="0"/>
                        <a:t>=</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000" dirty="0"/>
                        <a:t>A=B</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s-ES" sz="2000" dirty="0"/>
                        <a:t>El valor de A toma el valor de B</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6012">
                <a:tc>
                  <a:txBody>
                    <a:bodyPr/>
                    <a:lstStyle/>
                    <a:p>
                      <a:r>
                        <a:rPr lang="en-US" sz="2000" dirty="0"/>
                        <a:t>Suma</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6012">
                <a:tc>
                  <a:txBody>
                    <a:bodyPr/>
                    <a:lstStyle/>
                    <a:p>
                      <a:r>
                        <a:rPr lang="en-US" sz="2000" dirty="0" err="1"/>
                        <a:t>Resta</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6012">
                <a:tc>
                  <a:txBody>
                    <a:bodyPr/>
                    <a:lstStyle/>
                    <a:p>
                      <a:r>
                        <a:rPr lang="en-US" sz="2000" dirty="0" err="1"/>
                        <a:t>Multiplicación</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6012">
                <a:tc>
                  <a:txBody>
                    <a:bodyPr/>
                    <a:lstStyle/>
                    <a:p>
                      <a:r>
                        <a:rPr lang="en-US" sz="2000" dirty="0" err="1"/>
                        <a:t>División</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6012">
                <a:tc>
                  <a:txBody>
                    <a:bodyPr/>
                    <a:lstStyle/>
                    <a:p>
                      <a:r>
                        <a:rPr lang="en-US" sz="2000"/>
                        <a:t>Resto de división</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 %=</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89704">
                <a:tc>
                  <a:txBody>
                    <a:bodyPr/>
                    <a:lstStyle/>
                    <a:p>
                      <a:r>
                        <a:rPr lang="en-US" sz="2000" dirty="0" err="1"/>
                        <a:t>Desplazamiento</a:t>
                      </a:r>
                      <a:r>
                        <a:rPr lang="en-US" sz="2000" dirty="0"/>
                        <a:t> a la </a:t>
                      </a:r>
                      <a:r>
                        <a:rPr lang="en-US" sz="2000" dirty="0" err="1"/>
                        <a:t>izquierda</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&lt;&lt;=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&lt;&lt;=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&lt;&lt;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90570">
                <a:tc>
                  <a:txBody>
                    <a:bodyPr/>
                    <a:lstStyle/>
                    <a:p>
                      <a:r>
                        <a:rPr lang="en-US" sz="2000" dirty="0" err="1"/>
                        <a:t>Desplazamiento</a:t>
                      </a:r>
                      <a:r>
                        <a:rPr lang="en-US" sz="2000" dirty="0"/>
                        <a:t> a la </a:t>
                      </a:r>
                      <a:r>
                        <a:rPr lang="en-US" sz="2000" dirty="0" err="1"/>
                        <a:t>derecha</a:t>
                      </a:r>
                      <a:endParaRPr lang="en-US" sz="2000" dirty="0"/>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&gt;&gt;=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&gt;&gt;=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&gt;&gt;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85423">
                <a:tc>
                  <a:txBody>
                    <a:bodyPr/>
                    <a:lstStyle/>
                    <a:p>
                      <a:r>
                        <a:rPr lang="es-ES" sz="2000"/>
                        <a:t>Desplazamiento a la derecha sin signo</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&gt;&gt;&gt;=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&gt;&gt;&gt;=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&gt;&gt;&gt;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36012">
                <a:tc>
                  <a:txBody>
                    <a:bodyPr/>
                    <a:lstStyle/>
                    <a:p>
                      <a:r>
                        <a:rPr lang="en-US" sz="2000"/>
                        <a:t>AND de bits</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&amp;=</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&amp;=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&amp;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36012">
                <a:tc>
                  <a:txBody>
                    <a:bodyPr/>
                    <a:lstStyle/>
                    <a:p>
                      <a:r>
                        <a:rPr lang="en-US" sz="2000"/>
                        <a:t>OR de bits</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36012">
                <a:tc>
                  <a:txBody>
                    <a:bodyPr/>
                    <a:lstStyle/>
                    <a:p>
                      <a:r>
                        <a:rPr lang="en-US" sz="2000"/>
                        <a:t>XOR de bits</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 = A ^ B</a:t>
                      </a:r>
                    </a:p>
                  </a:txBody>
                  <a:tcPr marL="43299" marR="43299" marT="43300" marB="43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47280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B4935-05BB-ACC5-8421-CFE68F0767D5}"/>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79646B2A-0FF8-E6F4-2310-90E131ACD945}"/>
              </a:ext>
            </a:extLst>
          </p:cNvPr>
          <p:cNvSpPr>
            <a:spLocks noGrp="1"/>
          </p:cNvSpPr>
          <p:nvPr>
            <p:ph type="body" sz="quarter" idx="16"/>
          </p:nvPr>
        </p:nvSpPr>
        <p:spPr>
          <a:xfrm>
            <a:off x="0" y="0"/>
            <a:ext cx="5598942" cy="736546"/>
          </a:xfrm>
        </p:spPr>
        <p:txBody>
          <a:bodyPr rtlCol="0"/>
          <a:lstStyle/>
          <a:p>
            <a:pPr rtl="0"/>
            <a:r>
              <a:rPr lang="es-ES" sz="4400" dirty="0"/>
              <a:t>Precedencia</a:t>
            </a:r>
          </a:p>
        </p:txBody>
      </p:sp>
      <p:sp>
        <p:nvSpPr>
          <p:cNvPr id="4" name="Marcador de número de diapositiva 3">
            <a:extLst>
              <a:ext uri="{FF2B5EF4-FFF2-40B4-BE49-F238E27FC236}">
                <a16:creationId xmlns:a16="http://schemas.microsoft.com/office/drawing/2014/main" id="{D282E807-9059-A2C0-4A1B-24D49CF1F374}"/>
              </a:ext>
            </a:extLst>
          </p:cNvPr>
          <p:cNvSpPr>
            <a:spLocks noGrp="1"/>
          </p:cNvSpPr>
          <p:nvPr>
            <p:ph type="sldNum" sz="quarter" idx="4"/>
          </p:nvPr>
        </p:nvSpPr>
        <p:spPr/>
        <p:txBody>
          <a:bodyPr rtlCol="0"/>
          <a:lstStyle/>
          <a:p>
            <a:pPr rtl="0"/>
            <a:fld id="{8C2E478F-E849-4A8C-AF1F-CBCC78A7CBFA}" type="slidenum">
              <a:rPr lang="es-ES" sz="2000" smtClean="0"/>
              <a:t>26</a:t>
            </a:fld>
            <a:endParaRPr lang="es-ES" sz="2000"/>
          </a:p>
        </p:txBody>
      </p:sp>
      <p:graphicFrame>
        <p:nvGraphicFramePr>
          <p:cNvPr id="3" name="5 Tabla">
            <a:extLst>
              <a:ext uri="{FF2B5EF4-FFF2-40B4-BE49-F238E27FC236}">
                <a16:creationId xmlns:a16="http://schemas.microsoft.com/office/drawing/2014/main" id="{FD067BBC-DF94-B1D7-21E6-C760439D7C09}"/>
              </a:ext>
            </a:extLst>
          </p:cNvPr>
          <p:cNvGraphicFramePr>
            <a:graphicFrameLocks noGrp="1"/>
          </p:cNvGraphicFramePr>
          <p:nvPr>
            <p:extLst>
              <p:ext uri="{D42A27DB-BD31-4B8C-83A1-F6EECF244321}">
                <p14:modId xmlns:p14="http://schemas.microsoft.com/office/powerpoint/2010/main" val="342745922"/>
              </p:ext>
            </p:extLst>
          </p:nvPr>
        </p:nvGraphicFramePr>
        <p:xfrm>
          <a:off x="3135312" y="783750"/>
          <a:ext cx="5921376" cy="6074250"/>
        </p:xfrm>
        <a:graphic>
          <a:graphicData uri="http://schemas.openxmlformats.org/drawingml/2006/table">
            <a:tbl>
              <a:tblPr/>
              <a:tblGrid>
                <a:gridCol w="2960688">
                  <a:extLst>
                    <a:ext uri="{9D8B030D-6E8A-4147-A177-3AD203B41FA5}">
                      <a16:colId xmlns:a16="http://schemas.microsoft.com/office/drawing/2014/main" val="20000"/>
                    </a:ext>
                  </a:extLst>
                </a:gridCol>
                <a:gridCol w="2960688">
                  <a:extLst>
                    <a:ext uri="{9D8B030D-6E8A-4147-A177-3AD203B41FA5}">
                      <a16:colId xmlns:a16="http://schemas.microsoft.com/office/drawing/2014/main" val="20001"/>
                    </a:ext>
                  </a:extLst>
                </a:gridCol>
              </a:tblGrid>
              <a:tr h="323680">
                <a:tc>
                  <a:txBody>
                    <a:bodyPr/>
                    <a:lstStyle/>
                    <a:p>
                      <a:pPr algn="ctr"/>
                      <a:r>
                        <a:rPr lang="en-US" sz="2000" i="1" dirty="0" err="1"/>
                        <a:t>Descripción</a:t>
                      </a:r>
                      <a:endParaRPr lang="en-US" sz="2000" i="1"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i="1" dirty="0" err="1"/>
                        <a:t>Operadores</a:t>
                      </a:r>
                      <a:endParaRPr lang="en-US" sz="2000" i="1"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23680">
                <a:tc>
                  <a:txBody>
                    <a:bodyPr/>
                    <a:lstStyle/>
                    <a:p>
                      <a:r>
                        <a:rPr lang="en-US" sz="2000" dirty="0" err="1"/>
                        <a:t>operadores</a:t>
                      </a:r>
                      <a:r>
                        <a:rPr lang="en-US" sz="2000" dirty="0"/>
                        <a:t> </a:t>
                      </a:r>
                      <a:r>
                        <a:rPr lang="en-US" sz="2000" dirty="0" err="1"/>
                        <a:t>posfijos</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a:t>op++ op--</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3680">
                <a:tc>
                  <a:txBody>
                    <a:bodyPr/>
                    <a:lstStyle/>
                    <a:p>
                      <a:r>
                        <a:rPr lang="en-US" sz="2000" dirty="0" err="1"/>
                        <a:t>operadores</a:t>
                      </a:r>
                      <a:r>
                        <a:rPr lang="en-US" sz="2000" dirty="0"/>
                        <a:t> </a:t>
                      </a:r>
                      <a:r>
                        <a:rPr lang="en-US" sz="2000" dirty="0" err="1"/>
                        <a:t>unarios</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++op --op +op -op ~ !</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3680">
                <a:tc>
                  <a:txBody>
                    <a:bodyPr/>
                    <a:lstStyle/>
                    <a:p>
                      <a:r>
                        <a:rPr lang="en-US" sz="2000" dirty="0" err="1"/>
                        <a:t>multiplicación</a:t>
                      </a:r>
                      <a:r>
                        <a:rPr lang="en-US" sz="2000" dirty="0"/>
                        <a:t> y </a:t>
                      </a:r>
                      <a:r>
                        <a:rPr lang="en-US" sz="2000" dirty="0" err="1"/>
                        <a:t>división</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 / %</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3680">
                <a:tc>
                  <a:txBody>
                    <a:bodyPr/>
                    <a:lstStyle/>
                    <a:p>
                      <a:r>
                        <a:rPr lang="en-US" sz="2000" dirty="0" err="1"/>
                        <a:t>suma</a:t>
                      </a:r>
                      <a:r>
                        <a:rPr lang="en-US" sz="2000" dirty="0"/>
                        <a:t> y </a:t>
                      </a:r>
                      <a:r>
                        <a:rPr lang="en-US" sz="2000" dirty="0" err="1"/>
                        <a:t>resta</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a:t>+ -</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23680">
                <a:tc>
                  <a:txBody>
                    <a:bodyPr/>
                    <a:lstStyle/>
                    <a:p>
                      <a:r>
                        <a:rPr lang="en-US" sz="2000" dirty="0" err="1"/>
                        <a:t>desplazamiento</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a:t>&lt;&lt; &gt;&gt; &gt;&gt;&gt;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3680">
                <a:tc>
                  <a:txBody>
                    <a:bodyPr/>
                    <a:lstStyle/>
                    <a:p>
                      <a:r>
                        <a:rPr lang="en-US" sz="2000" dirty="0" err="1"/>
                        <a:t>operadores</a:t>
                      </a:r>
                      <a:r>
                        <a:rPr lang="en-US" sz="2000" dirty="0"/>
                        <a:t> </a:t>
                      </a:r>
                      <a:r>
                        <a:rPr lang="en-US" sz="2000" dirty="0" err="1"/>
                        <a:t>relacionales</a:t>
                      </a:r>
                      <a:endParaRPr lang="en-US" sz="2000" dirty="0"/>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&lt; &gt; &lt;= =&gt;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3680">
                <a:tc>
                  <a:txBody>
                    <a:bodyPr/>
                    <a:lstStyle/>
                    <a:p>
                      <a:r>
                        <a:rPr lang="en-US" sz="2000"/>
                        <a:t>equivalencia</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 !=</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3680">
                <a:tc>
                  <a:txBody>
                    <a:bodyPr/>
                    <a:lstStyle/>
                    <a:p>
                      <a:r>
                        <a:rPr lang="en-US" sz="2000"/>
                        <a:t>operador AND</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&amp;</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3680">
                <a:tc>
                  <a:txBody>
                    <a:bodyPr/>
                    <a:lstStyle/>
                    <a:p>
                      <a:r>
                        <a:rPr lang="en-US" sz="2000"/>
                        <a:t>operador XOR</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3680">
                <a:tc>
                  <a:txBody>
                    <a:bodyPr/>
                    <a:lstStyle/>
                    <a:p>
                      <a:r>
                        <a:rPr lang="en-US" sz="2000"/>
                        <a:t>operador OR</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23680">
                <a:tc>
                  <a:txBody>
                    <a:bodyPr/>
                    <a:lstStyle/>
                    <a:p>
                      <a:r>
                        <a:rPr lang="en-US" sz="2000"/>
                        <a:t>AND booleano</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&amp;&amp;</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3680">
                <a:tc>
                  <a:txBody>
                    <a:bodyPr/>
                    <a:lstStyle/>
                    <a:p>
                      <a:r>
                        <a:rPr lang="en-US" sz="2000"/>
                        <a:t>OR booleano</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23680">
                <a:tc>
                  <a:txBody>
                    <a:bodyPr/>
                    <a:lstStyle/>
                    <a:p>
                      <a:r>
                        <a:rPr lang="en-US" sz="2000"/>
                        <a:t>condicional</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 ?:</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567529">
                <a:tc>
                  <a:txBody>
                    <a:bodyPr/>
                    <a:lstStyle/>
                    <a:p>
                      <a:r>
                        <a:rPr lang="en-US" sz="2000"/>
                        <a:t>operadores de asignación</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2000" dirty="0"/>
                        <a:t>= += -= *= /= %= &amp;= ^= |= &lt;&lt;= &gt;&gt;= &gt;&gt;&gt;=</a:t>
                      </a:r>
                    </a:p>
                  </a:txBody>
                  <a:tcPr marL="79831" marR="79831" marT="39915" marB="399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9664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fontScale="90000"/>
          </a:bodyPr>
          <a:lstStyle/>
          <a:p>
            <a:pPr rtl="0"/>
            <a:r>
              <a:rPr lang="es-ES" dirty="0"/>
              <a:t>¿Cómo codificamos?</a:t>
            </a:r>
          </a:p>
        </p:txBody>
      </p:sp>
      <p:pic>
        <p:nvPicPr>
          <p:cNvPr id="13" name="Marcador de posición de imagen 12" descr="primer plano de ordenador encima de una mesa frente a una pared ladrillo">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Marcador de texto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622698" cy="365125"/>
          </a:xfrm>
        </p:spPr>
        <p:txBody>
          <a:bodyPr rtlCol="0"/>
          <a:lstStyle/>
          <a:p>
            <a:pPr rtl="0"/>
            <a:r>
              <a:rPr lang="es-ES" spc="300" dirty="0"/>
              <a:t>Ya veremos…</a:t>
            </a:r>
          </a:p>
        </p:txBody>
      </p:sp>
      <p:sp>
        <p:nvSpPr>
          <p:cNvPr id="2" name="Marcador de número de diapositiva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s-ES" smtClean="0"/>
              <a:t>27</a:t>
            </a:fld>
            <a:endParaRPr lang="es-ES"/>
          </a:p>
        </p:txBody>
      </p:sp>
    </p:spTree>
    <p:extLst>
      <p:ext uri="{BB962C8B-B14F-4D97-AF65-F5344CB8AC3E}">
        <p14:creationId xmlns:p14="http://schemas.microsoft.com/office/powerpoint/2010/main" val="316440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88B408-6358-3701-E04C-F43771865D4F}"/>
              </a:ext>
            </a:extLst>
          </p:cNvPr>
          <p:cNvSpPr>
            <a:spLocks noGrp="1"/>
          </p:cNvSpPr>
          <p:nvPr>
            <p:ph type="body" idx="1"/>
          </p:nvPr>
        </p:nvSpPr>
        <p:spPr>
          <a:xfrm>
            <a:off x="0" y="0"/>
            <a:ext cx="5251450" cy="714371"/>
          </a:xfrm>
        </p:spPr>
        <p:txBody>
          <a:bodyPr/>
          <a:lstStyle/>
          <a:p>
            <a:r>
              <a:rPr lang="es-MX" sz="3600" dirty="0"/>
              <a:t>Sintaxis Básica</a:t>
            </a:r>
          </a:p>
        </p:txBody>
      </p:sp>
      <p:sp>
        <p:nvSpPr>
          <p:cNvPr id="5" name="Slide Number Placeholder 4">
            <a:extLst>
              <a:ext uri="{FF2B5EF4-FFF2-40B4-BE49-F238E27FC236}">
                <a16:creationId xmlns:a16="http://schemas.microsoft.com/office/drawing/2014/main" id="{E554B641-FE50-A4D2-62A4-EC195E4191F8}"/>
              </a:ext>
            </a:extLst>
          </p:cNvPr>
          <p:cNvSpPr>
            <a:spLocks noGrp="1"/>
          </p:cNvSpPr>
          <p:nvPr>
            <p:ph type="sldNum" sz="quarter" idx="12"/>
          </p:nvPr>
        </p:nvSpPr>
        <p:spPr/>
        <p:txBody>
          <a:bodyPr/>
          <a:lstStyle/>
          <a:p>
            <a:pPr rtl="0"/>
            <a:fld id="{8C2E478F-E849-4A8C-AF1F-CBCC78A7CBFA}" type="slidenum">
              <a:rPr lang="es-ES" noProof="0" smtClean="0"/>
              <a:t>28</a:t>
            </a:fld>
            <a:endParaRPr lang="es-ES" noProof="0"/>
          </a:p>
        </p:txBody>
      </p:sp>
      <p:sp>
        <p:nvSpPr>
          <p:cNvPr id="6" name="TextBox 5">
            <a:extLst>
              <a:ext uri="{FF2B5EF4-FFF2-40B4-BE49-F238E27FC236}">
                <a16:creationId xmlns:a16="http://schemas.microsoft.com/office/drawing/2014/main" id="{16DEDE6C-C7E1-6F26-83BE-49BBFA71149A}"/>
              </a:ext>
            </a:extLst>
          </p:cNvPr>
          <p:cNvSpPr txBox="1"/>
          <p:nvPr/>
        </p:nvSpPr>
        <p:spPr>
          <a:xfrm>
            <a:off x="0" y="714371"/>
            <a:ext cx="5449633" cy="3200876"/>
          </a:xfrm>
          <a:prstGeom prst="rect">
            <a:avLst/>
          </a:prstGeom>
          <a:noFill/>
        </p:spPr>
        <p:txBody>
          <a:bodyPr wrap="none" rtlCol="0">
            <a:spAutoFit/>
          </a:bodyPr>
          <a:lstStyle/>
          <a:p>
            <a:r>
              <a:rPr lang="es-MX" sz="2000" b="1" dirty="0"/>
              <a:t>Declaración básica de atributos:</a:t>
            </a:r>
            <a:br>
              <a:rPr lang="es-MX" dirty="0"/>
            </a:br>
            <a:r>
              <a:rPr lang="es-MX" dirty="0">
                <a:solidFill>
                  <a:schemeClr val="accent5">
                    <a:lumMod val="50000"/>
                    <a:lumOff val="50000"/>
                  </a:schemeClr>
                </a:solidFill>
              </a:rPr>
              <a:t>modificador</a:t>
            </a:r>
            <a:r>
              <a:rPr lang="es-MX" dirty="0"/>
              <a:t> </a:t>
            </a:r>
            <a:r>
              <a:rPr lang="es-MX" dirty="0">
                <a:solidFill>
                  <a:schemeClr val="accent5">
                    <a:lumMod val="50000"/>
                    <a:lumOff val="50000"/>
                  </a:schemeClr>
                </a:solidFill>
              </a:rPr>
              <a:t>de</a:t>
            </a:r>
            <a:r>
              <a:rPr lang="es-MX" dirty="0"/>
              <a:t> </a:t>
            </a:r>
            <a:r>
              <a:rPr lang="es-MX" dirty="0">
                <a:solidFill>
                  <a:schemeClr val="accent5">
                    <a:lumMod val="50000"/>
                    <a:lumOff val="50000"/>
                  </a:schemeClr>
                </a:solidFill>
              </a:rPr>
              <a:t>acceso</a:t>
            </a:r>
            <a:r>
              <a:rPr lang="es-MX" dirty="0"/>
              <a:t> </a:t>
            </a:r>
            <a:r>
              <a:rPr lang="es-MX" dirty="0">
                <a:solidFill>
                  <a:srgbClr val="FF0000"/>
                </a:solidFill>
              </a:rPr>
              <a:t>tipo</a:t>
            </a:r>
            <a:r>
              <a:rPr lang="es-MX" dirty="0"/>
              <a:t> </a:t>
            </a:r>
            <a:r>
              <a:rPr lang="es-MX" dirty="0">
                <a:solidFill>
                  <a:srgbClr val="00B050"/>
                </a:solidFill>
              </a:rPr>
              <a:t>identificador</a:t>
            </a:r>
            <a:r>
              <a:rPr lang="es-MX" dirty="0"/>
              <a:t> </a:t>
            </a:r>
            <a:r>
              <a:rPr lang="es-MX" sz="3600" dirty="0"/>
              <a:t>;</a:t>
            </a:r>
          </a:p>
          <a:p>
            <a:r>
              <a:rPr lang="es-MX" sz="2000" dirty="0"/>
              <a:t>EJEMPLO:</a:t>
            </a:r>
          </a:p>
          <a:p>
            <a:r>
              <a:rPr lang="es-MX" dirty="0" err="1">
                <a:solidFill>
                  <a:schemeClr val="accent5">
                    <a:lumMod val="50000"/>
                    <a:lumOff val="50000"/>
                  </a:schemeClr>
                </a:solidFill>
              </a:rPr>
              <a:t>private</a:t>
            </a:r>
            <a:r>
              <a:rPr lang="es-MX" dirty="0"/>
              <a:t> </a:t>
            </a:r>
            <a:r>
              <a:rPr lang="es-MX" dirty="0" err="1">
                <a:solidFill>
                  <a:srgbClr val="FF0000"/>
                </a:solidFill>
              </a:rPr>
              <a:t>String</a:t>
            </a:r>
            <a:r>
              <a:rPr lang="es-MX" dirty="0"/>
              <a:t> </a:t>
            </a:r>
            <a:r>
              <a:rPr lang="es-MX" dirty="0">
                <a:solidFill>
                  <a:srgbClr val="00B050"/>
                </a:solidFill>
              </a:rPr>
              <a:t>nombre</a:t>
            </a:r>
            <a:r>
              <a:rPr lang="es-MX" dirty="0"/>
              <a:t>;</a:t>
            </a:r>
          </a:p>
          <a:p>
            <a:endParaRPr lang="es-MX" dirty="0"/>
          </a:p>
          <a:p>
            <a:r>
              <a:rPr lang="es-MX" sz="2000" b="1" dirty="0"/>
              <a:t>Asignación (Compone a la declaración):</a:t>
            </a:r>
          </a:p>
          <a:p>
            <a:r>
              <a:rPr lang="es-MX" dirty="0">
                <a:solidFill>
                  <a:schemeClr val="accent5">
                    <a:lumMod val="50000"/>
                    <a:lumOff val="50000"/>
                  </a:schemeClr>
                </a:solidFill>
              </a:rPr>
              <a:t>modificador</a:t>
            </a:r>
            <a:r>
              <a:rPr lang="es-MX" dirty="0"/>
              <a:t> </a:t>
            </a:r>
            <a:r>
              <a:rPr lang="es-MX" dirty="0">
                <a:solidFill>
                  <a:schemeClr val="accent5">
                    <a:lumMod val="50000"/>
                    <a:lumOff val="50000"/>
                  </a:schemeClr>
                </a:solidFill>
              </a:rPr>
              <a:t>de</a:t>
            </a:r>
            <a:r>
              <a:rPr lang="es-MX" dirty="0"/>
              <a:t> </a:t>
            </a:r>
            <a:r>
              <a:rPr lang="es-MX" dirty="0">
                <a:solidFill>
                  <a:schemeClr val="accent5">
                    <a:lumMod val="50000"/>
                    <a:lumOff val="50000"/>
                  </a:schemeClr>
                </a:solidFill>
              </a:rPr>
              <a:t>acceso</a:t>
            </a:r>
            <a:r>
              <a:rPr lang="es-MX" dirty="0"/>
              <a:t> </a:t>
            </a:r>
            <a:r>
              <a:rPr lang="es-MX" dirty="0">
                <a:solidFill>
                  <a:srgbClr val="FF0000"/>
                </a:solidFill>
              </a:rPr>
              <a:t>tipo</a:t>
            </a:r>
            <a:r>
              <a:rPr lang="es-MX" dirty="0"/>
              <a:t> </a:t>
            </a:r>
            <a:r>
              <a:rPr lang="es-MX" dirty="0">
                <a:solidFill>
                  <a:srgbClr val="00B050"/>
                </a:solidFill>
              </a:rPr>
              <a:t>identificador</a:t>
            </a:r>
            <a:r>
              <a:rPr lang="es-MX" dirty="0"/>
              <a:t> </a:t>
            </a:r>
            <a:r>
              <a:rPr lang="es-MX" sz="3600" dirty="0"/>
              <a:t>= </a:t>
            </a:r>
            <a:r>
              <a:rPr lang="es-MX" sz="2000" dirty="0"/>
              <a:t>VALOR</a:t>
            </a:r>
            <a:r>
              <a:rPr lang="es-MX" sz="3600" dirty="0"/>
              <a:t>;</a:t>
            </a:r>
            <a:r>
              <a:rPr lang="es-MX" dirty="0"/>
              <a:t> </a:t>
            </a:r>
          </a:p>
          <a:p>
            <a:r>
              <a:rPr lang="es-MX" dirty="0">
                <a:solidFill>
                  <a:srgbClr val="00B050"/>
                </a:solidFill>
              </a:rPr>
              <a:t>identificador</a:t>
            </a:r>
            <a:r>
              <a:rPr lang="es-MX" dirty="0"/>
              <a:t> </a:t>
            </a:r>
            <a:r>
              <a:rPr lang="es-MX" sz="3600" dirty="0"/>
              <a:t>= </a:t>
            </a:r>
            <a:r>
              <a:rPr lang="es-MX" sz="2000" dirty="0"/>
              <a:t>VALOR</a:t>
            </a:r>
            <a:r>
              <a:rPr lang="es-MX" sz="3600" dirty="0"/>
              <a:t>; </a:t>
            </a:r>
            <a:r>
              <a:rPr lang="es-MX" dirty="0"/>
              <a:t>(SI EL IDENTIFICADOR EXISTE)</a:t>
            </a:r>
          </a:p>
        </p:txBody>
      </p:sp>
      <p:sp>
        <p:nvSpPr>
          <p:cNvPr id="7" name="TextBox 6">
            <a:extLst>
              <a:ext uri="{FF2B5EF4-FFF2-40B4-BE49-F238E27FC236}">
                <a16:creationId xmlns:a16="http://schemas.microsoft.com/office/drawing/2014/main" id="{5E479564-69C4-E9A9-ADC1-90A137ED2D3C}"/>
              </a:ext>
            </a:extLst>
          </p:cNvPr>
          <p:cNvSpPr txBox="1"/>
          <p:nvPr/>
        </p:nvSpPr>
        <p:spPr>
          <a:xfrm>
            <a:off x="6096000" y="714371"/>
            <a:ext cx="4529702" cy="2123658"/>
          </a:xfrm>
          <a:prstGeom prst="rect">
            <a:avLst/>
          </a:prstGeom>
          <a:noFill/>
        </p:spPr>
        <p:txBody>
          <a:bodyPr wrap="none" rtlCol="0">
            <a:spAutoFit/>
          </a:bodyPr>
          <a:lstStyle/>
          <a:p>
            <a:r>
              <a:rPr lang="es-MX" sz="2000" b="1" dirty="0"/>
              <a:t>Declaración básica de clases e interfaces:</a:t>
            </a:r>
            <a:br>
              <a:rPr lang="es-MX" dirty="0"/>
            </a:br>
            <a:r>
              <a:rPr lang="es-MX" dirty="0">
                <a:solidFill>
                  <a:schemeClr val="accent5">
                    <a:lumMod val="50000"/>
                    <a:lumOff val="50000"/>
                  </a:schemeClr>
                </a:solidFill>
              </a:rPr>
              <a:t>modificador</a:t>
            </a:r>
            <a:r>
              <a:rPr lang="es-MX" dirty="0"/>
              <a:t> </a:t>
            </a:r>
            <a:r>
              <a:rPr lang="es-MX" dirty="0">
                <a:solidFill>
                  <a:schemeClr val="accent5">
                    <a:lumMod val="50000"/>
                    <a:lumOff val="50000"/>
                  </a:schemeClr>
                </a:solidFill>
              </a:rPr>
              <a:t>de</a:t>
            </a:r>
            <a:r>
              <a:rPr lang="es-MX" dirty="0"/>
              <a:t> </a:t>
            </a:r>
            <a:r>
              <a:rPr lang="es-MX" dirty="0">
                <a:solidFill>
                  <a:schemeClr val="accent5">
                    <a:lumMod val="50000"/>
                    <a:lumOff val="50000"/>
                  </a:schemeClr>
                </a:solidFill>
              </a:rPr>
              <a:t>acceso</a:t>
            </a:r>
            <a:r>
              <a:rPr lang="es-MX" dirty="0"/>
              <a:t> </a:t>
            </a:r>
            <a:r>
              <a:rPr lang="es-MX" dirty="0">
                <a:solidFill>
                  <a:srgbClr val="FF0000"/>
                </a:solidFill>
              </a:rPr>
              <a:t>tipo</a:t>
            </a:r>
            <a:r>
              <a:rPr lang="es-MX" dirty="0"/>
              <a:t> </a:t>
            </a:r>
            <a:r>
              <a:rPr lang="es-MX" dirty="0">
                <a:solidFill>
                  <a:srgbClr val="00B050"/>
                </a:solidFill>
              </a:rPr>
              <a:t>identificador</a:t>
            </a:r>
            <a:r>
              <a:rPr lang="es-MX" dirty="0"/>
              <a:t> </a:t>
            </a:r>
            <a:r>
              <a:rPr lang="es-MX" sz="2000" b="1" dirty="0"/>
              <a:t>{}</a:t>
            </a:r>
          </a:p>
          <a:p>
            <a:r>
              <a:rPr lang="es-MX" sz="2000" dirty="0"/>
              <a:t>EJEMPLO:</a:t>
            </a:r>
          </a:p>
          <a:p>
            <a:r>
              <a:rPr lang="es-MX" sz="2000" dirty="0" err="1">
                <a:solidFill>
                  <a:schemeClr val="accent5">
                    <a:lumMod val="50000"/>
                    <a:lumOff val="50000"/>
                  </a:schemeClr>
                </a:solidFill>
              </a:rPr>
              <a:t>public</a:t>
            </a:r>
            <a:r>
              <a:rPr lang="es-MX" sz="2000" dirty="0"/>
              <a:t> </a:t>
            </a:r>
            <a:r>
              <a:rPr lang="es-MX" sz="2000" dirty="0" err="1">
                <a:solidFill>
                  <a:srgbClr val="FF0000"/>
                </a:solidFill>
              </a:rPr>
              <a:t>class</a:t>
            </a:r>
            <a:r>
              <a:rPr lang="es-MX" sz="2000" dirty="0"/>
              <a:t> </a:t>
            </a:r>
            <a:r>
              <a:rPr lang="es-MX" sz="2000" dirty="0">
                <a:solidFill>
                  <a:srgbClr val="00B050"/>
                </a:solidFill>
              </a:rPr>
              <a:t>Animal </a:t>
            </a:r>
            <a:r>
              <a:rPr lang="es-MX" sz="2000" b="1" dirty="0"/>
              <a:t>{}</a:t>
            </a:r>
          </a:p>
          <a:p>
            <a:r>
              <a:rPr lang="es-MX" sz="2000" dirty="0" err="1">
                <a:solidFill>
                  <a:schemeClr val="accent5">
                    <a:lumMod val="50000"/>
                    <a:lumOff val="50000"/>
                  </a:schemeClr>
                </a:solidFill>
              </a:rPr>
              <a:t>public</a:t>
            </a:r>
            <a:r>
              <a:rPr lang="es-MX" sz="2000" dirty="0"/>
              <a:t> </a:t>
            </a:r>
            <a:r>
              <a:rPr lang="es-MX" sz="2000" dirty="0">
                <a:solidFill>
                  <a:srgbClr val="FF0000"/>
                </a:solidFill>
              </a:rPr>
              <a:t>interface</a:t>
            </a:r>
            <a:r>
              <a:rPr lang="es-MX" sz="2000" dirty="0"/>
              <a:t> </a:t>
            </a:r>
            <a:r>
              <a:rPr lang="es-MX" sz="2000" dirty="0">
                <a:solidFill>
                  <a:srgbClr val="00B050"/>
                </a:solidFill>
              </a:rPr>
              <a:t>Animal </a:t>
            </a:r>
            <a:r>
              <a:rPr lang="es-MX" sz="2400" b="1" dirty="0"/>
              <a:t>{}</a:t>
            </a:r>
          </a:p>
          <a:p>
            <a:r>
              <a:rPr lang="es-MX" sz="2400" dirty="0" err="1">
                <a:solidFill>
                  <a:schemeClr val="accent5">
                    <a:lumMod val="50000"/>
                    <a:lumOff val="50000"/>
                  </a:schemeClr>
                </a:solidFill>
              </a:rPr>
              <a:t>public</a:t>
            </a:r>
            <a:r>
              <a:rPr lang="es-MX" sz="2400" dirty="0"/>
              <a:t> </a:t>
            </a:r>
            <a:r>
              <a:rPr lang="es-MX" sz="2400" dirty="0" err="1">
                <a:solidFill>
                  <a:srgbClr val="C00000"/>
                </a:solidFill>
              </a:rPr>
              <a:t>abstract</a:t>
            </a:r>
            <a:r>
              <a:rPr lang="es-MX" sz="2400" dirty="0"/>
              <a:t> </a:t>
            </a:r>
            <a:r>
              <a:rPr lang="es-MX" sz="2400" dirty="0" err="1">
                <a:solidFill>
                  <a:srgbClr val="FF0000"/>
                </a:solidFill>
              </a:rPr>
              <a:t>class</a:t>
            </a:r>
            <a:r>
              <a:rPr lang="es-MX" sz="2400" dirty="0"/>
              <a:t> </a:t>
            </a:r>
            <a:r>
              <a:rPr lang="es-MX" sz="2400" dirty="0">
                <a:solidFill>
                  <a:srgbClr val="00B050"/>
                </a:solidFill>
              </a:rPr>
              <a:t>Animal </a:t>
            </a:r>
            <a:r>
              <a:rPr lang="es-MX" sz="2800" b="1" dirty="0"/>
              <a:t>{}</a:t>
            </a:r>
          </a:p>
        </p:txBody>
      </p:sp>
      <p:sp>
        <p:nvSpPr>
          <p:cNvPr id="8" name="TextBox 7">
            <a:extLst>
              <a:ext uri="{FF2B5EF4-FFF2-40B4-BE49-F238E27FC236}">
                <a16:creationId xmlns:a16="http://schemas.microsoft.com/office/drawing/2014/main" id="{20F2E1E5-12C9-E409-3747-7152FA27BEDE}"/>
              </a:ext>
            </a:extLst>
          </p:cNvPr>
          <p:cNvSpPr txBox="1"/>
          <p:nvPr/>
        </p:nvSpPr>
        <p:spPr>
          <a:xfrm>
            <a:off x="5449633" y="3722512"/>
            <a:ext cx="6212484" cy="2246769"/>
          </a:xfrm>
          <a:prstGeom prst="rect">
            <a:avLst/>
          </a:prstGeom>
          <a:noFill/>
        </p:spPr>
        <p:txBody>
          <a:bodyPr wrap="square" rtlCol="0">
            <a:spAutoFit/>
          </a:bodyPr>
          <a:lstStyle/>
          <a:p>
            <a:r>
              <a:rPr lang="es-MX" sz="2000" b="1" dirty="0"/>
              <a:t>Declaración básica de métodos:</a:t>
            </a:r>
            <a:br>
              <a:rPr lang="es-MX" dirty="0"/>
            </a:br>
            <a:r>
              <a:rPr lang="es-MX" dirty="0">
                <a:solidFill>
                  <a:schemeClr val="accent5">
                    <a:lumMod val="50000"/>
                    <a:lumOff val="50000"/>
                  </a:schemeClr>
                </a:solidFill>
              </a:rPr>
              <a:t>modificador</a:t>
            </a:r>
            <a:r>
              <a:rPr lang="es-MX" dirty="0"/>
              <a:t> </a:t>
            </a:r>
            <a:r>
              <a:rPr lang="es-MX" dirty="0">
                <a:solidFill>
                  <a:schemeClr val="accent5">
                    <a:lumMod val="50000"/>
                    <a:lumOff val="50000"/>
                  </a:schemeClr>
                </a:solidFill>
              </a:rPr>
              <a:t>de</a:t>
            </a:r>
            <a:r>
              <a:rPr lang="es-MX" dirty="0"/>
              <a:t> </a:t>
            </a:r>
            <a:r>
              <a:rPr lang="es-MX" dirty="0">
                <a:solidFill>
                  <a:schemeClr val="accent5">
                    <a:lumMod val="50000"/>
                    <a:lumOff val="50000"/>
                  </a:schemeClr>
                </a:solidFill>
              </a:rPr>
              <a:t>acceso</a:t>
            </a:r>
            <a:r>
              <a:rPr lang="es-MX" dirty="0"/>
              <a:t> </a:t>
            </a:r>
            <a:r>
              <a:rPr lang="es-MX" dirty="0">
                <a:solidFill>
                  <a:srgbClr val="FF0000"/>
                </a:solidFill>
              </a:rPr>
              <a:t>tipo</a:t>
            </a:r>
            <a:r>
              <a:rPr lang="es-MX" dirty="0"/>
              <a:t> </a:t>
            </a:r>
            <a:r>
              <a:rPr lang="es-MX" dirty="0">
                <a:solidFill>
                  <a:srgbClr val="00B050"/>
                </a:solidFill>
              </a:rPr>
              <a:t>identificador</a:t>
            </a:r>
            <a:r>
              <a:rPr lang="es-MX" dirty="0"/>
              <a:t> </a:t>
            </a:r>
            <a:r>
              <a:rPr lang="es-MX" sz="2000" b="1" dirty="0"/>
              <a:t>(</a:t>
            </a:r>
            <a:r>
              <a:rPr lang="es-MX" sz="2000" b="1" dirty="0" err="1"/>
              <a:t>Parametros</a:t>
            </a:r>
            <a:r>
              <a:rPr lang="es-MX" sz="2000" b="1" dirty="0"/>
              <a:t>){}</a:t>
            </a:r>
          </a:p>
          <a:p>
            <a:r>
              <a:rPr lang="es-MX" sz="2000" b="1" dirty="0"/>
              <a:t>Parámetros de la forma:</a:t>
            </a:r>
            <a:br>
              <a:rPr lang="es-MX" sz="2000" b="1" dirty="0"/>
            </a:br>
            <a:r>
              <a:rPr lang="es-MX" sz="2000" b="1" dirty="0">
                <a:solidFill>
                  <a:srgbClr val="C00000"/>
                </a:solidFill>
              </a:rPr>
              <a:t>tipo</a:t>
            </a:r>
            <a:r>
              <a:rPr lang="es-MX" sz="2000" b="1" dirty="0"/>
              <a:t> </a:t>
            </a:r>
            <a:r>
              <a:rPr lang="es-MX" sz="2000" b="1" dirty="0">
                <a:solidFill>
                  <a:srgbClr val="00B050"/>
                </a:solidFill>
              </a:rPr>
              <a:t>identificador </a:t>
            </a:r>
            <a:r>
              <a:rPr lang="es-MX" sz="2000" dirty="0"/>
              <a:t>(separados por comas)</a:t>
            </a:r>
          </a:p>
          <a:p>
            <a:r>
              <a:rPr lang="es-MX" sz="2000" dirty="0"/>
              <a:t>EJEMPLO:</a:t>
            </a:r>
          </a:p>
          <a:p>
            <a:r>
              <a:rPr lang="es-MX" sz="2000" dirty="0" err="1">
                <a:solidFill>
                  <a:schemeClr val="accent5">
                    <a:lumMod val="50000"/>
                    <a:lumOff val="50000"/>
                  </a:schemeClr>
                </a:solidFill>
              </a:rPr>
              <a:t>public</a:t>
            </a:r>
            <a:r>
              <a:rPr lang="es-MX" sz="2000" dirty="0"/>
              <a:t> </a:t>
            </a:r>
            <a:r>
              <a:rPr lang="es-MX" sz="2000" dirty="0" err="1">
                <a:solidFill>
                  <a:srgbClr val="FF0000"/>
                </a:solidFill>
              </a:rPr>
              <a:t>String</a:t>
            </a:r>
            <a:r>
              <a:rPr lang="es-MX" sz="2000" dirty="0">
                <a:solidFill>
                  <a:srgbClr val="FF0000"/>
                </a:solidFill>
              </a:rPr>
              <a:t> </a:t>
            </a:r>
            <a:r>
              <a:rPr lang="es-MX" sz="2000" dirty="0" err="1">
                <a:solidFill>
                  <a:srgbClr val="00B050"/>
                </a:solidFill>
              </a:rPr>
              <a:t>getCantidad</a:t>
            </a:r>
            <a:r>
              <a:rPr lang="es-MX" sz="2000" dirty="0">
                <a:solidFill>
                  <a:srgbClr val="00B050"/>
                </a:solidFill>
              </a:rPr>
              <a:t> </a:t>
            </a:r>
            <a:r>
              <a:rPr lang="es-MX" sz="2000" b="1" dirty="0"/>
              <a:t>(</a:t>
            </a:r>
            <a:r>
              <a:rPr lang="es-MX" sz="2000" b="1" dirty="0" err="1">
                <a:solidFill>
                  <a:srgbClr val="FF0000"/>
                </a:solidFill>
              </a:rPr>
              <a:t>String</a:t>
            </a:r>
            <a:r>
              <a:rPr lang="es-MX" sz="2000" b="1" dirty="0"/>
              <a:t> </a:t>
            </a:r>
            <a:r>
              <a:rPr lang="es-MX" sz="2000" b="1" dirty="0" err="1">
                <a:solidFill>
                  <a:srgbClr val="00B050"/>
                </a:solidFill>
              </a:rPr>
              <a:t>idProducto</a:t>
            </a:r>
            <a:r>
              <a:rPr lang="es-MX" sz="2000" b="1" dirty="0"/>
              <a:t>,</a:t>
            </a:r>
            <a:r>
              <a:rPr lang="es-MX" sz="2000" b="1" dirty="0">
                <a:solidFill>
                  <a:srgbClr val="00B050"/>
                </a:solidFill>
              </a:rPr>
              <a:t> </a:t>
            </a:r>
            <a:r>
              <a:rPr lang="es-MX" sz="2000" b="1" dirty="0" err="1">
                <a:solidFill>
                  <a:srgbClr val="FF0000"/>
                </a:solidFill>
              </a:rPr>
              <a:t>String</a:t>
            </a:r>
            <a:r>
              <a:rPr lang="es-MX" sz="2000" b="1" dirty="0"/>
              <a:t> </a:t>
            </a:r>
            <a:r>
              <a:rPr lang="es-MX" sz="2000" b="1" dirty="0">
                <a:solidFill>
                  <a:srgbClr val="00B050"/>
                </a:solidFill>
              </a:rPr>
              <a:t>nombre</a:t>
            </a:r>
            <a:r>
              <a:rPr lang="es-MX" sz="2000" b="1" dirty="0"/>
              <a:t>){}</a:t>
            </a:r>
          </a:p>
        </p:txBody>
      </p:sp>
    </p:spTree>
    <p:extLst>
      <p:ext uri="{BB962C8B-B14F-4D97-AF65-F5344CB8AC3E}">
        <p14:creationId xmlns:p14="http://schemas.microsoft.com/office/powerpoint/2010/main" val="358549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D26E2-33EF-8542-9911-B7A839A8E9BB}"/>
              </a:ext>
            </a:extLst>
          </p:cNvPr>
          <p:cNvSpPr>
            <a:spLocks noGrp="1"/>
          </p:cNvSpPr>
          <p:nvPr>
            <p:ph type="title"/>
          </p:nvPr>
        </p:nvSpPr>
        <p:spPr>
          <a:xfrm>
            <a:off x="0" y="0"/>
            <a:ext cx="5251450" cy="899614"/>
          </a:xfrm>
        </p:spPr>
        <p:txBody>
          <a:bodyPr/>
          <a:lstStyle/>
          <a:p>
            <a:r>
              <a:rPr lang="es-MX" dirty="0"/>
              <a:t>Referencias</a:t>
            </a:r>
          </a:p>
        </p:txBody>
      </p:sp>
      <p:sp>
        <p:nvSpPr>
          <p:cNvPr id="5" name="Slide Number Placeholder 4">
            <a:extLst>
              <a:ext uri="{FF2B5EF4-FFF2-40B4-BE49-F238E27FC236}">
                <a16:creationId xmlns:a16="http://schemas.microsoft.com/office/drawing/2014/main" id="{69CAE4E1-1641-FFCC-9932-9E5EDEB7E5F0}"/>
              </a:ext>
            </a:extLst>
          </p:cNvPr>
          <p:cNvSpPr>
            <a:spLocks noGrp="1"/>
          </p:cNvSpPr>
          <p:nvPr>
            <p:ph type="sldNum" sz="quarter" idx="12"/>
          </p:nvPr>
        </p:nvSpPr>
        <p:spPr/>
        <p:txBody>
          <a:bodyPr/>
          <a:lstStyle/>
          <a:p>
            <a:pPr rtl="0"/>
            <a:fld id="{8C2E478F-E849-4A8C-AF1F-CBCC78A7CBFA}" type="slidenum">
              <a:rPr lang="es-ES" noProof="0" smtClean="0"/>
              <a:t>29</a:t>
            </a:fld>
            <a:endParaRPr lang="es-ES" noProof="0"/>
          </a:p>
        </p:txBody>
      </p:sp>
      <p:sp>
        <p:nvSpPr>
          <p:cNvPr id="6" name="TextBox 5">
            <a:extLst>
              <a:ext uri="{FF2B5EF4-FFF2-40B4-BE49-F238E27FC236}">
                <a16:creationId xmlns:a16="http://schemas.microsoft.com/office/drawing/2014/main" id="{E61C0951-5FF4-41AF-7B13-64355A39F386}"/>
              </a:ext>
            </a:extLst>
          </p:cNvPr>
          <p:cNvSpPr txBox="1"/>
          <p:nvPr/>
        </p:nvSpPr>
        <p:spPr>
          <a:xfrm>
            <a:off x="0" y="899614"/>
            <a:ext cx="11605846" cy="5262979"/>
          </a:xfrm>
          <a:prstGeom prst="rect">
            <a:avLst/>
          </a:prstGeom>
          <a:noFill/>
        </p:spPr>
        <p:txBody>
          <a:bodyPr wrap="square" rtlCol="0">
            <a:spAutoFit/>
          </a:bodyPr>
          <a:lstStyle/>
          <a:p>
            <a:pPr marL="285750" indent="-285750">
              <a:buFont typeface="Arial" panose="020B0604020202020204" pitchFamily="34" charset="0"/>
              <a:buChar char="•"/>
            </a:pPr>
            <a:r>
              <a:rPr lang="es-MX" sz="1600" dirty="0" err="1"/>
              <a:t>Harsha</a:t>
            </a:r>
            <a:r>
              <a:rPr lang="es-MX" sz="1600" dirty="0"/>
              <a:t>, V. S. (2023, 16 octubre). </a:t>
            </a:r>
            <a:r>
              <a:rPr lang="es-MX" sz="1600" dirty="0" err="1"/>
              <a:t>Mastering</a:t>
            </a:r>
            <a:r>
              <a:rPr lang="es-MX" sz="1600" dirty="0"/>
              <a:t> OOP : A Comprehensive guide. DEV </a:t>
            </a:r>
            <a:r>
              <a:rPr lang="es-MX" sz="1600" dirty="0" err="1"/>
              <a:t>Community</a:t>
            </a:r>
            <a:r>
              <a:rPr lang="es-MX" sz="1600" dirty="0"/>
              <a:t>. </a:t>
            </a:r>
            <a:r>
              <a:rPr lang="es-MX" sz="1600" dirty="0">
                <a:hlinkClick r:id="rId2"/>
              </a:rPr>
              <a:t>https://dev.to/easewithtuts/mastering-oop-a-comprehensive-guide-3g9k</a:t>
            </a:r>
            <a:endParaRPr lang="es-MX" sz="1600" dirty="0"/>
          </a:p>
          <a:p>
            <a:pPr marL="285750" indent="-285750">
              <a:buFont typeface="Arial" panose="020B0604020202020204" pitchFamily="34" charset="0"/>
              <a:buChar char="•"/>
            </a:pPr>
            <a:r>
              <a:rPr lang="es-MX" sz="1600" dirty="0" err="1"/>
              <a:t>Savinov</a:t>
            </a:r>
            <a:r>
              <a:rPr lang="es-MX" sz="1600" dirty="0"/>
              <a:t>, A. (</a:t>
            </a:r>
            <a:r>
              <a:rPr lang="es-MX" sz="1600" dirty="0" err="1"/>
              <a:t>s.f</a:t>
            </a:r>
            <a:r>
              <a:rPr lang="es-MX" sz="1600" dirty="0"/>
              <a:t>) </a:t>
            </a:r>
            <a:r>
              <a:rPr lang="en-US" sz="1600" dirty="0"/>
              <a:t>Concept-Oriented Programming: References, Classes and Inheritance Revisited. </a:t>
            </a:r>
            <a:r>
              <a:rPr lang="en-US" sz="1600" dirty="0" err="1"/>
              <a:t>Recuperado</a:t>
            </a:r>
            <a:r>
              <a:rPr lang="en-US" sz="1600" dirty="0"/>
              <a:t> de: </a:t>
            </a:r>
            <a:r>
              <a:rPr lang="en-US" sz="1600" dirty="0">
                <a:hlinkClick r:id="rId3"/>
              </a:rPr>
              <a:t>https://arxiv.org/ftp/arxiv/papers/1409/1409.3947.pdf</a:t>
            </a:r>
            <a:endParaRPr lang="en-US" sz="1600" dirty="0"/>
          </a:p>
          <a:p>
            <a:pPr marL="285750" indent="-285750">
              <a:buFont typeface="Arial" panose="020B0604020202020204" pitchFamily="34" charset="0"/>
              <a:buChar char="•"/>
            </a:pPr>
            <a:r>
              <a:rPr lang="es-MX" sz="1600" dirty="0" err="1"/>
              <a:t>Fernandez</a:t>
            </a:r>
            <a:r>
              <a:rPr lang="es-MX" sz="1600" dirty="0"/>
              <a:t>, C. (2024, 16 febrero). POO en Java: Guía Completa para Principiantes y Profesionales. GYATA IA. </a:t>
            </a:r>
            <a:r>
              <a:rPr lang="es-MX" sz="1600" dirty="0">
                <a:hlinkClick r:id="rId4"/>
              </a:rPr>
              <a:t>https://www.gyata.ai/es/object-oriented-programming/oop-java/</a:t>
            </a:r>
            <a:endParaRPr lang="es-MX" sz="1600" dirty="0"/>
          </a:p>
          <a:p>
            <a:pPr marL="285750" indent="-285750">
              <a:buFont typeface="Arial" panose="020B0604020202020204" pitchFamily="34" charset="0"/>
              <a:buChar char="•"/>
            </a:pPr>
            <a:r>
              <a:rPr lang="es-MX" sz="1600" dirty="0"/>
              <a:t>Programación con Java (s.f.) La tecnología Java. Recuperado de: </a:t>
            </a:r>
            <a:r>
              <a:rPr lang="es-MX" sz="1600" dirty="0">
                <a:hlinkClick r:id="rId5"/>
              </a:rPr>
              <a:t>http://profesores.fi-b.unam.mx/carlos/java/indice.html</a:t>
            </a:r>
            <a:r>
              <a:rPr lang="es-MX" sz="1600" dirty="0"/>
              <a:t> </a:t>
            </a:r>
          </a:p>
          <a:p>
            <a:pPr marL="285750" indent="-285750">
              <a:buFont typeface="Arial" panose="020B0604020202020204" pitchFamily="34" charset="0"/>
              <a:buChar char="•"/>
            </a:pPr>
            <a:r>
              <a:rPr lang="es-MX" sz="1600" dirty="0"/>
              <a:t>Programación con Java (s.f.) Conceptos de la Programación Orientada a Objetos. Recuperado de: </a:t>
            </a:r>
            <a:r>
              <a:rPr lang="es-MX" sz="1600" dirty="0">
                <a:hlinkClick r:id="rId5"/>
              </a:rPr>
              <a:t>http://profesores.fi-b.unam.mx/carlos/java/indice.html</a:t>
            </a:r>
            <a:r>
              <a:rPr lang="es-MX" sz="1600" dirty="0"/>
              <a:t> </a:t>
            </a:r>
          </a:p>
          <a:p>
            <a:pPr marL="285750" indent="-285750">
              <a:buFont typeface="Arial" panose="020B0604020202020204" pitchFamily="34" charset="0"/>
              <a:buChar char="•"/>
            </a:pPr>
            <a:r>
              <a:rPr lang="es-MX" sz="1600" dirty="0"/>
              <a:t>Programación con Java (s.f.) Trabajando con clases y objetos en Java . Recuperado de: </a:t>
            </a:r>
            <a:r>
              <a:rPr lang="es-MX" sz="1600" dirty="0">
                <a:hlinkClick r:id="rId5"/>
              </a:rPr>
              <a:t>http://profesores.fi-b.unam.mx/carlos/java/indice.html</a:t>
            </a:r>
            <a:r>
              <a:rPr lang="es-MX" sz="1600" dirty="0"/>
              <a:t> </a:t>
            </a:r>
          </a:p>
          <a:p>
            <a:pPr marL="285750" indent="-285750">
              <a:buFont typeface="Arial" panose="020B0604020202020204" pitchFamily="34" charset="0"/>
              <a:buChar char="•"/>
            </a:pPr>
            <a:r>
              <a:rPr lang="es-MX" sz="1600" dirty="0"/>
              <a:t>Programación con Java (s.f.) Paquetes y Modificadores de acceso . Recuperado de: </a:t>
            </a:r>
            <a:r>
              <a:rPr lang="es-MX" sz="1600" dirty="0">
                <a:hlinkClick r:id="rId5"/>
              </a:rPr>
              <a:t>http://profesores.fi-b.unam.mx/carlos/java/indice.html</a:t>
            </a:r>
            <a:endParaRPr lang="es-MX" sz="1600" dirty="0"/>
          </a:p>
          <a:p>
            <a:pPr marL="285750" indent="-285750">
              <a:buFont typeface="Arial" panose="020B0604020202020204" pitchFamily="34" charset="0"/>
              <a:buChar char="•"/>
            </a:pPr>
            <a:r>
              <a:rPr lang="pt-BR" sz="1600" dirty="0"/>
              <a:t>Palabras reservadas Java. (s. f.). CódigoFacilito. </a:t>
            </a:r>
            <a:r>
              <a:rPr lang="pt-BR" sz="1600" dirty="0">
                <a:hlinkClick r:id="rId6"/>
              </a:rPr>
              <a:t>https://codigofacilito.com/articulos/palabras_reservadas_java</a:t>
            </a:r>
            <a:endParaRPr lang="pt-BR" sz="1600" dirty="0"/>
          </a:p>
          <a:p>
            <a:pPr marL="285750" indent="-285750">
              <a:buFont typeface="Arial" panose="020B0604020202020204" pitchFamily="34" charset="0"/>
              <a:buChar char="•"/>
            </a:pPr>
            <a:r>
              <a:rPr lang="es-MX" sz="1600" dirty="0"/>
              <a:t>Jiménez, S. (2023, 12 agosto). ▷ ▷ Guía completa: Operadores utilizados en Java y sus funciones. Aprender Java. </a:t>
            </a:r>
            <a:r>
              <a:rPr lang="es-MX" sz="1600" dirty="0">
                <a:hlinkClick r:id="rId7"/>
              </a:rPr>
              <a:t>https://aprenderjava.net/base/guia-completa-operadores-utilizados-en-java-y-sus-funciones/</a:t>
            </a:r>
            <a:endParaRPr lang="es-MX" sz="1600" dirty="0"/>
          </a:p>
          <a:p>
            <a:pPr marL="285750" indent="-285750">
              <a:buFont typeface="Arial" panose="020B0604020202020204" pitchFamily="34" charset="0"/>
              <a:buChar char="•"/>
            </a:pPr>
            <a:r>
              <a:rPr lang="es-MX" sz="1600" dirty="0" err="1"/>
              <a:t>Squirrels</a:t>
            </a:r>
            <a:r>
              <a:rPr lang="es-MX" sz="1600" dirty="0"/>
              <a:t>, J. (2023, 10 octubre). Historia de Java. Una historia completa del desarrollo de Java, de 1991 a 2021. </a:t>
            </a:r>
            <a:r>
              <a:rPr lang="es-MX" sz="1600" dirty="0" err="1"/>
              <a:t>CodeGym</a:t>
            </a:r>
            <a:r>
              <a:rPr lang="es-MX" sz="1600" dirty="0"/>
              <a:t>. </a:t>
            </a:r>
            <a:r>
              <a:rPr lang="es-MX" sz="1600" dirty="0">
                <a:hlinkClick r:id="rId8"/>
              </a:rPr>
              <a:t>https://codegym.cc/es/groups/posts/es.594.historia-de-java-una-historia-completa-del-desarrollo-de-java-de-1991-a-2021</a:t>
            </a:r>
            <a:endParaRPr lang="es-MX" sz="1600" dirty="0"/>
          </a:p>
          <a:p>
            <a:pPr marL="285750" indent="-285750">
              <a:buFont typeface="Arial" panose="020B0604020202020204" pitchFamily="34" charset="0"/>
              <a:buChar char="•"/>
            </a:pPr>
            <a:r>
              <a:rPr lang="es-MX" sz="1600" dirty="0"/>
              <a:t>¿Que es Java?  | IBM. (s. f.). https://r.search.yahoo.com/_ylt=Awrhcz2OKgZmGDIAklrD8Qt.;_ylu=Y29sbwNiZjEEcG9zAzMEdnRpZAMEc2VjA3Ny/RV=2/RE=1711708943/RO=10/RU=https%3a%2f%2fwww.ibm.com%2fmx-es%2ftopics%2fjava/RK=2/RS=dk9gQ4l2noYkbaHe0QoTTUP6Fbc-</a:t>
            </a:r>
          </a:p>
        </p:txBody>
      </p:sp>
    </p:spTree>
    <p:extLst>
      <p:ext uri="{BB962C8B-B14F-4D97-AF65-F5344CB8AC3E}">
        <p14:creationId xmlns:p14="http://schemas.microsoft.com/office/powerpoint/2010/main" val="25479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CACDE1-2366-DEDC-4206-31B59E02251E}"/>
              </a:ext>
            </a:extLst>
          </p:cNvPr>
          <p:cNvSpPr>
            <a:spLocks noGrp="1"/>
          </p:cNvSpPr>
          <p:nvPr>
            <p:ph type="sldNum" sz="quarter" idx="12"/>
          </p:nvPr>
        </p:nvSpPr>
        <p:spPr/>
        <p:txBody>
          <a:bodyPr/>
          <a:lstStyle/>
          <a:p>
            <a:pPr rtl="0"/>
            <a:fld id="{8C2E478F-E849-4A8C-AF1F-CBCC78A7CBFA}" type="slidenum">
              <a:rPr lang="es-ES" noProof="0" smtClean="0"/>
              <a:t>3</a:t>
            </a:fld>
            <a:endParaRPr lang="es-ES" noProof="0"/>
          </a:p>
        </p:txBody>
      </p:sp>
      <p:sp>
        <p:nvSpPr>
          <p:cNvPr id="6" name="1 Título" descr="Large confetti">
            <a:extLst>
              <a:ext uri="{FF2B5EF4-FFF2-40B4-BE49-F238E27FC236}">
                <a16:creationId xmlns:a16="http://schemas.microsoft.com/office/drawing/2014/main" id="{735DA75C-B9E8-EE1B-BD8A-39722688E486}"/>
              </a:ext>
            </a:extLst>
          </p:cNvPr>
          <p:cNvSpPr>
            <a:spLocks noGrp="1"/>
          </p:cNvSpPr>
          <p:nvPr>
            <p:ph type="title"/>
          </p:nvPr>
        </p:nvSpPr>
        <p:spPr>
          <a:xfrm>
            <a:off x="0" y="0"/>
            <a:ext cx="11296797" cy="1436687"/>
          </a:xfrm>
        </p:spPr>
        <p:txBody>
          <a:bodyPr/>
          <a:lstStyle/>
          <a:p>
            <a:r>
              <a:rPr lang="es-ES" altLang="es-ES" sz="4000" dirty="0"/>
              <a:t>La abstracción matemática no es una buena solución</a:t>
            </a:r>
            <a:endParaRPr lang="en-US" altLang="es-ES" sz="4000" dirty="0"/>
          </a:p>
        </p:txBody>
      </p:sp>
      <p:sp>
        <p:nvSpPr>
          <p:cNvPr id="7" name="Oval 22">
            <a:extLst>
              <a:ext uri="{FF2B5EF4-FFF2-40B4-BE49-F238E27FC236}">
                <a16:creationId xmlns:a16="http://schemas.microsoft.com/office/drawing/2014/main" id="{A5799AC1-5864-213E-18E5-505AFF67A6A9}"/>
              </a:ext>
            </a:extLst>
          </p:cNvPr>
          <p:cNvSpPr>
            <a:spLocks noChangeArrowheads="1"/>
          </p:cNvSpPr>
          <p:nvPr/>
        </p:nvSpPr>
        <p:spPr bwMode="auto">
          <a:xfrm>
            <a:off x="2871983" y="1893887"/>
            <a:ext cx="2057400" cy="1447800"/>
          </a:xfrm>
          <a:prstGeom prst="ellipse">
            <a:avLst/>
          </a:prstGeom>
          <a:solidFill>
            <a:schemeClr val="bg1"/>
          </a:solidFill>
          <a:ln w="28575">
            <a:solidFill>
              <a:schemeClr val="tx1"/>
            </a:solidFill>
            <a:round/>
            <a:headEnd/>
            <a:tailEnd/>
          </a:ln>
        </p:spPr>
        <p:txBody>
          <a:bodyPr wrap="none" anchor="ct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Char char="•"/>
            </a:pPr>
            <a:endParaRPr lang="es-ES" altLang="es-ES" sz="1800">
              <a:latin typeface="Arial" panose="020B0604020202020204" pitchFamily="34" charset="0"/>
            </a:endParaRPr>
          </a:p>
        </p:txBody>
      </p:sp>
      <p:sp>
        <p:nvSpPr>
          <p:cNvPr id="8" name="Oval 23">
            <a:extLst>
              <a:ext uri="{FF2B5EF4-FFF2-40B4-BE49-F238E27FC236}">
                <a16:creationId xmlns:a16="http://schemas.microsoft.com/office/drawing/2014/main" id="{DB582038-7B96-0391-4B49-4F87445FECD0}"/>
              </a:ext>
            </a:extLst>
          </p:cNvPr>
          <p:cNvSpPr>
            <a:spLocks noChangeArrowheads="1"/>
          </p:cNvSpPr>
          <p:nvPr/>
        </p:nvSpPr>
        <p:spPr bwMode="auto">
          <a:xfrm>
            <a:off x="6681983" y="4713287"/>
            <a:ext cx="2057400" cy="1447800"/>
          </a:xfrm>
          <a:prstGeom prst="ellipse">
            <a:avLst/>
          </a:prstGeom>
          <a:solidFill>
            <a:schemeClr val="bg1"/>
          </a:solidFill>
          <a:ln w="28575">
            <a:solidFill>
              <a:schemeClr val="tx1"/>
            </a:solidFill>
            <a:round/>
            <a:headEnd/>
            <a:tailEnd/>
          </a:ln>
        </p:spPr>
        <p:txBody>
          <a:bodyPr wrap="none" anchor="ct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Char char="•"/>
            </a:pPr>
            <a:endParaRPr lang="es-ES" altLang="es-ES" sz="1800">
              <a:latin typeface="Arial" panose="020B0604020202020204" pitchFamily="34" charset="0"/>
            </a:endParaRPr>
          </a:p>
        </p:txBody>
      </p:sp>
      <p:sp>
        <p:nvSpPr>
          <p:cNvPr id="9" name="Oval 24">
            <a:extLst>
              <a:ext uri="{FF2B5EF4-FFF2-40B4-BE49-F238E27FC236}">
                <a16:creationId xmlns:a16="http://schemas.microsoft.com/office/drawing/2014/main" id="{5D303DC4-BAD5-951D-F8E0-C1C1488F8716}"/>
              </a:ext>
            </a:extLst>
          </p:cNvPr>
          <p:cNvSpPr>
            <a:spLocks noChangeArrowheads="1"/>
          </p:cNvSpPr>
          <p:nvPr/>
        </p:nvSpPr>
        <p:spPr bwMode="auto">
          <a:xfrm>
            <a:off x="6681983" y="1893887"/>
            <a:ext cx="2057400" cy="1447800"/>
          </a:xfrm>
          <a:prstGeom prst="ellipse">
            <a:avLst/>
          </a:prstGeom>
          <a:solidFill>
            <a:schemeClr val="bg1"/>
          </a:solidFill>
          <a:ln w="28575">
            <a:solidFill>
              <a:schemeClr val="tx1"/>
            </a:solidFill>
            <a:round/>
            <a:headEnd/>
            <a:tailEnd/>
          </a:ln>
        </p:spPr>
        <p:txBody>
          <a:bodyPr wrap="none" anchor="ct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Char char="•"/>
            </a:pPr>
            <a:endParaRPr lang="es-ES" altLang="es-ES" sz="1800">
              <a:latin typeface="Arial" panose="020B0604020202020204" pitchFamily="34" charset="0"/>
            </a:endParaRPr>
          </a:p>
        </p:txBody>
      </p:sp>
      <p:sp>
        <p:nvSpPr>
          <p:cNvPr id="10" name="Oval 25">
            <a:extLst>
              <a:ext uri="{FF2B5EF4-FFF2-40B4-BE49-F238E27FC236}">
                <a16:creationId xmlns:a16="http://schemas.microsoft.com/office/drawing/2014/main" id="{B9DB4320-508E-7261-5EC0-ADF0F4AE3F94}"/>
              </a:ext>
            </a:extLst>
          </p:cNvPr>
          <p:cNvSpPr>
            <a:spLocks noChangeArrowheads="1"/>
          </p:cNvSpPr>
          <p:nvPr/>
        </p:nvSpPr>
        <p:spPr bwMode="auto">
          <a:xfrm>
            <a:off x="2795783" y="4637087"/>
            <a:ext cx="2057400" cy="1447800"/>
          </a:xfrm>
          <a:prstGeom prst="ellipse">
            <a:avLst/>
          </a:prstGeom>
          <a:solidFill>
            <a:schemeClr val="bg1"/>
          </a:solidFill>
          <a:ln w="28575">
            <a:solidFill>
              <a:schemeClr val="tx1"/>
            </a:solidFill>
            <a:round/>
            <a:headEnd/>
            <a:tailEnd/>
          </a:ln>
        </p:spPr>
        <p:txBody>
          <a:bodyPr wrap="none" anchor="ct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Char char="•"/>
            </a:pPr>
            <a:endParaRPr lang="es-ES" altLang="es-ES" sz="1800">
              <a:latin typeface="Arial" panose="020B0604020202020204" pitchFamily="34" charset="0"/>
            </a:endParaRPr>
          </a:p>
        </p:txBody>
      </p:sp>
      <p:sp>
        <p:nvSpPr>
          <p:cNvPr id="11" name="Text Box 27">
            <a:extLst>
              <a:ext uri="{FF2B5EF4-FFF2-40B4-BE49-F238E27FC236}">
                <a16:creationId xmlns:a16="http://schemas.microsoft.com/office/drawing/2014/main" id="{67EA0552-886E-066B-925A-6189902255A3}"/>
              </a:ext>
            </a:extLst>
          </p:cNvPr>
          <p:cNvSpPr txBox="1">
            <a:spLocks noChangeArrowheads="1"/>
          </p:cNvSpPr>
          <p:nvPr/>
        </p:nvSpPr>
        <p:spPr bwMode="auto">
          <a:xfrm>
            <a:off x="3187895" y="2251074"/>
            <a:ext cx="1528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2000" dirty="0">
                <a:latin typeface="Arial" panose="020B0604020202020204" pitchFamily="34" charset="0"/>
              </a:rPr>
              <a:t>Problema del</a:t>
            </a:r>
          </a:p>
          <a:p>
            <a:pPr algn="ctr" eaLnBrk="1" hangingPunct="1">
              <a:buClrTx/>
              <a:buFontTx/>
              <a:buNone/>
            </a:pPr>
            <a:r>
              <a:rPr lang="es-ES_tradnl" altLang="es-ES" sz="2000" dirty="0">
                <a:latin typeface="Arial" panose="020B0604020202020204" pitchFamily="34" charset="0"/>
              </a:rPr>
              <a:t>mundo real</a:t>
            </a:r>
            <a:endParaRPr lang="es-ES" altLang="es-ES" sz="2000" dirty="0">
              <a:latin typeface="Arial" panose="020B0604020202020204" pitchFamily="34" charset="0"/>
            </a:endParaRPr>
          </a:p>
        </p:txBody>
      </p:sp>
      <p:sp>
        <p:nvSpPr>
          <p:cNvPr id="12" name="Rectangle 28">
            <a:extLst>
              <a:ext uri="{FF2B5EF4-FFF2-40B4-BE49-F238E27FC236}">
                <a16:creationId xmlns:a16="http://schemas.microsoft.com/office/drawing/2014/main" id="{C02F1987-A1F2-7153-1E80-2D439598FECC}"/>
              </a:ext>
            </a:extLst>
          </p:cNvPr>
          <p:cNvSpPr>
            <a:spLocks noChangeArrowheads="1"/>
          </p:cNvSpPr>
          <p:nvPr/>
        </p:nvSpPr>
        <p:spPr bwMode="auto">
          <a:xfrm>
            <a:off x="6834383" y="2198687"/>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2000">
                <a:latin typeface="Arial" panose="020B0604020202020204" pitchFamily="34" charset="0"/>
              </a:rPr>
              <a:t>Resultados</a:t>
            </a:r>
          </a:p>
          <a:p>
            <a:pPr algn="ctr" eaLnBrk="1" hangingPunct="1">
              <a:buClrTx/>
              <a:buFontTx/>
              <a:buNone/>
            </a:pPr>
            <a:r>
              <a:rPr lang="es-ES_tradnl" altLang="es-ES" sz="2000">
                <a:latin typeface="Arial" panose="020B0604020202020204" pitchFamily="34" charset="0"/>
              </a:rPr>
              <a:t>del problema</a:t>
            </a:r>
            <a:endParaRPr lang="es-ES" altLang="es-ES" sz="2000">
              <a:latin typeface="Arial" panose="020B0604020202020204" pitchFamily="34" charset="0"/>
            </a:endParaRPr>
          </a:p>
        </p:txBody>
      </p:sp>
      <p:sp>
        <p:nvSpPr>
          <p:cNvPr id="13" name="Text Box 29">
            <a:extLst>
              <a:ext uri="{FF2B5EF4-FFF2-40B4-BE49-F238E27FC236}">
                <a16:creationId xmlns:a16="http://schemas.microsoft.com/office/drawing/2014/main" id="{AA1951B0-4ABF-E6B9-F3AF-26020BF7FF73}"/>
              </a:ext>
            </a:extLst>
          </p:cNvPr>
          <p:cNvSpPr txBox="1">
            <a:spLocks noChangeArrowheads="1"/>
          </p:cNvSpPr>
          <p:nvPr/>
        </p:nvSpPr>
        <p:spPr bwMode="auto">
          <a:xfrm>
            <a:off x="3046608" y="4994274"/>
            <a:ext cx="1651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2000">
                <a:latin typeface="Arial" panose="020B0604020202020204" pitchFamily="34" charset="0"/>
              </a:rPr>
              <a:t>Formulación</a:t>
            </a:r>
          </a:p>
          <a:p>
            <a:pPr algn="ctr" eaLnBrk="1" hangingPunct="1">
              <a:buClrTx/>
              <a:buFontTx/>
              <a:buNone/>
            </a:pPr>
            <a:r>
              <a:rPr lang="es-ES_tradnl" altLang="es-ES" sz="2000">
                <a:latin typeface="Arial" panose="020B0604020202020204" pitchFamily="34" charset="0"/>
              </a:rPr>
              <a:t>matemática</a:t>
            </a:r>
            <a:endParaRPr lang="es-ES" altLang="es-ES" sz="2000">
              <a:latin typeface="Arial" panose="020B0604020202020204" pitchFamily="34" charset="0"/>
            </a:endParaRPr>
          </a:p>
        </p:txBody>
      </p:sp>
      <p:sp>
        <p:nvSpPr>
          <p:cNvPr id="14" name="Text Box 30">
            <a:extLst>
              <a:ext uri="{FF2B5EF4-FFF2-40B4-BE49-F238E27FC236}">
                <a16:creationId xmlns:a16="http://schemas.microsoft.com/office/drawing/2014/main" id="{6BEA6DC1-CED6-E2C9-991F-C42B03AABF86}"/>
              </a:ext>
            </a:extLst>
          </p:cNvPr>
          <p:cNvSpPr txBox="1">
            <a:spLocks noChangeArrowheads="1"/>
          </p:cNvSpPr>
          <p:nvPr/>
        </p:nvSpPr>
        <p:spPr bwMode="auto">
          <a:xfrm>
            <a:off x="6910583" y="5222874"/>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2000">
                <a:latin typeface="Arial" panose="020B0604020202020204" pitchFamily="34" charset="0"/>
              </a:rPr>
              <a:t>Datos de salida</a:t>
            </a:r>
            <a:endParaRPr lang="es-ES" altLang="es-ES" sz="2000">
              <a:latin typeface="Arial" panose="020B0604020202020204" pitchFamily="34" charset="0"/>
            </a:endParaRPr>
          </a:p>
        </p:txBody>
      </p:sp>
      <p:sp>
        <p:nvSpPr>
          <p:cNvPr id="16" name="Line 32">
            <a:extLst>
              <a:ext uri="{FF2B5EF4-FFF2-40B4-BE49-F238E27FC236}">
                <a16:creationId xmlns:a16="http://schemas.microsoft.com/office/drawing/2014/main" id="{3C95B9DF-6A05-B052-D67A-BEB3BF46B78E}"/>
              </a:ext>
            </a:extLst>
          </p:cNvPr>
          <p:cNvSpPr>
            <a:spLocks noChangeShapeType="1"/>
          </p:cNvSpPr>
          <p:nvPr/>
        </p:nvSpPr>
        <p:spPr bwMode="auto">
          <a:xfrm>
            <a:off x="3862583" y="3494087"/>
            <a:ext cx="0" cy="990600"/>
          </a:xfrm>
          <a:prstGeom prst="line">
            <a:avLst/>
          </a:prstGeom>
          <a:noFill/>
          <a:ln w="76200">
            <a:solidFill>
              <a:schemeClr val="accent5">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7" name="Line 33">
            <a:extLst>
              <a:ext uri="{FF2B5EF4-FFF2-40B4-BE49-F238E27FC236}">
                <a16:creationId xmlns:a16="http://schemas.microsoft.com/office/drawing/2014/main" id="{042A4431-B3C1-0D76-B29F-364DE95C957B}"/>
              </a:ext>
            </a:extLst>
          </p:cNvPr>
          <p:cNvSpPr>
            <a:spLocks noChangeShapeType="1"/>
          </p:cNvSpPr>
          <p:nvPr/>
        </p:nvSpPr>
        <p:spPr bwMode="auto">
          <a:xfrm>
            <a:off x="5081783" y="2655887"/>
            <a:ext cx="1447800" cy="0"/>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 name="Text Box 35">
            <a:extLst>
              <a:ext uri="{FF2B5EF4-FFF2-40B4-BE49-F238E27FC236}">
                <a16:creationId xmlns:a16="http://schemas.microsoft.com/office/drawing/2014/main" id="{44D66E9F-BA4D-7029-D403-E0D80F7AF2CA}"/>
              </a:ext>
            </a:extLst>
          </p:cNvPr>
          <p:cNvSpPr txBox="1">
            <a:spLocks noChangeArrowheads="1"/>
          </p:cNvSpPr>
          <p:nvPr/>
        </p:nvSpPr>
        <p:spPr bwMode="auto">
          <a:xfrm>
            <a:off x="4929383" y="2274887"/>
            <a:ext cx="14795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i="1">
                <a:latin typeface="Arial" panose="020B0604020202020204" pitchFamily="34" charset="0"/>
              </a:rPr>
              <a:t>Solución en el</a:t>
            </a:r>
          </a:p>
          <a:p>
            <a:pPr algn="ctr" eaLnBrk="1" hangingPunct="1">
              <a:buClrTx/>
              <a:buFontTx/>
              <a:buNone/>
            </a:pPr>
            <a:r>
              <a:rPr lang="es-ES_tradnl" altLang="es-ES" sz="1800" i="1">
                <a:latin typeface="Arial" panose="020B0604020202020204" pitchFamily="34" charset="0"/>
              </a:rPr>
              <a:t>mundo real</a:t>
            </a:r>
            <a:endParaRPr lang="es-ES" altLang="es-ES" sz="1800" i="1">
              <a:latin typeface="Arial" panose="020B0604020202020204" pitchFamily="34" charset="0"/>
            </a:endParaRPr>
          </a:p>
        </p:txBody>
      </p:sp>
      <p:sp>
        <p:nvSpPr>
          <p:cNvPr id="20" name="Text Box 36">
            <a:extLst>
              <a:ext uri="{FF2B5EF4-FFF2-40B4-BE49-F238E27FC236}">
                <a16:creationId xmlns:a16="http://schemas.microsoft.com/office/drawing/2014/main" id="{B658FE64-B04D-2EA6-A336-2103165E1EAE}"/>
              </a:ext>
            </a:extLst>
          </p:cNvPr>
          <p:cNvSpPr txBox="1">
            <a:spLocks noChangeArrowheads="1"/>
          </p:cNvSpPr>
          <p:nvPr/>
        </p:nvSpPr>
        <p:spPr bwMode="auto">
          <a:xfrm>
            <a:off x="4548383" y="1436687"/>
            <a:ext cx="236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b="1">
                <a:latin typeface="Arial" panose="020B0604020202020204" pitchFamily="34" charset="0"/>
              </a:rPr>
              <a:t>Dominio del problema</a:t>
            </a:r>
            <a:endParaRPr lang="es-ES" altLang="es-ES" sz="1800" b="1">
              <a:latin typeface="Arial" panose="020B0604020202020204" pitchFamily="34" charset="0"/>
            </a:endParaRPr>
          </a:p>
        </p:txBody>
      </p:sp>
      <p:sp>
        <p:nvSpPr>
          <p:cNvPr id="21" name="Text Box 37">
            <a:extLst>
              <a:ext uri="{FF2B5EF4-FFF2-40B4-BE49-F238E27FC236}">
                <a16:creationId xmlns:a16="http://schemas.microsoft.com/office/drawing/2014/main" id="{35071DE4-3E71-00FD-4DC2-9A6E994489C3}"/>
              </a:ext>
            </a:extLst>
          </p:cNvPr>
          <p:cNvSpPr txBox="1">
            <a:spLocks noChangeArrowheads="1"/>
          </p:cNvSpPr>
          <p:nvPr/>
        </p:nvSpPr>
        <p:spPr bwMode="auto">
          <a:xfrm>
            <a:off x="4048321" y="3600228"/>
            <a:ext cx="186372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i="1" dirty="0">
                <a:latin typeface="Arial" panose="020B0604020202020204" pitchFamily="34" charset="0"/>
              </a:rPr>
              <a:t>Representación </a:t>
            </a:r>
          </a:p>
          <a:p>
            <a:pPr algn="ctr" eaLnBrk="1" hangingPunct="1">
              <a:buClrTx/>
              <a:buFontTx/>
              <a:buNone/>
            </a:pPr>
            <a:r>
              <a:rPr lang="es-ES_tradnl" altLang="es-ES" sz="1800" i="1" dirty="0">
                <a:latin typeface="Arial" panose="020B0604020202020204" pitchFamily="34" charset="0"/>
              </a:rPr>
              <a:t>abstracta del</a:t>
            </a:r>
          </a:p>
          <a:p>
            <a:pPr algn="ctr" eaLnBrk="1" hangingPunct="1">
              <a:buClrTx/>
              <a:buFontTx/>
              <a:buNone/>
            </a:pPr>
            <a:r>
              <a:rPr lang="es-ES_tradnl" altLang="es-ES" sz="1800" i="1" dirty="0">
                <a:latin typeface="Arial" panose="020B0604020202020204" pitchFamily="34" charset="0"/>
              </a:rPr>
              <a:t>problema</a:t>
            </a:r>
            <a:endParaRPr lang="es-ES" altLang="es-ES" sz="1800" i="1" dirty="0">
              <a:latin typeface="Arial" panose="020B0604020202020204" pitchFamily="34" charset="0"/>
            </a:endParaRPr>
          </a:p>
        </p:txBody>
      </p:sp>
      <p:sp>
        <p:nvSpPr>
          <p:cNvPr id="22" name="Text Box 38">
            <a:extLst>
              <a:ext uri="{FF2B5EF4-FFF2-40B4-BE49-F238E27FC236}">
                <a16:creationId xmlns:a16="http://schemas.microsoft.com/office/drawing/2014/main" id="{F5CDFE9A-9BFB-8D48-1E3B-10317B66B679}"/>
              </a:ext>
            </a:extLst>
          </p:cNvPr>
          <p:cNvSpPr txBox="1">
            <a:spLocks noChangeArrowheads="1"/>
          </p:cNvSpPr>
          <p:nvPr/>
        </p:nvSpPr>
        <p:spPr bwMode="auto">
          <a:xfrm>
            <a:off x="6046983" y="3305174"/>
            <a:ext cx="159385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i="1" dirty="0">
                <a:latin typeface="Arial" panose="020B0604020202020204" pitchFamily="34" charset="0"/>
              </a:rPr>
              <a:t>Interpretación</a:t>
            </a:r>
          </a:p>
          <a:p>
            <a:pPr algn="ctr" eaLnBrk="1" hangingPunct="1">
              <a:buClrTx/>
              <a:buFontTx/>
              <a:buNone/>
            </a:pPr>
            <a:r>
              <a:rPr lang="es-ES_tradnl" altLang="es-ES" sz="1800" i="1" dirty="0">
                <a:latin typeface="Arial" panose="020B0604020202020204" pitchFamily="34" charset="0"/>
              </a:rPr>
              <a:t>de los datos </a:t>
            </a:r>
          </a:p>
          <a:p>
            <a:pPr algn="ctr" eaLnBrk="1" hangingPunct="1">
              <a:buClrTx/>
              <a:buFontTx/>
              <a:buNone/>
            </a:pPr>
            <a:r>
              <a:rPr lang="es-ES_tradnl" altLang="es-ES" sz="1800" i="1" dirty="0">
                <a:latin typeface="Arial" panose="020B0604020202020204" pitchFamily="34" charset="0"/>
              </a:rPr>
              <a:t>salida</a:t>
            </a:r>
            <a:endParaRPr lang="es-ES" altLang="es-ES" sz="1800" i="1" dirty="0">
              <a:latin typeface="Arial" panose="020B0604020202020204" pitchFamily="34" charset="0"/>
            </a:endParaRPr>
          </a:p>
        </p:txBody>
      </p:sp>
      <p:sp>
        <p:nvSpPr>
          <p:cNvPr id="23" name="Text Box 39">
            <a:extLst>
              <a:ext uri="{FF2B5EF4-FFF2-40B4-BE49-F238E27FC236}">
                <a16:creationId xmlns:a16="http://schemas.microsoft.com/office/drawing/2014/main" id="{1E93F4FC-43C6-F131-D588-4494116AEB79}"/>
              </a:ext>
            </a:extLst>
          </p:cNvPr>
          <p:cNvSpPr txBox="1">
            <a:spLocks noChangeArrowheads="1"/>
          </p:cNvSpPr>
          <p:nvPr/>
        </p:nvSpPr>
        <p:spPr bwMode="auto">
          <a:xfrm>
            <a:off x="5081783" y="4794012"/>
            <a:ext cx="1119188"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i="1" dirty="0">
                <a:latin typeface="Arial" panose="020B0604020202020204" pitchFamily="34" charset="0"/>
              </a:rPr>
              <a:t>Solución en el</a:t>
            </a:r>
          </a:p>
          <a:p>
            <a:pPr algn="ctr" eaLnBrk="1" hangingPunct="1">
              <a:buClrTx/>
              <a:buFontTx/>
              <a:buNone/>
            </a:pPr>
            <a:r>
              <a:rPr lang="es-ES_tradnl" altLang="es-ES" sz="1800" i="1" dirty="0">
                <a:latin typeface="Arial" panose="020B0604020202020204" pitchFamily="34" charset="0"/>
              </a:rPr>
              <a:t>computador</a:t>
            </a:r>
            <a:endParaRPr lang="es-ES" altLang="es-ES" sz="1800" i="1" dirty="0">
              <a:latin typeface="Arial" panose="020B0604020202020204" pitchFamily="34" charset="0"/>
            </a:endParaRPr>
          </a:p>
        </p:txBody>
      </p:sp>
      <p:sp>
        <p:nvSpPr>
          <p:cNvPr id="24" name="Text Box 40">
            <a:extLst>
              <a:ext uri="{FF2B5EF4-FFF2-40B4-BE49-F238E27FC236}">
                <a16:creationId xmlns:a16="http://schemas.microsoft.com/office/drawing/2014/main" id="{DF5D2CDD-8CCD-CBF3-DED1-6FB7D329ADD8}"/>
              </a:ext>
            </a:extLst>
          </p:cNvPr>
          <p:cNvSpPr txBox="1">
            <a:spLocks noChangeArrowheads="1"/>
          </p:cNvSpPr>
          <p:nvPr/>
        </p:nvSpPr>
        <p:spPr bwMode="auto">
          <a:xfrm>
            <a:off x="4507108" y="6129337"/>
            <a:ext cx="245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None/>
            </a:pPr>
            <a:r>
              <a:rPr lang="es-ES_tradnl" altLang="es-ES" sz="1800" b="1">
                <a:latin typeface="Arial" panose="020B0604020202020204" pitchFamily="34" charset="0"/>
              </a:rPr>
              <a:t>Dominio matemático</a:t>
            </a:r>
            <a:endParaRPr lang="es-ES" altLang="es-ES" sz="1800" b="1">
              <a:latin typeface="Arial" panose="020B0604020202020204" pitchFamily="34" charset="0"/>
            </a:endParaRPr>
          </a:p>
        </p:txBody>
      </p:sp>
      <p:sp>
        <p:nvSpPr>
          <p:cNvPr id="43" name="Line 32">
            <a:extLst>
              <a:ext uri="{FF2B5EF4-FFF2-40B4-BE49-F238E27FC236}">
                <a16:creationId xmlns:a16="http://schemas.microsoft.com/office/drawing/2014/main" id="{2452E599-1854-1A85-F254-963E177F8105}"/>
              </a:ext>
            </a:extLst>
          </p:cNvPr>
          <p:cNvSpPr>
            <a:spLocks noChangeShapeType="1"/>
          </p:cNvSpPr>
          <p:nvPr/>
        </p:nvSpPr>
        <p:spPr bwMode="auto">
          <a:xfrm>
            <a:off x="4992883" y="5421313"/>
            <a:ext cx="1593850" cy="0"/>
          </a:xfrm>
          <a:prstGeom prst="line">
            <a:avLst/>
          </a:prstGeom>
          <a:noFill/>
          <a:ln w="76200">
            <a:solidFill>
              <a:schemeClr val="accent5">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44" name="Line 32">
            <a:extLst>
              <a:ext uri="{FF2B5EF4-FFF2-40B4-BE49-F238E27FC236}">
                <a16:creationId xmlns:a16="http://schemas.microsoft.com/office/drawing/2014/main" id="{10A147FB-ACA1-086D-5389-9F7887436355}"/>
              </a:ext>
            </a:extLst>
          </p:cNvPr>
          <p:cNvSpPr>
            <a:spLocks noChangeShapeType="1"/>
          </p:cNvSpPr>
          <p:nvPr/>
        </p:nvSpPr>
        <p:spPr bwMode="auto">
          <a:xfrm flipH="1" flipV="1">
            <a:off x="7726803" y="3415623"/>
            <a:ext cx="48967" cy="1265912"/>
          </a:xfrm>
          <a:prstGeom prst="line">
            <a:avLst/>
          </a:prstGeom>
          <a:noFill/>
          <a:ln w="76200">
            <a:solidFill>
              <a:schemeClr val="accent5">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extLst>
      <p:ext uri="{BB962C8B-B14F-4D97-AF65-F5344CB8AC3E}">
        <p14:creationId xmlns:p14="http://schemas.microsoft.com/office/powerpoint/2010/main" val="3118504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Marcador de posición de imagen 7" descr="imagen abstracta">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8369" y="-2671886"/>
            <a:ext cx="6861518" cy="12198255"/>
          </a:xfrm>
          <a:prstGeom prst="rect">
            <a:avLst/>
          </a:prstGeom>
          <a:noFill/>
        </p:spPr>
      </p:pic>
      <p:sp>
        <p:nvSpPr>
          <p:cNvPr id="6" name="Título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s-ES" sz="4000" spc="300"/>
              <a:t>GRACIAS</a:t>
            </a:r>
          </a:p>
        </p:txBody>
      </p:sp>
      <p:pic>
        <p:nvPicPr>
          <p:cNvPr id="24" name="Marcador de imagen en línea 23" descr="Usuario">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512343" y="2785578"/>
            <a:ext cx="731520" cy="731520"/>
          </a:xfrm>
        </p:spPr>
      </p:pic>
      <p:pic>
        <p:nvPicPr>
          <p:cNvPr id="28" name="Marcador de imagen en línea 27" descr="Sobr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779435" y="2787497"/>
            <a:ext cx="731520" cy="731520"/>
          </a:xfrm>
        </p:spPr>
      </p:pic>
      <p:sp>
        <p:nvSpPr>
          <p:cNvPr id="8" name="Marcador de texto 7">
            <a:extLst>
              <a:ext uri="{FF2B5EF4-FFF2-40B4-BE49-F238E27FC236}">
                <a16:creationId xmlns:a16="http://schemas.microsoft.com/office/drawing/2014/main" id="{0B070B25-2BBC-49AC-9CFA-1CD7195DF2D6}"/>
              </a:ext>
            </a:extLst>
          </p:cNvPr>
          <p:cNvSpPr>
            <a:spLocks noGrp="1"/>
          </p:cNvSpPr>
          <p:nvPr>
            <p:ph type="body" sz="quarter" idx="16"/>
          </p:nvPr>
        </p:nvSpPr>
        <p:spPr>
          <a:xfrm>
            <a:off x="2345769" y="3589719"/>
            <a:ext cx="3064668" cy="518795"/>
          </a:xfrm>
        </p:spPr>
        <p:txBody>
          <a:bodyPr rtlCol="0"/>
          <a:lstStyle/>
          <a:p>
            <a:pPr rtl="0"/>
            <a:r>
              <a:rPr lang="es-ES" dirty="0"/>
              <a:t>Arroyo Erick</a:t>
            </a:r>
          </a:p>
        </p:txBody>
      </p:sp>
      <p:sp>
        <p:nvSpPr>
          <p:cNvPr id="3" name="Marcador de texto 2">
            <a:extLst>
              <a:ext uri="{FF2B5EF4-FFF2-40B4-BE49-F238E27FC236}">
                <a16:creationId xmlns:a16="http://schemas.microsoft.com/office/drawing/2014/main" id="{C747C414-85D9-40D6-9BB3-5AF68A84F413}"/>
              </a:ext>
            </a:extLst>
          </p:cNvPr>
          <p:cNvSpPr>
            <a:spLocks noGrp="1"/>
          </p:cNvSpPr>
          <p:nvPr>
            <p:ph type="body" sz="quarter" idx="12"/>
          </p:nvPr>
        </p:nvSpPr>
        <p:spPr>
          <a:xfrm>
            <a:off x="3097291" y="4963502"/>
            <a:ext cx="5997417" cy="518795"/>
          </a:xfrm>
        </p:spPr>
        <p:txBody>
          <a:bodyPr rtlCol="0"/>
          <a:lstStyle/>
          <a:p>
            <a:pPr rtl="0"/>
            <a:r>
              <a:rPr lang="es-ES" dirty="0"/>
              <a:t>Introducción a Ciencias de la Computación</a:t>
            </a:r>
          </a:p>
        </p:txBody>
      </p:sp>
      <p:sp>
        <p:nvSpPr>
          <p:cNvPr id="13" name="Text Placeholder 12">
            <a:extLst>
              <a:ext uri="{FF2B5EF4-FFF2-40B4-BE49-F238E27FC236}">
                <a16:creationId xmlns:a16="http://schemas.microsoft.com/office/drawing/2014/main" id="{52BABEFA-B7B5-77B7-9F34-3239BC507AA2}"/>
              </a:ext>
            </a:extLst>
          </p:cNvPr>
          <p:cNvSpPr>
            <a:spLocks noGrp="1"/>
          </p:cNvSpPr>
          <p:nvPr>
            <p:ph type="body" sz="quarter" idx="18"/>
          </p:nvPr>
        </p:nvSpPr>
        <p:spPr>
          <a:xfrm>
            <a:off x="6612861" y="3591638"/>
            <a:ext cx="3064668" cy="518795"/>
          </a:xfrm>
        </p:spPr>
        <p:txBody>
          <a:bodyPr/>
          <a:lstStyle/>
          <a:p>
            <a:r>
              <a:rPr lang="es-MX" dirty="0"/>
              <a:t>erickarroyo@ciencias.unam.mx</a:t>
            </a:r>
          </a:p>
        </p:txBody>
      </p:sp>
    </p:spTree>
    <p:extLst>
      <p:ext uri="{BB962C8B-B14F-4D97-AF65-F5344CB8AC3E}">
        <p14:creationId xmlns:p14="http://schemas.microsoft.com/office/powerpoint/2010/main" val="92772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EF3172B-09F2-0D14-F246-F5693103D6AB}"/>
              </a:ext>
            </a:extLst>
          </p:cNvPr>
          <p:cNvSpPr>
            <a:spLocks noGrp="1"/>
          </p:cNvSpPr>
          <p:nvPr>
            <p:ph type="pic" sz="quarter" idx="13"/>
          </p:nvPr>
        </p:nvSpPr>
        <p:spPr/>
        <p:txBody>
          <a:bodyPr/>
          <a:lstStyle/>
          <a:p>
            <a:endParaRPr lang="es-MX"/>
          </a:p>
        </p:txBody>
      </p:sp>
      <p:sp>
        <p:nvSpPr>
          <p:cNvPr id="3" name="Title 2">
            <a:extLst>
              <a:ext uri="{FF2B5EF4-FFF2-40B4-BE49-F238E27FC236}">
                <a16:creationId xmlns:a16="http://schemas.microsoft.com/office/drawing/2014/main" id="{23DC4A59-36E9-5CE1-0E6B-E34508D3F6AA}"/>
              </a:ext>
            </a:extLst>
          </p:cNvPr>
          <p:cNvSpPr>
            <a:spLocks noGrp="1"/>
          </p:cNvSpPr>
          <p:nvPr>
            <p:ph type="title"/>
          </p:nvPr>
        </p:nvSpPr>
        <p:spPr/>
        <p:txBody>
          <a:bodyPr/>
          <a:lstStyle/>
          <a:p>
            <a:r>
              <a:rPr lang="es-ES" altLang="es-ES" sz="2800" dirty="0"/>
              <a:t>Las aplicaciones son fáciles de diseñar, pero muy </a:t>
            </a:r>
            <a:r>
              <a:rPr lang="es-ES" altLang="es-ES" sz="2800" b="1" dirty="0">
                <a:solidFill>
                  <a:srgbClr val="C00000"/>
                </a:solidFill>
              </a:rPr>
              <a:t>difíciles de mantener</a:t>
            </a:r>
            <a:br>
              <a:rPr lang="en-US" altLang="es-ES" sz="2800" b="1" dirty="0">
                <a:solidFill>
                  <a:srgbClr val="006600"/>
                </a:solidFill>
              </a:rPr>
            </a:br>
            <a:endParaRPr lang="es-MX" sz="2800" dirty="0"/>
          </a:p>
        </p:txBody>
      </p:sp>
      <p:sp>
        <p:nvSpPr>
          <p:cNvPr id="4" name="Slide Number Placeholder 3">
            <a:extLst>
              <a:ext uri="{FF2B5EF4-FFF2-40B4-BE49-F238E27FC236}">
                <a16:creationId xmlns:a16="http://schemas.microsoft.com/office/drawing/2014/main" id="{40C597D9-CA6F-DCD8-EDEA-0B1CFD952D47}"/>
              </a:ext>
            </a:extLst>
          </p:cNvPr>
          <p:cNvSpPr>
            <a:spLocks noGrp="1"/>
          </p:cNvSpPr>
          <p:nvPr>
            <p:ph type="sldNum" sz="quarter" idx="12"/>
          </p:nvPr>
        </p:nvSpPr>
        <p:spPr/>
        <p:txBody>
          <a:bodyPr/>
          <a:lstStyle/>
          <a:p>
            <a:pPr rtl="0"/>
            <a:fld id="{8C2E478F-E849-4A8C-AF1F-CBCC78A7CBFA}" type="slidenum">
              <a:rPr lang="es-ES" noProof="0" smtClean="0"/>
              <a:t>4</a:t>
            </a:fld>
            <a:endParaRPr lang="es-ES" noProof="0"/>
          </a:p>
        </p:txBody>
      </p:sp>
      <p:grpSp>
        <p:nvGrpSpPr>
          <p:cNvPr id="6" name="Group 4">
            <a:extLst>
              <a:ext uri="{FF2B5EF4-FFF2-40B4-BE49-F238E27FC236}">
                <a16:creationId xmlns:a16="http://schemas.microsoft.com/office/drawing/2014/main" id="{BDA7E60A-543A-9BF8-9721-FB0938AF8A11}"/>
              </a:ext>
            </a:extLst>
          </p:cNvPr>
          <p:cNvGrpSpPr>
            <a:grpSpLocks/>
          </p:cNvGrpSpPr>
          <p:nvPr/>
        </p:nvGrpSpPr>
        <p:grpSpPr bwMode="auto">
          <a:xfrm>
            <a:off x="71438" y="298938"/>
            <a:ext cx="6997381" cy="6260123"/>
            <a:chOff x="1793" y="2011"/>
            <a:chExt cx="3101" cy="1966"/>
          </a:xfrm>
        </p:grpSpPr>
        <p:sp>
          <p:nvSpPr>
            <p:cNvPr id="7" name="Rectangle 5">
              <a:extLst>
                <a:ext uri="{FF2B5EF4-FFF2-40B4-BE49-F238E27FC236}">
                  <a16:creationId xmlns:a16="http://schemas.microsoft.com/office/drawing/2014/main" id="{F142B098-9C70-2849-B665-91A1A6750F25}"/>
                </a:ext>
              </a:extLst>
            </p:cNvPr>
            <p:cNvSpPr>
              <a:spLocks noChangeArrowheads="1"/>
            </p:cNvSpPr>
            <p:nvPr/>
          </p:nvSpPr>
          <p:spPr bwMode="auto">
            <a:xfrm>
              <a:off x="1793" y="2011"/>
              <a:ext cx="3101" cy="1966"/>
            </a:xfrm>
            <a:prstGeom prst="rect">
              <a:avLst/>
            </a:prstGeom>
            <a:solidFill>
              <a:srgbClr val="FFFF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buClrTx/>
                <a:buFontTx/>
                <a:buChar char="•"/>
              </a:pPr>
              <a:endParaRPr lang="es-ES" altLang="es-ES" sz="1800">
                <a:latin typeface="Arial" panose="020B0604020202020204" pitchFamily="34" charset="0"/>
              </a:endParaRPr>
            </a:p>
          </p:txBody>
        </p:sp>
        <p:sp>
          <p:nvSpPr>
            <p:cNvPr id="8" name="Freeform 6">
              <a:extLst>
                <a:ext uri="{FF2B5EF4-FFF2-40B4-BE49-F238E27FC236}">
                  <a16:creationId xmlns:a16="http://schemas.microsoft.com/office/drawing/2014/main" id="{D387A434-1589-9027-623C-B1A25D57EEA6}"/>
                </a:ext>
              </a:extLst>
            </p:cNvPr>
            <p:cNvSpPr>
              <a:spLocks/>
            </p:cNvSpPr>
            <p:nvPr/>
          </p:nvSpPr>
          <p:spPr bwMode="auto">
            <a:xfrm>
              <a:off x="2860" y="2445"/>
              <a:ext cx="1246" cy="1229"/>
            </a:xfrm>
            <a:custGeom>
              <a:avLst/>
              <a:gdLst>
                <a:gd name="T0" fmla="*/ 527 w 1423"/>
                <a:gd name="T1" fmla="*/ 3 h 1433"/>
                <a:gd name="T2" fmla="*/ 596 w 1423"/>
                <a:gd name="T3" fmla="*/ 15 h 1433"/>
                <a:gd name="T4" fmla="*/ 663 w 1423"/>
                <a:gd name="T5" fmla="*/ 35 h 1433"/>
                <a:gd name="T6" fmla="*/ 726 w 1423"/>
                <a:gd name="T7" fmla="*/ 65 h 1433"/>
                <a:gd name="T8" fmla="*/ 782 w 1423"/>
                <a:gd name="T9" fmla="*/ 105 h 1433"/>
                <a:gd name="T10" fmla="*/ 831 w 1423"/>
                <a:gd name="T11" fmla="*/ 148 h 1433"/>
                <a:gd name="T12" fmla="*/ 873 w 1423"/>
                <a:gd name="T13" fmla="*/ 199 h 1433"/>
                <a:gd name="T14" fmla="*/ 909 w 1423"/>
                <a:gd name="T15" fmla="*/ 256 h 1433"/>
                <a:gd name="T16" fmla="*/ 934 w 1423"/>
                <a:gd name="T17" fmla="*/ 317 h 1433"/>
                <a:gd name="T18" fmla="*/ 950 w 1423"/>
                <a:gd name="T19" fmla="*/ 383 h 1433"/>
                <a:gd name="T20" fmla="*/ 955 w 1423"/>
                <a:gd name="T21" fmla="*/ 451 h 1433"/>
                <a:gd name="T22" fmla="*/ 950 w 1423"/>
                <a:gd name="T23" fmla="*/ 521 h 1433"/>
                <a:gd name="T24" fmla="*/ 934 w 1423"/>
                <a:gd name="T25" fmla="*/ 587 h 1433"/>
                <a:gd name="T26" fmla="*/ 909 w 1423"/>
                <a:gd name="T27" fmla="*/ 648 h 1433"/>
                <a:gd name="T28" fmla="*/ 873 w 1423"/>
                <a:gd name="T29" fmla="*/ 705 h 1433"/>
                <a:gd name="T30" fmla="*/ 831 w 1423"/>
                <a:gd name="T31" fmla="*/ 756 h 1433"/>
                <a:gd name="T32" fmla="*/ 782 w 1423"/>
                <a:gd name="T33" fmla="*/ 800 h 1433"/>
                <a:gd name="T34" fmla="*/ 726 w 1423"/>
                <a:gd name="T35" fmla="*/ 839 h 1433"/>
                <a:gd name="T36" fmla="*/ 663 w 1423"/>
                <a:gd name="T37" fmla="*/ 869 h 1433"/>
                <a:gd name="T38" fmla="*/ 596 w 1423"/>
                <a:gd name="T39" fmla="*/ 889 h 1433"/>
                <a:gd name="T40" fmla="*/ 527 w 1423"/>
                <a:gd name="T41" fmla="*/ 902 h 1433"/>
                <a:gd name="T42" fmla="*/ 453 w 1423"/>
                <a:gd name="T43" fmla="*/ 904 h 1433"/>
                <a:gd name="T44" fmla="*/ 382 w 1423"/>
                <a:gd name="T45" fmla="*/ 895 h 1433"/>
                <a:gd name="T46" fmla="*/ 314 w 1423"/>
                <a:gd name="T47" fmla="*/ 877 h 1433"/>
                <a:gd name="T48" fmla="*/ 250 w 1423"/>
                <a:gd name="T49" fmla="*/ 850 h 1433"/>
                <a:gd name="T50" fmla="*/ 192 w 1423"/>
                <a:gd name="T51" fmla="*/ 815 h 1433"/>
                <a:gd name="T52" fmla="*/ 141 w 1423"/>
                <a:gd name="T53" fmla="*/ 772 h 1433"/>
                <a:gd name="T54" fmla="*/ 95 w 1423"/>
                <a:gd name="T55" fmla="*/ 722 h 1433"/>
                <a:gd name="T56" fmla="*/ 58 w 1423"/>
                <a:gd name="T57" fmla="*/ 668 h 1433"/>
                <a:gd name="T58" fmla="*/ 29 w 1423"/>
                <a:gd name="T59" fmla="*/ 607 h 1433"/>
                <a:gd name="T60" fmla="*/ 10 w 1423"/>
                <a:gd name="T61" fmla="*/ 544 h 1433"/>
                <a:gd name="T62" fmla="*/ 0 w 1423"/>
                <a:gd name="T63" fmla="*/ 475 h 1433"/>
                <a:gd name="T64" fmla="*/ 4 w 1423"/>
                <a:gd name="T65" fmla="*/ 407 h 1433"/>
                <a:gd name="T66" fmla="*/ 16 w 1423"/>
                <a:gd name="T67" fmla="*/ 340 h 1433"/>
                <a:gd name="T68" fmla="*/ 38 w 1423"/>
                <a:gd name="T69" fmla="*/ 276 h 1433"/>
                <a:gd name="T70" fmla="*/ 70 w 1423"/>
                <a:gd name="T71" fmla="*/ 219 h 1433"/>
                <a:gd name="T72" fmla="*/ 110 w 1423"/>
                <a:gd name="T73" fmla="*/ 165 h 1433"/>
                <a:gd name="T74" fmla="*/ 158 w 1423"/>
                <a:gd name="T75" fmla="*/ 117 h 1433"/>
                <a:gd name="T76" fmla="*/ 210 w 1423"/>
                <a:gd name="T77" fmla="*/ 77 h 1433"/>
                <a:gd name="T78" fmla="*/ 271 w 1423"/>
                <a:gd name="T79" fmla="*/ 45 h 1433"/>
                <a:gd name="T80" fmla="*/ 336 w 1423"/>
                <a:gd name="T81" fmla="*/ 21 h 1433"/>
                <a:gd name="T82" fmla="*/ 405 w 1423"/>
                <a:gd name="T83" fmla="*/ 5 h 1433"/>
                <a:gd name="T84" fmla="*/ 478 w 1423"/>
                <a:gd name="T85" fmla="*/ 0 h 14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23"/>
                <a:gd name="T130" fmla="*/ 0 h 1433"/>
                <a:gd name="T131" fmla="*/ 1423 w 1423"/>
                <a:gd name="T132" fmla="*/ 1433 h 14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23" h="1433">
                  <a:moveTo>
                    <a:pt x="713" y="0"/>
                  </a:moveTo>
                  <a:lnTo>
                    <a:pt x="748" y="0"/>
                  </a:lnTo>
                  <a:lnTo>
                    <a:pt x="786" y="3"/>
                  </a:lnTo>
                  <a:lnTo>
                    <a:pt x="821" y="8"/>
                  </a:lnTo>
                  <a:lnTo>
                    <a:pt x="854" y="15"/>
                  </a:lnTo>
                  <a:lnTo>
                    <a:pt x="889" y="23"/>
                  </a:lnTo>
                  <a:lnTo>
                    <a:pt x="922" y="33"/>
                  </a:lnTo>
                  <a:lnTo>
                    <a:pt x="955" y="43"/>
                  </a:lnTo>
                  <a:lnTo>
                    <a:pt x="988" y="56"/>
                  </a:lnTo>
                  <a:lnTo>
                    <a:pt x="1021" y="71"/>
                  </a:lnTo>
                  <a:lnTo>
                    <a:pt x="1051" y="86"/>
                  </a:lnTo>
                  <a:lnTo>
                    <a:pt x="1081" y="104"/>
                  </a:lnTo>
                  <a:lnTo>
                    <a:pt x="1109" y="122"/>
                  </a:lnTo>
                  <a:lnTo>
                    <a:pt x="1137" y="142"/>
                  </a:lnTo>
                  <a:lnTo>
                    <a:pt x="1165" y="165"/>
                  </a:lnTo>
                  <a:lnTo>
                    <a:pt x="1190" y="187"/>
                  </a:lnTo>
                  <a:lnTo>
                    <a:pt x="1215" y="210"/>
                  </a:lnTo>
                  <a:lnTo>
                    <a:pt x="1238" y="235"/>
                  </a:lnTo>
                  <a:lnTo>
                    <a:pt x="1261" y="261"/>
                  </a:lnTo>
                  <a:lnTo>
                    <a:pt x="1281" y="288"/>
                  </a:lnTo>
                  <a:lnTo>
                    <a:pt x="1301" y="316"/>
                  </a:lnTo>
                  <a:lnTo>
                    <a:pt x="1321" y="346"/>
                  </a:lnTo>
                  <a:lnTo>
                    <a:pt x="1337" y="374"/>
                  </a:lnTo>
                  <a:lnTo>
                    <a:pt x="1354" y="407"/>
                  </a:lnTo>
                  <a:lnTo>
                    <a:pt x="1367" y="437"/>
                  </a:lnTo>
                  <a:lnTo>
                    <a:pt x="1380" y="470"/>
                  </a:lnTo>
                  <a:lnTo>
                    <a:pt x="1392" y="503"/>
                  </a:lnTo>
                  <a:lnTo>
                    <a:pt x="1402" y="539"/>
                  </a:lnTo>
                  <a:lnTo>
                    <a:pt x="1410" y="571"/>
                  </a:lnTo>
                  <a:lnTo>
                    <a:pt x="1415" y="607"/>
                  </a:lnTo>
                  <a:lnTo>
                    <a:pt x="1420" y="645"/>
                  </a:lnTo>
                  <a:lnTo>
                    <a:pt x="1423" y="680"/>
                  </a:lnTo>
                  <a:lnTo>
                    <a:pt x="1423" y="715"/>
                  </a:lnTo>
                  <a:lnTo>
                    <a:pt x="1423" y="753"/>
                  </a:lnTo>
                  <a:lnTo>
                    <a:pt x="1420" y="789"/>
                  </a:lnTo>
                  <a:lnTo>
                    <a:pt x="1415" y="827"/>
                  </a:lnTo>
                  <a:lnTo>
                    <a:pt x="1410" y="862"/>
                  </a:lnTo>
                  <a:lnTo>
                    <a:pt x="1402" y="895"/>
                  </a:lnTo>
                  <a:lnTo>
                    <a:pt x="1392" y="930"/>
                  </a:lnTo>
                  <a:lnTo>
                    <a:pt x="1380" y="963"/>
                  </a:lnTo>
                  <a:lnTo>
                    <a:pt x="1367" y="996"/>
                  </a:lnTo>
                  <a:lnTo>
                    <a:pt x="1354" y="1026"/>
                  </a:lnTo>
                  <a:lnTo>
                    <a:pt x="1337" y="1059"/>
                  </a:lnTo>
                  <a:lnTo>
                    <a:pt x="1321" y="1087"/>
                  </a:lnTo>
                  <a:lnTo>
                    <a:pt x="1301" y="1117"/>
                  </a:lnTo>
                  <a:lnTo>
                    <a:pt x="1281" y="1145"/>
                  </a:lnTo>
                  <a:lnTo>
                    <a:pt x="1261" y="1173"/>
                  </a:lnTo>
                  <a:lnTo>
                    <a:pt x="1238" y="1198"/>
                  </a:lnTo>
                  <a:lnTo>
                    <a:pt x="1215" y="1223"/>
                  </a:lnTo>
                  <a:lnTo>
                    <a:pt x="1190" y="1246"/>
                  </a:lnTo>
                  <a:lnTo>
                    <a:pt x="1165" y="1269"/>
                  </a:lnTo>
                  <a:lnTo>
                    <a:pt x="1137" y="1292"/>
                  </a:lnTo>
                  <a:lnTo>
                    <a:pt x="1109" y="1312"/>
                  </a:lnTo>
                  <a:lnTo>
                    <a:pt x="1081" y="1329"/>
                  </a:lnTo>
                  <a:lnTo>
                    <a:pt x="1051" y="1347"/>
                  </a:lnTo>
                  <a:lnTo>
                    <a:pt x="1021" y="1362"/>
                  </a:lnTo>
                  <a:lnTo>
                    <a:pt x="988" y="1377"/>
                  </a:lnTo>
                  <a:lnTo>
                    <a:pt x="955" y="1390"/>
                  </a:lnTo>
                  <a:lnTo>
                    <a:pt x="922" y="1400"/>
                  </a:lnTo>
                  <a:lnTo>
                    <a:pt x="889" y="1410"/>
                  </a:lnTo>
                  <a:lnTo>
                    <a:pt x="854" y="1418"/>
                  </a:lnTo>
                  <a:lnTo>
                    <a:pt x="821" y="1425"/>
                  </a:lnTo>
                  <a:lnTo>
                    <a:pt x="786" y="1431"/>
                  </a:lnTo>
                  <a:lnTo>
                    <a:pt x="748" y="1433"/>
                  </a:lnTo>
                  <a:lnTo>
                    <a:pt x="713" y="1433"/>
                  </a:lnTo>
                  <a:lnTo>
                    <a:pt x="675" y="1433"/>
                  </a:lnTo>
                  <a:lnTo>
                    <a:pt x="639" y="1431"/>
                  </a:lnTo>
                  <a:lnTo>
                    <a:pt x="604" y="1425"/>
                  </a:lnTo>
                  <a:lnTo>
                    <a:pt x="569" y="1418"/>
                  </a:lnTo>
                  <a:lnTo>
                    <a:pt x="536" y="1410"/>
                  </a:lnTo>
                  <a:lnTo>
                    <a:pt x="500" y="1400"/>
                  </a:lnTo>
                  <a:lnTo>
                    <a:pt x="468" y="1390"/>
                  </a:lnTo>
                  <a:lnTo>
                    <a:pt x="435" y="1377"/>
                  </a:lnTo>
                  <a:lnTo>
                    <a:pt x="404" y="1362"/>
                  </a:lnTo>
                  <a:lnTo>
                    <a:pt x="374" y="1347"/>
                  </a:lnTo>
                  <a:lnTo>
                    <a:pt x="344" y="1329"/>
                  </a:lnTo>
                  <a:lnTo>
                    <a:pt x="313" y="1312"/>
                  </a:lnTo>
                  <a:lnTo>
                    <a:pt x="286" y="1292"/>
                  </a:lnTo>
                  <a:lnTo>
                    <a:pt x="260" y="1269"/>
                  </a:lnTo>
                  <a:lnTo>
                    <a:pt x="235" y="1246"/>
                  </a:lnTo>
                  <a:lnTo>
                    <a:pt x="210" y="1223"/>
                  </a:lnTo>
                  <a:lnTo>
                    <a:pt x="185" y="1198"/>
                  </a:lnTo>
                  <a:lnTo>
                    <a:pt x="164" y="1173"/>
                  </a:lnTo>
                  <a:lnTo>
                    <a:pt x="142" y="1145"/>
                  </a:lnTo>
                  <a:lnTo>
                    <a:pt x="121" y="1117"/>
                  </a:lnTo>
                  <a:lnTo>
                    <a:pt x="104" y="1087"/>
                  </a:lnTo>
                  <a:lnTo>
                    <a:pt x="86" y="1059"/>
                  </a:lnTo>
                  <a:lnTo>
                    <a:pt x="71" y="1026"/>
                  </a:lnTo>
                  <a:lnTo>
                    <a:pt x="56" y="996"/>
                  </a:lnTo>
                  <a:lnTo>
                    <a:pt x="43" y="963"/>
                  </a:lnTo>
                  <a:lnTo>
                    <a:pt x="33" y="930"/>
                  </a:lnTo>
                  <a:lnTo>
                    <a:pt x="23" y="895"/>
                  </a:lnTo>
                  <a:lnTo>
                    <a:pt x="15" y="862"/>
                  </a:lnTo>
                  <a:lnTo>
                    <a:pt x="8" y="827"/>
                  </a:lnTo>
                  <a:lnTo>
                    <a:pt x="5" y="789"/>
                  </a:lnTo>
                  <a:lnTo>
                    <a:pt x="0" y="753"/>
                  </a:lnTo>
                  <a:lnTo>
                    <a:pt x="0" y="715"/>
                  </a:lnTo>
                  <a:lnTo>
                    <a:pt x="0" y="680"/>
                  </a:lnTo>
                  <a:lnTo>
                    <a:pt x="5" y="645"/>
                  </a:lnTo>
                  <a:lnTo>
                    <a:pt x="8" y="607"/>
                  </a:lnTo>
                  <a:lnTo>
                    <a:pt x="15" y="571"/>
                  </a:lnTo>
                  <a:lnTo>
                    <a:pt x="23" y="539"/>
                  </a:lnTo>
                  <a:lnTo>
                    <a:pt x="33" y="503"/>
                  </a:lnTo>
                  <a:lnTo>
                    <a:pt x="43" y="470"/>
                  </a:lnTo>
                  <a:lnTo>
                    <a:pt x="56" y="437"/>
                  </a:lnTo>
                  <a:lnTo>
                    <a:pt x="71" y="407"/>
                  </a:lnTo>
                  <a:lnTo>
                    <a:pt x="86" y="374"/>
                  </a:lnTo>
                  <a:lnTo>
                    <a:pt x="104" y="346"/>
                  </a:lnTo>
                  <a:lnTo>
                    <a:pt x="121" y="316"/>
                  </a:lnTo>
                  <a:lnTo>
                    <a:pt x="142" y="288"/>
                  </a:lnTo>
                  <a:lnTo>
                    <a:pt x="164" y="261"/>
                  </a:lnTo>
                  <a:lnTo>
                    <a:pt x="185" y="235"/>
                  </a:lnTo>
                  <a:lnTo>
                    <a:pt x="210" y="210"/>
                  </a:lnTo>
                  <a:lnTo>
                    <a:pt x="235" y="187"/>
                  </a:lnTo>
                  <a:lnTo>
                    <a:pt x="260" y="165"/>
                  </a:lnTo>
                  <a:lnTo>
                    <a:pt x="286" y="142"/>
                  </a:lnTo>
                  <a:lnTo>
                    <a:pt x="313" y="122"/>
                  </a:lnTo>
                  <a:lnTo>
                    <a:pt x="344" y="104"/>
                  </a:lnTo>
                  <a:lnTo>
                    <a:pt x="374" y="86"/>
                  </a:lnTo>
                  <a:lnTo>
                    <a:pt x="404" y="71"/>
                  </a:lnTo>
                  <a:lnTo>
                    <a:pt x="435" y="56"/>
                  </a:lnTo>
                  <a:lnTo>
                    <a:pt x="468" y="43"/>
                  </a:lnTo>
                  <a:lnTo>
                    <a:pt x="500" y="33"/>
                  </a:lnTo>
                  <a:lnTo>
                    <a:pt x="536" y="23"/>
                  </a:lnTo>
                  <a:lnTo>
                    <a:pt x="569" y="15"/>
                  </a:lnTo>
                  <a:lnTo>
                    <a:pt x="604" y="8"/>
                  </a:lnTo>
                  <a:lnTo>
                    <a:pt x="639" y="3"/>
                  </a:lnTo>
                  <a:lnTo>
                    <a:pt x="675" y="0"/>
                  </a:lnTo>
                  <a:lnTo>
                    <a:pt x="71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9" name="Freeform 7">
              <a:extLst>
                <a:ext uri="{FF2B5EF4-FFF2-40B4-BE49-F238E27FC236}">
                  <a16:creationId xmlns:a16="http://schemas.microsoft.com/office/drawing/2014/main" id="{E19E4E29-8B79-F55A-48E6-EC1175DCB61D}"/>
                </a:ext>
              </a:extLst>
            </p:cNvPr>
            <p:cNvSpPr>
              <a:spLocks/>
            </p:cNvSpPr>
            <p:nvPr/>
          </p:nvSpPr>
          <p:spPr bwMode="auto">
            <a:xfrm>
              <a:off x="2860" y="2445"/>
              <a:ext cx="1246" cy="1229"/>
            </a:xfrm>
            <a:custGeom>
              <a:avLst/>
              <a:gdLst>
                <a:gd name="T0" fmla="*/ 527 w 1423"/>
                <a:gd name="T1" fmla="*/ 3 h 1433"/>
                <a:gd name="T2" fmla="*/ 596 w 1423"/>
                <a:gd name="T3" fmla="*/ 15 h 1433"/>
                <a:gd name="T4" fmla="*/ 663 w 1423"/>
                <a:gd name="T5" fmla="*/ 35 h 1433"/>
                <a:gd name="T6" fmla="*/ 726 w 1423"/>
                <a:gd name="T7" fmla="*/ 65 h 1433"/>
                <a:gd name="T8" fmla="*/ 782 w 1423"/>
                <a:gd name="T9" fmla="*/ 105 h 1433"/>
                <a:gd name="T10" fmla="*/ 831 w 1423"/>
                <a:gd name="T11" fmla="*/ 148 h 1433"/>
                <a:gd name="T12" fmla="*/ 873 w 1423"/>
                <a:gd name="T13" fmla="*/ 199 h 1433"/>
                <a:gd name="T14" fmla="*/ 909 w 1423"/>
                <a:gd name="T15" fmla="*/ 256 h 1433"/>
                <a:gd name="T16" fmla="*/ 934 w 1423"/>
                <a:gd name="T17" fmla="*/ 317 h 1433"/>
                <a:gd name="T18" fmla="*/ 950 w 1423"/>
                <a:gd name="T19" fmla="*/ 383 h 1433"/>
                <a:gd name="T20" fmla="*/ 955 w 1423"/>
                <a:gd name="T21" fmla="*/ 451 h 1433"/>
                <a:gd name="T22" fmla="*/ 950 w 1423"/>
                <a:gd name="T23" fmla="*/ 521 h 1433"/>
                <a:gd name="T24" fmla="*/ 934 w 1423"/>
                <a:gd name="T25" fmla="*/ 587 h 1433"/>
                <a:gd name="T26" fmla="*/ 909 w 1423"/>
                <a:gd name="T27" fmla="*/ 648 h 1433"/>
                <a:gd name="T28" fmla="*/ 873 w 1423"/>
                <a:gd name="T29" fmla="*/ 705 h 1433"/>
                <a:gd name="T30" fmla="*/ 831 w 1423"/>
                <a:gd name="T31" fmla="*/ 756 h 1433"/>
                <a:gd name="T32" fmla="*/ 782 w 1423"/>
                <a:gd name="T33" fmla="*/ 800 h 1433"/>
                <a:gd name="T34" fmla="*/ 726 w 1423"/>
                <a:gd name="T35" fmla="*/ 839 h 1433"/>
                <a:gd name="T36" fmla="*/ 663 w 1423"/>
                <a:gd name="T37" fmla="*/ 869 h 1433"/>
                <a:gd name="T38" fmla="*/ 596 w 1423"/>
                <a:gd name="T39" fmla="*/ 889 h 1433"/>
                <a:gd name="T40" fmla="*/ 527 w 1423"/>
                <a:gd name="T41" fmla="*/ 902 h 1433"/>
                <a:gd name="T42" fmla="*/ 453 w 1423"/>
                <a:gd name="T43" fmla="*/ 904 h 1433"/>
                <a:gd name="T44" fmla="*/ 382 w 1423"/>
                <a:gd name="T45" fmla="*/ 895 h 1433"/>
                <a:gd name="T46" fmla="*/ 314 w 1423"/>
                <a:gd name="T47" fmla="*/ 877 h 1433"/>
                <a:gd name="T48" fmla="*/ 250 w 1423"/>
                <a:gd name="T49" fmla="*/ 850 h 1433"/>
                <a:gd name="T50" fmla="*/ 192 w 1423"/>
                <a:gd name="T51" fmla="*/ 815 h 1433"/>
                <a:gd name="T52" fmla="*/ 141 w 1423"/>
                <a:gd name="T53" fmla="*/ 772 h 1433"/>
                <a:gd name="T54" fmla="*/ 95 w 1423"/>
                <a:gd name="T55" fmla="*/ 722 h 1433"/>
                <a:gd name="T56" fmla="*/ 58 w 1423"/>
                <a:gd name="T57" fmla="*/ 668 h 1433"/>
                <a:gd name="T58" fmla="*/ 29 w 1423"/>
                <a:gd name="T59" fmla="*/ 607 h 1433"/>
                <a:gd name="T60" fmla="*/ 10 w 1423"/>
                <a:gd name="T61" fmla="*/ 544 h 1433"/>
                <a:gd name="T62" fmla="*/ 0 w 1423"/>
                <a:gd name="T63" fmla="*/ 475 h 1433"/>
                <a:gd name="T64" fmla="*/ 4 w 1423"/>
                <a:gd name="T65" fmla="*/ 407 h 1433"/>
                <a:gd name="T66" fmla="*/ 16 w 1423"/>
                <a:gd name="T67" fmla="*/ 340 h 1433"/>
                <a:gd name="T68" fmla="*/ 38 w 1423"/>
                <a:gd name="T69" fmla="*/ 276 h 1433"/>
                <a:gd name="T70" fmla="*/ 70 w 1423"/>
                <a:gd name="T71" fmla="*/ 219 h 1433"/>
                <a:gd name="T72" fmla="*/ 110 w 1423"/>
                <a:gd name="T73" fmla="*/ 165 h 1433"/>
                <a:gd name="T74" fmla="*/ 158 w 1423"/>
                <a:gd name="T75" fmla="*/ 117 h 1433"/>
                <a:gd name="T76" fmla="*/ 210 w 1423"/>
                <a:gd name="T77" fmla="*/ 77 h 1433"/>
                <a:gd name="T78" fmla="*/ 271 w 1423"/>
                <a:gd name="T79" fmla="*/ 45 h 1433"/>
                <a:gd name="T80" fmla="*/ 336 w 1423"/>
                <a:gd name="T81" fmla="*/ 21 h 1433"/>
                <a:gd name="T82" fmla="*/ 405 w 1423"/>
                <a:gd name="T83" fmla="*/ 5 h 1433"/>
                <a:gd name="T84" fmla="*/ 478 w 1423"/>
                <a:gd name="T85" fmla="*/ 0 h 14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23"/>
                <a:gd name="T130" fmla="*/ 0 h 1433"/>
                <a:gd name="T131" fmla="*/ 1423 w 1423"/>
                <a:gd name="T132" fmla="*/ 1433 h 14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23" h="1433">
                  <a:moveTo>
                    <a:pt x="713" y="0"/>
                  </a:moveTo>
                  <a:lnTo>
                    <a:pt x="748" y="0"/>
                  </a:lnTo>
                  <a:lnTo>
                    <a:pt x="786" y="3"/>
                  </a:lnTo>
                  <a:lnTo>
                    <a:pt x="821" y="8"/>
                  </a:lnTo>
                  <a:lnTo>
                    <a:pt x="854" y="15"/>
                  </a:lnTo>
                  <a:lnTo>
                    <a:pt x="889" y="23"/>
                  </a:lnTo>
                  <a:lnTo>
                    <a:pt x="922" y="33"/>
                  </a:lnTo>
                  <a:lnTo>
                    <a:pt x="955" y="43"/>
                  </a:lnTo>
                  <a:lnTo>
                    <a:pt x="988" y="56"/>
                  </a:lnTo>
                  <a:lnTo>
                    <a:pt x="1021" y="71"/>
                  </a:lnTo>
                  <a:lnTo>
                    <a:pt x="1051" y="86"/>
                  </a:lnTo>
                  <a:lnTo>
                    <a:pt x="1081" y="104"/>
                  </a:lnTo>
                  <a:lnTo>
                    <a:pt x="1109" y="122"/>
                  </a:lnTo>
                  <a:lnTo>
                    <a:pt x="1137" y="142"/>
                  </a:lnTo>
                  <a:lnTo>
                    <a:pt x="1165" y="165"/>
                  </a:lnTo>
                  <a:lnTo>
                    <a:pt x="1190" y="187"/>
                  </a:lnTo>
                  <a:lnTo>
                    <a:pt x="1215" y="210"/>
                  </a:lnTo>
                  <a:lnTo>
                    <a:pt x="1238" y="235"/>
                  </a:lnTo>
                  <a:lnTo>
                    <a:pt x="1261" y="261"/>
                  </a:lnTo>
                  <a:lnTo>
                    <a:pt x="1281" y="288"/>
                  </a:lnTo>
                  <a:lnTo>
                    <a:pt x="1301" y="316"/>
                  </a:lnTo>
                  <a:lnTo>
                    <a:pt x="1321" y="346"/>
                  </a:lnTo>
                  <a:lnTo>
                    <a:pt x="1337" y="374"/>
                  </a:lnTo>
                  <a:lnTo>
                    <a:pt x="1354" y="407"/>
                  </a:lnTo>
                  <a:lnTo>
                    <a:pt x="1367" y="437"/>
                  </a:lnTo>
                  <a:lnTo>
                    <a:pt x="1380" y="470"/>
                  </a:lnTo>
                  <a:lnTo>
                    <a:pt x="1392" y="503"/>
                  </a:lnTo>
                  <a:lnTo>
                    <a:pt x="1402" y="539"/>
                  </a:lnTo>
                  <a:lnTo>
                    <a:pt x="1410" y="571"/>
                  </a:lnTo>
                  <a:lnTo>
                    <a:pt x="1415" y="607"/>
                  </a:lnTo>
                  <a:lnTo>
                    <a:pt x="1420" y="645"/>
                  </a:lnTo>
                  <a:lnTo>
                    <a:pt x="1423" y="680"/>
                  </a:lnTo>
                  <a:lnTo>
                    <a:pt x="1423" y="715"/>
                  </a:lnTo>
                  <a:lnTo>
                    <a:pt x="1423" y="753"/>
                  </a:lnTo>
                  <a:lnTo>
                    <a:pt x="1420" y="789"/>
                  </a:lnTo>
                  <a:lnTo>
                    <a:pt x="1415" y="827"/>
                  </a:lnTo>
                  <a:lnTo>
                    <a:pt x="1410" y="862"/>
                  </a:lnTo>
                  <a:lnTo>
                    <a:pt x="1402" y="895"/>
                  </a:lnTo>
                  <a:lnTo>
                    <a:pt x="1392" y="930"/>
                  </a:lnTo>
                  <a:lnTo>
                    <a:pt x="1380" y="963"/>
                  </a:lnTo>
                  <a:lnTo>
                    <a:pt x="1367" y="996"/>
                  </a:lnTo>
                  <a:lnTo>
                    <a:pt x="1354" y="1026"/>
                  </a:lnTo>
                  <a:lnTo>
                    <a:pt x="1337" y="1059"/>
                  </a:lnTo>
                  <a:lnTo>
                    <a:pt x="1321" y="1087"/>
                  </a:lnTo>
                  <a:lnTo>
                    <a:pt x="1301" y="1117"/>
                  </a:lnTo>
                  <a:lnTo>
                    <a:pt x="1281" y="1145"/>
                  </a:lnTo>
                  <a:lnTo>
                    <a:pt x="1261" y="1173"/>
                  </a:lnTo>
                  <a:lnTo>
                    <a:pt x="1238" y="1198"/>
                  </a:lnTo>
                  <a:lnTo>
                    <a:pt x="1215" y="1223"/>
                  </a:lnTo>
                  <a:lnTo>
                    <a:pt x="1190" y="1246"/>
                  </a:lnTo>
                  <a:lnTo>
                    <a:pt x="1165" y="1269"/>
                  </a:lnTo>
                  <a:lnTo>
                    <a:pt x="1137" y="1292"/>
                  </a:lnTo>
                  <a:lnTo>
                    <a:pt x="1109" y="1312"/>
                  </a:lnTo>
                  <a:lnTo>
                    <a:pt x="1081" y="1329"/>
                  </a:lnTo>
                  <a:lnTo>
                    <a:pt x="1051" y="1347"/>
                  </a:lnTo>
                  <a:lnTo>
                    <a:pt x="1021" y="1362"/>
                  </a:lnTo>
                  <a:lnTo>
                    <a:pt x="988" y="1377"/>
                  </a:lnTo>
                  <a:lnTo>
                    <a:pt x="955" y="1390"/>
                  </a:lnTo>
                  <a:lnTo>
                    <a:pt x="922" y="1400"/>
                  </a:lnTo>
                  <a:lnTo>
                    <a:pt x="889" y="1410"/>
                  </a:lnTo>
                  <a:lnTo>
                    <a:pt x="854" y="1418"/>
                  </a:lnTo>
                  <a:lnTo>
                    <a:pt x="821" y="1425"/>
                  </a:lnTo>
                  <a:lnTo>
                    <a:pt x="786" y="1431"/>
                  </a:lnTo>
                  <a:lnTo>
                    <a:pt x="748" y="1433"/>
                  </a:lnTo>
                  <a:lnTo>
                    <a:pt x="713" y="1433"/>
                  </a:lnTo>
                  <a:lnTo>
                    <a:pt x="675" y="1433"/>
                  </a:lnTo>
                  <a:lnTo>
                    <a:pt x="639" y="1431"/>
                  </a:lnTo>
                  <a:lnTo>
                    <a:pt x="604" y="1425"/>
                  </a:lnTo>
                  <a:lnTo>
                    <a:pt x="569" y="1418"/>
                  </a:lnTo>
                  <a:lnTo>
                    <a:pt x="536" y="1410"/>
                  </a:lnTo>
                  <a:lnTo>
                    <a:pt x="500" y="1400"/>
                  </a:lnTo>
                  <a:lnTo>
                    <a:pt x="468" y="1390"/>
                  </a:lnTo>
                  <a:lnTo>
                    <a:pt x="435" y="1377"/>
                  </a:lnTo>
                  <a:lnTo>
                    <a:pt x="404" y="1362"/>
                  </a:lnTo>
                  <a:lnTo>
                    <a:pt x="374" y="1347"/>
                  </a:lnTo>
                  <a:lnTo>
                    <a:pt x="344" y="1329"/>
                  </a:lnTo>
                  <a:lnTo>
                    <a:pt x="313" y="1312"/>
                  </a:lnTo>
                  <a:lnTo>
                    <a:pt x="286" y="1292"/>
                  </a:lnTo>
                  <a:lnTo>
                    <a:pt x="260" y="1269"/>
                  </a:lnTo>
                  <a:lnTo>
                    <a:pt x="235" y="1246"/>
                  </a:lnTo>
                  <a:lnTo>
                    <a:pt x="210" y="1223"/>
                  </a:lnTo>
                  <a:lnTo>
                    <a:pt x="185" y="1198"/>
                  </a:lnTo>
                  <a:lnTo>
                    <a:pt x="164" y="1173"/>
                  </a:lnTo>
                  <a:lnTo>
                    <a:pt x="142" y="1145"/>
                  </a:lnTo>
                  <a:lnTo>
                    <a:pt x="121" y="1117"/>
                  </a:lnTo>
                  <a:lnTo>
                    <a:pt x="104" y="1087"/>
                  </a:lnTo>
                  <a:lnTo>
                    <a:pt x="86" y="1059"/>
                  </a:lnTo>
                  <a:lnTo>
                    <a:pt x="71" y="1026"/>
                  </a:lnTo>
                  <a:lnTo>
                    <a:pt x="56" y="996"/>
                  </a:lnTo>
                  <a:lnTo>
                    <a:pt x="43" y="963"/>
                  </a:lnTo>
                  <a:lnTo>
                    <a:pt x="33" y="930"/>
                  </a:lnTo>
                  <a:lnTo>
                    <a:pt x="23" y="895"/>
                  </a:lnTo>
                  <a:lnTo>
                    <a:pt x="15" y="862"/>
                  </a:lnTo>
                  <a:lnTo>
                    <a:pt x="8" y="827"/>
                  </a:lnTo>
                  <a:lnTo>
                    <a:pt x="5" y="789"/>
                  </a:lnTo>
                  <a:lnTo>
                    <a:pt x="0" y="753"/>
                  </a:lnTo>
                  <a:lnTo>
                    <a:pt x="0" y="715"/>
                  </a:lnTo>
                  <a:lnTo>
                    <a:pt x="0" y="680"/>
                  </a:lnTo>
                  <a:lnTo>
                    <a:pt x="5" y="645"/>
                  </a:lnTo>
                  <a:lnTo>
                    <a:pt x="8" y="607"/>
                  </a:lnTo>
                  <a:lnTo>
                    <a:pt x="15" y="571"/>
                  </a:lnTo>
                  <a:lnTo>
                    <a:pt x="23" y="539"/>
                  </a:lnTo>
                  <a:lnTo>
                    <a:pt x="33" y="503"/>
                  </a:lnTo>
                  <a:lnTo>
                    <a:pt x="43" y="470"/>
                  </a:lnTo>
                  <a:lnTo>
                    <a:pt x="56" y="437"/>
                  </a:lnTo>
                  <a:lnTo>
                    <a:pt x="71" y="407"/>
                  </a:lnTo>
                  <a:lnTo>
                    <a:pt x="86" y="374"/>
                  </a:lnTo>
                  <a:lnTo>
                    <a:pt x="104" y="346"/>
                  </a:lnTo>
                  <a:lnTo>
                    <a:pt x="121" y="316"/>
                  </a:lnTo>
                  <a:lnTo>
                    <a:pt x="142" y="288"/>
                  </a:lnTo>
                  <a:lnTo>
                    <a:pt x="164" y="261"/>
                  </a:lnTo>
                  <a:lnTo>
                    <a:pt x="185" y="235"/>
                  </a:lnTo>
                  <a:lnTo>
                    <a:pt x="210" y="210"/>
                  </a:lnTo>
                  <a:lnTo>
                    <a:pt x="235" y="187"/>
                  </a:lnTo>
                  <a:lnTo>
                    <a:pt x="260" y="165"/>
                  </a:lnTo>
                  <a:lnTo>
                    <a:pt x="286" y="142"/>
                  </a:lnTo>
                  <a:lnTo>
                    <a:pt x="313" y="122"/>
                  </a:lnTo>
                  <a:lnTo>
                    <a:pt x="344" y="104"/>
                  </a:lnTo>
                  <a:lnTo>
                    <a:pt x="374" y="86"/>
                  </a:lnTo>
                  <a:lnTo>
                    <a:pt x="404" y="71"/>
                  </a:lnTo>
                  <a:lnTo>
                    <a:pt x="435" y="56"/>
                  </a:lnTo>
                  <a:lnTo>
                    <a:pt x="468" y="43"/>
                  </a:lnTo>
                  <a:lnTo>
                    <a:pt x="500" y="33"/>
                  </a:lnTo>
                  <a:lnTo>
                    <a:pt x="536" y="23"/>
                  </a:lnTo>
                  <a:lnTo>
                    <a:pt x="569" y="15"/>
                  </a:lnTo>
                  <a:lnTo>
                    <a:pt x="604" y="8"/>
                  </a:lnTo>
                  <a:lnTo>
                    <a:pt x="639" y="3"/>
                  </a:lnTo>
                  <a:lnTo>
                    <a:pt x="675" y="0"/>
                  </a:lnTo>
                  <a:lnTo>
                    <a:pt x="713" y="0"/>
                  </a:lnTo>
                </a:path>
              </a:pathLst>
            </a:custGeom>
            <a:solidFill>
              <a:srgbClr val="FFE5E5"/>
            </a:solidFill>
            <a:ln w="4763">
              <a:solidFill>
                <a:srgbClr val="000000"/>
              </a:solidFill>
              <a:prstDash val="solid"/>
              <a:round/>
              <a:headEnd/>
              <a:tailEnd/>
            </a:ln>
          </p:spPr>
          <p:txBody>
            <a:bodyPr/>
            <a:lstStyle/>
            <a:p>
              <a:endParaRPr lang="es-MX"/>
            </a:p>
          </p:txBody>
        </p:sp>
        <p:sp>
          <p:nvSpPr>
            <p:cNvPr id="10" name="Rectangle 8">
              <a:extLst>
                <a:ext uri="{FF2B5EF4-FFF2-40B4-BE49-F238E27FC236}">
                  <a16:creationId xmlns:a16="http://schemas.microsoft.com/office/drawing/2014/main" id="{1A425A5C-1F8F-2CBB-21CC-3E980E93A870}"/>
                </a:ext>
              </a:extLst>
            </p:cNvPr>
            <p:cNvSpPr>
              <a:spLocks noChangeArrowheads="1"/>
            </p:cNvSpPr>
            <p:nvPr/>
          </p:nvSpPr>
          <p:spPr bwMode="auto">
            <a:xfrm>
              <a:off x="2088" y="3759"/>
              <a:ext cx="202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Costo de las fases del desarrollo de una aplicación</a:t>
              </a:r>
              <a:endParaRPr kumimoji="1" lang="es-ES" altLang="es-ES" sz="1000"/>
            </a:p>
          </p:txBody>
        </p:sp>
        <p:sp>
          <p:nvSpPr>
            <p:cNvPr id="11" name="Freeform 9">
              <a:extLst>
                <a:ext uri="{FF2B5EF4-FFF2-40B4-BE49-F238E27FC236}">
                  <a16:creationId xmlns:a16="http://schemas.microsoft.com/office/drawing/2014/main" id="{86121FEA-FA3F-64A3-5AC1-BBC3778BC671}"/>
                </a:ext>
              </a:extLst>
            </p:cNvPr>
            <p:cNvSpPr>
              <a:spLocks/>
            </p:cNvSpPr>
            <p:nvPr/>
          </p:nvSpPr>
          <p:spPr bwMode="auto">
            <a:xfrm>
              <a:off x="2860" y="2450"/>
              <a:ext cx="624" cy="611"/>
            </a:xfrm>
            <a:custGeom>
              <a:avLst/>
              <a:gdLst>
                <a:gd name="T0" fmla="*/ 0 w 713"/>
                <a:gd name="T1" fmla="*/ 449 h 713"/>
                <a:gd name="T2" fmla="*/ 478 w 713"/>
                <a:gd name="T3" fmla="*/ 449 h 713"/>
                <a:gd name="T4" fmla="*/ 478 w 713"/>
                <a:gd name="T5" fmla="*/ 0 h 713"/>
                <a:gd name="T6" fmla="*/ 0 60000 65536"/>
                <a:gd name="T7" fmla="*/ 0 60000 65536"/>
                <a:gd name="T8" fmla="*/ 0 60000 65536"/>
                <a:gd name="T9" fmla="*/ 0 w 713"/>
                <a:gd name="T10" fmla="*/ 0 h 713"/>
                <a:gd name="T11" fmla="*/ 713 w 713"/>
                <a:gd name="T12" fmla="*/ 713 h 713"/>
              </a:gdLst>
              <a:ahLst/>
              <a:cxnLst>
                <a:cxn ang="T6">
                  <a:pos x="T0" y="T1"/>
                </a:cxn>
                <a:cxn ang="T7">
                  <a:pos x="T2" y="T3"/>
                </a:cxn>
                <a:cxn ang="T8">
                  <a:pos x="T4" y="T5"/>
                </a:cxn>
              </a:cxnLst>
              <a:rect l="T9" t="T10" r="T11" b="T12"/>
              <a:pathLst>
                <a:path w="713" h="713">
                  <a:moveTo>
                    <a:pt x="0" y="713"/>
                  </a:moveTo>
                  <a:lnTo>
                    <a:pt x="713" y="713"/>
                  </a:lnTo>
                  <a:lnTo>
                    <a:pt x="713"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2" name="Freeform 10">
              <a:extLst>
                <a:ext uri="{FF2B5EF4-FFF2-40B4-BE49-F238E27FC236}">
                  <a16:creationId xmlns:a16="http://schemas.microsoft.com/office/drawing/2014/main" id="{CB158A2A-2550-CE43-135A-6738FD5011F9}"/>
                </a:ext>
              </a:extLst>
            </p:cNvPr>
            <p:cNvSpPr>
              <a:spLocks/>
            </p:cNvSpPr>
            <p:nvPr/>
          </p:nvSpPr>
          <p:spPr bwMode="auto">
            <a:xfrm>
              <a:off x="3274" y="2485"/>
              <a:ext cx="538" cy="576"/>
            </a:xfrm>
            <a:custGeom>
              <a:avLst/>
              <a:gdLst>
                <a:gd name="T0" fmla="*/ 413 w 614"/>
                <a:gd name="T1" fmla="*/ 41 h 672"/>
                <a:gd name="T2" fmla="*/ 163 w 614"/>
                <a:gd name="T3" fmla="*/ 423 h 672"/>
                <a:gd name="T4" fmla="*/ 0 w 614"/>
                <a:gd name="T5" fmla="*/ 0 h 672"/>
                <a:gd name="T6" fmla="*/ 0 60000 65536"/>
                <a:gd name="T7" fmla="*/ 0 60000 65536"/>
                <a:gd name="T8" fmla="*/ 0 60000 65536"/>
                <a:gd name="T9" fmla="*/ 0 w 614"/>
                <a:gd name="T10" fmla="*/ 0 h 672"/>
                <a:gd name="T11" fmla="*/ 614 w 614"/>
                <a:gd name="T12" fmla="*/ 672 h 672"/>
              </a:gdLst>
              <a:ahLst/>
              <a:cxnLst>
                <a:cxn ang="T6">
                  <a:pos x="T0" y="T1"/>
                </a:cxn>
                <a:cxn ang="T7">
                  <a:pos x="T2" y="T3"/>
                </a:cxn>
                <a:cxn ang="T8">
                  <a:pos x="T4" y="T5"/>
                </a:cxn>
              </a:cxnLst>
              <a:rect l="T9" t="T10" r="T11" b="T12"/>
              <a:pathLst>
                <a:path w="614" h="672">
                  <a:moveTo>
                    <a:pt x="614" y="65"/>
                  </a:moveTo>
                  <a:lnTo>
                    <a:pt x="242" y="672"/>
                  </a:lnTo>
                  <a:lnTo>
                    <a:pt x="0"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3" name="Freeform 11">
              <a:extLst>
                <a:ext uri="{FF2B5EF4-FFF2-40B4-BE49-F238E27FC236}">
                  <a16:creationId xmlns:a16="http://schemas.microsoft.com/office/drawing/2014/main" id="{ED39E267-59AB-66E0-EEE9-23A39EEB4E45}"/>
                </a:ext>
              </a:extLst>
            </p:cNvPr>
            <p:cNvSpPr>
              <a:spLocks/>
            </p:cNvSpPr>
            <p:nvPr/>
          </p:nvSpPr>
          <p:spPr bwMode="auto">
            <a:xfrm>
              <a:off x="2942" y="2628"/>
              <a:ext cx="542" cy="433"/>
            </a:xfrm>
            <a:custGeom>
              <a:avLst/>
              <a:gdLst>
                <a:gd name="T0" fmla="*/ 79 w 619"/>
                <a:gd name="T1" fmla="*/ 0 h 505"/>
                <a:gd name="T2" fmla="*/ 416 w 619"/>
                <a:gd name="T3" fmla="*/ 318 h 505"/>
                <a:gd name="T4" fmla="*/ 0 w 619"/>
                <a:gd name="T5" fmla="*/ 100 h 505"/>
                <a:gd name="T6" fmla="*/ 79 w 619"/>
                <a:gd name="T7" fmla="*/ 0 h 505"/>
                <a:gd name="T8" fmla="*/ 0 60000 65536"/>
                <a:gd name="T9" fmla="*/ 0 60000 65536"/>
                <a:gd name="T10" fmla="*/ 0 60000 65536"/>
                <a:gd name="T11" fmla="*/ 0 60000 65536"/>
                <a:gd name="T12" fmla="*/ 0 w 619"/>
                <a:gd name="T13" fmla="*/ 0 h 505"/>
                <a:gd name="T14" fmla="*/ 619 w 619"/>
                <a:gd name="T15" fmla="*/ 505 h 505"/>
              </a:gdLst>
              <a:ahLst/>
              <a:cxnLst>
                <a:cxn ang="T8">
                  <a:pos x="T0" y="T1"/>
                </a:cxn>
                <a:cxn ang="T9">
                  <a:pos x="T2" y="T3"/>
                </a:cxn>
                <a:cxn ang="T10">
                  <a:pos x="T4" y="T5"/>
                </a:cxn>
                <a:cxn ang="T11">
                  <a:pos x="T6" y="T7"/>
                </a:cxn>
              </a:cxnLst>
              <a:rect l="T12" t="T13" r="T14" b="T15"/>
              <a:pathLst>
                <a:path w="619" h="505">
                  <a:moveTo>
                    <a:pt x="118" y="0"/>
                  </a:moveTo>
                  <a:lnTo>
                    <a:pt x="619" y="505"/>
                  </a:lnTo>
                  <a:lnTo>
                    <a:pt x="0" y="159"/>
                  </a:lnTo>
                  <a:lnTo>
                    <a:pt x="118"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14" name="Freeform 12">
              <a:extLst>
                <a:ext uri="{FF2B5EF4-FFF2-40B4-BE49-F238E27FC236}">
                  <a16:creationId xmlns:a16="http://schemas.microsoft.com/office/drawing/2014/main" id="{8303481B-674D-214B-E271-732F2D2CF48A}"/>
                </a:ext>
              </a:extLst>
            </p:cNvPr>
            <p:cNvSpPr>
              <a:spLocks/>
            </p:cNvSpPr>
            <p:nvPr/>
          </p:nvSpPr>
          <p:spPr bwMode="auto">
            <a:xfrm>
              <a:off x="2942" y="2628"/>
              <a:ext cx="542" cy="433"/>
            </a:xfrm>
            <a:custGeom>
              <a:avLst/>
              <a:gdLst>
                <a:gd name="T0" fmla="*/ 79 w 619"/>
                <a:gd name="T1" fmla="*/ 0 h 505"/>
                <a:gd name="T2" fmla="*/ 416 w 619"/>
                <a:gd name="T3" fmla="*/ 318 h 505"/>
                <a:gd name="T4" fmla="*/ 0 w 619"/>
                <a:gd name="T5" fmla="*/ 100 h 505"/>
                <a:gd name="T6" fmla="*/ 79 w 619"/>
                <a:gd name="T7" fmla="*/ 0 h 505"/>
                <a:gd name="T8" fmla="*/ 0 60000 65536"/>
                <a:gd name="T9" fmla="*/ 0 60000 65536"/>
                <a:gd name="T10" fmla="*/ 0 60000 65536"/>
                <a:gd name="T11" fmla="*/ 0 60000 65536"/>
                <a:gd name="T12" fmla="*/ 0 w 619"/>
                <a:gd name="T13" fmla="*/ 0 h 505"/>
                <a:gd name="T14" fmla="*/ 619 w 619"/>
                <a:gd name="T15" fmla="*/ 505 h 505"/>
              </a:gdLst>
              <a:ahLst/>
              <a:cxnLst>
                <a:cxn ang="T8">
                  <a:pos x="T0" y="T1"/>
                </a:cxn>
                <a:cxn ang="T9">
                  <a:pos x="T2" y="T3"/>
                </a:cxn>
                <a:cxn ang="T10">
                  <a:pos x="T4" y="T5"/>
                </a:cxn>
                <a:cxn ang="T11">
                  <a:pos x="T6" y="T7"/>
                </a:cxn>
              </a:cxnLst>
              <a:rect l="T12" t="T13" r="T14" b="T15"/>
              <a:pathLst>
                <a:path w="619" h="505">
                  <a:moveTo>
                    <a:pt x="118" y="0"/>
                  </a:moveTo>
                  <a:lnTo>
                    <a:pt x="619" y="505"/>
                  </a:lnTo>
                  <a:lnTo>
                    <a:pt x="0" y="159"/>
                  </a:lnTo>
                  <a:lnTo>
                    <a:pt x="118"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5" name="Freeform 13">
              <a:extLst>
                <a:ext uri="{FF2B5EF4-FFF2-40B4-BE49-F238E27FC236}">
                  <a16:creationId xmlns:a16="http://schemas.microsoft.com/office/drawing/2014/main" id="{0A9A87B9-D9B9-98C9-BDF1-1455BCFE93CB}"/>
                </a:ext>
              </a:extLst>
            </p:cNvPr>
            <p:cNvSpPr>
              <a:spLocks/>
            </p:cNvSpPr>
            <p:nvPr/>
          </p:nvSpPr>
          <p:spPr bwMode="auto">
            <a:xfrm>
              <a:off x="2885" y="2907"/>
              <a:ext cx="599" cy="154"/>
            </a:xfrm>
            <a:custGeom>
              <a:avLst/>
              <a:gdLst>
                <a:gd name="T0" fmla="*/ 458 w 685"/>
                <a:gd name="T1" fmla="*/ 114 h 179"/>
                <a:gd name="T2" fmla="*/ 0 w 685"/>
                <a:gd name="T3" fmla="*/ 0 h 179"/>
                <a:gd name="T4" fmla="*/ 458 w 685"/>
                <a:gd name="T5" fmla="*/ 114 h 179"/>
                <a:gd name="T6" fmla="*/ 0 60000 65536"/>
                <a:gd name="T7" fmla="*/ 0 60000 65536"/>
                <a:gd name="T8" fmla="*/ 0 60000 65536"/>
                <a:gd name="T9" fmla="*/ 0 w 685"/>
                <a:gd name="T10" fmla="*/ 0 h 179"/>
                <a:gd name="T11" fmla="*/ 685 w 685"/>
                <a:gd name="T12" fmla="*/ 179 h 179"/>
              </a:gdLst>
              <a:ahLst/>
              <a:cxnLst>
                <a:cxn ang="T6">
                  <a:pos x="T0" y="T1"/>
                </a:cxn>
                <a:cxn ang="T7">
                  <a:pos x="T2" y="T3"/>
                </a:cxn>
                <a:cxn ang="T8">
                  <a:pos x="T4" y="T5"/>
                </a:cxn>
              </a:cxnLst>
              <a:rect l="T9" t="T10" r="T11" b="T12"/>
              <a:pathLst>
                <a:path w="685" h="179">
                  <a:moveTo>
                    <a:pt x="685" y="179"/>
                  </a:moveTo>
                  <a:lnTo>
                    <a:pt x="0" y="0"/>
                  </a:lnTo>
                  <a:lnTo>
                    <a:pt x="685" y="17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6" name="Rectangle 14">
              <a:extLst>
                <a:ext uri="{FF2B5EF4-FFF2-40B4-BE49-F238E27FC236}">
                  <a16:creationId xmlns:a16="http://schemas.microsoft.com/office/drawing/2014/main" id="{0100835C-1AA3-2106-3EBB-ADCF2D3705D1}"/>
                </a:ext>
              </a:extLst>
            </p:cNvPr>
            <p:cNvSpPr>
              <a:spLocks noChangeArrowheads="1"/>
            </p:cNvSpPr>
            <p:nvPr/>
          </p:nvSpPr>
          <p:spPr bwMode="auto">
            <a:xfrm>
              <a:off x="2986" y="3132"/>
              <a:ext cx="8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Mantenimiento 67%</a:t>
              </a:r>
              <a:endParaRPr kumimoji="1" lang="es-ES" altLang="es-ES" sz="1000"/>
            </a:p>
          </p:txBody>
        </p:sp>
        <p:sp>
          <p:nvSpPr>
            <p:cNvPr id="17" name="Rectangle 15">
              <a:extLst>
                <a:ext uri="{FF2B5EF4-FFF2-40B4-BE49-F238E27FC236}">
                  <a16:creationId xmlns:a16="http://schemas.microsoft.com/office/drawing/2014/main" id="{56671A77-4938-C191-565D-D4F96179E7E3}"/>
                </a:ext>
              </a:extLst>
            </p:cNvPr>
            <p:cNvSpPr>
              <a:spLocks noChangeArrowheads="1"/>
            </p:cNvSpPr>
            <p:nvPr/>
          </p:nvSpPr>
          <p:spPr bwMode="auto">
            <a:xfrm>
              <a:off x="2686" y="2045"/>
              <a:ext cx="102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Pruebas de integración 7º</a:t>
              </a:r>
              <a:endParaRPr kumimoji="1" lang="es-ES" altLang="es-ES" sz="1000"/>
            </a:p>
          </p:txBody>
        </p:sp>
        <p:sp>
          <p:nvSpPr>
            <p:cNvPr id="18" name="Rectangle 16">
              <a:extLst>
                <a:ext uri="{FF2B5EF4-FFF2-40B4-BE49-F238E27FC236}">
                  <a16:creationId xmlns:a16="http://schemas.microsoft.com/office/drawing/2014/main" id="{BE564535-5414-520F-1782-66FC8A2F874E}"/>
                </a:ext>
              </a:extLst>
            </p:cNvPr>
            <p:cNvSpPr>
              <a:spLocks noChangeArrowheads="1"/>
            </p:cNvSpPr>
            <p:nvPr/>
          </p:nvSpPr>
          <p:spPr bwMode="auto">
            <a:xfrm>
              <a:off x="1989" y="2201"/>
              <a:ext cx="97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Pruebas de módulos 8%</a:t>
              </a:r>
              <a:endParaRPr kumimoji="1" lang="es-ES" altLang="es-ES" sz="1000"/>
            </a:p>
          </p:txBody>
        </p:sp>
        <p:sp>
          <p:nvSpPr>
            <p:cNvPr id="19" name="Rectangle 17">
              <a:extLst>
                <a:ext uri="{FF2B5EF4-FFF2-40B4-BE49-F238E27FC236}">
                  <a16:creationId xmlns:a16="http://schemas.microsoft.com/office/drawing/2014/main" id="{69059DFD-CB2E-9F43-F808-84D5D1241FBA}"/>
                </a:ext>
              </a:extLst>
            </p:cNvPr>
            <p:cNvSpPr>
              <a:spLocks noChangeArrowheads="1"/>
            </p:cNvSpPr>
            <p:nvPr/>
          </p:nvSpPr>
          <p:spPr bwMode="auto">
            <a:xfrm>
              <a:off x="1962" y="2361"/>
              <a:ext cx="68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Codificación 7%</a:t>
              </a:r>
              <a:endParaRPr kumimoji="1" lang="es-ES" altLang="es-ES" sz="1000"/>
            </a:p>
          </p:txBody>
        </p:sp>
        <p:sp>
          <p:nvSpPr>
            <p:cNvPr id="20" name="Rectangle 18">
              <a:extLst>
                <a:ext uri="{FF2B5EF4-FFF2-40B4-BE49-F238E27FC236}">
                  <a16:creationId xmlns:a16="http://schemas.microsoft.com/office/drawing/2014/main" id="{F1D6B472-6D81-9E30-9714-7472A9A392C7}"/>
                </a:ext>
              </a:extLst>
            </p:cNvPr>
            <p:cNvSpPr>
              <a:spLocks noChangeArrowheads="1"/>
            </p:cNvSpPr>
            <p:nvPr/>
          </p:nvSpPr>
          <p:spPr bwMode="auto">
            <a:xfrm>
              <a:off x="2161" y="2528"/>
              <a:ext cx="444"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Diseño 5%</a:t>
              </a:r>
              <a:endParaRPr kumimoji="1" lang="es-ES" altLang="es-ES" sz="1000"/>
            </a:p>
          </p:txBody>
        </p:sp>
        <p:sp>
          <p:nvSpPr>
            <p:cNvPr id="21" name="Rectangle 19">
              <a:extLst>
                <a:ext uri="{FF2B5EF4-FFF2-40B4-BE49-F238E27FC236}">
                  <a16:creationId xmlns:a16="http://schemas.microsoft.com/office/drawing/2014/main" id="{019E4055-8427-B7B3-0E19-912CECB3815B}"/>
                </a:ext>
              </a:extLst>
            </p:cNvPr>
            <p:cNvSpPr>
              <a:spLocks noChangeArrowheads="1"/>
            </p:cNvSpPr>
            <p:nvPr/>
          </p:nvSpPr>
          <p:spPr bwMode="auto">
            <a:xfrm>
              <a:off x="1943" y="2697"/>
              <a:ext cx="70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Especificación 3º</a:t>
              </a:r>
              <a:endParaRPr kumimoji="1" lang="es-ES" altLang="es-ES" sz="1000"/>
            </a:p>
          </p:txBody>
        </p:sp>
        <p:sp>
          <p:nvSpPr>
            <p:cNvPr id="22" name="Rectangle 20">
              <a:extLst>
                <a:ext uri="{FF2B5EF4-FFF2-40B4-BE49-F238E27FC236}">
                  <a16:creationId xmlns:a16="http://schemas.microsoft.com/office/drawing/2014/main" id="{3607A271-F2D7-8586-DCC1-C826363CE9A1}"/>
                </a:ext>
              </a:extLst>
            </p:cNvPr>
            <p:cNvSpPr>
              <a:spLocks noChangeArrowheads="1"/>
            </p:cNvSpPr>
            <p:nvPr/>
          </p:nvSpPr>
          <p:spPr bwMode="auto">
            <a:xfrm>
              <a:off x="2168" y="2872"/>
              <a:ext cx="43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3750">
                <a:spcBef>
                  <a:spcPct val="20000"/>
                </a:spcBef>
                <a:buClr>
                  <a:srgbClr val="0033CC"/>
                </a:buClr>
                <a:buBlip>
                  <a:blip r:embed="rId2"/>
                </a:buBlip>
                <a:defRPr sz="2400">
                  <a:solidFill>
                    <a:schemeClr val="tx1"/>
                  </a:solidFill>
                  <a:latin typeface="Times New Roman" panose="02020603050405020304" pitchFamily="18" charset="0"/>
                </a:defRPr>
              </a:lvl1pPr>
              <a:lvl2pPr marL="742950" indent="-285750" defTabSz="793750">
                <a:spcBef>
                  <a:spcPct val="20000"/>
                </a:spcBef>
                <a:buClr>
                  <a:srgbClr val="0033CC"/>
                </a:buClr>
                <a:buFont typeface="Wingdings" panose="05000000000000000000" pitchFamily="2" charset="2"/>
                <a:buChar char="n"/>
                <a:defRPr sz="2000">
                  <a:solidFill>
                    <a:schemeClr val="tx1"/>
                  </a:solidFill>
                  <a:latin typeface="Times New Roman" panose="02020603050405020304" pitchFamily="18" charset="0"/>
                </a:defRPr>
              </a:lvl2pPr>
              <a:lvl3pPr marL="11430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3pPr>
              <a:lvl4pPr marL="16002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4pPr>
              <a:lvl5pPr marL="2057400" indent="-228600" defTabSz="793750">
                <a:spcBef>
                  <a:spcPct val="20000"/>
                </a:spcBef>
                <a:buClr>
                  <a:srgbClr val="0033CC"/>
                </a:buClr>
                <a:buFont typeface="Wingdings" panose="05000000000000000000" pitchFamily="2" charset="2"/>
                <a:buChar char="l"/>
                <a:defRPr>
                  <a:solidFill>
                    <a:schemeClr val="tx1"/>
                  </a:solidFill>
                  <a:latin typeface="Times New Roman" panose="02020603050405020304" pitchFamily="18" charset="0"/>
                </a:defRPr>
              </a:lvl5pPr>
              <a:lvl6pPr marL="25146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6pPr>
              <a:lvl7pPr marL="29718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7pPr>
              <a:lvl8pPr marL="34290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8pPr>
              <a:lvl9pPr marL="3886200" indent="-228600" defTabSz="793750" eaLnBrk="0" fontAlgn="base" hangingPunct="0">
                <a:spcBef>
                  <a:spcPct val="20000"/>
                </a:spcBef>
                <a:spcAft>
                  <a:spcPct val="0"/>
                </a:spcAft>
                <a:buClr>
                  <a:srgbClr val="0033CC"/>
                </a:buClr>
                <a:buFont typeface="Wingdings" panose="05000000000000000000" pitchFamily="2" charset="2"/>
                <a:buChar char="l"/>
                <a:defRPr>
                  <a:solidFill>
                    <a:schemeClr val="tx1"/>
                  </a:solidFill>
                  <a:latin typeface="Times New Roman" panose="02020603050405020304" pitchFamily="18" charset="0"/>
                </a:defRPr>
              </a:lvl9pPr>
            </a:lstStyle>
            <a:p>
              <a:pPr algn="ctr" eaLnBrk="1" hangingPunct="1">
                <a:spcBef>
                  <a:spcPts val="350"/>
                </a:spcBef>
                <a:spcAft>
                  <a:spcPts val="88"/>
                </a:spcAft>
                <a:buClrTx/>
                <a:buFontTx/>
                <a:buNone/>
              </a:pPr>
              <a:r>
                <a:rPr kumimoji="1" lang="es-ES" altLang="es-ES" sz="1600">
                  <a:solidFill>
                    <a:srgbClr val="000000"/>
                  </a:solidFill>
                </a:rPr>
                <a:t>Análisis 3º</a:t>
              </a:r>
              <a:endParaRPr kumimoji="1" lang="es-ES" altLang="es-ES" sz="1000"/>
            </a:p>
          </p:txBody>
        </p:sp>
        <p:sp>
          <p:nvSpPr>
            <p:cNvPr id="23" name="Freeform 21">
              <a:extLst>
                <a:ext uri="{FF2B5EF4-FFF2-40B4-BE49-F238E27FC236}">
                  <a16:creationId xmlns:a16="http://schemas.microsoft.com/office/drawing/2014/main" id="{39500435-FEFE-2F47-4F6B-EDD43C3FD962}"/>
                </a:ext>
              </a:extLst>
            </p:cNvPr>
            <p:cNvSpPr>
              <a:spLocks/>
            </p:cNvSpPr>
            <p:nvPr/>
          </p:nvSpPr>
          <p:spPr bwMode="auto">
            <a:xfrm>
              <a:off x="2670" y="2179"/>
              <a:ext cx="1287" cy="265"/>
            </a:xfrm>
            <a:custGeom>
              <a:avLst/>
              <a:gdLst>
                <a:gd name="T0" fmla="*/ 0 w 1470"/>
                <a:gd name="T1" fmla="*/ 0 h 309"/>
                <a:gd name="T2" fmla="*/ 987 w 1470"/>
                <a:gd name="T3" fmla="*/ 0 h 309"/>
                <a:gd name="T4" fmla="*/ 814 w 1470"/>
                <a:gd name="T5" fmla="*/ 195 h 309"/>
                <a:gd name="T6" fmla="*/ 0 60000 65536"/>
                <a:gd name="T7" fmla="*/ 0 60000 65536"/>
                <a:gd name="T8" fmla="*/ 0 60000 65536"/>
                <a:gd name="T9" fmla="*/ 0 w 1470"/>
                <a:gd name="T10" fmla="*/ 0 h 309"/>
                <a:gd name="T11" fmla="*/ 1470 w 1470"/>
                <a:gd name="T12" fmla="*/ 309 h 309"/>
              </a:gdLst>
              <a:ahLst/>
              <a:cxnLst>
                <a:cxn ang="T6">
                  <a:pos x="T0" y="T1"/>
                </a:cxn>
                <a:cxn ang="T7">
                  <a:pos x="T2" y="T3"/>
                </a:cxn>
                <a:cxn ang="T8">
                  <a:pos x="T4" y="T5"/>
                </a:cxn>
              </a:cxnLst>
              <a:rect l="T9" t="T10" r="T11" b="T12"/>
              <a:pathLst>
                <a:path w="1470" h="309">
                  <a:moveTo>
                    <a:pt x="0" y="0"/>
                  </a:moveTo>
                  <a:lnTo>
                    <a:pt x="1470" y="0"/>
                  </a:lnTo>
                  <a:lnTo>
                    <a:pt x="1213" y="30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4" name="Freeform 22">
              <a:extLst>
                <a:ext uri="{FF2B5EF4-FFF2-40B4-BE49-F238E27FC236}">
                  <a16:creationId xmlns:a16="http://schemas.microsoft.com/office/drawing/2014/main" id="{CE3FF73F-DAC1-C243-EF35-3D8594C5C771}"/>
                </a:ext>
              </a:extLst>
            </p:cNvPr>
            <p:cNvSpPr>
              <a:spLocks/>
            </p:cNvSpPr>
            <p:nvPr/>
          </p:nvSpPr>
          <p:spPr bwMode="auto">
            <a:xfrm>
              <a:off x="3721" y="2431"/>
              <a:ext cx="55" cy="23"/>
            </a:xfrm>
            <a:custGeom>
              <a:avLst/>
              <a:gdLst>
                <a:gd name="T0" fmla="*/ 0 w 63"/>
                <a:gd name="T1" fmla="*/ 12 h 27"/>
                <a:gd name="T2" fmla="*/ 7 w 63"/>
                <a:gd name="T3" fmla="*/ 17 h 27"/>
                <a:gd name="T4" fmla="*/ 42 w 63"/>
                <a:gd name="T5" fmla="*/ 7 h 27"/>
                <a:gd name="T6" fmla="*/ 40 w 63"/>
                <a:gd name="T7" fmla="*/ 0 h 27"/>
                <a:gd name="T8" fmla="*/ 3 w 63"/>
                <a:gd name="T9" fmla="*/ 10 h 27"/>
                <a:gd name="T10" fmla="*/ 9 w 63"/>
                <a:gd name="T11" fmla="*/ 14 h 27"/>
                <a:gd name="T12" fmla="*/ 0 w 63"/>
                <a:gd name="T13" fmla="*/ 12 h 27"/>
                <a:gd name="T14" fmla="*/ 0 60000 65536"/>
                <a:gd name="T15" fmla="*/ 0 60000 65536"/>
                <a:gd name="T16" fmla="*/ 0 60000 65536"/>
                <a:gd name="T17" fmla="*/ 0 60000 65536"/>
                <a:gd name="T18" fmla="*/ 0 60000 65536"/>
                <a:gd name="T19" fmla="*/ 0 60000 65536"/>
                <a:gd name="T20" fmla="*/ 0 60000 65536"/>
                <a:gd name="T21" fmla="*/ 0 w 63"/>
                <a:gd name="T22" fmla="*/ 0 h 27"/>
                <a:gd name="T23" fmla="*/ 63 w 63"/>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27">
                  <a:moveTo>
                    <a:pt x="0" y="20"/>
                  </a:moveTo>
                  <a:lnTo>
                    <a:pt x="10" y="27"/>
                  </a:lnTo>
                  <a:lnTo>
                    <a:pt x="63" y="10"/>
                  </a:lnTo>
                  <a:lnTo>
                    <a:pt x="61" y="0"/>
                  </a:lnTo>
                  <a:lnTo>
                    <a:pt x="5" y="17"/>
                  </a:lnTo>
                  <a:lnTo>
                    <a:pt x="13" y="22"/>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5" name="Freeform 23">
              <a:extLst>
                <a:ext uri="{FF2B5EF4-FFF2-40B4-BE49-F238E27FC236}">
                  <a16:creationId xmlns:a16="http://schemas.microsoft.com/office/drawing/2014/main" id="{2AE95346-E9B4-A272-B0F6-838D875346E4}"/>
                </a:ext>
              </a:extLst>
            </p:cNvPr>
            <p:cNvSpPr>
              <a:spLocks/>
            </p:cNvSpPr>
            <p:nvPr/>
          </p:nvSpPr>
          <p:spPr bwMode="auto">
            <a:xfrm>
              <a:off x="3721" y="2448"/>
              <a:ext cx="8" cy="6"/>
            </a:xfrm>
            <a:custGeom>
              <a:avLst/>
              <a:gdLst>
                <a:gd name="T0" fmla="*/ 0 w 10"/>
                <a:gd name="T1" fmla="*/ 0 h 7"/>
                <a:gd name="T2" fmla="*/ 4 w 10"/>
                <a:gd name="T3" fmla="*/ 2 h 7"/>
                <a:gd name="T4" fmla="*/ 5 w 10"/>
                <a:gd name="T5" fmla="*/ 4 h 7"/>
                <a:gd name="T6" fmla="*/ 0 w 10"/>
                <a:gd name="T7" fmla="*/ 0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0" y="0"/>
                  </a:moveTo>
                  <a:lnTo>
                    <a:pt x="8" y="2"/>
                  </a:lnTo>
                  <a:lnTo>
                    <a:pt x="1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6" name="Freeform 24">
              <a:extLst>
                <a:ext uri="{FF2B5EF4-FFF2-40B4-BE49-F238E27FC236}">
                  <a16:creationId xmlns:a16="http://schemas.microsoft.com/office/drawing/2014/main" id="{6B05E93D-548E-E770-4618-8AD0271863F9}"/>
                </a:ext>
              </a:extLst>
            </p:cNvPr>
            <p:cNvSpPr>
              <a:spLocks/>
            </p:cNvSpPr>
            <p:nvPr/>
          </p:nvSpPr>
          <p:spPr bwMode="auto">
            <a:xfrm>
              <a:off x="3721" y="2400"/>
              <a:ext cx="17" cy="50"/>
            </a:xfrm>
            <a:custGeom>
              <a:avLst/>
              <a:gdLst>
                <a:gd name="T0" fmla="*/ 9 w 20"/>
                <a:gd name="T1" fmla="*/ 3 h 58"/>
                <a:gd name="T2" fmla="*/ 5 w 20"/>
                <a:gd name="T3" fmla="*/ 0 h 58"/>
                <a:gd name="T4" fmla="*/ 0 w 20"/>
                <a:gd name="T5" fmla="*/ 35 h 58"/>
                <a:gd name="T6" fmla="*/ 8 w 20"/>
                <a:gd name="T7" fmla="*/ 37 h 58"/>
                <a:gd name="T8" fmla="*/ 12 w 20"/>
                <a:gd name="T9" fmla="*/ 3 h 58"/>
                <a:gd name="T10" fmla="*/ 9 w 20"/>
                <a:gd name="T11" fmla="*/ 3 h 58"/>
                <a:gd name="T12" fmla="*/ 0 60000 65536"/>
                <a:gd name="T13" fmla="*/ 0 60000 65536"/>
                <a:gd name="T14" fmla="*/ 0 60000 65536"/>
                <a:gd name="T15" fmla="*/ 0 60000 65536"/>
                <a:gd name="T16" fmla="*/ 0 60000 65536"/>
                <a:gd name="T17" fmla="*/ 0 60000 65536"/>
                <a:gd name="T18" fmla="*/ 0 w 20"/>
                <a:gd name="T19" fmla="*/ 0 h 58"/>
                <a:gd name="T20" fmla="*/ 20 w 20"/>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20" h="58">
                  <a:moveTo>
                    <a:pt x="15" y="3"/>
                  </a:moveTo>
                  <a:lnTo>
                    <a:pt x="8" y="0"/>
                  </a:lnTo>
                  <a:lnTo>
                    <a:pt x="0" y="56"/>
                  </a:lnTo>
                  <a:lnTo>
                    <a:pt x="13" y="58"/>
                  </a:lnTo>
                  <a:lnTo>
                    <a:pt x="20" y="3"/>
                  </a:lnTo>
                  <a:lnTo>
                    <a:pt x="1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7" name="Freeform 25">
              <a:extLst>
                <a:ext uri="{FF2B5EF4-FFF2-40B4-BE49-F238E27FC236}">
                  <a16:creationId xmlns:a16="http://schemas.microsoft.com/office/drawing/2014/main" id="{8585F5D2-E36D-CF53-B928-D9088D79A5E6}"/>
                </a:ext>
              </a:extLst>
            </p:cNvPr>
            <p:cNvSpPr>
              <a:spLocks/>
            </p:cNvSpPr>
            <p:nvPr/>
          </p:nvSpPr>
          <p:spPr bwMode="auto">
            <a:xfrm>
              <a:off x="1980" y="2329"/>
              <a:ext cx="1375" cy="99"/>
            </a:xfrm>
            <a:custGeom>
              <a:avLst/>
              <a:gdLst>
                <a:gd name="T0" fmla="*/ 0 w 1571"/>
                <a:gd name="T1" fmla="*/ 0 h 116"/>
                <a:gd name="T2" fmla="*/ 975 w 1571"/>
                <a:gd name="T3" fmla="*/ 0 h 116"/>
                <a:gd name="T4" fmla="*/ 1053 w 1571"/>
                <a:gd name="T5" fmla="*/ 72 h 116"/>
                <a:gd name="T6" fmla="*/ 0 60000 65536"/>
                <a:gd name="T7" fmla="*/ 0 60000 65536"/>
                <a:gd name="T8" fmla="*/ 0 60000 65536"/>
                <a:gd name="T9" fmla="*/ 0 w 1571"/>
                <a:gd name="T10" fmla="*/ 0 h 116"/>
                <a:gd name="T11" fmla="*/ 1571 w 1571"/>
                <a:gd name="T12" fmla="*/ 116 h 116"/>
              </a:gdLst>
              <a:ahLst/>
              <a:cxnLst>
                <a:cxn ang="T6">
                  <a:pos x="T0" y="T1"/>
                </a:cxn>
                <a:cxn ang="T7">
                  <a:pos x="T2" y="T3"/>
                </a:cxn>
                <a:cxn ang="T8">
                  <a:pos x="T4" y="T5"/>
                </a:cxn>
              </a:cxnLst>
              <a:rect l="T9" t="T10" r="T11" b="T12"/>
              <a:pathLst>
                <a:path w="1571" h="116">
                  <a:moveTo>
                    <a:pt x="0" y="0"/>
                  </a:moveTo>
                  <a:lnTo>
                    <a:pt x="1455" y="0"/>
                  </a:lnTo>
                  <a:lnTo>
                    <a:pt x="1571" y="11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8" name="Freeform 26">
              <a:extLst>
                <a:ext uri="{FF2B5EF4-FFF2-40B4-BE49-F238E27FC236}">
                  <a16:creationId xmlns:a16="http://schemas.microsoft.com/office/drawing/2014/main" id="{CEA3D49D-84B5-FC9B-5251-ACD4A0FE8E0E}"/>
                </a:ext>
              </a:extLst>
            </p:cNvPr>
            <p:cNvSpPr>
              <a:spLocks/>
            </p:cNvSpPr>
            <p:nvPr/>
          </p:nvSpPr>
          <p:spPr bwMode="auto">
            <a:xfrm>
              <a:off x="3344" y="2385"/>
              <a:ext cx="23" cy="54"/>
            </a:xfrm>
            <a:custGeom>
              <a:avLst/>
              <a:gdLst>
                <a:gd name="T0" fmla="*/ 12 w 26"/>
                <a:gd name="T1" fmla="*/ 39 h 63"/>
                <a:gd name="T2" fmla="*/ 18 w 26"/>
                <a:gd name="T3" fmla="*/ 34 h 63"/>
                <a:gd name="T4" fmla="*/ 10 w 26"/>
                <a:gd name="T5" fmla="*/ 0 h 63"/>
                <a:gd name="T6" fmla="*/ 0 w 26"/>
                <a:gd name="T7" fmla="*/ 2 h 63"/>
                <a:gd name="T8" fmla="*/ 10 w 26"/>
                <a:gd name="T9" fmla="*/ 37 h 63"/>
                <a:gd name="T10" fmla="*/ 15 w 26"/>
                <a:gd name="T11" fmla="*/ 32 h 63"/>
                <a:gd name="T12" fmla="*/ 12 w 26"/>
                <a:gd name="T13" fmla="*/ 39 h 63"/>
                <a:gd name="T14" fmla="*/ 0 60000 65536"/>
                <a:gd name="T15" fmla="*/ 0 60000 65536"/>
                <a:gd name="T16" fmla="*/ 0 60000 65536"/>
                <a:gd name="T17" fmla="*/ 0 60000 65536"/>
                <a:gd name="T18" fmla="*/ 0 60000 65536"/>
                <a:gd name="T19" fmla="*/ 0 60000 65536"/>
                <a:gd name="T20" fmla="*/ 0 60000 65536"/>
                <a:gd name="T21" fmla="*/ 0 w 26"/>
                <a:gd name="T22" fmla="*/ 0 h 63"/>
                <a:gd name="T23" fmla="*/ 26 w 26"/>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63">
                  <a:moveTo>
                    <a:pt x="18" y="63"/>
                  </a:moveTo>
                  <a:lnTo>
                    <a:pt x="26" y="55"/>
                  </a:lnTo>
                  <a:lnTo>
                    <a:pt x="13" y="0"/>
                  </a:lnTo>
                  <a:lnTo>
                    <a:pt x="0" y="2"/>
                  </a:lnTo>
                  <a:lnTo>
                    <a:pt x="13" y="58"/>
                  </a:lnTo>
                  <a:lnTo>
                    <a:pt x="21" y="50"/>
                  </a:lnTo>
                  <a:lnTo>
                    <a:pt x="1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9" name="Freeform 27">
              <a:extLst>
                <a:ext uri="{FF2B5EF4-FFF2-40B4-BE49-F238E27FC236}">
                  <a16:creationId xmlns:a16="http://schemas.microsoft.com/office/drawing/2014/main" id="{0D0FBA75-A7ED-FF22-45E9-A1E3FE166B0D}"/>
                </a:ext>
              </a:extLst>
            </p:cNvPr>
            <p:cNvSpPr>
              <a:spLocks/>
            </p:cNvSpPr>
            <p:nvPr/>
          </p:nvSpPr>
          <p:spPr bwMode="auto">
            <a:xfrm>
              <a:off x="3360" y="2433"/>
              <a:ext cx="7" cy="6"/>
            </a:xfrm>
            <a:custGeom>
              <a:avLst/>
              <a:gdLst>
                <a:gd name="T0" fmla="*/ 0 w 8"/>
                <a:gd name="T1" fmla="*/ 4 h 8"/>
                <a:gd name="T2" fmla="*/ 0 w 8"/>
                <a:gd name="T3" fmla="*/ 2 h 8"/>
                <a:gd name="T4" fmla="*/ 5 w 8"/>
                <a:gd name="T5" fmla="*/ 0 h 8"/>
                <a:gd name="T6" fmla="*/ 0 w 8"/>
                <a:gd name="T7" fmla="*/ 4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0" y="8"/>
                  </a:moveTo>
                  <a:lnTo>
                    <a:pt x="0" y="3"/>
                  </a:lnTo>
                  <a:lnTo>
                    <a:pt x="8"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0" name="Freeform 28">
              <a:extLst>
                <a:ext uri="{FF2B5EF4-FFF2-40B4-BE49-F238E27FC236}">
                  <a16:creationId xmlns:a16="http://schemas.microsoft.com/office/drawing/2014/main" id="{8F019EDF-3A95-E789-7F92-A2B673ED45EC}"/>
                </a:ext>
              </a:extLst>
            </p:cNvPr>
            <p:cNvSpPr>
              <a:spLocks/>
            </p:cNvSpPr>
            <p:nvPr/>
          </p:nvSpPr>
          <p:spPr bwMode="auto">
            <a:xfrm>
              <a:off x="3312" y="2417"/>
              <a:ext cx="50" cy="22"/>
            </a:xfrm>
            <a:custGeom>
              <a:avLst/>
              <a:gdLst>
                <a:gd name="T0" fmla="*/ 0 w 58"/>
                <a:gd name="T1" fmla="*/ 5 h 26"/>
                <a:gd name="T2" fmla="*/ 0 w 58"/>
                <a:gd name="T3" fmla="*/ 8 h 26"/>
                <a:gd name="T4" fmla="*/ 35 w 58"/>
                <a:gd name="T5" fmla="*/ 16 h 26"/>
                <a:gd name="T6" fmla="*/ 37 w 58"/>
                <a:gd name="T7" fmla="*/ 8 h 26"/>
                <a:gd name="T8" fmla="*/ 2 w 58"/>
                <a:gd name="T9" fmla="*/ 0 h 26"/>
                <a:gd name="T10" fmla="*/ 0 w 58"/>
                <a:gd name="T11" fmla="*/ 5 h 26"/>
                <a:gd name="T12" fmla="*/ 0 60000 65536"/>
                <a:gd name="T13" fmla="*/ 0 60000 65536"/>
                <a:gd name="T14" fmla="*/ 0 60000 65536"/>
                <a:gd name="T15" fmla="*/ 0 60000 65536"/>
                <a:gd name="T16" fmla="*/ 0 60000 65536"/>
                <a:gd name="T17" fmla="*/ 0 60000 65536"/>
                <a:gd name="T18" fmla="*/ 0 w 58"/>
                <a:gd name="T19" fmla="*/ 0 h 26"/>
                <a:gd name="T20" fmla="*/ 58 w 58"/>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8" h="26">
                  <a:moveTo>
                    <a:pt x="0" y="8"/>
                  </a:moveTo>
                  <a:lnTo>
                    <a:pt x="0" y="13"/>
                  </a:lnTo>
                  <a:lnTo>
                    <a:pt x="55" y="26"/>
                  </a:lnTo>
                  <a:lnTo>
                    <a:pt x="58" y="13"/>
                  </a:lnTo>
                  <a:lnTo>
                    <a:pt x="2"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 name="Freeform 29">
              <a:extLst>
                <a:ext uri="{FF2B5EF4-FFF2-40B4-BE49-F238E27FC236}">
                  <a16:creationId xmlns:a16="http://schemas.microsoft.com/office/drawing/2014/main" id="{D8A52382-828B-A168-20CB-004F363569B5}"/>
                </a:ext>
              </a:extLst>
            </p:cNvPr>
            <p:cNvSpPr>
              <a:spLocks/>
            </p:cNvSpPr>
            <p:nvPr/>
          </p:nvSpPr>
          <p:spPr bwMode="auto">
            <a:xfrm>
              <a:off x="1971" y="2485"/>
              <a:ext cx="1137" cy="58"/>
            </a:xfrm>
            <a:custGeom>
              <a:avLst/>
              <a:gdLst>
                <a:gd name="T0" fmla="*/ 0 w 1299"/>
                <a:gd name="T1" fmla="*/ 0 h 68"/>
                <a:gd name="T2" fmla="*/ 705 w 1299"/>
                <a:gd name="T3" fmla="*/ 0 h 68"/>
                <a:gd name="T4" fmla="*/ 871 w 1299"/>
                <a:gd name="T5" fmla="*/ 42 h 68"/>
                <a:gd name="T6" fmla="*/ 0 60000 65536"/>
                <a:gd name="T7" fmla="*/ 0 60000 65536"/>
                <a:gd name="T8" fmla="*/ 0 60000 65536"/>
                <a:gd name="T9" fmla="*/ 0 w 1299"/>
                <a:gd name="T10" fmla="*/ 0 h 68"/>
                <a:gd name="T11" fmla="*/ 1299 w 1299"/>
                <a:gd name="T12" fmla="*/ 68 h 68"/>
              </a:gdLst>
              <a:ahLst/>
              <a:cxnLst>
                <a:cxn ang="T6">
                  <a:pos x="T0" y="T1"/>
                </a:cxn>
                <a:cxn ang="T7">
                  <a:pos x="T2" y="T3"/>
                </a:cxn>
                <a:cxn ang="T8">
                  <a:pos x="T4" y="T5"/>
                </a:cxn>
              </a:cxnLst>
              <a:rect l="T9" t="T10" r="T11" b="T12"/>
              <a:pathLst>
                <a:path w="1299" h="68">
                  <a:moveTo>
                    <a:pt x="0" y="0"/>
                  </a:moveTo>
                  <a:lnTo>
                    <a:pt x="1051" y="0"/>
                  </a:lnTo>
                  <a:lnTo>
                    <a:pt x="1299" y="6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 name="Freeform 30">
              <a:extLst>
                <a:ext uri="{FF2B5EF4-FFF2-40B4-BE49-F238E27FC236}">
                  <a16:creationId xmlns:a16="http://schemas.microsoft.com/office/drawing/2014/main" id="{E645EF91-1D43-B95A-784C-3017E547F6DE}"/>
                </a:ext>
              </a:extLst>
            </p:cNvPr>
            <p:cNvSpPr>
              <a:spLocks/>
            </p:cNvSpPr>
            <p:nvPr/>
          </p:nvSpPr>
          <p:spPr bwMode="auto">
            <a:xfrm>
              <a:off x="3079" y="2506"/>
              <a:ext cx="42" cy="44"/>
            </a:xfrm>
            <a:custGeom>
              <a:avLst/>
              <a:gdLst>
                <a:gd name="T0" fmla="*/ 31 w 48"/>
                <a:gd name="T1" fmla="*/ 33 h 51"/>
                <a:gd name="T2" fmla="*/ 32 w 48"/>
                <a:gd name="T3" fmla="*/ 26 h 51"/>
                <a:gd name="T4" fmla="*/ 7 w 48"/>
                <a:gd name="T5" fmla="*/ 0 h 51"/>
                <a:gd name="T6" fmla="*/ 0 w 48"/>
                <a:gd name="T7" fmla="*/ 5 h 51"/>
                <a:gd name="T8" fmla="*/ 25 w 48"/>
                <a:gd name="T9" fmla="*/ 30 h 51"/>
                <a:gd name="T10" fmla="*/ 28 w 48"/>
                <a:gd name="T11" fmla="*/ 26 h 51"/>
                <a:gd name="T12" fmla="*/ 31 w 48"/>
                <a:gd name="T13" fmla="*/ 33 h 51"/>
                <a:gd name="T14" fmla="*/ 0 60000 65536"/>
                <a:gd name="T15" fmla="*/ 0 60000 65536"/>
                <a:gd name="T16" fmla="*/ 0 60000 65536"/>
                <a:gd name="T17" fmla="*/ 0 60000 65536"/>
                <a:gd name="T18" fmla="*/ 0 60000 65536"/>
                <a:gd name="T19" fmla="*/ 0 60000 65536"/>
                <a:gd name="T20" fmla="*/ 0 60000 65536"/>
                <a:gd name="T21" fmla="*/ 0 w 48"/>
                <a:gd name="T22" fmla="*/ 0 h 51"/>
                <a:gd name="T23" fmla="*/ 48 w 48"/>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51">
                  <a:moveTo>
                    <a:pt x="46" y="51"/>
                  </a:moveTo>
                  <a:lnTo>
                    <a:pt x="48" y="40"/>
                  </a:lnTo>
                  <a:lnTo>
                    <a:pt x="10" y="0"/>
                  </a:lnTo>
                  <a:lnTo>
                    <a:pt x="0" y="8"/>
                  </a:lnTo>
                  <a:lnTo>
                    <a:pt x="38" y="48"/>
                  </a:lnTo>
                  <a:lnTo>
                    <a:pt x="41" y="40"/>
                  </a:lnTo>
                  <a:lnTo>
                    <a:pt x="46"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3" name="Freeform 31">
              <a:extLst>
                <a:ext uri="{FF2B5EF4-FFF2-40B4-BE49-F238E27FC236}">
                  <a16:creationId xmlns:a16="http://schemas.microsoft.com/office/drawing/2014/main" id="{0C12BA90-F90A-268D-784B-2309C25FB2A7}"/>
                </a:ext>
              </a:extLst>
            </p:cNvPr>
            <p:cNvSpPr>
              <a:spLocks/>
            </p:cNvSpPr>
            <p:nvPr/>
          </p:nvSpPr>
          <p:spPr bwMode="auto">
            <a:xfrm>
              <a:off x="3116" y="2541"/>
              <a:ext cx="5" cy="9"/>
            </a:xfrm>
            <a:custGeom>
              <a:avLst/>
              <a:gdLst>
                <a:gd name="T0" fmla="*/ 3 w 5"/>
                <a:gd name="T1" fmla="*/ 6 h 11"/>
                <a:gd name="T2" fmla="*/ 0 w 5"/>
                <a:gd name="T3" fmla="*/ 3 h 11"/>
                <a:gd name="T4" fmla="*/ 5 w 5"/>
                <a:gd name="T5" fmla="*/ 0 h 11"/>
                <a:gd name="T6" fmla="*/ 3 w 5"/>
                <a:gd name="T7" fmla="*/ 6 h 11"/>
                <a:gd name="T8" fmla="*/ 0 60000 65536"/>
                <a:gd name="T9" fmla="*/ 0 60000 65536"/>
                <a:gd name="T10" fmla="*/ 0 60000 65536"/>
                <a:gd name="T11" fmla="*/ 0 60000 65536"/>
                <a:gd name="T12" fmla="*/ 0 w 5"/>
                <a:gd name="T13" fmla="*/ 0 h 11"/>
                <a:gd name="T14" fmla="*/ 5 w 5"/>
                <a:gd name="T15" fmla="*/ 11 h 11"/>
              </a:gdLst>
              <a:ahLst/>
              <a:cxnLst>
                <a:cxn ang="T8">
                  <a:pos x="T0" y="T1"/>
                </a:cxn>
                <a:cxn ang="T9">
                  <a:pos x="T2" y="T3"/>
                </a:cxn>
                <a:cxn ang="T10">
                  <a:pos x="T4" y="T5"/>
                </a:cxn>
                <a:cxn ang="T11">
                  <a:pos x="T6" y="T7"/>
                </a:cxn>
              </a:cxnLst>
              <a:rect l="T12" t="T13" r="T14" b="T15"/>
              <a:pathLst>
                <a:path w="5" h="11">
                  <a:moveTo>
                    <a:pt x="3" y="11"/>
                  </a:moveTo>
                  <a:lnTo>
                    <a:pt x="0" y="6"/>
                  </a:lnTo>
                  <a:lnTo>
                    <a:pt x="5" y="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4" name="Freeform 32">
              <a:extLst>
                <a:ext uri="{FF2B5EF4-FFF2-40B4-BE49-F238E27FC236}">
                  <a16:creationId xmlns:a16="http://schemas.microsoft.com/office/drawing/2014/main" id="{9C710FEA-96E9-BB8D-28AF-FCC0221EB3E5}"/>
                </a:ext>
              </a:extLst>
            </p:cNvPr>
            <p:cNvSpPr>
              <a:spLocks/>
            </p:cNvSpPr>
            <p:nvPr/>
          </p:nvSpPr>
          <p:spPr bwMode="auto">
            <a:xfrm>
              <a:off x="3068" y="2541"/>
              <a:ext cx="51" cy="24"/>
            </a:xfrm>
            <a:custGeom>
              <a:avLst/>
              <a:gdLst>
                <a:gd name="T0" fmla="*/ 2 w 58"/>
                <a:gd name="T1" fmla="*/ 15 h 28"/>
                <a:gd name="T2" fmla="*/ 2 w 58"/>
                <a:gd name="T3" fmla="*/ 18 h 28"/>
                <a:gd name="T4" fmla="*/ 40 w 58"/>
                <a:gd name="T5" fmla="*/ 7 h 28"/>
                <a:gd name="T6" fmla="*/ 36 w 58"/>
                <a:gd name="T7" fmla="*/ 0 h 28"/>
                <a:gd name="T8" fmla="*/ 0 w 58"/>
                <a:gd name="T9" fmla="*/ 10 h 28"/>
                <a:gd name="T10" fmla="*/ 2 w 58"/>
                <a:gd name="T11" fmla="*/ 15 h 28"/>
                <a:gd name="T12" fmla="*/ 0 60000 65536"/>
                <a:gd name="T13" fmla="*/ 0 60000 65536"/>
                <a:gd name="T14" fmla="*/ 0 60000 65536"/>
                <a:gd name="T15" fmla="*/ 0 60000 65536"/>
                <a:gd name="T16" fmla="*/ 0 60000 65536"/>
                <a:gd name="T17" fmla="*/ 0 60000 65536"/>
                <a:gd name="T18" fmla="*/ 0 w 58"/>
                <a:gd name="T19" fmla="*/ 0 h 28"/>
                <a:gd name="T20" fmla="*/ 58 w 58"/>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8" h="28">
                  <a:moveTo>
                    <a:pt x="2" y="23"/>
                  </a:moveTo>
                  <a:lnTo>
                    <a:pt x="2" y="28"/>
                  </a:lnTo>
                  <a:lnTo>
                    <a:pt x="58" y="11"/>
                  </a:lnTo>
                  <a:lnTo>
                    <a:pt x="53" y="0"/>
                  </a:lnTo>
                  <a:lnTo>
                    <a:pt x="0" y="16"/>
                  </a:lnTo>
                  <a:lnTo>
                    <a:pt x="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5" name="Freeform 33">
              <a:extLst>
                <a:ext uri="{FF2B5EF4-FFF2-40B4-BE49-F238E27FC236}">
                  <a16:creationId xmlns:a16="http://schemas.microsoft.com/office/drawing/2014/main" id="{D1EFA6DD-81F3-1DE0-9954-51C2CBB71017}"/>
                </a:ext>
              </a:extLst>
            </p:cNvPr>
            <p:cNvSpPr>
              <a:spLocks/>
            </p:cNvSpPr>
            <p:nvPr/>
          </p:nvSpPr>
          <p:spPr bwMode="auto">
            <a:xfrm>
              <a:off x="2153" y="2654"/>
              <a:ext cx="800" cy="34"/>
            </a:xfrm>
            <a:custGeom>
              <a:avLst/>
              <a:gdLst>
                <a:gd name="T0" fmla="*/ 0 w 914"/>
                <a:gd name="T1" fmla="*/ 0 h 40"/>
                <a:gd name="T2" fmla="*/ 469 w 914"/>
                <a:gd name="T3" fmla="*/ 0 h 40"/>
                <a:gd name="T4" fmla="*/ 613 w 914"/>
                <a:gd name="T5" fmla="*/ 25 h 40"/>
                <a:gd name="T6" fmla="*/ 0 60000 65536"/>
                <a:gd name="T7" fmla="*/ 0 60000 65536"/>
                <a:gd name="T8" fmla="*/ 0 60000 65536"/>
                <a:gd name="T9" fmla="*/ 0 w 914"/>
                <a:gd name="T10" fmla="*/ 0 h 40"/>
                <a:gd name="T11" fmla="*/ 914 w 914"/>
                <a:gd name="T12" fmla="*/ 40 h 40"/>
              </a:gdLst>
              <a:ahLst/>
              <a:cxnLst>
                <a:cxn ang="T6">
                  <a:pos x="T0" y="T1"/>
                </a:cxn>
                <a:cxn ang="T7">
                  <a:pos x="T2" y="T3"/>
                </a:cxn>
                <a:cxn ang="T8">
                  <a:pos x="T4" y="T5"/>
                </a:cxn>
              </a:cxnLst>
              <a:rect l="T9" t="T10" r="T11" b="T12"/>
              <a:pathLst>
                <a:path w="914" h="40">
                  <a:moveTo>
                    <a:pt x="0" y="0"/>
                  </a:moveTo>
                  <a:lnTo>
                    <a:pt x="699" y="0"/>
                  </a:lnTo>
                  <a:lnTo>
                    <a:pt x="914" y="4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6" name="Freeform 34">
              <a:extLst>
                <a:ext uri="{FF2B5EF4-FFF2-40B4-BE49-F238E27FC236}">
                  <a16:creationId xmlns:a16="http://schemas.microsoft.com/office/drawing/2014/main" id="{48589DA7-AFDA-AF57-FB7D-D637F1806115}"/>
                </a:ext>
              </a:extLst>
            </p:cNvPr>
            <p:cNvSpPr>
              <a:spLocks/>
            </p:cNvSpPr>
            <p:nvPr/>
          </p:nvSpPr>
          <p:spPr bwMode="auto">
            <a:xfrm>
              <a:off x="2922" y="2654"/>
              <a:ext cx="42" cy="41"/>
            </a:xfrm>
            <a:custGeom>
              <a:avLst/>
              <a:gdLst>
                <a:gd name="T0" fmla="*/ 32 w 48"/>
                <a:gd name="T1" fmla="*/ 30 h 48"/>
                <a:gd name="T2" fmla="*/ 32 w 48"/>
                <a:gd name="T3" fmla="*/ 23 h 48"/>
                <a:gd name="T4" fmla="*/ 4 w 48"/>
                <a:gd name="T5" fmla="*/ 0 h 48"/>
                <a:gd name="T6" fmla="*/ 0 w 48"/>
                <a:gd name="T7" fmla="*/ 4 h 48"/>
                <a:gd name="T8" fmla="*/ 27 w 48"/>
                <a:gd name="T9" fmla="*/ 30 h 48"/>
                <a:gd name="T10" fmla="*/ 29 w 48"/>
                <a:gd name="T11" fmla="*/ 23 h 48"/>
                <a:gd name="T12" fmla="*/ 32 w 48"/>
                <a:gd name="T13" fmla="*/ 30 h 48"/>
                <a:gd name="T14" fmla="*/ 0 60000 65536"/>
                <a:gd name="T15" fmla="*/ 0 60000 65536"/>
                <a:gd name="T16" fmla="*/ 0 60000 65536"/>
                <a:gd name="T17" fmla="*/ 0 60000 65536"/>
                <a:gd name="T18" fmla="*/ 0 60000 65536"/>
                <a:gd name="T19" fmla="*/ 0 60000 65536"/>
                <a:gd name="T20" fmla="*/ 0 60000 65536"/>
                <a:gd name="T21" fmla="*/ 0 w 48"/>
                <a:gd name="T22" fmla="*/ 0 h 48"/>
                <a:gd name="T23" fmla="*/ 48 w 4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48">
                  <a:moveTo>
                    <a:pt x="48" y="48"/>
                  </a:moveTo>
                  <a:lnTo>
                    <a:pt x="48" y="38"/>
                  </a:lnTo>
                  <a:lnTo>
                    <a:pt x="7" y="0"/>
                  </a:lnTo>
                  <a:lnTo>
                    <a:pt x="0" y="7"/>
                  </a:lnTo>
                  <a:lnTo>
                    <a:pt x="40" y="48"/>
                  </a:lnTo>
                  <a:lnTo>
                    <a:pt x="43" y="38"/>
                  </a:lnTo>
                  <a:lnTo>
                    <a:pt x="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7" name="Freeform 35">
              <a:extLst>
                <a:ext uri="{FF2B5EF4-FFF2-40B4-BE49-F238E27FC236}">
                  <a16:creationId xmlns:a16="http://schemas.microsoft.com/office/drawing/2014/main" id="{773252DE-4A57-AB19-2933-B8804C1571AC}"/>
                </a:ext>
              </a:extLst>
            </p:cNvPr>
            <p:cNvSpPr>
              <a:spLocks/>
            </p:cNvSpPr>
            <p:nvPr/>
          </p:nvSpPr>
          <p:spPr bwMode="auto">
            <a:xfrm>
              <a:off x="2962" y="2686"/>
              <a:ext cx="2" cy="9"/>
            </a:xfrm>
            <a:custGeom>
              <a:avLst/>
              <a:gdLst>
                <a:gd name="T0" fmla="*/ 1 w 3"/>
                <a:gd name="T1" fmla="*/ 7 h 10"/>
                <a:gd name="T2" fmla="*/ 0 w 3"/>
                <a:gd name="T3" fmla="*/ 5 h 10"/>
                <a:gd name="T4" fmla="*/ 1 w 3"/>
                <a:gd name="T5" fmla="*/ 0 h 10"/>
                <a:gd name="T6" fmla="*/ 1 w 3"/>
                <a:gd name="T7" fmla="*/ 7 h 10"/>
                <a:gd name="T8" fmla="*/ 0 60000 65536"/>
                <a:gd name="T9" fmla="*/ 0 60000 65536"/>
                <a:gd name="T10" fmla="*/ 0 60000 65536"/>
                <a:gd name="T11" fmla="*/ 0 60000 65536"/>
                <a:gd name="T12" fmla="*/ 0 w 3"/>
                <a:gd name="T13" fmla="*/ 0 h 10"/>
                <a:gd name="T14" fmla="*/ 3 w 3"/>
                <a:gd name="T15" fmla="*/ 10 h 10"/>
              </a:gdLst>
              <a:ahLst/>
              <a:cxnLst>
                <a:cxn ang="T8">
                  <a:pos x="T0" y="T1"/>
                </a:cxn>
                <a:cxn ang="T9">
                  <a:pos x="T2" y="T3"/>
                </a:cxn>
                <a:cxn ang="T10">
                  <a:pos x="T4" y="T5"/>
                </a:cxn>
                <a:cxn ang="T11">
                  <a:pos x="T6" y="T7"/>
                </a:cxn>
              </a:cxnLst>
              <a:rect l="T12" t="T13" r="T14" b="T15"/>
              <a:pathLst>
                <a:path w="3" h="10">
                  <a:moveTo>
                    <a:pt x="3" y="10"/>
                  </a:moveTo>
                  <a:lnTo>
                    <a:pt x="0" y="5"/>
                  </a:lnTo>
                  <a:lnTo>
                    <a:pt x="3" y="0"/>
                  </a:lnTo>
                  <a:lnTo>
                    <a:pt x="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8" name="Freeform 36">
              <a:extLst>
                <a:ext uri="{FF2B5EF4-FFF2-40B4-BE49-F238E27FC236}">
                  <a16:creationId xmlns:a16="http://schemas.microsoft.com/office/drawing/2014/main" id="{709E7102-5ADA-AAF7-5043-05CCF610B86E}"/>
                </a:ext>
              </a:extLst>
            </p:cNvPr>
            <p:cNvSpPr>
              <a:spLocks/>
            </p:cNvSpPr>
            <p:nvPr/>
          </p:nvSpPr>
          <p:spPr bwMode="auto">
            <a:xfrm>
              <a:off x="2913" y="2686"/>
              <a:ext cx="51" cy="29"/>
            </a:xfrm>
            <a:custGeom>
              <a:avLst/>
              <a:gdLst>
                <a:gd name="T0" fmla="*/ 2 w 58"/>
                <a:gd name="T1" fmla="*/ 19 h 33"/>
                <a:gd name="T2" fmla="*/ 4 w 58"/>
                <a:gd name="T3" fmla="*/ 22 h 33"/>
                <a:gd name="T4" fmla="*/ 40 w 58"/>
                <a:gd name="T5" fmla="*/ 7 h 33"/>
                <a:gd name="T6" fmla="*/ 36 w 58"/>
                <a:gd name="T7" fmla="*/ 0 h 33"/>
                <a:gd name="T8" fmla="*/ 0 w 58"/>
                <a:gd name="T9" fmla="*/ 14 h 33"/>
                <a:gd name="T10" fmla="*/ 2 w 58"/>
                <a:gd name="T11" fmla="*/ 19 h 33"/>
                <a:gd name="T12" fmla="*/ 0 60000 65536"/>
                <a:gd name="T13" fmla="*/ 0 60000 65536"/>
                <a:gd name="T14" fmla="*/ 0 60000 65536"/>
                <a:gd name="T15" fmla="*/ 0 60000 65536"/>
                <a:gd name="T16" fmla="*/ 0 60000 65536"/>
                <a:gd name="T17" fmla="*/ 0 60000 65536"/>
                <a:gd name="T18" fmla="*/ 0 w 58"/>
                <a:gd name="T19" fmla="*/ 0 h 33"/>
                <a:gd name="T20" fmla="*/ 58 w 5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58" h="33">
                  <a:moveTo>
                    <a:pt x="2" y="28"/>
                  </a:moveTo>
                  <a:lnTo>
                    <a:pt x="5" y="33"/>
                  </a:lnTo>
                  <a:lnTo>
                    <a:pt x="58" y="10"/>
                  </a:lnTo>
                  <a:lnTo>
                    <a:pt x="53" y="0"/>
                  </a:lnTo>
                  <a:lnTo>
                    <a:pt x="0" y="20"/>
                  </a:lnTo>
                  <a:lnTo>
                    <a:pt x="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9" name="Line 37">
              <a:extLst>
                <a:ext uri="{FF2B5EF4-FFF2-40B4-BE49-F238E27FC236}">
                  <a16:creationId xmlns:a16="http://schemas.microsoft.com/office/drawing/2014/main" id="{FF5E1414-948A-1F1C-4990-BAB9D12F2C8B}"/>
                </a:ext>
              </a:extLst>
            </p:cNvPr>
            <p:cNvSpPr>
              <a:spLocks noChangeShapeType="1"/>
            </p:cNvSpPr>
            <p:nvPr/>
          </p:nvSpPr>
          <p:spPr bwMode="auto">
            <a:xfrm flipV="1">
              <a:off x="1944" y="2829"/>
              <a:ext cx="919"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0" name="Freeform 38">
              <a:extLst>
                <a:ext uri="{FF2B5EF4-FFF2-40B4-BE49-F238E27FC236}">
                  <a16:creationId xmlns:a16="http://schemas.microsoft.com/office/drawing/2014/main" id="{83436914-ACAD-4DFE-D13E-2FAFD078489E}"/>
                </a:ext>
              </a:extLst>
            </p:cNvPr>
            <p:cNvSpPr>
              <a:spLocks/>
            </p:cNvSpPr>
            <p:nvPr/>
          </p:nvSpPr>
          <p:spPr bwMode="auto">
            <a:xfrm>
              <a:off x="2827" y="2799"/>
              <a:ext cx="46" cy="35"/>
            </a:xfrm>
            <a:custGeom>
              <a:avLst/>
              <a:gdLst>
                <a:gd name="T0" fmla="*/ 35 w 53"/>
                <a:gd name="T1" fmla="*/ 26 h 41"/>
                <a:gd name="T2" fmla="*/ 35 w 53"/>
                <a:gd name="T3" fmla="*/ 19 h 41"/>
                <a:gd name="T4" fmla="*/ 3 w 53"/>
                <a:gd name="T5" fmla="*/ 0 h 41"/>
                <a:gd name="T6" fmla="*/ 0 w 53"/>
                <a:gd name="T7" fmla="*/ 7 h 41"/>
                <a:gd name="T8" fmla="*/ 31 w 53"/>
                <a:gd name="T9" fmla="*/ 26 h 41"/>
                <a:gd name="T10" fmla="*/ 31 w 53"/>
                <a:gd name="T11" fmla="*/ 19 h 41"/>
                <a:gd name="T12" fmla="*/ 35 w 53"/>
                <a:gd name="T13" fmla="*/ 26 h 41"/>
                <a:gd name="T14" fmla="*/ 0 60000 65536"/>
                <a:gd name="T15" fmla="*/ 0 60000 65536"/>
                <a:gd name="T16" fmla="*/ 0 60000 65536"/>
                <a:gd name="T17" fmla="*/ 0 60000 65536"/>
                <a:gd name="T18" fmla="*/ 0 60000 65536"/>
                <a:gd name="T19" fmla="*/ 0 60000 65536"/>
                <a:gd name="T20" fmla="*/ 0 60000 65536"/>
                <a:gd name="T21" fmla="*/ 0 w 53"/>
                <a:gd name="T22" fmla="*/ 0 h 41"/>
                <a:gd name="T23" fmla="*/ 53 w 53"/>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1">
                  <a:moveTo>
                    <a:pt x="53" y="41"/>
                  </a:moveTo>
                  <a:lnTo>
                    <a:pt x="53" y="30"/>
                  </a:lnTo>
                  <a:lnTo>
                    <a:pt x="5" y="0"/>
                  </a:lnTo>
                  <a:lnTo>
                    <a:pt x="0" y="10"/>
                  </a:lnTo>
                  <a:lnTo>
                    <a:pt x="48" y="41"/>
                  </a:lnTo>
                  <a:lnTo>
                    <a:pt x="48" y="30"/>
                  </a:lnTo>
                  <a:lnTo>
                    <a:pt x="53"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1" name="Freeform 39">
              <a:extLst>
                <a:ext uri="{FF2B5EF4-FFF2-40B4-BE49-F238E27FC236}">
                  <a16:creationId xmlns:a16="http://schemas.microsoft.com/office/drawing/2014/main" id="{409A4D4A-E010-07DD-3778-68E56A2BF70F}"/>
                </a:ext>
              </a:extLst>
            </p:cNvPr>
            <p:cNvSpPr>
              <a:spLocks/>
            </p:cNvSpPr>
            <p:nvPr/>
          </p:nvSpPr>
          <p:spPr bwMode="auto">
            <a:xfrm>
              <a:off x="2871" y="2824"/>
              <a:ext cx="2" cy="10"/>
            </a:xfrm>
            <a:custGeom>
              <a:avLst/>
              <a:gdLst>
                <a:gd name="T0" fmla="*/ 2 w 2"/>
                <a:gd name="T1" fmla="*/ 8 h 11"/>
                <a:gd name="T2" fmla="*/ 0 w 2"/>
                <a:gd name="T3" fmla="*/ 5 h 11"/>
                <a:gd name="T4" fmla="*/ 2 w 2"/>
                <a:gd name="T5" fmla="*/ 0 h 11"/>
                <a:gd name="T6" fmla="*/ 2 w 2"/>
                <a:gd name="T7" fmla="*/ 8 h 11"/>
                <a:gd name="T8" fmla="*/ 0 60000 65536"/>
                <a:gd name="T9" fmla="*/ 0 60000 65536"/>
                <a:gd name="T10" fmla="*/ 0 60000 65536"/>
                <a:gd name="T11" fmla="*/ 0 60000 65536"/>
                <a:gd name="T12" fmla="*/ 0 w 2"/>
                <a:gd name="T13" fmla="*/ 0 h 11"/>
                <a:gd name="T14" fmla="*/ 2 w 2"/>
                <a:gd name="T15" fmla="*/ 11 h 11"/>
              </a:gdLst>
              <a:ahLst/>
              <a:cxnLst>
                <a:cxn ang="T8">
                  <a:pos x="T0" y="T1"/>
                </a:cxn>
                <a:cxn ang="T9">
                  <a:pos x="T2" y="T3"/>
                </a:cxn>
                <a:cxn ang="T10">
                  <a:pos x="T4" y="T5"/>
                </a:cxn>
                <a:cxn ang="T11">
                  <a:pos x="T6" y="T7"/>
                </a:cxn>
              </a:cxnLst>
              <a:rect l="T12" t="T13" r="T14" b="T15"/>
              <a:pathLst>
                <a:path w="2" h="11">
                  <a:moveTo>
                    <a:pt x="2" y="11"/>
                  </a:moveTo>
                  <a:lnTo>
                    <a:pt x="0" y="6"/>
                  </a:lnTo>
                  <a:lnTo>
                    <a:pt x="2" y="0"/>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2" name="Freeform 40">
              <a:extLst>
                <a:ext uri="{FF2B5EF4-FFF2-40B4-BE49-F238E27FC236}">
                  <a16:creationId xmlns:a16="http://schemas.microsoft.com/office/drawing/2014/main" id="{3596F934-C909-478A-FAA1-5B05467D6D64}"/>
                </a:ext>
              </a:extLst>
            </p:cNvPr>
            <p:cNvSpPr>
              <a:spLocks/>
            </p:cNvSpPr>
            <p:nvPr/>
          </p:nvSpPr>
          <p:spPr bwMode="auto">
            <a:xfrm>
              <a:off x="2827" y="2824"/>
              <a:ext cx="46" cy="37"/>
            </a:xfrm>
            <a:custGeom>
              <a:avLst/>
              <a:gdLst>
                <a:gd name="T0" fmla="*/ 3 w 53"/>
                <a:gd name="T1" fmla="*/ 24 h 43"/>
                <a:gd name="T2" fmla="*/ 5 w 53"/>
                <a:gd name="T3" fmla="*/ 28 h 43"/>
                <a:gd name="T4" fmla="*/ 35 w 53"/>
                <a:gd name="T5" fmla="*/ 7 h 43"/>
                <a:gd name="T6" fmla="*/ 31 w 53"/>
                <a:gd name="T7" fmla="*/ 0 h 43"/>
                <a:gd name="T8" fmla="*/ 0 w 53"/>
                <a:gd name="T9" fmla="*/ 21 h 43"/>
                <a:gd name="T10" fmla="*/ 3 w 53"/>
                <a:gd name="T11" fmla="*/ 24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 y="38"/>
                  </a:moveTo>
                  <a:lnTo>
                    <a:pt x="8" y="43"/>
                  </a:lnTo>
                  <a:lnTo>
                    <a:pt x="53" y="11"/>
                  </a:lnTo>
                  <a:lnTo>
                    <a:pt x="48" y="0"/>
                  </a:lnTo>
                  <a:lnTo>
                    <a:pt x="0" y="33"/>
                  </a:lnTo>
                  <a:lnTo>
                    <a:pt x="5"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3" name="Line 41">
              <a:extLst>
                <a:ext uri="{FF2B5EF4-FFF2-40B4-BE49-F238E27FC236}">
                  <a16:creationId xmlns:a16="http://schemas.microsoft.com/office/drawing/2014/main" id="{BF9CE11E-2948-C608-45CE-A2C997EF45AA}"/>
                </a:ext>
              </a:extLst>
            </p:cNvPr>
            <p:cNvSpPr>
              <a:spLocks noChangeShapeType="1"/>
            </p:cNvSpPr>
            <p:nvPr/>
          </p:nvSpPr>
          <p:spPr bwMode="auto">
            <a:xfrm>
              <a:off x="2157" y="3000"/>
              <a:ext cx="6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4" name="Freeform 42">
              <a:extLst>
                <a:ext uri="{FF2B5EF4-FFF2-40B4-BE49-F238E27FC236}">
                  <a16:creationId xmlns:a16="http://schemas.microsoft.com/office/drawing/2014/main" id="{B4BD76BA-396E-B5A1-F58B-63E3D69291A2}"/>
                </a:ext>
              </a:extLst>
            </p:cNvPr>
            <p:cNvSpPr>
              <a:spLocks/>
            </p:cNvSpPr>
            <p:nvPr/>
          </p:nvSpPr>
          <p:spPr bwMode="auto">
            <a:xfrm>
              <a:off x="2805" y="2970"/>
              <a:ext cx="49" cy="34"/>
            </a:xfrm>
            <a:custGeom>
              <a:avLst/>
              <a:gdLst>
                <a:gd name="T0" fmla="*/ 38 w 56"/>
                <a:gd name="T1" fmla="*/ 25 h 40"/>
                <a:gd name="T2" fmla="*/ 38 w 56"/>
                <a:gd name="T3" fmla="*/ 18 h 40"/>
                <a:gd name="T4" fmla="*/ 5 w 56"/>
                <a:gd name="T5" fmla="*/ 0 h 40"/>
                <a:gd name="T6" fmla="*/ 0 w 56"/>
                <a:gd name="T7" fmla="*/ 7 h 40"/>
                <a:gd name="T8" fmla="*/ 32 w 56"/>
                <a:gd name="T9" fmla="*/ 25 h 40"/>
                <a:gd name="T10" fmla="*/ 32 w 56"/>
                <a:gd name="T11" fmla="*/ 18 h 40"/>
                <a:gd name="T12" fmla="*/ 38 w 56"/>
                <a:gd name="T13" fmla="*/ 25 h 40"/>
                <a:gd name="T14" fmla="*/ 0 60000 65536"/>
                <a:gd name="T15" fmla="*/ 0 60000 65536"/>
                <a:gd name="T16" fmla="*/ 0 60000 65536"/>
                <a:gd name="T17" fmla="*/ 0 60000 65536"/>
                <a:gd name="T18" fmla="*/ 0 60000 65536"/>
                <a:gd name="T19" fmla="*/ 0 60000 65536"/>
                <a:gd name="T20" fmla="*/ 0 60000 65536"/>
                <a:gd name="T21" fmla="*/ 0 w 56"/>
                <a:gd name="T22" fmla="*/ 0 h 40"/>
                <a:gd name="T23" fmla="*/ 56 w 56"/>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40">
                  <a:moveTo>
                    <a:pt x="56" y="40"/>
                  </a:moveTo>
                  <a:lnTo>
                    <a:pt x="56" y="30"/>
                  </a:lnTo>
                  <a:lnTo>
                    <a:pt x="8" y="0"/>
                  </a:lnTo>
                  <a:lnTo>
                    <a:pt x="0" y="10"/>
                  </a:lnTo>
                  <a:lnTo>
                    <a:pt x="48" y="40"/>
                  </a:lnTo>
                  <a:lnTo>
                    <a:pt x="48" y="30"/>
                  </a:lnTo>
                  <a:lnTo>
                    <a:pt x="5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5" name="Freeform 43">
              <a:extLst>
                <a:ext uri="{FF2B5EF4-FFF2-40B4-BE49-F238E27FC236}">
                  <a16:creationId xmlns:a16="http://schemas.microsoft.com/office/drawing/2014/main" id="{51A49AB6-E6A2-B803-43E1-C1B728E80FC5}"/>
                </a:ext>
              </a:extLst>
            </p:cNvPr>
            <p:cNvSpPr>
              <a:spLocks/>
            </p:cNvSpPr>
            <p:nvPr/>
          </p:nvSpPr>
          <p:spPr bwMode="auto">
            <a:xfrm>
              <a:off x="2849" y="2996"/>
              <a:ext cx="5" cy="8"/>
            </a:xfrm>
            <a:custGeom>
              <a:avLst/>
              <a:gdLst>
                <a:gd name="T0" fmla="*/ 3 w 6"/>
                <a:gd name="T1" fmla="*/ 5 h 10"/>
                <a:gd name="T2" fmla="*/ 0 w 6"/>
                <a:gd name="T3" fmla="*/ 2 h 10"/>
                <a:gd name="T4" fmla="*/ 3 w 6"/>
                <a:gd name="T5" fmla="*/ 0 h 10"/>
                <a:gd name="T6" fmla="*/ 3 w 6"/>
                <a:gd name="T7" fmla="*/ 5 h 10"/>
                <a:gd name="T8" fmla="*/ 0 60000 65536"/>
                <a:gd name="T9" fmla="*/ 0 60000 65536"/>
                <a:gd name="T10" fmla="*/ 0 60000 65536"/>
                <a:gd name="T11" fmla="*/ 0 60000 65536"/>
                <a:gd name="T12" fmla="*/ 0 w 6"/>
                <a:gd name="T13" fmla="*/ 0 h 10"/>
                <a:gd name="T14" fmla="*/ 6 w 6"/>
                <a:gd name="T15" fmla="*/ 10 h 10"/>
              </a:gdLst>
              <a:ahLst/>
              <a:cxnLst>
                <a:cxn ang="T8">
                  <a:pos x="T0" y="T1"/>
                </a:cxn>
                <a:cxn ang="T9">
                  <a:pos x="T2" y="T3"/>
                </a:cxn>
                <a:cxn ang="T10">
                  <a:pos x="T4" y="T5"/>
                </a:cxn>
                <a:cxn ang="T11">
                  <a:pos x="T6" y="T7"/>
                </a:cxn>
              </a:cxnLst>
              <a:rect l="T12" t="T13" r="T14" b="T15"/>
              <a:pathLst>
                <a:path w="6" h="10">
                  <a:moveTo>
                    <a:pt x="6" y="10"/>
                  </a:moveTo>
                  <a:lnTo>
                    <a:pt x="0" y="5"/>
                  </a:lnTo>
                  <a:lnTo>
                    <a:pt x="6" y="0"/>
                  </a:ln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6" name="Freeform 44">
              <a:extLst>
                <a:ext uri="{FF2B5EF4-FFF2-40B4-BE49-F238E27FC236}">
                  <a16:creationId xmlns:a16="http://schemas.microsoft.com/office/drawing/2014/main" id="{0DD3CB93-D530-9C66-A29A-3F78E5612CCC}"/>
                </a:ext>
              </a:extLst>
            </p:cNvPr>
            <p:cNvSpPr>
              <a:spLocks/>
            </p:cNvSpPr>
            <p:nvPr/>
          </p:nvSpPr>
          <p:spPr bwMode="auto">
            <a:xfrm>
              <a:off x="2805" y="2996"/>
              <a:ext cx="49" cy="37"/>
            </a:xfrm>
            <a:custGeom>
              <a:avLst/>
              <a:gdLst>
                <a:gd name="T0" fmla="*/ 4 w 56"/>
                <a:gd name="T1" fmla="*/ 24 h 43"/>
                <a:gd name="T2" fmla="*/ 5 w 56"/>
                <a:gd name="T3" fmla="*/ 28 h 43"/>
                <a:gd name="T4" fmla="*/ 38 w 56"/>
                <a:gd name="T5" fmla="*/ 7 h 43"/>
                <a:gd name="T6" fmla="*/ 32 w 56"/>
                <a:gd name="T7" fmla="*/ 0 h 43"/>
                <a:gd name="T8" fmla="*/ 0 w 56"/>
                <a:gd name="T9" fmla="*/ 21 h 43"/>
                <a:gd name="T10" fmla="*/ 4 w 56"/>
                <a:gd name="T11" fmla="*/ 24 h 43"/>
                <a:gd name="T12" fmla="*/ 0 60000 65536"/>
                <a:gd name="T13" fmla="*/ 0 60000 65536"/>
                <a:gd name="T14" fmla="*/ 0 60000 65536"/>
                <a:gd name="T15" fmla="*/ 0 60000 65536"/>
                <a:gd name="T16" fmla="*/ 0 60000 65536"/>
                <a:gd name="T17" fmla="*/ 0 60000 65536"/>
                <a:gd name="T18" fmla="*/ 0 w 56"/>
                <a:gd name="T19" fmla="*/ 0 h 43"/>
                <a:gd name="T20" fmla="*/ 56 w 56"/>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6" h="43">
                  <a:moveTo>
                    <a:pt x="5" y="38"/>
                  </a:moveTo>
                  <a:lnTo>
                    <a:pt x="8" y="43"/>
                  </a:lnTo>
                  <a:lnTo>
                    <a:pt x="56" y="10"/>
                  </a:lnTo>
                  <a:lnTo>
                    <a:pt x="48" y="0"/>
                  </a:lnTo>
                  <a:lnTo>
                    <a:pt x="0" y="33"/>
                  </a:lnTo>
                  <a:lnTo>
                    <a:pt x="5"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7" name="Freeform 45">
              <a:extLst>
                <a:ext uri="{FF2B5EF4-FFF2-40B4-BE49-F238E27FC236}">
                  <a16:creationId xmlns:a16="http://schemas.microsoft.com/office/drawing/2014/main" id="{4E61E29C-2217-1573-ECF3-1D4BB9EA2C5F}"/>
                </a:ext>
              </a:extLst>
            </p:cNvPr>
            <p:cNvSpPr>
              <a:spLocks/>
            </p:cNvSpPr>
            <p:nvPr/>
          </p:nvSpPr>
          <p:spPr bwMode="auto">
            <a:xfrm>
              <a:off x="2860" y="2905"/>
              <a:ext cx="626" cy="158"/>
            </a:xfrm>
            <a:custGeom>
              <a:avLst/>
              <a:gdLst>
                <a:gd name="T0" fmla="*/ 17 w 715"/>
                <a:gd name="T1" fmla="*/ 0 h 184"/>
                <a:gd name="T2" fmla="*/ 480 w 715"/>
                <a:gd name="T3" fmla="*/ 113 h 184"/>
                <a:gd name="T4" fmla="*/ 0 w 715"/>
                <a:gd name="T5" fmla="*/ 117 h 184"/>
                <a:gd name="T6" fmla="*/ 17 w 715"/>
                <a:gd name="T7" fmla="*/ 0 h 184"/>
                <a:gd name="T8" fmla="*/ 0 60000 65536"/>
                <a:gd name="T9" fmla="*/ 0 60000 65536"/>
                <a:gd name="T10" fmla="*/ 0 60000 65536"/>
                <a:gd name="T11" fmla="*/ 0 60000 65536"/>
                <a:gd name="T12" fmla="*/ 0 w 715"/>
                <a:gd name="T13" fmla="*/ 0 h 184"/>
                <a:gd name="T14" fmla="*/ 715 w 715"/>
                <a:gd name="T15" fmla="*/ 184 h 184"/>
              </a:gdLst>
              <a:ahLst/>
              <a:cxnLst>
                <a:cxn ang="T8">
                  <a:pos x="T0" y="T1"/>
                </a:cxn>
                <a:cxn ang="T9">
                  <a:pos x="T2" y="T3"/>
                </a:cxn>
                <a:cxn ang="T10">
                  <a:pos x="T4" y="T5"/>
                </a:cxn>
                <a:cxn ang="T11">
                  <a:pos x="T6" y="T7"/>
                </a:cxn>
              </a:cxnLst>
              <a:rect l="T12" t="T13" r="T14" b="T15"/>
              <a:pathLst>
                <a:path w="715" h="184">
                  <a:moveTo>
                    <a:pt x="25" y="0"/>
                  </a:moveTo>
                  <a:lnTo>
                    <a:pt x="715" y="179"/>
                  </a:lnTo>
                  <a:lnTo>
                    <a:pt x="0" y="184"/>
                  </a:lnTo>
                  <a:lnTo>
                    <a:pt x="25" y="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48" name="Freeform 46">
              <a:extLst>
                <a:ext uri="{FF2B5EF4-FFF2-40B4-BE49-F238E27FC236}">
                  <a16:creationId xmlns:a16="http://schemas.microsoft.com/office/drawing/2014/main" id="{97B79EC1-D52E-16D8-6CFB-76C561B3888C}"/>
                </a:ext>
              </a:extLst>
            </p:cNvPr>
            <p:cNvSpPr>
              <a:spLocks/>
            </p:cNvSpPr>
            <p:nvPr/>
          </p:nvSpPr>
          <p:spPr bwMode="auto">
            <a:xfrm>
              <a:off x="2860" y="2905"/>
              <a:ext cx="626" cy="158"/>
            </a:xfrm>
            <a:custGeom>
              <a:avLst/>
              <a:gdLst>
                <a:gd name="T0" fmla="*/ 17 w 715"/>
                <a:gd name="T1" fmla="*/ 0 h 184"/>
                <a:gd name="T2" fmla="*/ 480 w 715"/>
                <a:gd name="T3" fmla="*/ 113 h 184"/>
                <a:gd name="T4" fmla="*/ 0 w 715"/>
                <a:gd name="T5" fmla="*/ 117 h 184"/>
                <a:gd name="T6" fmla="*/ 17 w 715"/>
                <a:gd name="T7" fmla="*/ 0 h 184"/>
                <a:gd name="T8" fmla="*/ 0 60000 65536"/>
                <a:gd name="T9" fmla="*/ 0 60000 65536"/>
                <a:gd name="T10" fmla="*/ 0 60000 65536"/>
                <a:gd name="T11" fmla="*/ 0 60000 65536"/>
                <a:gd name="T12" fmla="*/ 0 w 715"/>
                <a:gd name="T13" fmla="*/ 0 h 184"/>
                <a:gd name="T14" fmla="*/ 715 w 715"/>
                <a:gd name="T15" fmla="*/ 184 h 184"/>
              </a:gdLst>
              <a:ahLst/>
              <a:cxnLst>
                <a:cxn ang="T8">
                  <a:pos x="T0" y="T1"/>
                </a:cxn>
                <a:cxn ang="T9">
                  <a:pos x="T2" y="T3"/>
                </a:cxn>
                <a:cxn ang="T10">
                  <a:pos x="T4" y="T5"/>
                </a:cxn>
                <a:cxn ang="T11">
                  <a:pos x="T6" y="T7"/>
                </a:cxn>
              </a:cxnLst>
              <a:rect l="T12" t="T13" r="T14" b="T15"/>
              <a:pathLst>
                <a:path w="715" h="184">
                  <a:moveTo>
                    <a:pt x="25" y="0"/>
                  </a:moveTo>
                  <a:lnTo>
                    <a:pt x="715" y="179"/>
                  </a:lnTo>
                  <a:lnTo>
                    <a:pt x="0" y="184"/>
                  </a:lnTo>
                  <a:lnTo>
                    <a:pt x="25"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9" name="Freeform 47">
              <a:extLst>
                <a:ext uri="{FF2B5EF4-FFF2-40B4-BE49-F238E27FC236}">
                  <a16:creationId xmlns:a16="http://schemas.microsoft.com/office/drawing/2014/main" id="{3EA78C32-A5A2-48A9-10F9-E35A8AD941B5}"/>
                </a:ext>
              </a:extLst>
            </p:cNvPr>
            <p:cNvSpPr>
              <a:spLocks/>
            </p:cNvSpPr>
            <p:nvPr/>
          </p:nvSpPr>
          <p:spPr bwMode="auto">
            <a:xfrm>
              <a:off x="2880" y="2764"/>
              <a:ext cx="606" cy="299"/>
            </a:xfrm>
            <a:custGeom>
              <a:avLst/>
              <a:gdLst>
                <a:gd name="T0" fmla="*/ 49 w 692"/>
                <a:gd name="T1" fmla="*/ 0 h 348"/>
                <a:gd name="T2" fmla="*/ 465 w 692"/>
                <a:gd name="T3" fmla="*/ 221 h 348"/>
                <a:gd name="T4" fmla="*/ 0 w 692"/>
                <a:gd name="T5" fmla="*/ 104 h 348"/>
                <a:gd name="T6" fmla="*/ 49 w 692"/>
                <a:gd name="T7" fmla="*/ 0 h 348"/>
                <a:gd name="T8" fmla="*/ 0 60000 65536"/>
                <a:gd name="T9" fmla="*/ 0 60000 65536"/>
                <a:gd name="T10" fmla="*/ 0 60000 65536"/>
                <a:gd name="T11" fmla="*/ 0 60000 65536"/>
                <a:gd name="T12" fmla="*/ 0 w 692"/>
                <a:gd name="T13" fmla="*/ 0 h 348"/>
                <a:gd name="T14" fmla="*/ 692 w 692"/>
                <a:gd name="T15" fmla="*/ 348 h 348"/>
              </a:gdLst>
              <a:ahLst/>
              <a:cxnLst>
                <a:cxn ang="T8">
                  <a:pos x="T0" y="T1"/>
                </a:cxn>
                <a:cxn ang="T9">
                  <a:pos x="T2" y="T3"/>
                </a:cxn>
                <a:cxn ang="T10">
                  <a:pos x="T4" y="T5"/>
                </a:cxn>
                <a:cxn ang="T11">
                  <a:pos x="T6" y="T7"/>
                </a:cxn>
              </a:cxnLst>
              <a:rect l="T12" t="T13" r="T14" b="T15"/>
              <a:pathLst>
                <a:path w="692" h="348">
                  <a:moveTo>
                    <a:pt x="73" y="0"/>
                  </a:moveTo>
                  <a:lnTo>
                    <a:pt x="692" y="348"/>
                  </a:lnTo>
                  <a:lnTo>
                    <a:pt x="0" y="164"/>
                  </a:lnTo>
                  <a:lnTo>
                    <a:pt x="73" y="0"/>
                  </a:lnTo>
                  <a:close/>
                </a:path>
              </a:pathLst>
            </a:custGeom>
            <a:solidFill>
              <a:srgbClr val="FF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0" name="Freeform 48">
              <a:extLst>
                <a:ext uri="{FF2B5EF4-FFF2-40B4-BE49-F238E27FC236}">
                  <a16:creationId xmlns:a16="http://schemas.microsoft.com/office/drawing/2014/main" id="{33986EF7-7521-8F81-018B-46B9A0F5515A}"/>
                </a:ext>
              </a:extLst>
            </p:cNvPr>
            <p:cNvSpPr>
              <a:spLocks/>
            </p:cNvSpPr>
            <p:nvPr/>
          </p:nvSpPr>
          <p:spPr bwMode="auto">
            <a:xfrm>
              <a:off x="2880" y="2764"/>
              <a:ext cx="606" cy="299"/>
            </a:xfrm>
            <a:custGeom>
              <a:avLst/>
              <a:gdLst>
                <a:gd name="T0" fmla="*/ 49 w 692"/>
                <a:gd name="T1" fmla="*/ 0 h 348"/>
                <a:gd name="T2" fmla="*/ 465 w 692"/>
                <a:gd name="T3" fmla="*/ 221 h 348"/>
                <a:gd name="T4" fmla="*/ 0 w 692"/>
                <a:gd name="T5" fmla="*/ 104 h 348"/>
                <a:gd name="T6" fmla="*/ 49 w 692"/>
                <a:gd name="T7" fmla="*/ 0 h 348"/>
                <a:gd name="T8" fmla="*/ 0 60000 65536"/>
                <a:gd name="T9" fmla="*/ 0 60000 65536"/>
                <a:gd name="T10" fmla="*/ 0 60000 65536"/>
                <a:gd name="T11" fmla="*/ 0 60000 65536"/>
                <a:gd name="T12" fmla="*/ 0 w 692"/>
                <a:gd name="T13" fmla="*/ 0 h 348"/>
                <a:gd name="T14" fmla="*/ 692 w 692"/>
                <a:gd name="T15" fmla="*/ 348 h 348"/>
              </a:gdLst>
              <a:ahLst/>
              <a:cxnLst>
                <a:cxn ang="T8">
                  <a:pos x="T0" y="T1"/>
                </a:cxn>
                <a:cxn ang="T9">
                  <a:pos x="T2" y="T3"/>
                </a:cxn>
                <a:cxn ang="T10">
                  <a:pos x="T4" y="T5"/>
                </a:cxn>
                <a:cxn ang="T11">
                  <a:pos x="T6" y="T7"/>
                </a:cxn>
              </a:cxnLst>
              <a:rect l="T12" t="T13" r="T14" b="T15"/>
              <a:pathLst>
                <a:path w="692" h="348">
                  <a:moveTo>
                    <a:pt x="73" y="0"/>
                  </a:moveTo>
                  <a:lnTo>
                    <a:pt x="692" y="348"/>
                  </a:lnTo>
                  <a:lnTo>
                    <a:pt x="0" y="164"/>
                  </a:lnTo>
                  <a:lnTo>
                    <a:pt x="73"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 name="Freeform 49">
              <a:extLst>
                <a:ext uri="{FF2B5EF4-FFF2-40B4-BE49-F238E27FC236}">
                  <a16:creationId xmlns:a16="http://schemas.microsoft.com/office/drawing/2014/main" id="{98F46610-198B-2611-621A-FE96E79BC8AA}"/>
                </a:ext>
              </a:extLst>
            </p:cNvPr>
            <p:cNvSpPr>
              <a:spLocks/>
            </p:cNvSpPr>
            <p:nvPr/>
          </p:nvSpPr>
          <p:spPr bwMode="auto">
            <a:xfrm>
              <a:off x="3041" y="2482"/>
              <a:ext cx="445" cy="581"/>
            </a:xfrm>
            <a:custGeom>
              <a:avLst/>
              <a:gdLst>
                <a:gd name="T0" fmla="*/ 179 w 508"/>
                <a:gd name="T1" fmla="*/ 0 h 677"/>
                <a:gd name="T2" fmla="*/ 342 w 508"/>
                <a:gd name="T3" fmla="*/ 428 h 677"/>
                <a:gd name="T4" fmla="*/ 0 w 508"/>
                <a:gd name="T5" fmla="*/ 102 h 677"/>
                <a:gd name="T6" fmla="*/ 179 w 508"/>
                <a:gd name="T7" fmla="*/ 0 h 677"/>
                <a:gd name="T8" fmla="*/ 0 60000 65536"/>
                <a:gd name="T9" fmla="*/ 0 60000 65536"/>
                <a:gd name="T10" fmla="*/ 0 60000 65536"/>
                <a:gd name="T11" fmla="*/ 0 60000 65536"/>
                <a:gd name="T12" fmla="*/ 0 w 508"/>
                <a:gd name="T13" fmla="*/ 0 h 677"/>
                <a:gd name="T14" fmla="*/ 508 w 508"/>
                <a:gd name="T15" fmla="*/ 677 h 677"/>
              </a:gdLst>
              <a:ahLst/>
              <a:cxnLst>
                <a:cxn ang="T8">
                  <a:pos x="T0" y="T1"/>
                </a:cxn>
                <a:cxn ang="T9">
                  <a:pos x="T2" y="T3"/>
                </a:cxn>
                <a:cxn ang="T10">
                  <a:pos x="T4" y="T5"/>
                </a:cxn>
                <a:cxn ang="T11">
                  <a:pos x="T6" y="T7"/>
                </a:cxn>
              </a:cxnLst>
              <a:rect l="T12" t="T13" r="T14" b="T15"/>
              <a:pathLst>
                <a:path w="508" h="677">
                  <a:moveTo>
                    <a:pt x="266" y="0"/>
                  </a:moveTo>
                  <a:lnTo>
                    <a:pt x="508" y="677"/>
                  </a:lnTo>
                  <a:lnTo>
                    <a:pt x="0" y="162"/>
                  </a:lnTo>
                  <a:lnTo>
                    <a:pt x="266"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2" name="Freeform 50">
              <a:extLst>
                <a:ext uri="{FF2B5EF4-FFF2-40B4-BE49-F238E27FC236}">
                  <a16:creationId xmlns:a16="http://schemas.microsoft.com/office/drawing/2014/main" id="{4E200C18-6B5C-77EF-6EE4-FBABD8766653}"/>
                </a:ext>
              </a:extLst>
            </p:cNvPr>
            <p:cNvSpPr>
              <a:spLocks/>
            </p:cNvSpPr>
            <p:nvPr/>
          </p:nvSpPr>
          <p:spPr bwMode="auto">
            <a:xfrm>
              <a:off x="3041" y="2482"/>
              <a:ext cx="445" cy="581"/>
            </a:xfrm>
            <a:custGeom>
              <a:avLst/>
              <a:gdLst>
                <a:gd name="T0" fmla="*/ 179 w 508"/>
                <a:gd name="T1" fmla="*/ 0 h 677"/>
                <a:gd name="T2" fmla="*/ 342 w 508"/>
                <a:gd name="T3" fmla="*/ 428 h 677"/>
                <a:gd name="T4" fmla="*/ 0 w 508"/>
                <a:gd name="T5" fmla="*/ 102 h 677"/>
                <a:gd name="T6" fmla="*/ 179 w 508"/>
                <a:gd name="T7" fmla="*/ 0 h 677"/>
                <a:gd name="T8" fmla="*/ 0 60000 65536"/>
                <a:gd name="T9" fmla="*/ 0 60000 65536"/>
                <a:gd name="T10" fmla="*/ 0 60000 65536"/>
                <a:gd name="T11" fmla="*/ 0 60000 65536"/>
                <a:gd name="T12" fmla="*/ 0 w 508"/>
                <a:gd name="T13" fmla="*/ 0 h 677"/>
                <a:gd name="T14" fmla="*/ 508 w 508"/>
                <a:gd name="T15" fmla="*/ 677 h 677"/>
              </a:gdLst>
              <a:ahLst/>
              <a:cxnLst>
                <a:cxn ang="T8">
                  <a:pos x="T0" y="T1"/>
                </a:cxn>
                <a:cxn ang="T9">
                  <a:pos x="T2" y="T3"/>
                </a:cxn>
                <a:cxn ang="T10">
                  <a:pos x="T4" y="T5"/>
                </a:cxn>
                <a:cxn ang="T11">
                  <a:pos x="T6" y="T7"/>
                </a:cxn>
              </a:cxnLst>
              <a:rect l="T12" t="T13" r="T14" b="T15"/>
              <a:pathLst>
                <a:path w="508" h="677">
                  <a:moveTo>
                    <a:pt x="266" y="0"/>
                  </a:moveTo>
                  <a:lnTo>
                    <a:pt x="508" y="677"/>
                  </a:lnTo>
                  <a:lnTo>
                    <a:pt x="0" y="162"/>
                  </a:lnTo>
                  <a:lnTo>
                    <a:pt x="26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3" name="Freeform 51">
              <a:extLst>
                <a:ext uri="{FF2B5EF4-FFF2-40B4-BE49-F238E27FC236}">
                  <a16:creationId xmlns:a16="http://schemas.microsoft.com/office/drawing/2014/main" id="{D387A12C-5C19-5B0A-7BDD-4DB6BE8D2B3A}"/>
                </a:ext>
              </a:extLst>
            </p:cNvPr>
            <p:cNvSpPr>
              <a:spLocks/>
            </p:cNvSpPr>
            <p:nvPr/>
          </p:nvSpPr>
          <p:spPr bwMode="auto">
            <a:xfrm>
              <a:off x="3274" y="2444"/>
              <a:ext cx="210" cy="613"/>
            </a:xfrm>
            <a:custGeom>
              <a:avLst/>
              <a:gdLst>
                <a:gd name="T0" fmla="*/ 161 w 240"/>
                <a:gd name="T1" fmla="*/ 0 h 715"/>
                <a:gd name="T2" fmla="*/ 161 w 240"/>
                <a:gd name="T3" fmla="*/ 451 h 715"/>
                <a:gd name="T4" fmla="*/ 0 w 240"/>
                <a:gd name="T5" fmla="*/ 28 h 715"/>
                <a:gd name="T6" fmla="*/ 161 w 240"/>
                <a:gd name="T7" fmla="*/ 0 h 715"/>
                <a:gd name="T8" fmla="*/ 0 60000 65536"/>
                <a:gd name="T9" fmla="*/ 0 60000 65536"/>
                <a:gd name="T10" fmla="*/ 0 60000 65536"/>
                <a:gd name="T11" fmla="*/ 0 60000 65536"/>
                <a:gd name="T12" fmla="*/ 0 w 240"/>
                <a:gd name="T13" fmla="*/ 0 h 715"/>
                <a:gd name="T14" fmla="*/ 240 w 240"/>
                <a:gd name="T15" fmla="*/ 715 h 715"/>
              </a:gdLst>
              <a:ahLst/>
              <a:cxnLst>
                <a:cxn ang="T8">
                  <a:pos x="T0" y="T1"/>
                </a:cxn>
                <a:cxn ang="T9">
                  <a:pos x="T2" y="T3"/>
                </a:cxn>
                <a:cxn ang="T10">
                  <a:pos x="T4" y="T5"/>
                </a:cxn>
                <a:cxn ang="T11">
                  <a:pos x="T6" y="T7"/>
                </a:cxn>
              </a:cxnLst>
              <a:rect l="T12" t="T13" r="T14" b="T15"/>
              <a:pathLst>
                <a:path w="240" h="715">
                  <a:moveTo>
                    <a:pt x="240" y="0"/>
                  </a:moveTo>
                  <a:lnTo>
                    <a:pt x="240" y="715"/>
                  </a:lnTo>
                  <a:lnTo>
                    <a:pt x="0" y="45"/>
                  </a:lnTo>
                  <a:lnTo>
                    <a:pt x="24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4" name="Freeform 52">
              <a:extLst>
                <a:ext uri="{FF2B5EF4-FFF2-40B4-BE49-F238E27FC236}">
                  <a16:creationId xmlns:a16="http://schemas.microsoft.com/office/drawing/2014/main" id="{B7884565-8001-BD9A-34EE-80ACA4F02BC1}"/>
                </a:ext>
              </a:extLst>
            </p:cNvPr>
            <p:cNvSpPr>
              <a:spLocks/>
            </p:cNvSpPr>
            <p:nvPr/>
          </p:nvSpPr>
          <p:spPr bwMode="auto">
            <a:xfrm>
              <a:off x="3274" y="2444"/>
              <a:ext cx="210" cy="613"/>
            </a:xfrm>
            <a:custGeom>
              <a:avLst/>
              <a:gdLst>
                <a:gd name="T0" fmla="*/ 161 w 240"/>
                <a:gd name="T1" fmla="*/ 0 h 715"/>
                <a:gd name="T2" fmla="*/ 161 w 240"/>
                <a:gd name="T3" fmla="*/ 451 h 715"/>
                <a:gd name="T4" fmla="*/ 0 w 240"/>
                <a:gd name="T5" fmla="*/ 28 h 715"/>
                <a:gd name="T6" fmla="*/ 161 w 240"/>
                <a:gd name="T7" fmla="*/ 0 h 715"/>
                <a:gd name="T8" fmla="*/ 0 60000 65536"/>
                <a:gd name="T9" fmla="*/ 0 60000 65536"/>
                <a:gd name="T10" fmla="*/ 0 60000 65536"/>
                <a:gd name="T11" fmla="*/ 0 60000 65536"/>
                <a:gd name="T12" fmla="*/ 0 w 240"/>
                <a:gd name="T13" fmla="*/ 0 h 715"/>
                <a:gd name="T14" fmla="*/ 240 w 240"/>
                <a:gd name="T15" fmla="*/ 715 h 715"/>
              </a:gdLst>
              <a:ahLst/>
              <a:cxnLst>
                <a:cxn ang="T8">
                  <a:pos x="T0" y="T1"/>
                </a:cxn>
                <a:cxn ang="T9">
                  <a:pos x="T2" y="T3"/>
                </a:cxn>
                <a:cxn ang="T10">
                  <a:pos x="T4" y="T5"/>
                </a:cxn>
                <a:cxn ang="T11">
                  <a:pos x="T6" y="T7"/>
                </a:cxn>
              </a:cxnLst>
              <a:rect l="T12" t="T13" r="T14" b="T15"/>
              <a:pathLst>
                <a:path w="240" h="715">
                  <a:moveTo>
                    <a:pt x="240" y="0"/>
                  </a:moveTo>
                  <a:lnTo>
                    <a:pt x="240" y="715"/>
                  </a:lnTo>
                  <a:lnTo>
                    <a:pt x="0" y="45"/>
                  </a:lnTo>
                  <a:lnTo>
                    <a:pt x="240"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5" name="Freeform 53">
              <a:extLst>
                <a:ext uri="{FF2B5EF4-FFF2-40B4-BE49-F238E27FC236}">
                  <a16:creationId xmlns:a16="http://schemas.microsoft.com/office/drawing/2014/main" id="{287600AF-A75D-D185-F0F7-868A998DEA5D}"/>
                </a:ext>
              </a:extLst>
            </p:cNvPr>
            <p:cNvSpPr>
              <a:spLocks/>
            </p:cNvSpPr>
            <p:nvPr/>
          </p:nvSpPr>
          <p:spPr bwMode="auto">
            <a:xfrm>
              <a:off x="3484" y="2444"/>
              <a:ext cx="328" cy="613"/>
            </a:xfrm>
            <a:custGeom>
              <a:avLst/>
              <a:gdLst>
                <a:gd name="T0" fmla="*/ 253 w 374"/>
                <a:gd name="T1" fmla="*/ 71 h 715"/>
                <a:gd name="T2" fmla="*/ 2 w 374"/>
                <a:gd name="T3" fmla="*/ 451 h 715"/>
                <a:gd name="T4" fmla="*/ 0 w 374"/>
                <a:gd name="T5" fmla="*/ 0 h 715"/>
                <a:gd name="T6" fmla="*/ 37 w 374"/>
                <a:gd name="T7" fmla="*/ 4 h 715"/>
                <a:gd name="T8" fmla="*/ 72 w 374"/>
                <a:gd name="T9" fmla="*/ 11 h 715"/>
                <a:gd name="T10" fmla="*/ 103 w 374"/>
                <a:gd name="T11" fmla="*/ 18 h 715"/>
                <a:gd name="T12" fmla="*/ 134 w 374"/>
                <a:gd name="T13" fmla="*/ 25 h 715"/>
                <a:gd name="T14" fmla="*/ 163 w 374"/>
                <a:gd name="T15" fmla="*/ 34 h 715"/>
                <a:gd name="T16" fmla="*/ 192 w 374"/>
                <a:gd name="T17" fmla="*/ 44 h 715"/>
                <a:gd name="T18" fmla="*/ 222 w 374"/>
                <a:gd name="T19" fmla="*/ 57 h 715"/>
                <a:gd name="T20" fmla="*/ 253 w 374"/>
                <a:gd name="T21" fmla="*/ 71 h 7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715"/>
                <a:gd name="T35" fmla="*/ 374 w 374"/>
                <a:gd name="T36" fmla="*/ 715 h 7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715">
                  <a:moveTo>
                    <a:pt x="374" y="113"/>
                  </a:moveTo>
                  <a:lnTo>
                    <a:pt x="2" y="715"/>
                  </a:lnTo>
                  <a:lnTo>
                    <a:pt x="0" y="0"/>
                  </a:lnTo>
                  <a:lnTo>
                    <a:pt x="55" y="7"/>
                  </a:lnTo>
                  <a:lnTo>
                    <a:pt x="106" y="17"/>
                  </a:lnTo>
                  <a:lnTo>
                    <a:pt x="154" y="28"/>
                  </a:lnTo>
                  <a:lnTo>
                    <a:pt x="199" y="40"/>
                  </a:lnTo>
                  <a:lnTo>
                    <a:pt x="242" y="55"/>
                  </a:lnTo>
                  <a:lnTo>
                    <a:pt x="285" y="70"/>
                  </a:lnTo>
                  <a:lnTo>
                    <a:pt x="328" y="91"/>
                  </a:lnTo>
                  <a:lnTo>
                    <a:pt x="374" y="113"/>
                  </a:lnTo>
                  <a:close/>
                </a:path>
              </a:pathLst>
            </a:custGeom>
            <a:solidFill>
              <a:srgbClr val="C9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6" name="Freeform 54">
              <a:extLst>
                <a:ext uri="{FF2B5EF4-FFF2-40B4-BE49-F238E27FC236}">
                  <a16:creationId xmlns:a16="http://schemas.microsoft.com/office/drawing/2014/main" id="{DD63BD38-ECF6-417B-9BA9-218651DA1DC0}"/>
                </a:ext>
              </a:extLst>
            </p:cNvPr>
            <p:cNvSpPr>
              <a:spLocks/>
            </p:cNvSpPr>
            <p:nvPr/>
          </p:nvSpPr>
          <p:spPr bwMode="auto">
            <a:xfrm>
              <a:off x="3484" y="2444"/>
              <a:ext cx="328" cy="613"/>
            </a:xfrm>
            <a:custGeom>
              <a:avLst/>
              <a:gdLst>
                <a:gd name="T0" fmla="*/ 253 w 374"/>
                <a:gd name="T1" fmla="*/ 71 h 715"/>
                <a:gd name="T2" fmla="*/ 2 w 374"/>
                <a:gd name="T3" fmla="*/ 451 h 715"/>
                <a:gd name="T4" fmla="*/ 0 w 374"/>
                <a:gd name="T5" fmla="*/ 0 h 715"/>
                <a:gd name="T6" fmla="*/ 37 w 374"/>
                <a:gd name="T7" fmla="*/ 4 h 715"/>
                <a:gd name="T8" fmla="*/ 72 w 374"/>
                <a:gd name="T9" fmla="*/ 11 h 715"/>
                <a:gd name="T10" fmla="*/ 103 w 374"/>
                <a:gd name="T11" fmla="*/ 18 h 715"/>
                <a:gd name="T12" fmla="*/ 134 w 374"/>
                <a:gd name="T13" fmla="*/ 25 h 715"/>
                <a:gd name="T14" fmla="*/ 163 w 374"/>
                <a:gd name="T15" fmla="*/ 34 h 715"/>
                <a:gd name="T16" fmla="*/ 192 w 374"/>
                <a:gd name="T17" fmla="*/ 44 h 715"/>
                <a:gd name="T18" fmla="*/ 222 w 374"/>
                <a:gd name="T19" fmla="*/ 57 h 715"/>
                <a:gd name="T20" fmla="*/ 253 w 374"/>
                <a:gd name="T21" fmla="*/ 71 h 7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715"/>
                <a:gd name="T35" fmla="*/ 374 w 374"/>
                <a:gd name="T36" fmla="*/ 715 h 7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715">
                  <a:moveTo>
                    <a:pt x="374" y="113"/>
                  </a:moveTo>
                  <a:lnTo>
                    <a:pt x="2" y="715"/>
                  </a:lnTo>
                  <a:lnTo>
                    <a:pt x="0" y="0"/>
                  </a:lnTo>
                  <a:lnTo>
                    <a:pt x="55" y="7"/>
                  </a:lnTo>
                  <a:lnTo>
                    <a:pt x="106" y="17"/>
                  </a:lnTo>
                  <a:lnTo>
                    <a:pt x="154" y="28"/>
                  </a:lnTo>
                  <a:lnTo>
                    <a:pt x="199" y="40"/>
                  </a:lnTo>
                  <a:lnTo>
                    <a:pt x="242" y="55"/>
                  </a:lnTo>
                  <a:lnTo>
                    <a:pt x="285" y="70"/>
                  </a:lnTo>
                  <a:lnTo>
                    <a:pt x="328" y="91"/>
                  </a:lnTo>
                  <a:lnTo>
                    <a:pt x="374" y="113"/>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7" name="Freeform 55">
              <a:extLst>
                <a:ext uri="{FF2B5EF4-FFF2-40B4-BE49-F238E27FC236}">
                  <a16:creationId xmlns:a16="http://schemas.microsoft.com/office/drawing/2014/main" id="{B56AB5A4-D7C8-1E09-9BAD-3E4A64141D3B}"/>
                </a:ext>
              </a:extLst>
            </p:cNvPr>
            <p:cNvSpPr>
              <a:spLocks/>
            </p:cNvSpPr>
            <p:nvPr/>
          </p:nvSpPr>
          <p:spPr bwMode="auto">
            <a:xfrm>
              <a:off x="2851" y="2439"/>
              <a:ext cx="633" cy="622"/>
            </a:xfrm>
            <a:custGeom>
              <a:avLst/>
              <a:gdLst>
                <a:gd name="T0" fmla="*/ 473 w 723"/>
                <a:gd name="T1" fmla="*/ 0 h 725"/>
                <a:gd name="T2" fmla="*/ 454 w 723"/>
                <a:gd name="T3" fmla="*/ 0 h 725"/>
                <a:gd name="T4" fmla="*/ 435 w 723"/>
                <a:gd name="T5" fmla="*/ 2 h 725"/>
                <a:gd name="T6" fmla="*/ 418 w 723"/>
                <a:gd name="T7" fmla="*/ 4 h 725"/>
                <a:gd name="T8" fmla="*/ 400 w 723"/>
                <a:gd name="T9" fmla="*/ 7 h 725"/>
                <a:gd name="T10" fmla="*/ 381 w 723"/>
                <a:gd name="T11" fmla="*/ 9 h 725"/>
                <a:gd name="T12" fmla="*/ 364 w 723"/>
                <a:gd name="T13" fmla="*/ 14 h 725"/>
                <a:gd name="T14" fmla="*/ 346 w 723"/>
                <a:gd name="T15" fmla="*/ 19 h 725"/>
                <a:gd name="T16" fmla="*/ 319 w 723"/>
                <a:gd name="T17" fmla="*/ 27 h 725"/>
                <a:gd name="T18" fmla="*/ 286 w 723"/>
                <a:gd name="T19" fmla="*/ 39 h 725"/>
                <a:gd name="T20" fmla="*/ 255 w 723"/>
                <a:gd name="T21" fmla="*/ 55 h 725"/>
                <a:gd name="T22" fmla="*/ 224 w 723"/>
                <a:gd name="T23" fmla="*/ 71 h 725"/>
                <a:gd name="T24" fmla="*/ 195 w 723"/>
                <a:gd name="T25" fmla="*/ 91 h 725"/>
                <a:gd name="T26" fmla="*/ 168 w 723"/>
                <a:gd name="T27" fmla="*/ 112 h 725"/>
                <a:gd name="T28" fmla="*/ 143 w 723"/>
                <a:gd name="T29" fmla="*/ 134 h 725"/>
                <a:gd name="T30" fmla="*/ 119 w 723"/>
                <a:gd name="T31" fmla="*/ 158 h 725"/>
                <a:gd name="T32" fmla="*/ 96 w 723"/>
                <a:gd name="T33" fmla="*/ 184 h 725"/>
                <a:gd name="T34" fmla="*/ 77 w 723"/>
                <a:gd name="T35" fmla="*/ 210 h 725"/>
                <a:gd name="T36" fmla="*/ 59 w 723"/>
                <a:gd name="T37" fmla="*/ 239 h 725"/>
                <a:gd name="T38" fmla="*/ 42 w 723"/>
                <a:gd name="T39" fmla="*/ 269 h 725"/>
                <a:gd name="T40" fmla="*/ 29 w 723"/>
                <a:gd name="T41" fmla="*/ 300 h 725"/>
                <a:gd name="T42" fmla="*/ 20 w 723"/>
                <a:gd name="T43" fmla="*/ 327 h 725"/>
                <a:gd name="T44" fmla="*/ 14 w 723"/>
                <a:gd name="T45" fmla="*/ 349 h 725"/>
                <a:gd name="T46" fmla="*/ 10 w 723"/>
                <a:gd name="T47" fmla="*/ 365 h 725"/>
                <a:gd name="T48" fmla="*/ 7 w 723"/>
                <a:gd name="T49" fmla="*/ 383 h 725"/>
                <a:gd name="T50" fmla="*/ 4 w 723"/>
                <a:gd name="T51" fmla="*/ 398 h 725"/>
                <a:gd name="T52" fmla="*/ 3 w 723"/>
                <a:gd name="T53" fmla="*/ 416 h 725"/>
                <a:gd name="T54" fmla="*/ 0 w 723"/>
                <a:gd name="T55" fmla="*/ 433 h 725"/>
                <a:gd name="T56" fmla="*/ 0 w 723"/>
                <a:gd name="T57" fmla="*/ 451 h 725"/>
                <a:gd name="T58" fmla="*/ 17 w 723"/>
                <a:gd name="T59" fmla="*/ 451 h 725"/>
                <a:gd name="T60" fmla="*/ 17 w 723"/>
                <a:gd name="T61" fmla="*/ 436 h 725"/>
                <a:gd name="T62" fmla="*/ 19 w 723"/>
                <a:gd name="T63" fmla="*/ 418 h 725"/>
                <a:gd name="T64" fmla="*/ 20 w 723"/>
                <a:gd name="T65" fmla="*/ 402 h 725"/>
                <a:gd name="T66" fmla="*/ 22 w 723"/>
                <a:gd name="T67" fmla="*/ 384 h 725"/>
                <a:gd name="T68" fmla="*/ 25 w 723"/>
                <a:gd name="T69" fmla="*/ 368 h 725"/>
                <a:gd name="T70" fmla="*/ 29 w 723"/>
                <a:gd name="T71" fmla="*/ 353 h 725"/>
                <a:gd name="T72" fmla="*/ 34 w 723"/>
                <a:gd name="T73" fmla="*/ 336 h 725"/>
                <a:gd name="T74" fmla="*/ 40 w 723"/>
                <a:gd name="T75" fmla="*/ 316 h 725"/>
                <a:gd name="T76" fmla="*/ 53 w 723"/>
                <a:gd name="T77" fmla="*/ 286 h 725"/>
                <a:gd name="T78" fmla="*/ 67 w 723"/>
                <a:gd name="T79" fmla="*/ 257 h 725"/>
                <a:gd name="T80" fmla="*/ 84 w 723"/>
                <a:gd name="T81" fmla="*/ 228 h 725"/>
                <a:gd name="T82" fmla="*/ 103 w 723"/>
                <a:gd name="T83" fmla="*/ 201 h 725"/>
                <a:gd name="T84" fmla="*/ 123 w 723"/>
                <a:gd name="T85" fmla="*/ 177 h 725"/>
                <a:gd name="T86" fmla="*/ 145 w 723"/>
                <a:gd name="T87" fmla="*/ 153 h 725"/>
                <a:gd name="T88" fmla="*/ 170 w 723"/>
                <a:gd name="T89" fmla="*/ 131 h 725"/>
                <a:gd name="T90" fmla="*/ 197 w 723"/>
                <a:gd name="T91" fmla="*/ 110 h 725"/>
                <a:gd name="T92" fmla="*/ 224 w 723"/>
                <a:gd name="T93" fmla="*/ 91 h 725"/>
                <a:gd name="T94" fmla="*/ 252 w 723"/>
                <a:gd name="T95" fmla="*/ 74 h 725"/>
                <a:gd name="T96" fmla="*/ 281 w 723"/>
                <a:gd name="T97" fmla="*/ 59 h 725"/>
                <a:gd name="T98" fmla="*/ 313 w 723"/>
                <a:gd name="T99" fmla="*/ 46 h 725"/>
                <a:gd name="T100" fmla="*/ 346 w 723"/>
                <a:gd name="T101" fmla="*/ 34 h 725"/>
                <a:gd name="T102" fmla="*/ 363 w 723"/>
                <a:gd name="T103" fmla="*/ 30 h 725"/>
                <a:gd name="T104" fmla="*/ 380 w 723"/>
                <a:gd name="T105" fmla="*/ 25 h 725"/>
                <a:gd name="T106" fmla="*/ 397 w 723"/>
                <a:gd name="T107" fmla="*/ 22 h 725"/>
                <a:gd name="T108" fmla="*/ 413 w 723"/>
                <a:gd name="T109" fmla="*/ 21 h 725"/>
                <a:gd name="T110" fmla="*/ 431 w 723"/>
                <a:gd name="T111" fmla="*/ 17 h 725"/>
                <a:gd name="T112" fmla="*/ 450 w 723"/>
                <a:gd name="T113" fmla="*/ 15 h 725"/>
                <a:gd name="T114" fmla="*/ 466 w 723"/>
                <a:gd name="T115" fmla="*/ 14 h 725"/>
                <a:gd name="T116" fmla="*/ 485 w 723"/>
                <a:gd name="T117" fmla="*/ 14 h 7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3"/>
                <a:gd name="T178" fmla="*/ 0 h 725"/>
                <a:gd name="T179" fmla="*/ 723 w 723"/>
                <a:gd name="T180" fmla="*/ 725 h 7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3" h="725">
                  <a:moveTo>
                    <a:pt x="723" y="0"/>
                  </a:moveTo>
                  <a:lnTo>
                    <a:pt x="712" y="0"/>
                  </a:lnTo>
                  <a:lnTo>
                    <a:pt x="705" y="0"/>
                  </a:lnTo>
                  <a:lnTo>
                    <a:pt x="695" y="0"/>
                  </a:lnTo>
                  <a:lnTo>
                    <a:pt x="685" y="0"/>
                  </a:lnTo>
                  <a:lnTo>
                    <a:pt x="677" y="0"/>
                  </a:lnTo>
                  <a:lnTo>
                    <a:pt x="667" y="2"/>
                  </a:lnTo>
                  <a:lnTo>
                    <a:pt x="659" y="2"/>
                  </a:lnTo>
                  <a:lnTo>
                    <a:pt x="649" y="2"/>
                  </a:lnTo>
                  <a:lnTo>
                    <a:pt x="639" y="5"/>
                  </a:lnTo>
                  <a:lnTo>
                    <a:pt x="632" y="5"/>
                  </a:lnTo>
                  <a:lnTo>
                    <a:pt x="622" y="7"/>
                  </a:lnTo>
                  <a:lnTo>
                    <a:pt x="614" y="7"/>
                  </a:lnTo>
                  <a:lnTo>
                    <a:pt x="604" y="10"/>
                  </a:lnTo>
                  <a:lnTo>
                    <a:pt x="596" y="10"/>
                  </a:lnTo>
                  <a:lnTo>
                    <a:pt x="586" y="12"/>
                  </a:lnTo>
                  <a:lnTo>
                    <a:pt x="579" y="15"/>
                  </a:lnTo>
                  <a:lnTo>
                    <a:pt x="568" y="15"/>
                  </a:lnTo>
                  <a:lnTo>
                    <a:pt x="561" y="17"/>
                  </a:lnTo>
                  <a:lnTo>
                    <a:pt x="551" y="20"/>
                  </a:lnTo>
                  <a:lnTo>
                    <a:pt x="543" y="22"/>
                  </a:lnTo>
                  <a:lnTo>
                    <a:pt x="533" y="25"/>
                  </a:lnTo>
                  <a:lnTo>
                    <a:pt x="526" y="27"/>
                  </a:lnTo>
                  <a:lnTo>
                    <a:pt x="515" y="30"/>
                  </a:lnTo>
                  <a:lnTo>
                    <a:pt x="508" y="33"/>
                  </a:lnTo>
                  <a:lnTo>
                    <a:pt x="490" y="38"/>
                  </a:lnTo>
                  <a:lnTo>
                    <a:pt x="475" y="43"/>
                  </a:lnTo>
                  <a:lnTo>
                    <a:pt x="457" y="50"/>
                  </a:lnTo>
                  <a:lnTo>
                    <a:pt x="442" y="55"/>
                  </a:lnTo>
                  <a:lnTo>
                    <a:pt x="427" y="63"/>
                  </a:lnTo>
                  <a:lnTo>
                    <a:pt x="409" y="70"/>
                  </a:lnTo>
                  <a:lnTo>
                    <a:pt x="394" y="78"/>
                  </a:lnTo>
                  <a:lnTo>
                    <a:pt x="379" y="88"/>
                  </a:lnTo>
                  <a:lnTo>
                    <a:pt x="364" y="96"/>
                  </a:lnTo>
                  <a:lnTo>
                    <a:pt x="349" y="103"/>
                  </a:lnTo>
                  <a:lnTo>
                    <a:pt x="334" y="113"/>
                  </a:lnTo>
                  <a:lnTo>
                    <a:pt x="318" y="124"/>
                  </a:lnTo>
                  <a:lnTo>
                    <a:pt x="306" y="134"/>
                  </a:lnTo>
                  <a:lnTo>
                    <a:pt x="291" y="144"/>
                  </a:lnTo>
                  <a:lnTo>
                    <a:pt x="278" y="154"/>
                  </a:lnTo>
                  <a:lnTo>
                    <a:pt x="263" y="166"/>
                  </a:lnTo>
                  <a:lnTo>
                    <a:pt x="250" y="177"/>
                  </a:lnTo>
                  <a:lnTo>
                    <a:pt x="238" y="189"/>
                  </a:lnTo>
                  <a:lnTo>
                    <a:pt x="225" y="199"/>
                  </a:lnTo>
                  <a:lnTo>
                    <a:pt x="212" y="212"/>
                  </a:lnTo>
                  <a:lnTo>
                    <a:pt x="200" y="225"/>
                  </a:lnTo>
                  <a:lnTo>
                    <a:pt x="187" y="237"/>
                  </a:lnTo>
                  <a:lnTo>
                    <a:pt x="177" y="250"/>
                  </a:lnTo>
                  <a:lnTo>
                    <a:pt x="164" y="262"/>
                  </a:lnTo>
                  <a:lnTo>
                    <a:pt x="154" y="278"/>
                  </a:lnTo>
                  <a:lnTo>
                    <a:pt x="144" y="290"/>
                  </a:lnTo>
                  <a:lnTo>
                    <a:pt x="134" y="305"/>
                  </a:lnTo>
                  <a:lnTo>
                    <a:pt x="124" y="321"/>
                  </a:lnTo>
                  <a:lnTo>
                    <a:pt x="114" y="333"/>
                  </a:lnTo>
                  <a:lnTo>
                    <a:pt x="106" y="348"/>
                  </a:lnTo>
                  <a:lnTo>
                    <a:pt x="96" y="364"/>
                  </a:lnTo>
                  <a:lnTo>
                    <a:pt x="88" y="379"/>
                  </a:lnTo>
                  <a:lnTo>
                    <a:pt x="78" y="394"/>
                  </a:lnTo>
                  <a:lnTo>
                    <a:pt x="71" y="412"/>
                  </a:lnTo>
                  <a:lnTo>
                    <a:pt x="63" y="427"/>
                  </a:lnTo>
                  <a:lnTo>
                    <a:pt x="58" y="442"/>
                  </a:lnTo>
                  <a:lnTo>
                    <a:pt x="51" y="460"/>
                  </a:lnTo>
                  <a:lnTo>
                    <a:pt x="43" y="475"/>
                  </a:lnTo>
                  <a:lnTo>
                    <a:pt x="38" y="492"/>
                  </a:lnTo>
                  <a:lnTo>
                    <a:pt x="33" y="510"/>
                  </a:lnTo>
                  <a:lnTo>
                    <a:pt x="30" y="518"/>
                  </a:lnTo>
                  <a:lnTo>
                    <a:pt x="28" y="525"/>
                  </a:lnTo>
                  <a:lnTo>
                    <a:pt x="23" y="543"/>
                  </a:lnTo>
                  <a:lnTo>
                    <a:pt x="20" y="553"/>
                  </a:lnTo>
                  <a:lnTo>
                    <a:pt x="18" y="561"/>
                  </a:lnTo>
                  <a:lnTo>
                    <a:pt x="18" y="571"/>
                  </a:lnTo>
                  <a:lnTo>
                    <a:pt x="15" y="578"/>
                  </a:lnTo>
                  <a:lnTo>
                    <a:pt x="13" y="588"/>
                  </a:lnTo>
                  <a:lnTo>
                    <a:pt x="10" y="596"/>
                  </a:lnTo>
                  <a:lnTo>
                    <a:pt x="10" y="606"/>
                  </a:lnTo>
                  <a:lnTo>
                    <a:pt x="8" y="614"/>
                  </a:lnTo>
                  <a:lnTo>
                    <a:pt x="8" y="624"/>
                  </a:lnTo>
                  <a:lnTo>
                    <a:pt x="5" y="631"/>
                  </a:lnTo>
                  <a:lnTo>
                    <a:pt x="5" y="642"/>
                  </a:lnTo>
                  <a:lnTo>
                    <a:pt x="5" y="652"/>
                  </a:lnTo>
                  <a:lnTo>
                    <a:pt x="3" y="659"/>
                  </a:lnTo>
                  <a:lnTo>
                    <a:pt x="3" y="669"/>
                  </a:lnTo>
                  <a:lnTo>
                    <a:pt x="3" y="679"/>
                  </a:lnTo>
                  <a:lnTo>
                    <a:pt x="0" y="687"/>
                  </a:lnTo>
                  <a:lnTo>
                    <a:pt x="0" y="697"/>
                  </a:lnTo>
                  <a:lnTo>
                    <a:pt x="0" y="707"/>
                  </a:lnTo>
                  <a:lnTo>
                    <a:pt x="0" y="715"/>
                  </a:lnTo>
                  <a:lnTo>
                    <a:pt x="0" y="725"/>
                  </a:lnTo>
                  <a:lnTo>
                    <a:pt x="25" y="725"/>
                  </a:lnTo>
                  <a:lnTo>
                    <a:pt x="25" y="715"/>
                  </a:lnTo>
                  <a:lnTo>
                    <a:pt x="25" y="707"/>
                  </a:lnTo>
                  <a:lnTo>
                    <a:pt x="25" y="697"/>
                  </a:lnTo>
                  <a:lnTo>
                    <a:pt x="25" y="690"/>
                  </a:lnTo>
                  <a:lnTo>
                    <a:pt x="25" y="679"/>
                  </a:lnTo>
                  <a:lnTo>
                    <a:pt x="25" y="672"/>
                  </a:lnTo>
                  <a:lnTo>
                    <a:pt x="28" y="662"/>
                  </a:lnTo>
                  <a:lnTo>
                    <a:pt x="28" y="654"/>
                  </a:lnTo>
                  <a:lnTo>
                    <a:pt x="28" y="644"/>
                  </a:lnTo>
                  <a:lnTo>
                    <a:pt x="30" y="636"/>
                  </a:lnTo>
                  <a:lnTo>
                    <a:pt x="30" y="626"/>
                  </a:lnTo>
                  <a:lnTo>
                    <a:pt x="33" y="619"/>
                  </a:lnTo>
                  <a:lnTo>
                    <a:pt x="33" y="609"/>
                  </a:lnTo>
                  <a:lnTo>
                    <a:pt x="35" y="601"/>
                  </a:lnTo>
                  <a:lnTo>
                    <a:pt x="38" y="591"/>
                  </a:lnTo>
                  <a:lnTo>
                    <a:pt x="38" y="583"/>
                  </a:lnTo>
                  <a:lnTo>
                    <a:pt x="40" y="576"/>
                  </a:lnTo>
                  <a:lnTo>
                    <a:pt x="43" y="566"/>
                  </a:lnTo>
                  <a:lnTo>
                    <a:pt x="43" y="558"/>
                  </a:lnTo>
                  <a:lnTo>
                    <a:pt x="45" y="551"/>
                  </a:lnTo>
                  <a:lnTo>
                    <a:pt x="48" y="540"/>
                  </a:lnTo>
                  <a:lnTo>
                    <a:pt x="51" y="533"/>
                  </a:lnTo>
                  <a:lnTo>
                    <a:pt x="53" y="525"/>
                  </a:lnTo>
                  <a:lnTo>
                    <a:pt x="56" y="518"/>
                  </a:lnTo>
                  <a:lnTo>
                    <a:pt x="61" y="500"/>
                  </a:lnTo>
                  <a:lnTo>
                    <a:pt x="66" y="485"/>
                  </a:lnTo>
                  <a:lnTo>
                    <a:pt x="73" y="467"/>
                  </a:lnTo>
                  <a:lnTo>
                    <a:pt x="78" y="452"/>
                  </a:lnTo>
                  <a:lnTo>
                    <a:pt x="86" y="437"/>
                  </a:lnTo>
                  <a:lnTo>
                    <a:pt x="93" y="422"/>
                  </a:lnTo>
                  <a:lnTo>
                    <a:pt x="101" y="407"/>
                  </a:lnTo>
                  <a:lnTo>
                    <a:pt x="109" y="391"/>
                  </a:lnTo>
                  <a:lnTo>
                    <a:pt x="116" y="376"/>
                  </a:lnTo>
                  <a:lnTo>
                    <a:pt x="126" y="361"/>
                  </a:lnTo>
                  <a:lnTo>
                    <a:pt x="134" y="346"/>
                  </a:lnTo>
                  <a:lnTo>
                    <a:pt x="144" y="333"/>
                  </a:lnTo>
                  <a:lnTo>
                    <a:pt x="154" y="318"/>
                  </a:lnTo>
                  <a:lnTo>
                    <a:pt x="164" y="305"/>
                  </a:lnTo>
                  <a:lnTo>
                    <a:pt x="174" y="293"/>
                  </a:lnTo>
                  <a:lnTo>
                    <a:pt x="184" y="280"/>
                  </a:lnTo>
                  <a:lnTo>
                    <a:pt x="195" y="265"/>
                  </a:lnTo>
                  <a:lnTo>
                    <a:pt x="207" y="252"/>
                  </a:lnTo>
                  <a:lnTo>
                    <a:pt x="217" y="242"/>
                  </a:lnTo>
                  <a:lnTo>
                    <a:pt x="230" y="230"/>
                  </a:lnTo>
                  <a:lnTo>
                    <a:pt x="240" y="217"/>
                  </a:lnTo>
                  <a:lnTo>
                    <a:pt x="253" y="207"/>
                  </a:lnTo>
                  <a:lnTo>
                    <a:pt x="265" y="194"/>
                  </a:lnTo>
                  <a:lnTo>
                    <a:pt x="278" y="184"/>
                  </a:lnTo>
                  <a:lnTo>
                    <a:pt x="293" y="174"/>
                  </a:lnTo>
                  <a:lnTo>
                    <a:pt x="306" y="164"/>
                  </a:lnTo>
                  <a:lnTo>
                    <a:pt x="318" y="154"/>
                  </a:lnTo>
                  <a:lnTo>
                    <a:pt x="334" y="144"/>
                  </a:lnTo>
                  <a:lnTo>
                    <a:pt x="346" y="134"/>
                  </a:lnTo>
                  <a:lnTo>
                    <a:pt x="361" y="126"/>
                  </a:lnTo>
                  <a:lnTo>
                    <a:pt x="376" y="116"/>
                  </a:lnTo>
                  <a:lnTo>
                    <a:pt x="389" y="108"/>
                  </a:lnTo>
                  <a:lnTo>
                    <a:pt x="404" y="101"/>
                  </a:lnTo>
                  <a:lnTo>
                    <a:pt x="419" y="93"/>
                  </a:lnTo>
                  <a:lnTo>
                    <a:pt x="435" y="86"/>
                  </a:lnTo>
                  <a:lnTo>
                    <a:pt x="452" y="78"/>
                  </a:lnTo>
                  <a:lnTo>
                    <a:pt x="467" y="73"/>
                  </a:lnTo>
                  <a:lnTo>
                    <a:pt x="483" y="65"/>
                  </a:lnTo>
                  <a:lnTo>
                    <a:pt x="500" y="60"/>
                  </a:lnTo>
                  <a:lnTo>
                    <a:pt x="515" y="55"/>
                  </a:lnTo>
                  <a:lnTo>
                    <a:pt x="523" y="53"/>
                  </a:lnTo>
                  <a:lnTo>
                    <a:pt x="533" y="50"/>
                  </a:lnTo>
                  <a:lnTo>
                    <a:pt x="541" y="48"/>
                  </a:lnTo>
                  <a:lnTo>
                    <a:pt x="548" y="45"/>
                  </a:lnTo>
                  <a:lnTo>
                    <a:pt x="556" y="43"/>
                  </a:lnTo>
                  <a:lnTo>
                    <a:pt x="566" y="40"/>
                  </a:lnTo>
                  <a:lnTo>
                    <a:pt x="574" y="40"/>
                  </a:lnTo>
                  <a:lnTo>
                    <a:pt x="581" y="38"/>
                  </a:lnTo>
                  <a:lnTo>
                    <a:pt x="591" y="35"/>
                  </a:lnTo>
                  <a:lnTo>
                    <a:pt x="599" y="35"/>
                  </a:lnTo>
                  <a:lnTo>
                    <a:pt x="609" y="33"/>
                  </a:lnTo>
                  <a:lnTo>
                    <a:pt x="616" y="33"/>
                  </a:lnTo>
                  <a:lnTo>
                    <a:pt x="624" y="30"/>
                  </a:lnTo>
                  <a:lnTo>
                    <a:pt x="634" y="30"/>
                  </a:lnTo>
                  <a:lnTo>
                    <a:pt x="642" y="27"/>
                  </a:lnTo>
                  <a:lnTo>
                    <a:pt x="652" y="27"/>
                  </a:lnTo>
                  <a:lnTo>
                    <a:pt x="659" y="25"/>
                  </a:lnTo>
                  <a:lnTo>
                    <a:pt x="670" y="25"/>
                  </a:lnTo>
                  <a:lnTo>
                    <a:pt x="677" y="25"/>
                  </a:lnTo>
                  <a:lnTo>
                    <a:pt x="687" y="25"/>
                  </a:lnTo>
                  <a:lnTo>
                    <a:pt x="695" y="22"/>
                  </a:lnTo>
                  <a:lnTo>
                    <a:pt x="705" y="22"/>
                  </a:lnTo>
                  <a:lnTo>
                    <a:pt x="715" y="22"/>
                  </a:lnTo>
                  <a:lnTo>
                    <a:pt x="723" y="22"/>
                  </a:lnTo>
                  <a:lnTo>
                    <a:pt x="7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8" name="Freeform 56">
              <a:extLst>
                <a:ext uri="{FF2B5EF4-FFF2-40B4-BE49-F238E27FC236}">
                  <a16:creationId xmlns:a16="http://schemas.microsoft.com/office/drawing/2014/main" id="{D1EF4CF8-F919-A80B-B772-9B1E6C583706}"/>
                </a:ext>
              </a:extLst>
            </p:cNvPr>
            <p:cNvSpPr>
              <a:spLocks/>
            </p:cNvSpPr>
            <p:nvPr/>
          </p:nvSpPr>
          <p:spPr bwMode="auto">
            <a:xfrm>
              <a:off x="3484" y="2439"/>
              <a:ext cx="632" cy="622"/>
            </a:xfrm>
            <a:custGeom>
              <a:avLst/>
              <a:gdLst>
                <a:gd name="T0" fmla="*/ 484 w 722"/>
                <a:gd name="T1" fmla="*/ 447 h 725"/>
                <a:gd name="T2" fmla="*/ 484 w 722"/>
                <a:gd name="T3" fmla="*/ 429 h 725"/>
                <a:gd name="T4" fmla="*/ 482 w 722"/>
                <a:gd name="T5" fmla="*/ 412 h 725"/>
                <a:gd name="T6" fmla="*/ 480 w 722"/>
                <a:gd name="T7" fmla="*/ 394 h 725"/>
                <a:gd name="T8" fmla="*/ 477 w 722"/>
                <a:gd name="T9" fmla="*/ 376 h 725"/>
                <a:gd name="T10" fmla="*/ 474 w 722"/>
                <a:gd name="T11" fmla="*/ 360 h 725"/>
                <a:gd name="T12" fmla="*/ 469 w 722"/>
                <a:gd name="T13" fmla="*/ 343 h 725"/>
                <a:gd name="T14" fmla="*/ 459 w 722"/>
                <a:gd name="T15" fmla="*/ 311 h 725"/>
                <a:gd name="T16" fmla="*/ 447 w 722"/>
                <a:gd name="T17" fmla="*/ 279 h 725"/>
                <a:gd name="T18" fmla="*/ 432 w 722"/>
                <a:gd name="T19" fmla="*/ 249 h 725"/>
                <a:gd name="T20" fmla="*/ 415 w 722"/>
                <a:gd name="T21" fmla="*/ 220 h 725"/>
                <a:gd name="T22" fmla="*/ 395 w 722"/>
                <a:gd name="T23" fmla="*/ 193 h 725"/>
                <a:gd name="T24" fmla="*/ 374 w 722"/>
                <a:gd name="T25" fmla="*/ 166 h 725"/>
                <a:gd name="T26" fmla="*/ 351 w 722"/>
                <a:gd name="T27" fmla="*/ 142 h 725"/>
                <a:gd name="T28" fmla="*/ 326 w 722"/>
                <a:gd name="T29" fmla="*/ 119 h 725"/>
                <a:gd name="T30" fmla="*/ 298 w 722"/>
                <a:gd name="T31" fmla="*/ 97 h 725"/>
                <a:gd name="T32" fmla="*/ 271 w 722"/>
                <a:gd name="T33" fmla="*/ 78 h 725"/>
                <a:gd name="T34" fmla="*/ 240 w 722"/>
                <a:gd name="T35" fmla="*/ 60 h 725"/>
                <a:gd name="T36" fmla="*/ 210 w 722"/>
                <a:gd name="T37" fmla="*/ 44 h 725"/>
                <a:gd name="T38" fmla="*/ 178 w 722"/>
                <a:gd name="T39" fmla="*/ 32 h 725"/>
                <a:gd name="T40" fmla="*/ 144 w 722"/>
                <a:gd name="T41" fmla="*/ 21 h 725"/>
                <a:gd name="T42" fmla="*/ 115 w 722"/>
                <a:gd name="T43" fmla="*/ 13 h 725"/>
                <a:gd name="T44" fmla="*/ 98 w 722"/>
                <a:gd name="T45" fmla="*/ 9 h 725"/>
                <a:gd name="T46" fmla="*/ 79 w 722"/>
                <a:gd name="T47" fmla="*/ 7 h 725"/>
                <a:gd name="T48" fmla="*/ 61 w 722"/>
                <a:gd name="T49" fmla="*/ 3 h 725"/>
                <a:gd name="T50" fmla="*/ 44 w 722"/>
                <a:gd name="T51" fmla="*/ 2 h 725"/>
                <a:gd name="T52" fmla="*/ 25 w 722"/>
                <a:gd name="T53" fmla="*/ 0 h 725"/>
                <a:gd name="T54" fmla="*/ 7 w 722"/>
                <a:gd name="T55" fmla="*/ 0 h 725"/>
                <a:gd name="T56" fmla="*/ 7 w 722"/>
                <a:gd name="T57" fmla="*/ 14 h 725"/>
                <a:gd name="T58" fmla="*/ 24 w 722"/>
                <a:gd name="T59" fmla="*/ 15 h 725"/>
                <a:gd name="T60" fmla="*/ 42 w 722"/>
                <a:gd name="T61" fmla="*/ 15 h 725"/>
                <a:gd name="T62" fmla="*/ 59 w 722"/>
                <a:gd name="T63" fmla="*/ 19 h 725"/>
                <a:gd name="T64" fmla="*/ 78 w 722"/>
                <a:gd name="T65" fmla="*/ 21 h 725"/>
                <a:gd name="T66" fmla="*/ 95 w 722"/>
                <a:gd name="T67" fmla="*/ 24 h 725"/>
                <a:gd name="T68" fmla="*/ 111 w 722"/>
                <a:gd name="T69" fmla="*/ 27 h 725"/>
                <a:gd name="T70" fmla="*/ 138 w 722"/>
                <a:gd name="T71" fmla="*/ 34 h 725"/>
                <a:gd name="T72" fmla="*/ 171 w 722"/>
                <a:gd name="T73" fmla="*/ 46 h 725"/>
                <a:gd name="T74" fmla="*/ 203 w 722"/>
                <a:gd name="T75" fmla="*/ 59 h 725"/>
                <a:gd name="T76" fmla="*/ 232 w 722"/>
                <a:gd name="T77" fmla="*/ 74 h 725"/>
                <a:gd name="T78" fmla="*/ 261 w 722"/>
                <a:gd name="T79" fmla="*/ 91 h 725"/>
                <a:gd name="T80" fmla="*/ 290 w 722"/>
                <a:gd name="T81" fmla="*/ 110 h 725"/>
                <a:gd name="T82" fmla="*/ 315 w 722"/>
                <a:gd name="T83" fmla="*/ 131 h 725"/>
                <a:gd name="T84" fmla="*/ 339 w 722"/>
                <a:gd name="T85" fmla="*/ 153 h 725"/>
                <a:gd name="T86" fmla="*/ 361 w 722"/>
                <a:gd name="T87" fmla="*/ 177 h 725"/>
                <a:gd name="T88" fmla="*/ 381 w 722"/>
                <a:gd name="T89" fmla="*/ 201 h 725"/>
                <a:gd name="T90" fmla="*/ 400 w 722"/>
                <a:gd name="T91" fmla="*/ 228 h 725"/>
                <a:gd name="T92" fmla="*/ 417 w 722"/>
                <a:gd name="T93" fmla="*/ 257 h 725"/>
                <a:gd name="T94" fmla="*/ 432 w 722"/>
                <a:gd name="T95" fmla="*/ 286 h 725"/>
                <a:gd name="T96" fmla="*/ 444 w 722"/>
                <a:gd name="T97" fmla="*/ 316 h 725"/>
                <a:gd name="T98" fmla="*/ 454 w 722"/>
                <a:gd name="T99" fmla="*/ 348 h 725"/>
                <a:gd name="T100" fmla="*/ 458 w 722"/>
                <a:gd name="T101" fmla="*/ 364 h 725"/>
                <a:gd name="T102" fmla="*/ 460 w 722"/>
                <a:gd name="T103" fmla="*/ 380 h 725"/>
                <a:gd name="T104" fmla="*/ 464 w 722"/>
                <a:gd name="T105" fmla="*/ 396 h 725"/>
                <a:gd name="T106" fmla="*/ 465 w 722"/>
                <a:gd name="T107" fmla="*/ 413 h 725"/>
                <a:gd name="T108" fmla="*/ 467 w 722"/>
                <a:gd name="T109" fmla="*/ 429 h 725"/>
                <a:gd name="T110" fmla="*/ 469 w 722"/>
                <a:gd name="T111" fmla="*/ 447 h 725"/>
                <a:gd name="T112" fmla="*/ 484 w 722"/>
                <a:gd name="T113" fmla="*/ 458 h 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725"/>
                <a:gd name="T173" fmla="*/ 722 w 722"/>
                <a:gd name="T174" fmla="*/ 725 h 7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725">
                  <a:moveTo>
                    <a:pt x="722" y="725"/>
                  </a:moveTo>
                  <a:lnTo>
                    <a:pt x="722" y="715"/>
                  </a:lnTo>
                  <a:lnTo>
                    <a:pt x="722" y="707"/>
                  </a:lnTo>
                  <a:lnTo>
                    <a:pt x="722" y="697"/>
                  </a:lnTo>
                  <a:lnTo>
                    <a:pt x="722" y="687"/>
                  </a:lnTo>
                  <a:lnTo>
                    <a:pt x="722" y="679"/>
                  </a:lnTo>
                  <a:lnTo>
                    <a:pt x="720" y="669"/>
                  </a:lnTo>
                  <a:lnTo>
                    <a:pt x="720" y="659"/>
                  </a:lnTo>
                  <a:lnTo>
                    <a:pt x="720" y="652"/>
                  </a:lnTo>
                  <a:lnTo>
                    <a:pt x="717" y="642"/>
                  </a:lnTo>
                  <a:lnTo>
                    <a:pt x="717" y="631"/>
                  </a:lnTo>
                  <a:lnTo>
                    <a:pt x="715" y="624"/>
                  </a:lnTo>
                  <a:lnTo>
                    <a:pt x="715" y="614"/>
                  </a:lnTo>
                  <a:lnTo>
                    <a:pt x="712" y="606"/>
                  </a:lnTo>
                  <a:lnTo>
                    <a:pt x="712" y="596"/>
                  </a:lnTo>
                  <a:lnTo>
                    <a:pt x="710" y="588"/>
                  </a:lnTo>
                  <a:lnTo>
                    <a:pt x="707" y="578"/>
                  </a:lnTo>
                  <a:lnTo>
                    <a:pt x="707" y="571"/>
                  </a:lnTo>
                  <a:lnTo>
                    <a:pt x="704" y="561"/>
                  </a:lnTo>
                  <a:lnTo>
                    <a:pt x="702" y="553"/>
                  </a:lnTo>
                  <a:lnTo>
                    <a:pt x="699" y="543"/>
                  </a:lnTo>
                  <a:lnTo>
                    <a:pt x="694" y="525"/>
                  </a:lnTo>
                  <a:lnTo>
                    <a:pt x="689" y="510"/>
                  </a:lnTo>
                  <a:lnTo>
                    <a:pt x="684" y="492"/>
                  </a:lnTo>
                  <a:lnTo>
                    <a:pt x="679" y="475"/>
                  </a:lnTo>
                  <a:lnTo>
                    <a:pt x="672" y="460"/>
                  </a:lnTo>
                  <a:lnTo>
                    <a:pt x="667" y="442"/>
                  </a:lnTo>
                  <a:lnTo>
                    <a:pt x="659" y="427"/>
                  </a:lnTo>
                  <a:lnTo>
                    <a:pt x="651" y="412"/>
                  </a:lnTo>
                  <a:lnTo>
                    <a:pt x="644" y="394"/>
                  </a:lnTo>
                  <a:lnTo>
                    <a:pt x="636" y="379"/>
                  </a:lnTo>
                  <a:lnTo>
                    <a:pt x="626" y="364"/>
                  </a:lnTo>
                  <a:lnTo>
                    <a:pt x="619" y="348"/>
                  </a:lnTo>
                  <a:lnTo>
                    <a:pt x="608" y="333"/>
                  </a:lnTo>
                  <a:lnTo>
                    <a:pt x="598" y="321"/>
                  </a:lnTo>
                  <a:lnTo>
                    <a:pt x="588" y="305"/>
                  </a:lnTo>
                  <a:lnTo>
                    <a:pt x="578" y="290"/>
                  </a:lnTo>
                  <a:lnTo>
                    <a:pt x="568" y="278"/>
                  </a:lnTo>
                  <a:lnTo>
                    <a:pt x="558" y="262"/>
                  </a:lnTo>
                  <a:lnTo>
                    <a:pt x="545" y="250"/>
                  </a:lnTo>
                  <a:lnTo>
                    <a:pt x="535" y="237"/>
                  </a:lnTo>
                  <a:lnTo>
                    <a:pt x="523" y="225"/>
                  </a:lnTo>
                  <a:lnTo>
                    <a:pt x="510" y="212"/>
                  </a:lnTo>
                  <a:lnTo>
                    <a:pt x="497" y="199"/>
                  </a:lnTo>
                  <a:lnTo>
                    <a:pt x="485" y="189"/>
                  </a:lnTo>
                  <a:lnTo>
                    <a:pt x="472" y="177"/>
                  </a:lnTo>
                  <a:lnTo>
                    <a:pt x="459" y="166"/>
                  </a:lnTo>
                  <a:lnTo>
                    <a:pt x="444" y="154"/>
                  </a:lnTo>
                  <a:lnTo>
                    <a:pt x="432" y="144"/>
                  </a:lnTo>
                  <a:lnTo>
                    <a:pt x="416" y="134"/>
                  </a:lnTo>
                  <a:lnTo>
                    <a:pt x="404" y="124"/>
                  </a:lnTo>
                  <a:lnTo>
                    <a:pt x="389" y="113"/>
                  </a:lnTo>
                  <a:lnTo>
                    <a:pt x="374" y="103"/>
                  </a:lnTo>
                  <a:lnTo>
                    <a:pt x="358" y="96"/>
                  </a:lnTo>
                  <a:lnTo>
                    <a:pt x="343" y="88"/>
                  </a:lnTo>
                  <a:lnTo>
                    <a:pt x="328" y="78"/>
                  </a:lnTo>
                  <a:lnTo>
                    <a:pt x="313" y="70"/>
                  </a:lnTo>
                  <a:lnTo>
                    <a:pt x="298" y="63"/>
                  </a:lnTo>
                  <a:lnTo>
                    <a:pt x="280" y="55"/>
                  </a:lnTo>
                  <a:lnTo>
                    <a:pt x="265" y="50"/>
                  </a:lnTo>
                  <a:lnTo>
                    <a:pt x="247" y="43"/>
                  </a:lnTo>
                  <a:lnTo>
                    <a:pt x="232" y="38"/>
                  </a:lnTo>
                  <a:lnTo>
                    <a:pt x="214" y="33"/>
                  </a:lnTo>
                  <a:lnTo>
                    <a:pt x="197" y="27"/>
                  </a:lnTo>
                  <a:lnTo>
                    <a:pt x="179" y="22"/>
                  </a:lnTo>
                  <a:lnTo>
                    <a:pt x="171" y="20"/>
                  </a:lnTo>
                  <a:lnTo>
                    <a:pt x="164" y="17"/>
                  </a:lnTo>
                  <a:lnTo>
                    <a:pt x="154" y="15"/>
                  </a:lnTo>
                  <a:lnTo>
                    <a:pt x="146" y="15"/>
                  </a:lnTo>
                  <a:lnTo>
                    <a:pt x="136" y="12"/>
                  </a:lnTo>
                  <a:lnTo>
                    <a:pt x="128" y="10"/>
                  </a:lnTo>
                  <a:lnTo>
                    <a:pt x="118" y="10"/>
                  </a:lnTo>
                  <a:lnTo>
                    <a:pt x="111" y="7"/>
                  </a:lnTo>
                  <a:lnTo>
                    <a:pt x="101" y="7"/>
                  </a:lnTo>
                  <a:lnTo>
                    <a:pt x="91" y="5"/>
                  </a:lnTo>
                  <a:lnTo>
                    <a:pt x="83" y="5"/>
                  </a:lnTo>
                  <a:lnTo>
                    <a:pt x="73" y="2"/>
                  </a:lnTo>
                  <a:lnTo>
                    <a:pt x="65" y="2"/>
                  </a:lnTo>
                  <a:lnTo>
                    <a:pt x="55" y="2"/>
                  </a:lnTo>
                  <a:lnTo>
                    <a:pt x="45" y="0"/>
                  </a:lnTo>
                  <a:lnTo>
                    <a:pt x="37" y="0"/>
                  </a:lnTo>
                  <a:lnTo>
                    <a:pt x="27" y="0"/>
                  </a:lnTo>
                  <a:lnTo>
                    <a:pt x="17" y="0"/>
                  </a:lnTo>
                  <a:lnTo>
                    <a:pt x="10" y="0"/>
                  </a:lnTo>
                  <a:lnTo>
                    <a:pt x="0" y="0"/>
                  </a:lnTo>
                  <a:lnTo>
                    <a:pt x="0" y="22"/>
                  </a:lnTo>
                  <a:lnTo>
                    <a:pt x="10" y="22"/>
                  </a:lnTo>
                  <a:lnTo>
                    <a:pt x="17" y="22"/>
                  </a:lnTo>
                  <a:lnTo>
                    <a:pt x="27" y="22"/>
                  </a:lnTo>
                  <a:lnTo>
                    <a:pt x="35" y="25"/>
                  </a:lnTo>
                  <a:lnTo>
                    <a:pt x="45" y="25"/>
                  </a:lnTo>
                  <a:lnTo>
                    <a:pt x="53" y="25"/>
                  </a:lnTo>
                  <a:lnTo>
                    <a:pt x="63" y="25"/>
                  </a:lnTo>
                  <a:lnTo>
                    <a:pt x="70" y="27"/>
                  </a:lnTo>
                  <a:lnTo>
                    <a:pt x="80" y="27"/>
                  </a:lnTo>
                  <a:lnTo>
                    <a:pt x="88" y="30"/>
                  </a:lnTo>
                  <a:lnTo>
                    <a:pt x="98" y="30"/>
                  </a:lnTo>
                  <a:lnTo>
                    <a:pt x="106" y="33"/>
                  </a:lnTo>
                  <a:lnTo>
                    <a:pt x="116" y="33"/>
                  </a:lnTo>
                  <a:lnTo>
                    <a:pt x="123" y="35"/>
                  </a:lnTo>
                  <a:lnTo>
                    <a:pt x="131" y="35"/>
                  </a:lnTo>
                  <a:lnTo>
                    <a:pt x="141" y="38"/>
                  </a:lnTo>
                  <a:lnTo>
                    <a:pt x="149" y="40"/>
                  </a:lnTo>
                  <a:lnTo>
                    <a:pt x="156" y="40"/>
                  </a:lnTo>
                  <a:lnTo>
                    <a:pt x="166" y="43"/>
                  </a:lnTo>
                  <a:lnTo>
                    <a:pt x="174" y="45"/>
                  </a:lnTo>
                  <a:lnTo>
                    <a:pt x="192" y="50"/>
                  </a:lnTo>
                  <a:lnTo>
                    <a:pt x="207" y="55"/>
                  </a:lnTo>
                  <a:lnTo>
                    <a:pt x="224" y="60"/>
                  </a:lnTo>
                  <a:lnTo>
                    <a:pt x="240" y="65"/>
                  </a:lnTo>
                  <a:lnTo>
                    <a:pt x="255" y="73"/>
                  </a:lnTo>
                  <a:lnTo>
                    <a:pt x="272" y="78"/>
                  </a:lnTo>
                  <a:lnTo>
                    <a:pt x="288" y="86"/>
                  </a:lnTo>
                  <a:lnTo>
                    <a:pt x="303" y="93"/>
                  </a:lnTo>
                  <a:lnTo>
                    <a:pt x="318" y="101"/>
                  </a:lnTo>
                  <a:lnTo>
                    <a:pt x="333" y="108"/>
                  </a:lnTo>
                  <a:lnTo>
                    <a:pt x="346" y="116"/>
                  </a:lnTo>
                  <a:lnTo>
                    <a:pt x="361" y="126"/>
                  </a:lnTo>
                  <a:lnTo>
                    <a:pt x="376" y="134"/>
                  </a:lnTo>
                  <a:lnTo>
                    <a:pt x="389" y="144"/>
                  </a:lnTo>
                  <a:lnTo>
                    <a:pt x="404" y="154"/>
                  </a:lnTo>
                  <a:lnTo>
                    <a:pt x="416" y="164"/>
                  </a:lnTo>
                  <a:lnTo>
                    <a:pt x="432" y="174"/>
                  </a:lnTo>
                  <a:lnTo>
                    <a:pt x="444" y="184"/>
                  </a:lnTo>
                  <a:lnTo>
                    <a:pt x="457" y="194"/>
                  </a:lnTo>
                  <a:lnTo>
                    <a:pt x="470" y="207"/>
                  </a:lnTo>
                  <a:lnTo>
                    <a:pt x="482" y="217"/>
                  </a:lnTo>
                  <a:lnTo>
                    <a:pt x="492" y="230"/>
                  </a:lnTo>
                  <a:lnTo>
                    <a:pt x="505" y="242"/>
                  </a:lnTo>
                  <a:lnTo>
                    <a:pt x="518" y="252"/>
                  </a:lnTo>
                  <a:lnTo>
                    <a:pt x="528" y="265"/>
                  </a:lnTo>
                  <a:lnTo>
                    <a:pt x="538" y="280"/>
                  </a:lnTo>
                  <a:lnTo>
                    <a:pt x="550" y="293"/>
                  </a:lnTo>
                  <a:lnTo>
                    <a:pt x="560" y="305"/>
                  </a:lnTo>
                  <a:lnTo>
                    <a:pt x="568" y="318"/>
                  </a:lnTo>
                  <a:lnTo>
                    <a:pt x="578" y="333"/>
                  </a:lnTo>
                  <a:lnTo>
                    <a:pt x="588" y="346"/>
                  </a:lnTo>
                  <a:lnTo>
                    <a:pt x="596" y="361"/>
                  </a:lnTo>
                  <a:lnTo>
                    <a:pt x="606" y="376"/>
                  </a:lnTo>
                  <a:lnTo>
                    <a:pt x="614" y="391"/>
                  </a:lnTo>
                  <a:lnTo>
                    <a:pt x="621" y="407"/>
                  </a:lnTo>
                  <a:lnTo>
                    <a:pt x="629" y="422"/>
                  </a:lnTo>
                  <a:lnTo>
                    <a:pt x="636" y="437"/>
                  </a:lnTo>
                  <a:lnTo>
                    <a:pt x="644" y="452"/>
                  </a:lnTo>
                  <a:lnTo>
                    <a:pt x="649" y="467"/>
                  </a:lnTo>
                  <a:lnTo>
                    <a:pt x="656" y="485"/>
                  </a:lnTo>
                  <a:lnTo>
                    <a:pt x="662" y="500"/>
                  </a:lnTo>
                  <a:lnTo>
                    <a:pt x="667" y="518"/>
                  </a:lnTo>
                  <a:lnTo>
                    <a:pt x="672" y="533"/>
                  </a:lnTo>
                  <a:lnTo>
                    <a:pt x="677" y="551"/>
                  </a:lnTo>
                  <a:lnTo>
                    <a:pt x="679" y="558"/>
                  </a:lnTo>
                  <a:lnTo>
                    <a:pt x="679" y="566"/>
                  </a:lnTo>
                  <a:lnTo>
                    <a:pt x="682" y="576"/>
                  </a:lnTo>
                  <a:lnTo>
                    <a:pt x="684" y="583"/>
                  </a:lnTo>
                  <a:lnTo>
                    <a:pt x="687" y="591"/>
                  </a:lnTo>
                  <a:lnTo>
                    <a:pt x="687" y="601"/>
                  </a:lnTo>
                  <a:lnTo>
                    <a:pt x="689" y="609"/>
                  </a:lnTo>
                  <a:lnTo>
                    <a:pt x="689" y="619"/>
                  </a:lnTo>
                  <a:lnTo>
                    <a:pt x="692" y="626"/>
                  </a:lnTo>
                  <a:lnTo>
                    <a:pt x="692" y="636"/>
                  </a:lnTo>
                  <a:lnTo>
                    <a:pt x="694" y="644"/>
                  </a:lnTo>
                  <a:lnTo>
                    <a:pt x="694" y="654"/>
                  </a:lnTo>
                  <a:lnTo>
                    <a:pt x="697" y="662"/>
                  </a:lnTo>
                  <a:lnTo>
                    <a:pt x="697" y="672"/>
                  </a:lnTo>
                  <a:lnTo>
                    <a:pt x="697" y="679"/>
                  </a:lnTo>
                  <a:lnTo>
                    <a:pt x="697" y="690"/>
                  </a:lnTo>
                  <a:lnTo>
                    <a:pt x="697" y="697"/>
                  </a:lnTo>
                  <a:lnTo>
                    <a:pt x="699" y="707"/>
                  </a:lnTo>
                  <a:lnTo>
                    <a:pt x="699" y="715"/>
                  </a:lnTo>
                  <a:lnTo>
                    <a:pt x="699" y="725"/>
                  </a:lnTo>
                  <a:lnTo>
                    <a:pt x="722" y="7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59" name="Freeform 57">
              <a:extLst>
                <a:ext uri="{FF2B5EF4-FFF2-40B4-BE49-F238E27FC236}">
                  <a16:creationId xmlns:a16="http://schemas.microsoft.com/office/drawing/2014/main" id="{B46A02D1-5763-2BDD-17EE-790C2C9B1D09}"/>
                </a:ext>
              </a:extLst>
            </p:cNvPr>
            <p:cNvSpPr>
              <a:spLocks/>
            </p:cNvSpPr>
            <p:nvPr/>
          </p:nvSpPr>
          <p:spPr bwMode="auto">
            <a:xfrm>
              <a:off x="2851" y="3061"/>
              <a:ext cx="633" cy="621"/>
            </a:xfrm>
            <a:custGeom>
              <a:avLst/>
              <a:gdLst>
                <a:gd name="T0" fmla="*/ 0 w 723"/>
                <a:gd name="T1" fmla="*/ 11 h 725"/>
                <a:gd name="T2" fmla="*/ 3 w 723"/>
                <a:gd name="T3" fmla="*/ 28 h 725"/>
                <a:gd name="T4" fmla="*/ 4 w 723"/>
                <a:gd name="T5" fmla="*/ 46 h 725"/>
                <a:gd name="T6" fmla="*/ 5 w 723"/>
                <a:gd name="T7" fmla="*/ 64 h 725"/>
                <a:gd name="T8" fmla="*/ 7 w 723"/>
                <a:gd name="T9" fmla="*/ 81 h 725"/>
                <a:gd name="T10" fmla="*/ 12 w 723"/>
                <a:gd name="T11" fmla="*/ 97 h 725"/>
                <a:gd name="T12" fmla="*/ 16 w 723"/>
                <a:gd name="T13" fmla="*/ 115 h 725"/>
                <a:gd name="T14" fmla="*/ 20 w 723"/>
                <a:gd name="T15" fmla="*/ 130 h 725"/>
                <a:gd name="T16" fmla="*/ 29 w 723"/>
                <a:gd name="T17" fmla="*/ 156 h 725"/>
                <a:gd name="T18" fmla="*/ 42 w 723"/>
                <a:gd name="T19" fmla="*/ 187 h 725"/>
                <a:gd name="T20" fmla="*/ 59 w 723"/>
                <a:gd name="T21" fmla="*/ 218 h 725"/>
                <a:gd name="T22" fmla="*/ 77 w 723"/>
                <a:gd name="T23" fmla="*/ 247 h 725"/>
                <a:gd name="T24" fmla="*/ 96 w 723"/>
                <a:gd name="T25" fmla="*/ 272 h 725"/>
                <a:gd name="T26" fmla="*/ 119 w 723"/>
                <a:gd name="T27" fmla="*/ 299 h 725"/>
                <a:gd name="T28" fmla="*/ 143 w 723"/>
                <a:gd name="T29" fmla="*/ 322 h 725"/>
                <a:gd name="T30" fmla="*/ 168 w 723"/>
                <a:gd name="T31" fmla="*/ 344 h 725"/>
                <a:gd name="T32" fmla="*/ 195 w 723"/>
                <a:gd name="T33" fmla="*/ 366 h 725"/>
                <a:gd name="T34" fmla="*/ 224 w 723"/>
                <a:gd name="T35" fmla="*/ 384 h 725"/>
                <a:gd name="T36" fmla="*/ 255 w 723"/>
                <a:gd name="T37" fmla="*/ 401 h 725"/>
                <a:gd name="T38" fmla="*/ 286 w 723"/>
                <a:gd name="T39" fmla="*/ 416 h 725"/>
                <a:gd name="T40" fmla="*/ 319 w 723"/>
                <a:gd name="T41" fmla="*/ 428 h 725"/>
                <a:gd name="T42" fmla="*/ 335 w 723"/>
                <a:gd name="T43" fmla="*/ 433 h 725"/>
                <a:gd name="T44" fmla="*/ 354 w 723"/>
                <a:gd name="T45" fmla="*/ 438 h 725"/>
                <a:gd name="T46" fmla="*/ 369 w 723"/>
                <a:gd name="T47" fmla="*/ 443 h 725"/>
                <a:gd name="T48" fmla="*/ 389 w 723"/>
                <a:gd name="T49" fmla="*/ 446 h 725"/>
                <a:gd name="T50" fmla="*/ 405 w 723"/>
                <a:gd name="T51" fmla="*/ 449 h 725"/>
                <a:gd name="T52" fmla="*/ 424 w 723"/>
                <a:gd name="T53" fmla="*/ 452 h 725"/>
                <a:gd name="T54" fmla="*/ 442 w 723"/>
                <a:gd name="T55" fmla="*/ 454 h 725"/>
                <a:gd name="T56" fmla="*/ 460 w 723"/>
                <a:gd name="T57" fmla="*/ 456 h 725"/>
                <a:gd name="T58" fmla="*/ 477 w 723"/>
                <a:gd name="T59" fmla="*/ 456 h 725"/>
                <a:gd name="T60" fmla="*/ 480 w 723"/>
                <a:gd name="T61" fmla="*/ 441 h 725"/>
                <a:gd name="T62" fmla="*/ 461 w 723"/>
                <a:gd name="T63" fmla="*/ 440 h 725"/>
                <a:gd name="T64" fmla="*/ 442 w 723"/>
                <a:gd name="T65" fmla="*/ 438 h 725"/>
                <a:gd name="T66" fmla="*/ 426 w 723"/>
                <a:gd name="T67" fmla="*/ 437 h 725"/>
                <a:gd name="T68" fmla="*/ 409 w 723"/>
                <a:gd name="T69" fmla="*/ 435 h 725"/>
                <a:gd name="T70" fmla="*/ 390 w 723"/>
                <a:gd name="T71" fmla="*/ 432 h 725"/>
                <a:gd name="T72" fmla="*/ 373 w 723"/>
                <a:gd name="T73" fmla="*/ 428 h 725"/>
                <a:gd name="T74" fmla="*/ 358 w 723"/>
                <a:gd name="T75" fmla="*/ 424 h 725"/>
                <a:gd name="T76" fmla="*/ 341 w 723"/>
                <a:gd name="T77" fmla="*/ 419 h 725"/>
                <a:gd name="T78" fmla="*/ 324 w 723"/>
                <a:gd name="T79" fmla="*/ 414 h 725"/>
                <a:gd name="T80" fmla="*/ 292 w 723"/>
                <a:gd name="T81" fmla="*/ 402 h 725"/>
                <a:gd name="T82" fmla="*/ 262 w 723"/>
                <a:gd name="T83" fmla="*/ 387 h 725"/>
                <a:gd name="T84" fmla="*/ 232 w 723"/>
                <a:gd name="T85" fmla="*/ 371 h 725"/>
                <a:gd name="T86" fmla="*/ 206 w 723"/>
                <a:gd name="T87" fmla="*/ 353 h 725"/>
                <a:gd name="T88" fmla="*/ 178 w 723"/>
                <a:gd name="T89" fmla="*/ 334 h 725"/>
                <a:gd name="T90" fmla="*/ 154 w 723"/>
                <a:gd name="T91" fmla="*/ 311 h 725"/>
                <a:gd name="T92" fmla="*/ 131 w 723"/>
                <a:gd name="T93" fmla="*/ 287 h 725"/>
                <a:gd name="T94" fmla="*/ 110 w 723"/>
                <a:gd name="T95" fmla="*/ 264 h 725"/>
                <a:gd name="T96" fmla="*/ 89 w 723"/>
                <a:gd name="T97" fmla="*/ 236 h 725"/>
                <a:gd name="T98" fmla="*/ 73 w 723"/>
                <a:gd name="T99" fmla="*/ 209 h 725"/>
                <a:gd name="T100" fmla="*/ 58 w 723"/>
                <a:gd name="T101" fmla="*/ 182 h 725"/>
                <a:gd name="T102" fmla="*/ 45 w 723"/>
                <a:gd name="T103" fmla="*/ 151 h 725"/>
                <a:gd name="T104" fmla="*/ 35 w 723"/>
                <a:gd name="T105" fmla="*/ 125 h 725"/>
                <a:gd name="T106" fmla="*/ 30 w 723"/>
                <a:gd name="T107" fmla="*/ 110 h 725"/>
                <a:gd name="T108" fmla="*/ 27 w 723"/>
                <a:gd name="T109" fmla="*/ 94 h 725"/>
                <a:gd name="T110" fmla="*/ 24 w 723"/>
                <a:gd name="T111" fmla="*/ 78 h 725"/>
                <a:gd name="T112" fmla="*/ 20 w 723"/>
                <a:gd name="T113" fmla="*/ 62 h 725"/>
                <a:gd name="T114" fmla="*/ 19 w 723"/>
                <a:gd name="T115" fmla="*/ 45 h 725"/>
                <a:gd name="T116" fmla="*/ 17 w 723"/>
                <a:gd name="T117" fmla="*/ 28 h 725"/>
                <a:gd name="T118" fmla="*/ 17 w 723"/>
                <a:gd name="T119" fmla="*/ 11 h 725"/>
                <a:gd name="T120" fmla="*/ 0 w 723"/>
                <a:gd name="T121" fmla="*/ 0 h 7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23"/>
                <a:gd name="T184" fmla="*/ 0 h 725"/>
                <a:gd name="T185" fmla="*/ 723 w 723"/>
                <a:gd name="T186" fmla="*/ 725 h 7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23" h="725">
                  <a:moveTo>
                    <a:pt x="0" y="0"/>
                  </a:moveTo>
                  <a:lnTo>
                    <a:pt x="0" y="10"/>
                  </a:lnTo>
                  <a:lnTo>
                    <a:pt x="0" y="18"/>
                  </a:lnTo>
                  <a:lnTo>
                    <a:pt x="0" y="28"/>
                  </a:lnTo>
                  <a:lnTo>
                    <a:pt x="0" y="38"/>
                  </a:lnTo>
                  <a:lnTo>
                    <a:pt x="3" y="45"/>
                  </a:lnTo>
                  <a:lnTo>
                    <a:pt x="3" y="56"/>
                  </a:lnTo>
                  <a:lnTo>
                    <a:pt x="3" y="66"/>
                  </a:lnTo>
                  <a:lnTo>
                    <a:pt x="5" y="73"/>
                  </a:lnTo>
                  <a:lnTo>
                    <a:pt x="5" y="83"/>
                  </a:lnTo>
                  <a:lnTo>
                    <a:pt x="5" y="91"/>
                  </a:lnTo>
                  <a:lnTo>
                    <a:pt x="8" y="101"/>
                  </a:lnTo>
                  <a:lnTo>
                    <a:pt x="8" y="111"/>
                  </a:lnTo>
                  <a:lnTo>
                    <a:pt x="10" y="119"/>
                  </a:lnTo>
                  <a:lnTo>
                    <a:pt x="10" y="129"/>
                  </a:lnTo>
                  <a:lnTo>
                    <a:pt x="13" y="136"/>
                  </a:lnTo>
                  <a:lnTo>
                    <a:pt x="15" y="146"/>
                  </a:lnTo>
                  <a:lnTo>
                    <a:pt x="18" y="154"/>
                  </a:lnTo>
                  <a:lnTo>
                    <a:pt x="18" y="164"/>
                  </a:lnTo>
                  <a:lnTo>
                    <a:pt x="20" y="172"/>
                  </a:lnTo>
                  <a:lnTo>
                    <a:pt x="23" y="182"/>
                  </a:lnTo>
                  <a:lnTo>
                    <a:pt x="25" y="189"/>
                  </a:lnTo>
                  <a:lnTo>
                    <a:pt x="28" y="197"/>
                  </a:lnTo>
                  <a:lnTo>
                    <a:pt x="30" y="207"/>
                  </a:lnTo>
                  <a:lnTo>
                    <a:pt x="33" y="215"/>
                  </a:lnTo>
                  <a:lnTo>
                    <a:pt x="38" y="232"/>
                  </a:lnTo>
                  <a:lnTo>
                    <a:pt x="43" y="248"/>
                  </a:lnTo>
                  <a:lnTo>
                    <a:pt x="51" y="265"/>
                  </a:lnTo>
                  <a:lnTo>
                    <a:pt x="58" y="280"/>
                  </a:lnTo>
                  <a:lnTo>
                    <a:pt x="63" y="298"/>
                  </a:lnTo>
                  <a:lnTo>
                    <a:pt x="71" y="313"/>
                  </a:lnTo>
                  <a:lnTo>
                    <a:pt x="78" y="328"/>
                  </a:lnTo>
                  <a:lnTo>
                    <a:pt x="88" y="346"/>
                  </a:lnTo>
                  <a:lnTo>
                    <a:pt x="96" y="361"/>
                  </a:lnTo>
                  <a:lnTo>
                    <a:pt x="106" y="376"/>
                  </a:lnTo>
                  <a:lnTo>
                    <a:pt x="114" y="392"/>
                  </a:lnTo>
                  <a:lnTo>
                    <a:pt x="124" y="404"/>
                  </a:lnTo>
                  <a:lnTo>
                    <a:pt x="134" y="419"/>
                  </a:lnTo>
                  <a:lnTo>
                    <a:pt x="144" y="432"/>
                  </a:lnTo>
                  <a:lnTo>
                    <a:pt x="154" y="447"/>
                  </a:lnTo>
                  <a:lnTo>
                    <a:pt x="164" y="460"/>
                  </a:lnTo>
                  <a:lnTo>
                    <a:pt x="177" y="475"/>
                  </a:lnTo>
                  <a:lnTo>
                    <a:pt x="187" y="488"/>
                  </a:lnTo>
                  <a:lnTo>
                    <a:pt x="200" y="500"/>
                  </a:lnTo>
                  <a:lnTo>
                    <a:pt x="212" y="513"/>
                  </a:lnTo>
                  <a:lnTo>
                    <a:pt x="225" y="526"/>
                  </a:lnTo>
                  <a:lnTo>
                    <a:pt x="238" y="536"/>
                  </a:lnTo>
                  <a:lnTo>
                    <a:pt x="250" y="548"/>
                  </a:lnTo>
                  <a:lnTo>
                    <a:pt x="263" y="558"/>
                  </a:lnTo>
                  <a:lnTo>
                    <a:pt x="278" y="571"/>
                  </a:lnTo>
                  <a:lnTo>
                    <a:pt x="291" y="581"/>
                  </a:lnTo>
                  <a:lnTo>
                    <a:pt x="306" y="591"/>
                  </a:lnTo>
                  <a:lnTo>
                    <a:pt x="318" y="601"/>
                  </a:lnTo>
                  <a:lnTo>
                    <a:pt x="334" y="611"/>
                  </a:lnTo>
                  <a:lnTo>
                    <a:pt x="349" y="619"/>
                  </a:lnTo>
                  <a:lnTo>
                    <a:pt x="364" y="629"/>
                  </a:lnTo>
                  <a:lnTo>
                    <a:pt x="379" y="637"/>
                  </a:lnTo>
                  <a:lnTo>
                    <a:pt x="394" y="647"/>
                  </a:lnTo>
                  <a:lnTo>
                    <a:pt x="409" y="654"/>
                  </a:lnTo>
                  <a:lnTo>
                    <a:pt x="427" y="662"/>
                  </a:lnTo>
                  <a:lnTo>
                    <a:pt x="442" y="667"/>
                  </a:lnTo>
                  <a:lnTo>
                    <a:pt x="457" y="675"/>
                  </a:lnTo>
                  <a:lnTo>
                    <a:pt x="475" y="682"/>
                  </a:lnTo>
                  <a:lnTo>
                    <a:pt x="483" y="685"/>
                  </a:lnTo>
                  <a:lnTo>
                    <a:pt x="490" y="687"/>
                  </a:lnTo>
                  <a:lnTo>
                    <a:pt x="500" y="690"/>
                  </a:lnTo>
                  <a:lnTo>
                    <a:pt x="508" y="692"/>
                  </a:lnTo>
                  <a:lnTo>
                    <a:pt x="515" y="695"/>
                  </a:lnTo>
                  <a:lnTo>
                    <a:pt x="526" y="697"/>
                  </a:lnTo>
                  <a:lnTo>
                    <a:pt x="533" y="700"/>
                  </a:lnTo>
                  <a:lnTo>
                    <a:pt x="543" y="702"/>
                  </a:lnTo>
                  <a:lnTo>
                    <a:pt x="551" y="705"/>
                  </a:lnTo>
                  <a:lnTo>
                    <a:pt x="561" y="707"/>
                  </a:lnTo>
                  <a:lnTo>
                    <a:pt x="568" y="710"/>
                  </a:lnTo>
                  <a:lnTo>
                    <a:pt x="579" y="710"/>
                  </a:lnTo>
                  <a:lnTo>
                    <a:pt x="586" y="713"/>
                  </a:lnTo>
                  <a:lnTo>
                    <a:pt x="596" y="715"/>
                  </a:lnTo>
                  <a:lnTo>
                    <a:pt x="604" y="715"/>
                  </a:lnTo>
                  <a:lnTo>
                    <a:pt x="614" y="718"/>
                  </a:lnTo>
                  <a:lnTo>
                    <a:pt x="622" y="718"/>
                  </a:lnTo>
                  <a:lnTo>
                    <a:pt x="632" y="720"/>
                  </a:lnTo>
                  <a:lnTo>
                    <a:pt x="639" y="720"/>
                  </a:lnTo>
                  <a:lnTo>
                    <a:pt x="649" y="723"/>
                  </a:lnTo>
                  <a:lnTo>
                    <a:pt x="659" y="723"/>
                  </a:lnTo>
                  <a:lnTo>
                    <a:pt x="667" y="723"/>
                  </a:lnTo>
                  <a:lnTo>
                    <a:pt x="677" y="723"/>
                  </a:lnTo>
                  <a:lnTo>
                    <a:pt x="685" y="725"/>
                  </a:lnTo>
                  <a:lnTo>
                    <a:pt x="695" y="725"/>
                  </a:lnTo>
                  <a:lnTo>
                    <a:pt x="705" y="725"/>
                  </a:lnTo>
                  <a:lnTo>
                    <a:pt x="712" y="725"/>
                  </a:lnTo>
                  <a:lnTo>
                    <a:pt x="723" y="725"/>
                  </a:lnTo>
                  <a:lnTo>
                    <a:pt x="723" y="702"/>
                  </a:lnTo>
                  <a:lnTo>
                    <a:pt x="715" y="702"/>
                  </a:lnTo>
                  <a:lnTo>
                    <a:pt x="705" y="702"/>
                  </a:lnTo>
                  <a:lnTo>
                    <a:pt x="695" y="700"/>
                  </a:lnTo>
                  <a:lnTo>
                    <a:pt x="687" y="700"/>
                  </a:lnTo>
                  <a:lnTo>
                    <a:pt x="677" y="700"/>
                  </a:lnTo>
                  <a:lnTo>
                    <a:pt x="670" y="700"/>
                  </a:lnTo>
                  <a:lnTo>
                    <a:pt x="659" y="697"/>
                  </a:lnTo>
                  <a:lnTo>
                    <a:pt x="652" y="697"/>
                  </a:lnTo>
                  <a:lnTo>
                    <a:pt x="642" y="697"/>
                  </a:lnTo>
                  <a:lnTo>
                    <a:pt x="634" y="695"/>
                  </a:lnTo>
                  <a:lnTo>
                    <a:pt x="624" y="695"/>
                  </a:lnTo>
                  <a:lnTo>
                    <a:pt x="616" y="692"/>
                  </a:lnTo>
                  <a:lnTo>
                    <a:pt x="609" y="692"/>
                  </a:lnTo>
                  <a:lnTo>
                    <a:pt x="599" y="690"/>
                  </a:lnTo>
                  <a:lnTo>
                    <a:pt x="591" y="690"/>
                  </a:lnTo>
                  <a:lnTo>
                    <a:pt x="581" y="687"/>
                  </a:lnTo>
                  <a:lnTo>
                    <a:pt x="574" y="685"/>
                  </a:lnTo>
                  <a:lnTo>
                    <a:pt x="566" y="682"/>
                  </a:lnTo>
                  <a:lnTo>
                    <a:pt x="556" y="682"/>
                  </a:lnTo>
                  <a:lnTo>
                    <a:pt x="548" y="680"/>
                  </a:lnTo>
                  <a:lnTo>
                    <a:pt x="541" y="677"/>
                  </a:lnTo>
                  <a:lnTo>
                    <a:pt x="533" y="675"/>
                  </a:lnTo>
                  <a:lnTo>
                    <a:pt x="523" y="672"/>
                  </a:lnTo>
                  <a:lnTo>
                    <a:pt x="515" y="670"/>
                  </a:lnTo>
                  <a:lnTo>
                    <a:pt x="508" y="667"/>
                  </a:lnTo>
                  <a:lnTo>
                    <a:pt x="500" y="664"/>
                  </a:lnTo>
                  <a:lnTo>
                    <a:pt x="490" y="662"/>
                  </a:lnTo>
                  <a:lnTo>
                    <a:pt x="483" y="659"/>
                  </a:lnTo>
                  <a:lnTo>
                    <a:pt x="467" y="652"/>
                  </a:lnTo>
                  <a:lnTo>
                    <a:pt x="452" y="647"/>
                  </a:lnTo>
                  <a:lnTo>
                    <a:pt x="435" y="639"/>
                  </a:lnTo>
                  <a:lnTo>
                    <a:pt x="419" y="632"/>
                  </a:lnTo>
                  <a:lnTo>
                    <a:pt x="404" y="624"/>
                  </a:lnTo>
                  <a:lnTo>
                    <a:pt x="389" y="616"/>
                  </a:lnTo>
                  <a:lnTo>
                    <a:pt x="376" y="609"/>
                  </a:lnTo>
                  <a:lnTo>
                    <a:pt x="361" y="599"/>
                  </a:lnTo>
                  <a:lnTo>
                    <a:pt x="346" y="591"/>
                  </a:lnTo>
                  <a:lnTo>
                    <a:pt x="334" y="581"/>
                  </a:lnTo>
                  <a:lnTo>
                    <a:pt x="318" y="571"/>
                  </a:lnTo>
                  <a:lnTo>
                    <a:pt x="306" y="561"/>
                  </a:lnTo>
                  <a:lnTo>
                    <a:pt x="293" y="551"/>
                  </a:lnTo>
                  <a:lnTo>
                    <a:pt x="278" y="541"/>
                  </a:lnTo>
                  <a:lnTo>
                    <a:pt x="265" y="531"/>
                  </a:lnTo>
                  <a:lnTo>
                    <a:pt x="253" y="518"/>
                  </a:lnTo>
                  <a:lnTo>
                    <a:pt x="240" y="508"/>
                  </a:lnTo>
                  <a:lnTo>
                    <a:pt x="230" y="495"/>
                  </a:lnTo>
                  <a:lnTo>
                    <a:pt x="217" y="483"/>
                  </a:lnTo>
                  <a:lnTo>
                    <a:pt x="207" y="470"/>
                  </a:lnTo>
                  <a:lnTo>
                    <a:pt x="195" y="457"/>
                  </a:lnTo>
                  <a:lnTo>
                    <a:pt x="184" y="445"/>
                  </a:lnTo>
                  <a:lnTo>
                    <a:pt x="174" y="432"/>
                  </a:lnTo>
                  <a:lnTo>
                    <a:pt x="164" y="419"/>
                  </a:lnTo>
                  <a:lnTo>
                    <a:pt x="154" y="404"/>
                  </a:lnTo>
                  <a:lnTo>
                    <a:pt x="144" y="392"/>
                  </a:lnTo>
                  <a:lnTo>
                    <a:pt x="134" y="376"/>
                  </a:lnTo>
                  <a:lnTo>
                    <a:pt x="126" y="364"/>
                  </a:lnTo>
                  <a:lnTo>
                    <a:pt x="116" y="349"/>
                  </a:lnTo>
                  <a:lnTo>
                    <a:pt x="109" y="333"/>
                  </a:lnTo>
                  <a:lnTo>
                    <a:pt x="101" y="318"/>
                  </a:lnTo>
                  <a:lnTo>
                    <a:pt x="93" y="303"/>
                  </a:lnTo>
                  <a:lnTo>
                    <a:pt x="86" y="288"/>
                  </a:lnTo>
                  <a:lnTo>
                    <a:pt x="78" y="273"/>
                  </a:lnTo>
                  <a:lnTo>
                    <a:pt x="73" y="258"/>
                  </a:lnTo>
                  <a:lnTo>
                    <a:pt x="66" y="240"/>
                  </a:lnTo>
                  <a:lnTo>
                    <a:pt x="61" y="225"/>
                  </a:lnTo>
                  <a:lnTo>
                    <a:pt x="56" y="207"/>
                  </a:lnTo>
                  <a:lnTo>
                    <a:pt x="53" y="200"/>
                  </a:lnTo>
                  <a:lnTo>
                    <a:pt x="51" y="192"/>
                  </a:lnTo>
                  <a:lnTo>
                    <a:pt x="48" y="184"/>
                  </a:lnTo>
                  <a:lnTo>
                    <a:pt x="45" y="174"/>
                  </a:lnTo>
                  <a:lnTo>
                    <a:pt x="43" y="167"/>
                  </a:lnTo>
                  <a:lnTo>
                    <a:pt x="43" y="157"/>
                  </a:lnTo>
                  <a:lnTo>
                    <a:pt x="40" y="149"/>
                  </a:lnTo>
                  <a:lnTo>
                    <a:pt x="38" y="141"/>
                  </a:lnTo>
                  <a:lnTo>
                    <a:pt x="38" y="131"/>
                  </a:lnTo>
                  <a:lnTo>
                    <a:pt x="35" y="124"/>
                  </a:lnTo>
                  <a:lnTo>
                    <a:pt x="33" y="116"/>
                  </a:lnTo>
                  <a:lnTo>
                    <a:pt x="33" y="106"/>
                  </a:lnTo>
                  <a:lnTo>
                    <a:pt x="30" y="98"/>
                  </a:lnTo>
                  <a:lnTo>
                    <a:pt x="30" y="88"/>
                  </a:lnTo>
                  <a:lnTo>
                    <a:pt x="28" y="81"/>
                  </a:lnTo>
                  <a:lnTo>
                    <a:pt x="28" y="71"/>
                  </a:lnTo>
                  <a:lnTo>
                    <a:pt x="28" y="63"/>
                  </a:lnTo>
                  <a:lnTo>
                    <a:pt x="25" y="53"/>
                  </a:lnTo>
                  <a:lnTo>
                    <a:pt x="25" y="45"/>
                  </a:lnTo>
                  <a:lnTo>
                    <a:pt x="25" y="35"/>
                  </a:lnTo>
                  <a:lnTo>
                    <a:pt x="25" y="28"/>
                  </a:lnTo>
                  <a:lnTo>
                    <a:pt x="25" y="18"/>
                  </a:lnTo>
                  <a:lnTo>
                    <a:pt x="25" y="7"/>
                  </a:lnTo>
                  <a:lnTo>
                    <a:pt x="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60" name="Freeform 58">
              <a:extLst>
                <a:ext uri="{FF2B5EF4-FFF2-40B4-BE49-F238E27FC236}">
                  <a16:creationId xmlns:a16="http://schemas.microsoft.com/office/drawing/2014/main" id="{2AC83603-78C8-4C35-C783-9C0B82D0B4C5}"/>
                </a:ext>
              </a:extLst>
            </p:cNvPr>
            <p:cNvSpPr>
              <a:spLocks/>
            </p:cNvSpPr>
            <p:nvPr/>
          </p:nvSpPr>
          <p:spPr bwMode="auto">
            <a:xfrm>
              <a:off x="3484" y="3061"/>
              <a:ext cx="632" cy="621"/>
            </a:xfrm>
            <a:custGeom>
              <a:avLst/>
              <a:gdLst>
                <a:gd name="T0" fmla="*/ 11 w 722"/>
                <a:gd name="T1" fmla="*/ 456 h 725"/>
                <a:gd name="T2" fmla="*/ 30 w 722"/>
                <a:gd name="T3" fmla="*/ 454 h 725"/>
                <a:gd name="T4" fmla="*/ 49 w 722"/>
                <a:gd name="T5" fmla="*/ 454 h 725"/>
                <a:gd name="T6" fmla="*/ 67 w 722"/>
                <a:gd name="T7" fmla="*/ 451 h 725"/>
                <a:gd name="T8" fmla="*/ 86 w 722"/>
                <a:gd name="T9" fmla="*/ 449 h 725"/>
                <a:gd name="T10" fmla="*/ 103 w 722"/>
                <a:gd name="T11" fmla="*/ 446 h 725"/>
                <a:gd name="T12" fmla="*/ 120 w 722"/>
                <a:gd name="T13" fmla="*/ 441 h 725"/>
                <a:gd name="T14" fmla="*/ 138 w 722"/>
                <a:gd name="T15" fmla="*/ 437 h 725"/>
                <a:gd name="T16" fmla="*/ 156 w 722"/>
                <a:gd name="T17" fmla="*/ 432 h 725"/>
                <a:gd name="T18" fmla="*/ 178 w 722"/>
                <a:gd name="T19" fmla="*/ 424 h 725"/>
                <a:gd name="T20" fmla="*/ 210 w 722"/>
                <a:gd name="T21" fmla="*/ 411 h 725"/>
                <a:gd name="T22" fmla="*/ 240 w 722"/>
                <a:gd name="T23" fmla="*/ 396 h 725"/>
                <a:gd name="T24" fmla="*/ 271 w 722"/>
                <a:gd name="T25" fmla="*/ 378 h 725"/>
                <a:gd name="T26" fmla="*/ 298 w 722"/>
                <a:gd name="T27" fmla="*/ 359 h 725"/>
                <a:gd name="T28" fmla="*/ 326 w 722"/>
                <a:gd name="T29" fmla="*/ 337 h 725"/>
                <a:gd name="T30" fmla="*/ 351 w 722"/>
                <a:gd name="T31" fmla="*/ 314 h 725"/>
                <a:gd name="T32" fmla="*/ 374 w 722"/>
                <a:gd name="T33" fmla="*/ 289 h 725"/>
                <a:gd name="T34" fmla="*/ 395 w 722"/>
                <a:gd name="T35" fmla="*/ 264 h 725"/>
                <a:gd name="T36" fmla="*/ 415 w 722"/>
                <a:gd name="T37" fmla="*/ 236 h 725"/>
                <a:gd name="T38" fmla="*/ 432 w 722"/>
                <a:gd name="T39" fmla="*/ 206 h 725"/>
                <a:gd name="T40" fmla="*/ 447 w 722"/>
                <a:gd name="T41" fmla="*/ 176 h 725"/>
                <a:gd name="T42" fmla="*/ 459 w 722"/>
                <a:gd name="T43" fmla="*/ 146 h 725"/>
                <a:gd name="T44" fmla="*/ 465 w 722"/>
                <a:gd name="T45" fmla="*/ 124 h 725"/>
                <a:gd name="T46" fmla="*/ 470 w 722"/>
                <a:gd name="T47" fmla="*/ 108 h 725"/>
                <a:gd name="T48" fmla="*/ 474 w 722"/>
                <a:gd name="T49" fmla="*/ 92 h 725"/>
                <a:gd name="T50" fmla="*/ 477 w 722"/>
                <a:gd name="T51" fmla="*/ 75 h 725"/>
                <a:gd name="T52" fmla="*/ 481 w 722"/>
                <a:gd name="T53" fmla="*/ 57 h 725"/>
                <a:gd name="T54" fmla="*/ 482 w 722"/>
                <a:gd name="T55" fmla="*/ 42 h 725"/>
                <a:gd name="T56" fmla="*/ 484 w 722"/>
                <a:gd name="T57" fmla="*/ 24 h 725"/>
                <a:gd name="T58" fmla="*/ 484 w 722"/>
                <a:gd name="T59" fmla="*/ 7 h 725"/>
                <a:gd name="T60" fmla="*/ 469 w 722"/>
                <a:gd name="T61" fmla="*/ 4 h 725"/>
                <a:gd name="T62" fmla="*/ 467 w 722"/>
                <a:gd name="T63" fmla="*/ 22 h 725"/>
                <a:gd name="T64" fmla="*/ 467 w 722"/>
                <a:gd name="T65" fmla="*/ 39 h 725"/>
                <a:gd name="T66" fmla="*/ 464 w 722"/>
                <a:gd name="T67" fmla="*/ 55 h 725"/>
                <a:gd name="T68" fmla="*/ 462 w 722"/>
                <a:gd name="T69" fmla="*/ 73 h 725"/>
                <a:gd name="T70" fmla="*/ 459 w 722"/>
                <a:gd name="T71" fmla="*/ 89 h 725"/>
                <a:gd name="T72" fmla="*/ 455 w 722"/>
                <a:gd name="T73" fmla="*/ 104 h 725"/>
                <a:gd name="T74" fmla="*/ 451 w 722"/>
                <a:gd name="T75" fmla="*/ 120 h 725"/>
                <a:gd name="T76" fmla="*/ 444 w 722"/>
                <a:gd name="T77" fmla="*/ 141 h 725"/>
                <a:gd name="T78" fmla="*/ 432 w 722"/>
                <a:gd name="T79" fmla="*/ 171 h 725"/>
                <a:gd name="T80" fmla="*/ 417 w 722"/>
                <a:gd name="T81" fmla="*/ 200 h 725"/>
                <a:gd name="T82" fmla="*/ 400 w 722"/>
                <a:gd name="T83" fmla="*/ 229 h 725"/>
                <a:gd name="T84" fmla="*/ 381 w 722"/>
                <a:gd name="T85" fmla="*/ 254 h 725"/>
                <a:gd name="T86" fmla="*/ 361 w 722"/>
                <a:gd name="T87" fmla="*/ 279 h 725"/>
                <a:gd name="T88" fmla="*/ 339 w 722"/>
                <a:gd name="T89" fmla="*/ 304 h 725"/>
                <a:gd name="T90" fmla="*/ 315 w 722"/>
                <a:gd name="T91" fmla="*/ 325 h 725"/>
                <a:gd name="T92" fmla="*/ 290 w 722"/>
                <a:gd name="T93" fmla="*/ 346 h 725"/>
                <a:gd name="T94" fmla="*/ 261 w 722"/>
                <a:gd name="T95" fmla="*/ 366 h 725"/>
                <a:gd name="T96" fmla="*/ 232 w 722"/>
                <a:gd name="T97" fmla="*/ 383 h 725"/>
                <a:gd name="T98" fmla="*/ 203 w 722"/>
                <a:gd name="T99" fmla="*/ 397 h 725"/>
                <a:gd name="T100" fmla="*/ 171 w 722"/>
                <a:gd name="T101" fmla="*/ 409 h 725"/>
                <a:gd name="T102" fmla="*/ 151 w 722"/>
                <a:gd name="T103" fmla="*/ 417 h 725"/>
                <a:gd name="T104" fmla="*/ 133 w 722"/>
                <a:gd name="T105" fmla="*/ 422 h 725"/>
                <a:gd name="T106" fmla="*/ 116 w 722"/>
                <a:gd name="T107" fmla="*/ 427 h 725"/>
                <a:gd name="T108" fmla="*/ 100 w 722"/>
                <a:gd name="T109" fmla="*/ 431 h 725"/>
                <a:gd name="T110" fmla="*/ 83 w 722"/>
                <a:gd name="T111" fmla="*/ 433 h 725"/>
                <a:gd name="T112" fmla="*/ 66 w 722"/>
                <a:gd name="T113" fmla="*/ 437 h 725"/>
                <a:gd name="T114" fmla="*/ 46 w 722"/>
                <a:gd name="T115" fmla="*/ 438 h 725"/>
                <a:gd name="T116" fmla="*/ 30 w 722"/>
                <a:gd name="T117" fmla="*/ 440 h 725"/>
                <a:gd name="T118" fmla="*/ 11 w 722"/>
                <a:gd name="T119" fmla="*/ 441 h 725"/>
                <a:gd name="T120" fmla="*/ 0 w 722"/>
                <a:gd name="T121" fmla="*/ 456 h 7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22"/>
                <a:gd name="T184" fmla="*/ 0 h 725"/>
                <a:gd name="T185" fmla="*/ 722 w 722"/>
                <a:gd name="T186" fmla="*/ 725 h 7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22" h="725">
                  <a:moveTo>
                    <a:pt x="0" y="725"/>
                  </a:moveTo>
                  <a:lnTo>
                    <a:pt x="10" y="725"/>
                  </a:lnTo>
                  <a:lnTo>
                    <a:pt x="17" y="725"/>
                  </a:lnTo>
                  <a:lnTo>
                    <a:pt x="27" y="725"/>
                  </a:lnTo>
                  <a:lnTo>
                    <a:pt x="37" y="725"/>
                  </a:lnTo>
                  <a:lnTo>
                    <a:pt x="45" y="723"/>
                  </a:lnTo>
                  <a:lnTo>
                    <a:pt x="55" y="723"/>
                  </a:lnTo>
                  <a:lnTo>
                    <a:pt x="65" y="723"/>
                  </a:lnTo>
                  <a:lnTo>
                    <a:pt x="73" y="723"/>
                  </a:lnTo>
                  <a:lnTo>
                    <a:pt x="83" y="720"/>
                  </a:lnTo>
                  <a:lnTo>
                    <a:pt x="91" y="720"/>
                  </a:lnTo>
                  <a:lnTo>
                    <a:pt x="101" y="718"/>
                  </a:lnTo>
                  <a:lnTo>
                    <a:pt x="111" y="718"/>
                  </a:lnTo>
                  <a:lnTo>
                    <a:pt x="118" y="715"/>
                  </a:lnTo>
                  <a:lnTo>
                    <a:pt x="128" y="715"/>
                  </a:lnTo>
                  <a:lnTo>
                    <a:pt x="136" y="713"/>
                  </a:lnTo>
                  <a:lnTo>
                    <a:pt x="146" y="710"/>
                  </a:lnTo>
                  <a:lnTo>
                    <a:pt x="154" y="710"/>
                  </a:lnTo>
                  <a:lnTo>
                    <a:pt x="164" y="707"/>
                  </a:lnTo>
                  <a:lnTo>
                    <a:pt x="171" y="705"/>
                  </a:lnTo>
                  <a:lnTo>
                    <a:pt x="179" y="702"/>
                  </a:lnTo>
                  <a:lnTo>
                    <a:pt x="189" y="700"/>
                  </a:lnTo>
                  <a:lnTo>
                    <a:pt x="197" y="697"/>
                  </a:lnTo>
                  <a:lnTo>
                    <a:pt x="207" y="695"/>
                  </a:lnTo>
                  <a:lnTo>
                    <a:pt x="214" y="692"/>
                  </a:lnTo>
                  <a:lnTo>
                    <a:pt x="222" y="690"/>
                  </a:lnTo>
                  <a:lnTo>
                    <a:pt x="232" y="687"/>
                  </a:lnTo>
                  <a:lnTo>
                    <a:pt x="240" y="685"/>
                  </a:lnTo>
                  <a:lnTo>
                    <a:pt x="247" y="682"/>
                  </a:lnTo>
                  <a:lnTo>
                    <a:pt x="265" y="675"/>
                  </a:lnTo>
                  <a:lnTo>
                    <a:pt x="280" y="667"/>
                  </a:lnTo>
                  <a:lnTo>
                    <a:pt x="298" y="662"/>
                  </a:lnTo>
                  <a:lnTo>
                    <a:pt x="313" y="654"/>
                  </a:lnTo>
                  <a:lnTo>
                    <a:pt x="328" y="647"/>
                  </a:lnTo>
                  <a:lnTo>
                    <a:pt x="343" y="637"/>
                  </a:lnTo>
                  <a:lnTo>
                    <a:pt x="358" y="629"/>
                  </a:lnTo>
                  <a:lnTo>
                    <a:pt x="374" y="619"/>
                  </a:lnTo>
                  <a:lnTo>
                    <a:pt x="389" y="611"/>
                  </a:lnTo>
                  <a:lnTo>
                    <a:pt x="404" y="601"/>
                  </a:lnTo>
                  <a:lnTo>
                    <a:pt x="416" y="591"/>
                  </a:lnTo>
                  <a:lnTo>
                    <a:pt x="432" y="581"/>
                  </a:lnTo>
                  <a:lnTo>
                    <a:pt x="444" y="571"/>
                  </a:lnTo>
                  <a:lnTo>
                    <a:pt x="459" y="558"/>
                  </a:lnTo>
                  <a:lnTo>
                    <a:pt x="472" y="548"/>
                  </a:lnTo>
                  <a:lnTo>
                    <a:pt x="485" y="536"/>
                  </a:lnTo>
                  <a:lnTo>
                    <a:pt x="497" y="526"/>
                  </a:lnTo>
                  <a:lnTo>
                    <a:pt x="510" y="513"/>
                  </a:lnTo>
                  <a:lnTo>
                    <a:pt x="523" y="500"/>
                  </a:lnTo>
                  <a:lnTo>
                    <a:pt x="535" y="488"/>
                  </a:lnTo>
                  <a:lnTo>
                    <a:pt x="545" y="475"/>
                  </a:lnTo>
                  <a:lnTo>
                    <a:pt x="558" y="460"/>
                  </a:lnTo>
                  <a:lnTo>
                    <a:pt x="568" y="447"/>
                  </a:lnTo>
                  <a:lnTo>
                    <a:pt x="578" y="435"/>
                  </a:lnTo>
                  <a:lnTo>
                    <a:pt x="588" y="419"/>
                  </a:lnTo>
                  <a:lnTo>
                    <a:pt x="598" y="404"/>
                  </a:lnTo>
                  <a:lnTo>
                    <a:pt x="608" y="392"/>
                  </a:lnTo>
                  <a:lnTo>
                    <a:pt x="619" y="376"/>
                  </a:lnTo>
                  <a:lnTo>
                    <a:pt x="626" y="361"/>
                  </a:lnTo>
                  <a:lnTo>
                    <a:pt x="636" y="346"/>
                  </a:lnTo>
                  <a:lnTo>
                    <a:pt x="644" y="328"/>
                  </a:lnTo>
                  <a:lnTo>
                    <a:pt x="651" y="313"/>
                  </a:lnTo>
                  <a:lnTo>
                    <a:pt x="659" y="298"/>
                  </a:lnTo>
                  <a:lnTo>
                    <a:pt x="667" y="280"/>
                  </a:lnTo>
                  <a:lnTo>
                    <a:pt x="672" y="265"/>
                  </a:lnTo>
                  <a:lnTo>
                    <a:pt x="679" y="248"/>
                  </a:lnTo>
                  <a:lnTo>
                    <a:pt x="684" y="232"/>
                  </a:lnTo>
                  <a:lnTo>
                    <a:pt x="689" y="215"/>
                  </a:lnTo>
                  <a:lnTo>
                    <a:pt x="692" y="207"/>
                  </a:lnTo>
                  <a:lnTo>
                    <a:pt x="694" y="197"/>
                  </a:lnTo>
                  <a:lnTo>
                    <a:pt x="697" y="189"/>
                  </a:lnTo>
                  <a:lnTo>
                    <a:pt x="699" y="182"/>
                  </a:lnTo>
                  <a:lnTo>
                    <a:pt x="702" y="172"/>
                  </a:lnTo>
                  <a:lnTo>
                    <a:pt x="704" y="164"/>
                  </a:lnTo>
                  <a:lnTo>
                    <a:pt x="707" y="154"/>
                  </a:lnTo>
                  <a:lnTo>
                    <a:pt x="707" y="146"/>
                  </a:lnTo>
                  <a:lnTo>
                    <a:pt x="710" y="136"/>
                  </a:lnTo>
                  <a:lnTo>
                    <a:pt x="712" y="129"/>
                  </a:lnTo>
                  <a:lnTo>
                    <a:pt x="712" y="119"/>
                  </a:lnTo>
                  <a:lnTo>
                    <a:pt x="715" y="111"/>
                  </a:lnTo>
                  <a:lnTo>
                    <a:pt x="715" y="101"/>
                  </a:lnTo>
                  <a:lnTo>
                    <a:pt x="717" y="91"/>
                  </a:lnTo>
                  <a:lnTo>
                    <a:pt x="717" y="83"/>
                  </a:lnTo>
                  <a:lnTo>
                    <a:pt x="720" y="73"/>
                  </a:lnTo>
                  <a:lnTo>
                    <a:pt x="720" y="66"/>
                  </a:lnTo>
                  <a:lnTo>
                    <a:pt x="720" y="56"/>
                  </a:lnTo>
                  <a:lnTo>
                    <a:pt x="722" y="45"/>
                  </a:lnTo>
                  <a:lnTo>
                    <a:pt x="722" y="38"/>
                  </a:lnTo>
                  <a:lnTo>
                    <a:pt x="722" y="28"/>
                  </a:lnTo>
                  <a:lnTo>
                    <a:pt x="722" y="18"/>
                  </a:lnTo>
                  <a:lnTo>
                    <a:pt x="722" y="10"/>
                  </a:lnTo>
                  <a:lnTo>
                    <a:pt x="722" y="0"/>
                  </a:lnTo>
                  <a:lnTo>
                    <a:pt x="699" y="0"/>
                  </a:lnTo>
                  <a:lnTo>
                    <a:pt x="699" y="7"/>
                  </a:lnTo>
                  <a:lnTo>
                    <a:pt x="699" y="18"/>
                  </a:lnTo>
                  <a:lnTo>
                    <a:pt x="697" y="28"/>
                  </a:lnTo>
                  <a:lnTo>
                    <a:pt x="697" y="35"/>
                  </a:lnTo>
                  <a:lnTo>
                    <a:pt x="697" y="45"/>
                  </a:lnTo>
                  <a:lnTo>
                    <a:pt x="697" y="53"/>
                  </a:lnTo>
                  <a:lnTo>
                    <a:pt x="697" y="63"/>
                  </a:lnTo>
                  <a:lnTo>
                    <a:pt x="694" y="71"/>
                  </a:lnTo>
                  <a:lnTo>
                    <a:pt x="694" y="81"/>
                  </a:lnTo>
                  <a:lnTo>
                    <a:pt x="692" y="88"/>
                  </a:lnTo>
                  <a:lnTo>
                    <a:pt x="692" y="98"/>
                  </a:lnTo>
                  <a:lnTo>
                    <a:pt x="689" y="106"/>
                  </a:lnTo>
                  <a:lnTo>
                    <a:pt x="689" y="116"/>
                  </a:lnTo>
                  <a:lnTo>
                    <a:pt x="687" y="124"/>
                  </a:lnTo>
                  <a:lnTo>
                    <a:pt x="687" y="131"/>
                  </a:lnTo>
                  <a:lnTo>
                    <a:pt x="684" y="141"/>
                  </a:lnTo>
                  <a:lnTo>
                    <a:pt x="682" y="149"/>
                  </a:lnTo>
                  <a:lnTo>
                    <a:pt x="679" y="157"/>
                  </a:lnTo>
                  <a:lnTo>
                    <a:pt x="679" y="167"/>
                  </a:lnTo>
                  <a:lnTo>
                    <a:pt x="677" y="174"/>
                  </a:lnTo>
                  <a:lnTo>
                    <a:pt x="674" y="184"/>
                  </a:lnTo>
                  <a:lnTo>
                    <a:pt x="672" y="192"/>
                  </a:lnTo>
                  <a:lnTo>
                    <a:pt x="669" y="200"/>
                  </a:lnTo>
                  <a:lnTo>
                    <a:pt x="667" y="207"/>
                  </a:lnTo>
                  <a:lnTo>
                    <a:pt x="662" y="225"/>
                  </a:lnTo>
                  <a:lnTo>
                    <a:pt x="656" y="240"/>
                  </a:lnTo>
                  <a:lnTo>
                    <a:pt x="649" y="258"/>
                  </a:lnTo>
                  <a:lnTo>
                    <a:pt x="644" y="273"/>
                  </a:lnTo>
                  <a:lnTo>
                    <a:pt x="636" y="288"/>
                  </a:lnTo>
                  <a:lnTo>
                    <a:pt x="629" y="303"/>
                  </a:lnTo>
                  <a:lnTo>
                    <a:pt x="621" y="318"/>
                  </a:lnTo>
                  <a:lnTo>
                    <a:pt x="614" y="333"/>
                  </a:lnTo>
                  <a:lnTo>
                    <a:pt x="606" y="349"/>
                  </a:lnTo>
                  <a:lnTo>
                    <a:pt x="596" y="364"/>
                  </a:lnTo>
                  <a:lnTo>
                    <a:pt x="588" y="376"/>
                  </a:lnTo>
                  <a:lnTo>
                    <a:pt x="578" y="392"/>
                  </a:lnTo>
                  <a:lnTo>
                    <a:pt x="568" y="404"/>
                  </a:lnTo>
                  <a:lnTo>
                    <a:pt x="560" y="419"/>
                  </a:lnTo>
                  <a:lnTo>
                    <a:pt x="550" y="432"/>
                  </a:lnTo>
                  <a:lnTo>
                    <a:pt x="538" y="445"/>
                  </a:lnTo>
                  <a:lnTo>
                    <a:pt x="528" y="457"/>
                  </a:lnTo>
                  <a:lnTo>
                    <a:pt x="518" y="470"/>
                  </a:lnTo>
                  <a:lnTo>
                    <a:pt x="505" y="483"/>
                  </a:lnTo>
                  <a:lnTo>
                    <a:pt x="492" y="495"/>
                  </a:lnTo>
                  <a:lnTo>
                    <a:pt x="482" y="508"/>
                  </a:lnTo>
                  <a:lnTo>
                    <a:pt x="470" y="518"/>
                  </a:lnTo>
                  <a:lnTo>
                    <a:pt x="457" y="531"/>
                  </a:lnTo>
                  <a:lnTo>
                    <a:pt x="444" y="541"/>
                  </a:lnTo>
                  <a:lnTo>
                    <a:pt x="432" y="551"/>
                  </a:lnTo>
                  <a:lnTo>
                    <a:pt x="416" y="561"/>
                  </a:lnTo>
                  <a:lnTo>
                    <a:pt x="404" y="571"/>
                  </a:lnTo>
                  <a:lnTo>
                    <a:pt x="389" y="581"/>
                  </a:lnTo>
                  <a:lnTo>
                    <a:pt x="376" y="591"/>
                  </a:lnTo>
                  <a:lnTo>
                    <a:pt x="361" y="599"/>
                  </a:lnTo>
                  <a:lnTo>
                    <a:pt x="346" y="609"/>
                  </a:lnTo>
                  <a:lnTo>
                    <a:pt x="333" y="616"/>
                  </a:lnTo>
                  <a:lnTo>
                    <a:pt x="318" y="624"/>
                  </a:lnTo>
                  <a:lnTo>
                    <a:pt x="303" y="632"/>
                  </a:lnTo>
                  <a:lnTo>
                    <a:pt x="288" y="639"/>
                  </a:lnTo>
                  <a:lnTo>
                    <a:pt x="272" y="647"/>
                  </a:lnTo>
                  <a:lnTo>
                    <a:pt x="255" y="652"/>
                  </a:lnTo>
                  <a:lnTo>
                    <a:pt x="240" y="659"/>
                  </a:lnTo>
                  <a:lnTo>
                    <a:pt x="232" y="662"/>
                  </a:lnTo>
                  <a:lnTo>
                    <a:pt x="224" y="664"/>
                  </a:lnTo>
                  <a:lnTo>
                    <a:pt x="214" y="667"/>
                  </a:lnTo>
                  <a:lnTo>
                    <a:pt x="207" y="670"/>
                  </a:lnTo>
                  <a:lnTo>
                    <a:pt x="199" y="672"/>
                  </a:lnTo>
                  <a:lnTo>
                    <a:pt x="192" y="675"/>
                  </a:lnTo>
                  <a:lnTo>
                    <a:pt x="181" y="677"/>
                  </a:lnTo>
                  <a:lnTo>
                    <a:pt x="174" y="680"/>
                  </a:lnTo>
                  <a:lnTo>
                    <a:pt x="166" y="682"/>
                  </a:lnTo>
                  <a:lnTo>
                    <a:pt x="156" y="682"/>
                  </a:lnTo>
                  <a:lnTo>
                    <a:pt x="149" y="685"/>
                  </a:lnTo>
                  <a:lnTo>
                    <a:pt x="141" y="687"/>
                  </a:lnTo>
                  <a:lnTo>
                    <a:pt x="131" y="690"/>
                  </a:lnTo>
                  <a:lnTo>
                    <a:pt x="123" y="690"/>
                  </a:lnTo>
                  <a:lnTo>
                    <a:pt x="116" y="692"/>
                  </a:lnTo>
                  <a:lnTo>
                    <a:pt x="106" y="692"/>
                  </a:lnTo>
                  <a:lnTo>
                    <a:pt x="98" y="695"/>
                  </a:lnTo>
                  <a:lnTo>
                    <a:pt x="88" y="695"/>
                  </a:lnTo>
                  <a:lnTo>
                    <a:pt x="80" y="697"/>
                  </a:lnTo>
                  <a:lnTo>
                    <a:pt x="70" y="697"/>
                  </a:lnTo>
                  <a:lnTo>
                    <a:pt x="63" y="697"/>
                  </a:lnTo>
                  <a:lnTo>
                    <a:pt x="53" y="700"/>
                  </a:lnTo>
                  <a:lnTo>
                    <a:pt x="45" y="700"/>
                  </a:lnTo>
                  <a:lnTo>
                    <a:pt x="35" y="700"/>
                  </a:lnTo>
                  <a:lnTo>
                    <a:pt x="27" y="700"/>
                  </a:lnTo>
                  <a:lnTo>
                    <a:pt x="17" y="702"/>
                  </a:lnTo>
                  <a:lnTo>
                    <a:pt x="10" y="702"/>
                  </a:lnTo>
                  <a:lnTo>
                    <a:pt x="0" y="702"/>
                  </a:lnTo>
                  <a:lnTo>
                    <a:pt x="0" y="7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grpSp>
    </p:spTree>
    <p:extLst>
      <p:ext uri="{BB962C8B-B14F-4D97-AF65-F5344CB8AC3E}">
        <p14:creationId xmlns:p14="http://schemas.microsoft.com/office/powerpoint/2010/main" val="259406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255FA470-23EB-4512-8FFB-28DDAB08B002}"/>
              </a:ext>
            </a:extLst>
          </p:cNvPr>
          <p:cNvSpPr>
            <a:spLocks noGrp="1"/>
          </p:cNvSpPr>
          <p:nvPr>
            <p:ph type="body" sz="quarter" idx="16"/>
          </p:nvPr>
        </p:nvSpPr>
        <p:spPr>
          <a:xfrm>
            <a:off x="0" y="0"/>
            <a:ext cx="3048391" cy="736546"/>
          </a:xfrm>
        </p:spPr>
        <p:txBody>
          <a:bodyPr rtlCol="0"/>
          <a:lstStyle/>
          <a:p>
            <a:pPr rtl="0"/>
            <a:r>
              <a:rPr lang="es-ES" sz="4000" dirty="0"/>
              <a:t>POO</a:t>
            </a:r>
          </a:p>
        </p:txBody>
      </p:sp>
      <p:sp>
        <p:nvSpPr>
          <p:cNvPr id="4" name="Marcador de número de diapositiva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s-ES" smtClean="0"/>
              <a:t>5</a:t>
            </a:fld>
            <a:endParaRPr lang="es-ES"/>
          </a:p>
        </p:txBody>
      </p:sp>
      <p:sp>
        <p:nvSpPr>
          <p:cNvPr id="11" name="2 Marcador de contenido">
            <a:extLst>
              <a:ext uri="{FF2B5EF4-FFF2-40B4-BE49-F238E27FC236}">
                <a16:creationId xmlns:a16="http://schemas.microsoft.com/office/drawing/2014/main" id="{1DAB7770-7360-30B6-8767-ED142C6A5539}"/>
              </a:ext>
            </a:extLst>
          </p:cNvPr>
          <p:cNvSpPr txBox="1">
            <a:spLocks/>
          </p:cNvSpPr>
          <p:nvPr/>
        </p:nvSpPr>
        <p:spPr>
          <a:xfrm>
            <a:off x="52363" y="895305"/>
            <a:ext cx="8153400" cy="5716509"/>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es-ES" sz="1800" dirty="0"/>
              <a:t>Las bases del paradigma de desarrollo del software denominado </a:t>
            </a:r>
            <a:r>
              <a:rPr lang="es-ES" altLang="es-ES" sz="1800" b="1" dirty="0">
                <a:solidFill>
                  <a:schemeClr val="accent5">
                    <a:lumMod val="50000"/>
                    <a:lumOff val="50000"/>
                  </a:schemeClr>
                </a:solidFill>
              </a:rPr>
              <a:t>orientación a objetos</a:t>
            </a:r>
            <a:r>
              <a:rPr lang="es-ES" altLang="es-ES" sz="1800" dirty="0">
                <a:solidFill>
                  <a:srgbClr val="000000"/>
                </a:solidFill>
              </a:rPr>
              <a:t> son:</a:t>
            </a:r>
          </a:p>
          <a:p>
            <a:pPr lvl="1"/>
            <a:r>
              <a:rPr lang="es-ES_tradnl" altLang="es-ES" sz="1800" dirty="0"/>
              <a:t>Se utiliza como criterio de modularización la identificación de los objetos del dominio del problema.</a:t>
            </a:r>
          </a:p>
          <a:p>
            <a:pPr lvl="1"/>
            <a:r>
              <a:rPr lang="es-ES_tradnl" altLang="es-ES" sz="1800" dirty="0"/>
              <a:t>Cada módulo de la aplicación software corresponde a </a:t>
            </a:r>
            <a:r>
              <a:rPr lang="es-ES_tradnl" altLang="es-ES" sz="1800" dirty="0">
                <a:solidFill>
                  <a:srgbClr val="3333FF"/>
                </a:solidFill>
              </a:rPr>
              <a:t>un objeto existente en el dominio del problema</a:t>
            </a:r>
            <a:r>
              <a:rPr lang="es-ES_tradnl" altLang="es-ES" sz="1800" dirty="0"/>
              <a:t> y en él se incluyen todos los aspectos (funcionalidad, estados, datos, etc.) que son propios del objeto. </a:t>
            </a:r>
          </a:p>
          <a:p>
            <a:r>
              <a:rPr lang="es-ES_tradnl" altLang="es-ES" sz="1800" dirty="0"/>
              <a:t>Cuando se aborda una aplicación utilizando el paradigma orientado a objetos la pregunta clave es:</a:t>
            </a:r>
          </a:p>
          <a:p>
            <a:pPr>
              <a:buFontTx/>
              <a:buNone/>
            </a:pPr>
            <a:r>
              <a:rPr lang="es-ES_tradnl" altLang="es-ES" sz="1800" b="1" i="1" dirty="0">
                <a:solidFill>
                  <a:schemeClr val="accent5">
                    <a:lumMod val="50000"/>
                    <a:lumOff val="50000"/>
                  </a:schemeClr>
                </a:solidFill>
              </a:rPr>
              <a:t>¿Qué objetos permiten modelar el sistema?</a:t>
            </a:r>
            <a:endParaRPr lang="es-ES" altLang="es-ES" sz="1800" b="1" i="1" dirty="0">
              <a:solidFill>
                <a:schemeClr val="accent5">
                  <a:lumMod val="50000"/>
                  <a:lumOff val="50000"/>
                </a:schemeClr>
              </a:solidFill>
            </a:endParaRP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F0B9-5E52-4C1D-0FCE-1EB36CB2329D}"/>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C2C9AE5F-38C8-5AC7-7F68-CA99895A3950}"/>
              </a:ext>
            </a:extLst>
          </p:cNvPr>
          <p:cNvSpPr>
            <a:spLocks noGrp="1"/>
          </p:cNvSpPr>
          <p:nvPr>
            <p:ph type="body" sz="quarter" idx="16"/>
          </p:nvPr>
        </p:nvSpPr>
        <p:spPr>
          <a:xfrm>
            <a:off x="0" y="0"/>
            <a:ext cx="4164037" cy="736546"/>
          </a:xfrm>
        </p:spPr>
        <p:txBody>
          <a:bodyPr rtlCol="0"/>
          <a:lstStyle/>
          <a:p>
            <a:pPr rtl="0"/>
            <a:r>
              <a:rPr lang="es-ES" sz="4000" dirty="0"/>
              <a:t>Claves de POO</a:t>
            </a:r>
          </a:p>
        </p:txBody>
      </p:sp>
      <p:sp>
        <p:nvSpPr>
          <p:cNvPr id="4" name="Marcador de número de diapositiva 3">
            <a:extLst>
              <a:ext uri="{FF2B5EF4-FFF2-40B4-BE49-F238E27FC236}">
                <a16:creationId xmlns:a16="http://schemas.microsoft.com/office/drawing/2014/main" id="{A96ED956-04C2-8357-BE2C-BB7EBB4D8103}"/>
              </a:ext>
            </a:extLst>
          </p:cNvPr>
          <p:cNvSpPr>
            <a:spLocks noGrp="1"/>
          </p:cNvSpPr>
          <p:nvPr>
            <p:ph type="sldNum" sz="quarter" idx="4"/>
          </p:nvPr>
        </p:nvSpPr>
        <p:spPr/>
        <p:txBody>
          <a:bodyPr rtlCol="0"/>
          <a:lstStyle/>
          <a:p>
            <a:pPr rtl="0"/>
            <a:fld id="{8C2E478F-E849-4A8C-AF1F-CBCC78A7CBFA}" type="slidenum">
              <a:rPr lang="es-ES" smtClean="0"/>
              <a:t>6</a:t>
            </a:fld>
            <a:endParaRPr lang="es-ES"/>
          </a:p>
        </p:txBody>
      </p:sp>
      <p:sp>
        <p:nvSpPr>
          <p:cNvPr id="2" name="2 Marcador de contenido">
            <a:extLst>
              <a:ext uri="{FF2B5EF4-FFF2-40B4-BE49-F238E27FC236}">
                <a16:creationId xmlns:a16="http://schemas.microsoft.com/office/drawing/2014/main" id="{B9A41AB0-46C5-C89D-1576-CFC46E2846E2}"/>
              </a:ext>
            </a:extLst>
          </p:cNvPr>
          <p:cNvSpPr>
            <a:spLocks noGrp="1"/>
          </p:cNvSpPr>
          <p:nvPr>
            <p:ph idx="1"/>
          </p:nvPr>
        </p:nvSpPr>
        <p:spPr>
          <a:xfrm>
            <a:off x="87337" y="914400"/>
            <a:ext cx="8153400" cy="5029200"/>
          </a:xfrm>
        </p:spPr>
        <p:txBody>
          <a:bodyPr/>
          <a:lstStyle/>
          <a:p>
            <a:pPr marL="414338" indent="-414338" algn="just" defTabSz="1103313">
              <a:lnSpc>
                <a:spcPct val="90000"/>
              </a:lnSpc>
              <a:defRPr/>
            </a:pPr>
            <a:r>
              <a:rPr lang="es-ES_tradnl" altLang="es-ES" sz="2000" b="1" dirty="0">
                <a:solidFill>
                  <a:schemeClr val="accent5">
                    <a:lumMod val="50000"/>
                    <a:lumOff val="50000"/>
                  </a:schemeClr>
                </a:solidFill>
              </a:rPr>
              <a:t>Abstracción</a:t>
            </a:r>
            <a:r>
              <a:rPr lang="es-ES_tradnl" altLang="es-ES" sz="2000" dirty="0">
                <a:solidFill>
                  <a:schemeClr val="accent5">
                    <a:lumMod val="50000"/>
                    <a:lumOff val="50000"/>
                  </a:schemeClr>
                </a:solidFill>
              </a:rPr>
              <a:t>: </a:t>
            </a:r>
            <a:r>
              <a:rPr lang="es-ES_tradnl" altLang="es-ES" sz="2000" dirty="0"/>
              <a:t>Busca una definición conceptual común a muchos objetos, tratando de identificar sus características esenciales y agrupándolos por  clases.  </a:t>
            </a:r>
          </a:p>
          <a:p>
            <a:pPr marL="414338" indent="-414338" algn="just" defTabSz="1103313">
              <a:lnSpc>
                <a:spcPct val="90000"/>
              </a:lnSpc>
              <a:defRPr/>
            </a:pPr>
            <a:r>
              <a:rPr lang="es-ES_tradnl" altLang="es-ES" sz="2000" b="1" dirty="0">
                <a:solidFill>
                  <a:schemeClr val="accent5">
                    <a:lumMod val="50000"/>
                    <a:lumOff val="50000"/>
                  </a:schemeClr>
                </a:solidFill>
              </a:rPr>
              <a:t>Encapsulación</a:t>
            </a:r>
            <a:r>
              <a:rPr lang="es-ES_tradnl" altLang="es-ES" sz="2000" dirty="0">
                <a:solidFill>
                  <a:schemeClr val="accent5">
                    <a:lumMod val="50000"/>
                    <a:lumOff val="50000"/>
                  </a:schemeClr>
                </a:solidFill>
              </a:rPr>
              <a:t>: </a:t>
            </a:r>
            <a:r>
              <a:rPr lang="es-ES_tradnl" altLang="es-ES" sz="2000" dirty="0"/>
              <a:t>define de forma independiente la abstracción o interfaz del módulo y su implementación y estructura interna.</a:t>
            </a:r>
          </a:p>
          <a:p>
            <a:pPr marL="414338" indent="-414338" algn="just" defTabSz="1103313">
              <a:lnSpc>
                <a:spcPct val="90000"/>
              </a:lnSpc>
              <a:defRPr/>
            </a:pPr>
            <a:r>
              <a:rPr lang="es-ES_tradnl" altLang="es-ES" sz="2000" b="1" dirty="0">
                <a:solidFill>
                  <a:schemeClr val="accent5">
                    <a:lumMod val="50000"/>
                    <a:lumOff val="50000"/>
                  </a:schemeClr>
                </a:solidFill>
              </a:rPr>
              <a:t>Modularidad</a:t>
            </a:r>
            <a:r>
              <a:rPr lang="es-ES_tradnl" altLang="es-ES" sz="2000" dirty="0">
                <a:solidFill>
                  <a:schemeClr val="accent5">
                    <a:lumMod val="50000"/>
                    <a:lumOff val="50000"/>
                  </a:schemeClr>
                </a:solidFill>
              </a:rPr>
              <a:t>: </a:t>
            </a:r>
            <a:r>
              <a:rPr lang="es-ES_tradnl" altLang="es-ES" sz="2000" dirty="0"/>
              <a:t>Describe el sistema como conjunto de módulos(objetos) descentralizados y débilmente acoplados.</a:t>
            </a:r>
          </a:p>
          <a:p>
            <a:pPr marL="414338" indent="-414338" algn="just" defTabSz="1103313">
              <a:lnSpc>
                <a:spcPct val="90000"/>
              </a:lnSpc>
              <a:defRPr/>
            </a:pPr>
            <a:r>
              <a:rPr lang="es-ES_tradnl" altLang="es-ES" sz="2000" b="1" dirty="0">
                <a:solidFill>
                  <a:schemeClr val="accent5">
                    <a:lumMod val="50000"/>
                    <a:lumOff val="50000"/>
                  </a:schemeClr>
                </a:solidFill>
              </a:rPr>
              <a:t>Herencia</a:t>
            </a:r>
            <a:r>
              <a:rPr lang="es-ES_tradnl" altLang="es-ES" sz="2000" dirty="0">
                <a:solidFill>
                  <a:schemeClr val="accent5">
                    <a:lumMod val="50000"/>
                    <a:lumOff val="50000"/>
                  </a:schemeClr>
                </a:solidFill>
              </a:rPr>
              <a:t>: </a:t>
            </a:r>
            <a:r>
              <a:rPr lang="es-ES_tradnl" altLang="es-ES" sz="2000" dirty="0"/>
              <a:t>Jerarquiza las clases de acuerdo con afinidades de sus abstracciones.</a:t>
            </a:r>
          </a:p>
          <a:p>
            <a:pPr marL="414338" indent="-414338" algn="just" defTabSz="1103313">
              <a:lnSpc>
                <a:spcPct val="90000"/>
              </a:lnSpc>
              <a:defRPr/>
            </a:pPr>
            <a:r>
              <a:rPr lang="es-ES_tradnl" altLang="es-ES" sz="2000" b="1" dirty="0" err="1">
                <a:solidFill>
                  <a:schemeClr val="accent5">
                    <a:lumMod val="50000"/>
                    <a:lumOff val="50000"/>
                  </a:schemeClr>
                </a:solidFill>
              </a:rPr>
              <a:t>Tipado</a:t>
            </a:r>
            <a:r>
              <a:rPr lang="es-ES_tradnl" altLang="es-ES" sz="2000" dirty="0">
                <a:solidFill>
                  <a:schemeClr val="accent5">
                    <a:lumMod val="50000"/>
                    <a:lumOff val="50000"/>
                  </a:schemeClr>
                </a:solidFill>
              </a:rPr>
              <a:t>: </a:t>
            </a:r>
            <a:r>
              <a:rPr lang="es-ES_tradnl" altLang="es-ES" sz="2000" dirty="0"/>
              <a:t>Clasifica los objetos de forma estricta, restringiendo las interacciones a solo aquellas que son coherentes.</a:t>
            </a:r>
          </a:p>
          <a:p>
            <a:pPr marL="414338" indent="-414338" algn="just" defTabSz="1103313">
              <a:lnSpc>
                <a:spcPct val="90000"/>
              </a:lnSpc>
              <a:defRPr/>
            </a:pPr>
            <a:r>
              <a:rPr lang="es-ES_tradnl" altLang="es-ES" sz="2000" b="1" dirty="0">
                <a:solidFill>
                  <a:schemeClr val="accent5">
                    <a:lumMod val="50000"/>
                    <a:lumOff val="50000"/>
                  </a:schemeClr>
                </a:solidFill>
              </a:rPr>
              <a:t>Concurrencia: </a:t>
            </a:r>
            <a:r>
              <a:rPr lang="es-ES_tradnl" altLang="es-ES" sz="2000" dirty="0"/>
              <a:t>Enfatiza la naturaleza independiente de cada objeto, adjudicándole si procede líneas de control de flujo independientes.</a:t>
            </a:r>
          </a:p>
          <a:p>
            <a:pPr marL="414338" indent="-414338" algn="just" defTabSz="1103313">
              <a:lnSpc>
                <a:spcPct val="90000"/>
              </a:lnSpc>
              <a:defRPr/>
            </a:pPr>
            <a:r>
              <a:rPr lang="es-ES_tradnl" altLang="es-ES" sz="2000" b="1" dirty="0">
                <a:solidFill>
                  <a:schemeClr val="accent5">
                    <a:lumMod val="50000"/>
                    <a:lumOff val="50000"/>
                  </a:schemeClr>
                </a:solidFill>
              </a:rPr>
              <a:t>Persistencia</a:t>
            </a:r>
            <a:r>
              <a:rPr lang="es-ES_tradnl" altLang="es-ES" sz="2000" dirty="0">
                <a:solidFill>
                  <a:schemeClr val="accent5">
                    <a:lumMod val="50000"/>
                    <a:lumOff val="50000"/>
                  </a:schemeClr>
                </a:solidFill>
              </a:rPr>
              <a:t>: </a:t>
            </a:r>
            <a:r>
              <a:rPr lang="es-ES_tradnl" altLang="es-ES" sz="2000" dirty="0"/>
              <a:t>Enfatiza la naturaleza independiente de los objetos, adjudicándole una existencia que sobrepasa a quien lo creó.</a:t>
            </a:r>
            <a:endParaRPr lang="es-ES" altLang="es-ES" sz="1800" dirty="0"/>
          </a:p>
          <a:p>
            <a:pPr algn="just">
              <a:defRPr/>
            </a:pPr>
            <a:endParaRPr lang="en-US" sz="2000" dirty="0"/>
          </a:p>
        </p:txBody>
      </p:sp>
    </p:spTree>
    <p:extLst>
      <p:ext uri="{BB962C8B-B14F-4D97-AF65-F5344CB8AC3E}">
        <p14:creationId xmlns:p14="http://schemas.microsoft.com/office/powerpoint/2010/main" val="89012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847BB-7BCE-7685-9485-ABDED5931D3B}"/>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39115C56-F90F-C743-70B9-5AA93E4FB882}"/>
              </a:ext>
            </a:extLst>
          </p:cNvPr>
          <p:cNvSpPr>
            <a:spLocks noGrp="1"/>
          </p:cNvSpPr>
          <p:nvPr>
            <p:ph type="body" sz="quarter" idx="16"/>
          </p:nvPr>
        </p:nvSpPr>
        <p:spPr>
          <a:xfrm>
            <a:off x="0" y="0"/>
            <a:ext cx="4698609" cy="736546"/>
          </a:xfrm>
        </p:spPr>
        <p:txBody>
          <a:bodyPr rtlCol="0"/>
          <a:lstStyle/>
          <a:p>
            <a:pPr rtl="0"/>
            <a:r>
              <a:rPr lang="es-ES" sz="4000" dirty="0"/>
              <a:t>Beneficios de POO</a:t>
            </a:r>
          </a:p>
        </p:txBody>
      </p:sp>
      <p:sp>
        <p:nvSpPr>
          <p:cNvPr id="4" name="Marcador de número de diapositiva 3">
            <a:extLst>
              <a:ext uri="{FF2B5EF4-FFF2-40B4-BE49-F238E27FC236}">
                <a16:creationId xmlns:a16="http://schemas.microsoft.com/office/drawing/2014/main" id="{46BE1A30-E001-6528-0E37-062F96B1C424}"/>
              </a:ext>
            </a:extLst>
          </p:cNvPr>
          <p:cNvSpPr>
            <a:spLocks noGrp="1"/>
          </p:cNvSpPr>
          <p:nvPr>
            <p:ph type="sldNum" sz="quarter" idx="4"/>
          </p:nvPr>
        </p:nvSpPr>
        <p:spPr/>
        <p:txBody>
          <a:bodyPr rtlCol="0"/>
          <a:lstStyle/>
          <a:p>
            <a:pPr rtl="0"/>
            <a:fld id="{8C2E478F-E849-4A8C-AF1F-CBCC78A7CBFA}" type="slidenum">
              <a:rPr lang="es-ES" smtClean="0"/>
              <a:t>7</a:t>
            </a:fld>
            <a:endParaRPr lang="es-ES"/>
          </a:p>
        </p:txBody>
      </p:sp>
      <p:sp>
        <p:nvSpPr>
          <p:cNvPr id="6" name="2 Marcador de contenido">
            <a:extLst>
              <a:ext uri="{FF2B5EF4-FFF2-40B4-BE49-F238E27FC236}">
                <a16:creationId xmlns:a16="http://schemas.microsoft.com/office/drawing/2014/main" id="{AF51D15A-5B0A-CF0B-B806-2FE0E1D98DC3}"/>
              </a:ext>
            </a:extLst>
          </p:cNvPr>
          <p:cNvSpPr txBox="1">
            <a:spLocks/>
          </p:cNvSpPr>
          <p:nvPr/>
        </p:nvSpPr>
        <p:spPr>
          <a:xfrm>
            <a:off x="0" y="914400"/>
            <a:ext cx="8153400" cy="50292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pPr>
            <a:r>
              <a:rPr lang="es-ES_tradnl" altLang="es-ES" sz="2000" b="1" dirty="0" err="1">
                <a:solidFill>
                  <a:schemeClr val="accent5">
                    <a:lumMod val="50000"/>
                    <a:lumOff val="50000"/>
                  </a:schemeClr>
                </a:solidFill>
              </a:rPr>
              <a:t>Descomponibilidad</a:t>
            </a:r>
            <a:r>
              <a:rPr lang="es-ES_tradnl" altLang="es-ES" sz="2000" dirty="0">
                <a:solidFill>
                  <a:schemeClr val="accent5">
                    <a:lumMod val="50000"/>
                    <a:lumOff val="50000"/>
                  </a:schemeClr>
                </a:solidFill>
              </a:rPr>
              <a:t> : </a:t>
            </a:r>
            <a:r>
              <a:rPr lang="es-ES_tradnl" altLang="es-ES" sz="2000" dirty="0"/>
              <a:t>Se consigue de forma natural al problema.</a:t>
            </a:r>
          </a:p>
          <a:p>
            <a:pPr algn="just">
              <a:lnSpc>
                <a:spcPct val="90000"/>
              </a:lnSpc>
            </a:pPr>
            <a:r>
              <a:rPr lang="es-ES_tradnl" altLang="es-ES" sz="2000" b="1" dirty="0">
                <a:solidFill>
                  <a:schemeClr val="accent5">
                    <a:lumMod val="50000"/>
                    <a:lumOff val="50000"/>
                  </a:schemeClr>
                </a:solidFill>
              </a:rPr>
              <a:t>Compatibilidad y Reusabilidad</a:t>
            </a:r>
            <a:r>
              <a:rPr lang="es-ES_tradnl" altLang="es-ES" sz="1800" dirty="0">
                <a:solidFill>
                  <a:schemeClr val="accent5">
                    <a:lumMod val="50000"/>
                    <a:lumOff val="50000"/>
                  </a:schemeClr>
                </a:solidFill>
              </a:rPr>
              <a:t>:</a:t>
            </a:r>
            <a:r>
              <a:rPr lang="es-ES_tradnl" altLang="es-ES" sz="2000" dirty="0">
                <a:solidFill>
                  <a:schemeClr val="accent5">
                    <a:lumMod val="50000"/>
                    <a:lumOff val="50000"/>
                  </a:schemeClr>
                </a:solidFill>
              </a:rPr>
              <a:t> </a:t>
            </a:r>
            <a:r>
              <a:rPr lang="es-ES_tradnl" altLang="es-ES" sz="2000" dirty="0"/>
              <a:t>Los objetos son reales y se comparten con cualquier otra aplicación del mismo dominio.</a:t>
            </a:r>
          </a:p>
          <a:p>
            <a:pPr algn="just">
              <a:lnSpc>
                <a:spcPct val="90000"/>
              </a:lnSpc>
            </a:pPr>
            <a:r>
              <a:rPr lang="es-ES_tradnl" altLang="es-ES" sz="2000" b="1" dirty="0">
                <a:solidFill>
                  <a:schemeClr val="accent5">
                    <a:lumMod val="50000"/>
                    <a:lumOff val="50000"/>
                  </a:schemeClr>
                </a:solidFill>
              </a:rPr>
              <a:t>Comprensibilidad y consistencia con el dominio del problema</a:t>
            </a:r>
            <a:r>
              <a:rPr lang="es-ES_tradnl" altLang="es-ES" sz="2000" dirty="0">
                <a:solidFill>
                  <a:schemeClr val="accent5">
                    <a:lumMod val="50000"/>
                    <a:lumOff val="50000"/>
                  </a:schemeClr>
                </a:solidFill>
              </a:rPr>
              <a:t>: </a:t>
            </a:r>
            <a:r>
              <a:rPr lang="es-ES_tradnl" altLang="es-ES" sz="2000" dirty="0"/>
              <a:t>La función y abstracción de un objeto es obvia ya que coincide con la del objeto del dominio real que representa.</a:t>
            </a:r>
          </a:p>
          <a:p>
            <a:pPr algn="just">
              <a:lnSpc>
                <a:spcPct val="90000"/>
              </a:lnSpc>
            </a:pPr>
            <a:r>
              <a:rPr lang="es-ES_tradnl" altLang="es-ES" sz="2000" b="1" dirty="0">
                <a:solidFill>
                  <a:schemeClr val="accent5">
                    <a:lumMod val="50000"/>
                    <a:lumOff val="50000"/>
                  </a:schemeClr>
                </a:solidFill>
              </a:rPr>
              <a:t>Continuidad y estabilidad frente a cambios</a:t>
            </a:r>
            <a:r>
              <a:rPr lang="es-ES_tradnl" altLang="es-ES" sz="1800" dirty="0">
                <a:solidFill>
                  <a:schemeClr val="accent5">
                    <a:lumMod val="50000"/>
                    <a:lumOff val="50000"/>
                  </a:schemeClr>
                </a:solidFill>
              </a:rPr>
              <a:t>:</a:t>
            </a:r>
            <a:r>
              <a:rPr lang="es-ES_tradnl" altLang="es-ES" sz="2000" dirty="0">
                <a:solidFill>
                  <a:schemeClr val="accent5">
                    <a:lumMod val="50000"/>
                    <a:lumOff val="50000"/>
                  </a:schemeClr>
                </a:solidFill>
              </a:rPr>
              <a:t> </a:t>
            </a:r>
            <a:r>
              <a:rPr lang="es-ES_tradnl" altLang="es-ES" sz="2000" dirty="0"/>
              <a:t>La evolución de una aplicación es consecuencia de cambios en los objetos que la componen, y solo afecta a un módulo.</a:t>
            </a:r>
          </a:p>
          <a:p>
            <a:pPr algn="just">
              <a:lnSpc>
                <a:spcPct val="90000"/>
              </a:lnSpc>
            </a:pPr>
            <a:r>
              <a:rPr lang="es-ES_tradnl" altLang="es-ES" sz="2000" b="1" dirty="0">
                <a:solidFill>
                  <a:schemeClr val="accent5">
                    <a:lumMod val="50000"/>
                    <a:lumOff val="50000"/>
                  </a:schemeClr>
                </a:solidFill>
              </a:rPr>
              <a:t>Robustez y protección frente a fallos</a:t>
            </a:r>
            <a:r>
              <a:rPr lang="es-ES_tradnl" altLang="es-ES" sz="2000" dirty="0">
                <a:solidFill>
                  <a:schemeClr val="accent5">
                    <a:lumMod val="50000"/>
                    <a:lumOff val="50000"/>
                  </a:schemeClr>
                </a:solidFill>
              </a:rPr>
              <a:t>: </a:t>
            </a:r>
            <a:r>
              <a:rPr lang="es-ES_tradnl" altLang="es-ES" sz="2000" dirty="0"/>
              <a:t>Cada objeto se implementa como un ente independiente y los estados de excepción que se puedan generar, pueden ser tratados dentro del propio objeto.</a:t>
            </a:r>
          </a:p>
          <a:p>
            <a:pPr algn="just">
              <a:lnSpc>
                <a:spcPct val="90000"/>
              </a:lnSpc>
            </a:pPr>
            <a:r>
              <a:rPr lang="es-ES_tradnl" altLang="es-ES" sz="2000" b="1" dirty="0">
                <a:solidFill>
                  <a:schemeClr val="accent5">
                    <a:lumMod val="50000"/>
                    <a:lumOff val="50000"/>
                  </a:schemeClr>
                </a:solidFill>
              </a:rPr>
              <a:t>Soporte inherente de la concurrencia</a:t>
            </a:r>
            <a:r>
              <a:rPr lang="es-ES_tradnl" altLang="es-ES" sz="2000" dirty="0">
                <a:solidFill>
                  <a:schemeClr val="accent5">
                    <a:lumMod val="50000"/>
                    <a:lumOff val="50000"/>
                  </a:schemeClr>
                </a:solidFill>
              </a:rPr>
              <a:t>: </a:t>
            </a:r>
            <a:r>
              <a:rPr lang="es-ES_tradnl" altLang="es-ES" sz="2000" dirty="0"/>
              <a:t>La concurrencia propia de los dominios reales se transfiere de forma natural a la aplicación.</a:t>
            </a:r>
          </a:p>
          <a:p>
            <a:pPr algn="just">
              <a:lnSpc>
                <a:spcPct val="90000"/>
              </a:lnSpc>
            </a:pPr>
            <a:r>
              <a:rPr lang="es-ES_tradnl" altLang="es-ES" sz="2000" b="1" dirty="0">
                <a:solidFill>
                  <a:schemeClr val="accent5">
                    <a:lumMod val="50000"/>
                    <a:lumOff val="50000"/>
                  </a:schemeClr>
                </a:solidFill>
              </a:rPr>
              <a:t>Escalabilidad</a:t>
            </a:r>
            <a:r>
              <a:rPr lang="es-ES_tradnl" altLang="es-ES" sz="2000" dirty="0">
                <a:solidFill>
                  <a:schemeClr val="accent5">
                    <a:lumMod val="50000"/>
                    <a:lumOff val="50000"/>
                  </a:schemeClr>
                </a:solidFill>
              </a:rPr>
              <a:t>: </a:t>
            </a:r>
            <a:r>
              <a:rPr lang="es-ES_tradnl" altLang="es-ES" sz="2000" dirty="0"/>
              <a:t>La complejidad de la aplicación crece linealmente con la complejidad del problema que se aborda.</a:t>
            </a:r>
            <a:endParaRPr lang="es-ES" altLang="es-ES" sz="2000" dirty="0"/>
          </a:p>
          <a:p>
            <a:pPr algn="just"/>
            <a:endParaRPr lang="en-US" altLang="es-ES" sz="2000" dirty="0"/>
          </a:p>
        </p:txBody>
      </p:sp>
    </p:spTree>
    <p:extLst>
      <p:ext uri="{BB962C8B-B14F-4D97-AF65-F5344CB8AC3E}">
        <p14:creationId xmlns:p14="http://schemas.microsoft.com/office/powerpoint/2010/main" val="366874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24B42B-925B-494C-A986-BD85E8117E1E}"/>
              </a:ext>
            </a:extLst>
          </p:cNvPr>
          <p:cNvSpPr>
            <a:spLocks noGrp="1"/>
          </p:cNvSpPr>
          <p:nvPr>
            <p:ph type="title"/>
          </p:nvPr>
        </p:nvSpPr>
        <p:spPr>
          <a:xfrm>
            <a:off x="6095999" y="1294229"/>
            <a:ext cx="5897217" cy="2629940"/>
          </a:xfrm>
        </p:spPr>
        <p:txBody>
          <a:bodyPr rtlCol="0">
            <a:normAutofit fontScale="90000"/>
          </a:bodyPr>
          <a:lstStyle/>
          <a:p>
            <a:pPr rtl="0"/>
            <a:r>
              <a:rPr lang="es-ES" dirty="0"/>
              <a:t>¿Cómo trabajamos con Java?</a:t>
            </a:r>
          </a:p>
        </p:txBody>
      </p:sp>
      <p:pic>
        <p:nvPicPr>
          <p:cNvPr id="8" name="Marcador de posición de imagen 7" descr="primer plano de código informático">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Marcador de texto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3015748" cy="365125"/>
          </a:xfrm>
        </p:spPr>
        <p:txBody>
          <a:bodyPr rtlCol="0"/>
          <a:lstStyle/>
          <a:p>
            <a:pPr rtl="0"/>
            <a:r>
              <a:rPr lang="es-ES" dirty="0"/>
              <a:t>Profundicemos en</a:t>
            </a:r>
          </a:p>
        </p:txBody>
      </p:sp>
      <p:sp>
        <p:nvSpPr>
          <p:cNvPr id="6" name="Marcador de número de diapositiva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s-ES" smtClean="0"/>
              <a:t>8</a:t>
            </a:fld>
            <a:endParaRPr lang="es-ES"/>
          </a:p>
        </p:txBody>
      </p:sp>
    </p:spTree>
    <p:extLst>
      <p:ext uri="{BB962C8B-B14F-4D97-AF65-F5344CB8AC3E}">
        <p14:creationId xmlns:p14="http://schemas.microsoft.com/office/powerpoint/2010/main" val="294476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4069F-2436-4F70-2D6C-E63D297DD25D}"/>
            </a:ext>
          </a:extLst>
        </p:cNvPr>
        <p:cNvGrpSpPr/>
        <p:nvPr/>
      </p:nvGrpSpPr>
      <p:grpSpPr>
        <a:xfrm>
          <a:off x="0" y="0"/>
          <a:ext cx="0" cy="0"/>
          <a:chOff x="0" y="0"/>
          <a:chExt cx="0" cy="0"/>
        </a:xfrm>
      </p:grpSpPr>
      <p:sp>
        <p:nvSpPr>
          <p:cNvPr id="10" name="Marcador de texto 9">
            <a:extLst>
              <a:ext uri="{FF2B5EF4-FFF2-40B4-BE49-F238E27FC236}">
                <a16:creationId xmlns:a16="http://schemas.microsoft.com/office/drawing/2014/main" id="{8A84B1DA-2716-D292-850A-0BBB8408C5C8}"/>
              </a:ext>
            </a:extLst>
          </p:cNvPr>
          <p:cNvSpPr>
            <a:spLocks noGrp="1"/>
          </p:cNvSpPr>
          <p:nvPr>
            <p:ph type="body" sz="quarter" idx="16"/>
          </p:nvPr>
        </p:nvSpPr>
        <p:spPr>
          <a:xfrm>
            <a:off x="0" y="0"/>
            <a:ext cx="4698609" cy="736546"/>
          </a:xfrm>
        </p:spPr>
        <p:txBody>
          <a:bodyPr rtlCol="0"/>
          <a:lstStyle/>
          <a:p>
            <a:pPr rtl="0"/>
            <a:r>
              <a:rPr lang="es-ES" altLang="es-ES" sz="4400" dirty="0"/>
              <a:t>Clases y Objetos</a:t>
            </a:r>
            <a:endParaRPr lang="es-ES" sz="4400" dirty="0"/>
          </a:p>
        </p:txBody>
      </p:sp>
      <p:sp>
        <p:nvSpPr>
          <p:cNvPr id="4" name="Marcador de número de diapositiva 3">
            <a:extLst>
              <a:ext uri="{FF2B5EF4-FFF2-40B4-BE49-F238E27FC236}">
                <a16:creationId xmlns:a16="http://schemas.microsoft.com/office/drawing/2014/main" id="{368032C3-539E-74D6-BA88-1A4BC53B6C6E}"/>
              </a:ext>
            </a:extLst>
          </p:cNvPr>
          <p:cNvSpPr>
            <a:spLocks noGrp="1"/>
          </p:cNvSpPr>
          <p:nvPr>
            <p:ph type="sldNum" sz="quarter" idx="4"/>
          </p:nvPr>
        </p:nvSpPr>
        <p:spPr/>
        <p:txBody>
          <a:bodyPr rtlCol="0"/>
          <a:lstStyle/>
          <a:p>
            <a:pPr rtl="0"/>
            <a:fld id="{8C2E478F-E849-4A8C-AF1F-CBCC78A7CBFA}" type="slidenum">
              <a:rPr lang="es-ES" smtClean="0"/>
              <a:t>9</a:t>
            </a:fld>
            <a:endParaRPr lang="es-ES"/>
          </a:p>
        </p:txBody>
      </p:sp>
      <p:sp>
        <p:nvSpPr>
          <p:cNvPr id="2" name="2 Marcador de contenido">
            <a:extLst>
              <a:ext uri="{FF2B5EF4-FFF2-40B4-BE49-F238E27FC236}">
                <a16:creationId xmlns:a16="http://schemas.microsoft.com/office/drawing/2014/main" id="{795295D1-1E28-76C0-E63F-6D8813815A0E}"/>
              </a:ext>
            </a:extLst>
          </p:cNvPr>
          <p:cNvSpPr>
            <a:spLocks noGrp="1"/>
          </p:cNvSpPr>
          <p:nvPr>
            <p:ph idx="1"/>
          </p:nvPr>
        </p:nvSpPr>
        <p:spPr>
          <a:xfrm>
            <a:off x="-1" y="736546"/>
            <a:ext cx="11993217" cy="5124450"/>
          </a:xfrm>
        </p:spPr>
        <p:txBody>
          <a:bodyPr/>
          <a:lstStyle/>
          <a:p>
            <a:r>
              <a:rPr lang="es-ES" altLang="es-ES" sz="1800" dirty="0"/>
              <a:t>Las clases son los </a:t>
            </a:r>
            <a:r>
              <a:rPr lang="es-ES" altLang="es-ES" sz="1800" b="1" dirty="0">
                <a:solidFill>
                  <a:schemeClr val="accent5">
                    <a:lumMod val="50000"/>
                    <a:lumOff val="50000"/>
                  </a:schemeClr>
                </a:solidFill>
              </a:rPr>
              <a:t>módulos de diseño </a:t>
            </a:r>
            <a:r>
              <a:rPr lang="es-ES" altLang="es-ES" sz="1800" dirty="0"/>
              <a:t>que describen el </a:t>
            </a:r>
            <a:r>
              <a:rPr lang="es-ES" altLang="es-ES" sz="1800" b="1" dirty="0">
                <a:solidFill>
                  <a:schemeClr val="accent5">
                    <a:lumMod val="50000"/>
                    <a:lumOff val="50000"/>
                  </a:schemeClr>
                </a:solidFill>
              </a:rPr>
              <a:t>estado</a:t>
            </a:r>
            <a:r>
              <a:rPr lang="es-ES" altLang="es-ES" sz="1800" dirty="0"/>
              <a:t> y el </a:t>
            </a:r>
            <a:r>
              <a:rPr lang="es-ES" altLang="es-ES" sz="1800" b="1" dirty="0">
                <a:solidFill>
                  <a:schemeClr val="accent5">
                    <a:lumMod val="50000"/>
                    <a:lumOff val="50000"/>
                  </a:schemeClr>
                </a:solidFill>
              </a:rPr>
              <a:t>comportamiento</a:t>
            </a:r>
            <a:r>
              <a:rPr lang="es-ES" altLang="es-ES" sz="1800" dirty="0"/>
              <a:t> de algún tipo de elemento que constituyen la aplicación (y en OO también algún elemento del problema).</a:t>
            </a:r>
          </a:p>
          <a:p>
            <a:r>
              <a:rPr lang="es-ES" altLang="es-ES" sz="1800" dirty="0"/>
              <a:t>Una clase contiene;</a:t>
            </a:r>
          </a:p>
          <a:p>
            <a:pPr lvl="1"/>
            <a:r>
              <a:rPr lang="es-ES" altLang="es-ES" sz="1800" dirty="0"/>
              <a:t>Los </a:t>
            </a:r>
            <a:r>
              <a:rPr lang="es-ES" altLang="es-ES" sz="1800" b="1" dirty="0">
                <a:solidFill>
                  <a:schemeClr val="accent5">
                    <a:lumMod val="50000"/>
                    <a:lumOff val="50000"/>
                  </a:schemeClr>
                </a:solidFill>
              </a:rPr>
              <a:t>atributos</a:t>
            </a:r>
            <a:r>
              <a:rPr lang="es-ES" altLang="es-ES" sz="1800" dirty="0"/>
              <a:t> que describen la información relativa al objeto que describe la clase.</a:t>
            </a:r>
          </a:p>
          <a:p>
            <a:pPr lvl="1"/>
            <a:r>
              <a:rPr lang="es-ES" altLang="es-ES" sz="1800" dirty="0"/>
              <a:t>Los </a:t>
            </a:r>
            <a:r>
              <a:rPr lang="es-ES" altLang="es-ES" sz="1800" b="1" dirty="0">
                <a:solidFill>
                  <a:schemeClr val="accent5">
                    <a:lumMod val="50000"/>
                    <a:lumOff val="50000"/>
                  </a:schemeClr>
                </a:solidFill>
              </a:rPr>
              <a:t>métodos u operaciones </a:t>
            </a:r>
            <a:r>
              <a:rPr lang="es-ES" altLang="es-ES" sz="1800" dirty="0"/>
              <a:t>que describen el comportamiento de los objetos que describe la clase.</a:t>
            </a:r>
          </a:p>
          <a:p>
            <a:r>
              <a:rPr lang="es-ES" altLang="es-ES" sz="1800" dirty="0"/>
              <a:t>Los </a:t>
            </a:r>
            <a:r>
              <a:rPr lang="es-ES" altLang="es-ES" sz="1800" b="1" dirty="0">
                <a:solidFill>
                  <a:schemeClr val="accent5">
                    <a:lumMod val="50000"/>
                    <a:lumOff val="50000"/>
                  </a:schemeClr>
                </a:solidFill>
              </a:rPr>
              <a:t>objetos</a:t>
            </a:r>
            <a:r>
              <a:rPr lang="es-ES" altLang="es-ES" sz="1800" dirty="0">
                <a:solidFill>
                  <a:schemeClr val="accent5">
                    <a:lumMod val="50000"/>
                    <a:lumOff val="50000"/>
                  </a:schemeClr>
                </a:solidFill>
              </a:rPr>
              <a:t> o </a:t>
            </a:r>
            <a:r>
              <a:rPr lang="es-ES" altLang="es-ES" sz="1800" b="1" dirty="0">
                <a:solidFill>
                  <a:schemeClr val="accent5">
                    <a:lumMod val="50000"/>
                    <a:lumOff val="50000"/>
                  </a:schemeClr>
                </a:solidFill>
              </a:rPr>
              <a:t>instancias</a:t>
            </a:r>
            <a:r>
              <a:rPr lang="es-ES" altLang="es-ES" sz="1800" dirty="0">
                <a:solidFill>
                  <a:schemeClr val="accent5">
                    <a:lumMod val="50000"/>
                    <a:lumOff val="50000"/>
                  </a:schemeClr>
                </a:solidFill>
              </a:rPr>
              <a:t> </a:t>
            </a:r>
            <a:r>
              <a:rPr lang="es-ES" altLang="es-ES" sz="1800" dirty="0"/>
              <a:t>son los módulos de ejecución que constituyen un escenario de análisis o el programa de la aplicación que se ejecuta en un computador.</a:t>
            </a:r>
          </a:p>
          <a:p>
            <a:r>
              <a:rPr lang="es-ES" altLang="es-ES" sz="1800" dirty="0"/>
              <a:t>Los objetos se </a:t>
            </a:r>
            <a:r>
              <a:rPr lang="es-ES" altLang="es-ES" sz="1800" b="1" dirty="0">
                <a:solidFill>
                  <a:schemeClr val="accent5">
                    <a:lumMod val="50000"/>
                    <a:lumOff val="50000"/>
                  </a:schemeClr>
                </a:solidFill>
              </a:rPr>
              <a:t>instancian</a:t>
            </a:r>
            <a:r>
              <a:rPr lang="es-ES" altLang="es-ES" sz="1800" dirty="0"/>
              <a:t> (construyen) a partir de una clase:</a:t>
            </a:r>
          </a:p>
          <a:p>
            <a:pPr lvl="1"/>
            <a:r>
              <a:rPr lang="es-ES" altLang="es-ES" sz="1800" dirty="0"/>
              <a:t>La clase constituyen la plantilla que describe los </a:t>
            </a:r>
            <a:r>
              <a:rPr lang="es-ES" altLang="es-ES" sz="1800" b="1" dirty="0">
                <a:solidFill>
                  <a:schemeClr val="accent5">
                    <a:lumMod val="50000"/>
                    <a:lumOff val="50000"/>
                  </a:schemeClr>
                </a:solidFill>
              </a:rPr>
              <a:t>tipos de datos </a:t>
            </a:r>
            <a:r>
              <a:rPr lang="es-ES" altLang="es-ES" sz="1800" dirty="0"/>
              <a:t>y la </a:t>
            </a:r>
            <a:r>
              <a:rPr lang="es-ES" altLang="es-ES" sz="1800" b="1" dirty="0">
                <a:solidFill>
                  <a:schemeClr val="accent5">
                    <a:lumMod val="50000"/>
                    <a:lumOff val="50000"/>
                  </a:schemeClr>
                </a:solidFill>
              </a:rPr>
              <a:t>funcionalidad</a:t>
            </a:r>
            <a:r>
              <a:rPr lang="es-ES" altLang="es-ES" sz="1800" dirty="0">
                <a:solidFill>
                  <a:schemeClr val="accent5">
                    <a:lumMod val="50000"/>
                    <a:lumOff val="50000"/>
                  </a:schemeClr>
                </a:solidFill>
              </a:rPr>
              <a:t> </a:t>
            </a:r>
            <a:r>
              <a:rPr lang="es-ES" altLang="es-ES" sz="1800" dirty="0"/>
              <a:t>(comportamiento)de los objetos que son instancias suyas. </a:t>
            </a:r>
          </a:p>
          <a:p>
            <a:pPr lvl="1"/>
            <a:r>
              <a:rPr lang="es-ES" altLang="es-ES" sz="1800" dirty="0"/>
              <a:t>Los objetos definen los </a:t>
            </a:r>
            <a:r>
              <a:rPr lang="es-ES" altLang="es-ES" sz="1800" b="1" dirty="0">
                <a:solidFill>
                  <a:schemeClr val="accent5">
                    <a:lumMod val="50000"/>
                    <a:lumOff val="50000"/>
                  </a:schemeClr>
                </a:solidFill>
              </a:rPr>
              <a:t>valores concretos </a:t>
            </a:r>
            <a:r>
              <a:rPr lang="es-ES" altLang="es-ES" sz="1800" dirty="0"/>
              <a:t>de las propiedades definidas en las clases que se asignan a un elemento específico del problema o aplicación.</a:t>
            </a:r>
            <a:endParaRPr lang="en-US" altLang="es-ES" sz="1800" dirty="0"/>
          </a:p>
        </p:txBody>
      </p:sp>
    </p:spTree>
    <p:extLst>
      <p:ext uri="{BB962C8B-B14F-4D97-AF65-F5344CB8AC3E}">
        <p14:creationId xmlns:p14="http://schemas.microsoft.com/office/powerpoint/2010/main" val="1961664567"/>
      </p:ext>
    </p:extLst>
  </p:cSld>
  <p:clrMapOvr>
    <a:masterClrMapping/>
  </p:clrMapOvr>
</p:sld>
</file>

<file path=ppt/theme/theme1.xml><?xml version="1.0" encoding="utf-8"?>
<a:theme xmlns:a="http://schemas.openxmlformats.org/drawingml/2006/main" name="Personalizado">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LW_V2" id="{B6927C32-F217-4A97-8FE2-D3A934AFA979}" vid="{8AAB886A-F653-1948-BBB7-F7B1A419C2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99A06775-4FD5-4278-BDCC-E6FF131E9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3233</Words>
  <Application>Microsoft Office PowerPoint</Application>
  <PresentationFormat>Widescreen</PresentationFormat>
  <Paragraphs>415</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Biome Light</vt:lpstr>
      <vt:lpstr>Calibri</vt:lpstr>
      <vt:lpstr>Calibri Light</vt:lpstr>
      <vt:lpstr>Wingdings</vt:lpstr>
      <vt:lpstr>Personalizado</vt:lpstr>
      <vt:lpstr>Introducción a Java</vt:lpstr>
      <vt:lpstr>LA CRISIS DEL SOFTWARE</vt:lpstr>
      <vt:lpstr>La abstracción matemática no es una buena solución</vt:lpstr>
      <vt:lpstr>Las aplicaciones son fáciles de diseñar, pero muy difíciles de mantener </vt:lpstr>
      <vt:lpstr>PowerPoint Presentation</vt:lpstr>
      <vt:lpstr>PowerPoint Presentation</vt:lpstr>
      <vt:lpstr>PowerPoint Presentation</vt:lpstr>
      <vt:lpstr>¿Cómo trabajamos con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Veamos como trabajar con los tipos de datos</vt:lpstr>
      <vt:lpstr>PowerPoint Presentation</vt:lpstr>
      <vt:lpstr>PowerPoint Presentation</vt:lpstr>
      <vt:lpstr>PowerPoint Presentation</vt:lpstr>
      <vt:lpstr>PowerPoint Presentation</vt:lpstr>
      <vt:lpstr>PowerPoint Presentation</vt:lpstr>
      <vt:lpstr>PowerPoint Presentation</vt:lpstr>
      <vt:lpstr>¿Cómo codificamos?</vt:lpstr>
      <vt:lpstr>PowerPoint Presentation</vt:lpstr>
      <vt:lpstr>Referencias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2020-08-19T22:58:34Z</dcterms:created>
  <dcterms:modified xsi:type="dcterms:W3CDTF">2024-03-29T02:43:44Z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