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00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94660"/>
  </p:normalViewPr>
  <p:slideViewPr>
    <p:cSldViewPr>
      <p:cViewPr>
        <p:scale>
          <a:sx n="75" d="100"/>
          <a:sy n="75" d="100"/>
        </p:scale>
        <p:origin x="-1038" y="-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14918-96C2-4D1A-B2B6-52E5F4B90F9D}" type="datetimeFigureOut">
              <a:rPr lang="pt-PT" smtClean="0"/>
              <a:pPr/>
              <a:t>01-03-2010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A9C6B-DE5B-487B-A4D9-BE122FF01B1F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83C44-444D-448D-9B4A-D12E9953CC24}" type="datetimeFigureOut">
              <a:rPr lang="pt-PT" smtClean="0"/>
              <a:pPr/>
              <a:t>01-03-2010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8DED5-BF7D-419D-9828-DFBE44F8BD8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30" name="Marcador de Posição d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8DFE-E06C-425C-AD13-2C9C549C1A08}" type="datetime1">
              <a:rPr lang="pt-PT" smtClean="0"/>
              <a:pPr/>
              <a:t>01-03-2010</a:t>
            </a:fld>
            <a:endParaRPr lang="pt-PT"/>
          </a:p>
        </p:txBody>
      </p:sp>
      <p:sp>
        <p:nvSpPr>
          <p:cNvPr id="19" name="Marcador de Posição do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Área de Projecto 2009/2010</a:t>
            </a:r>
            <a:endParaRPr lang="pt-PT"/>
          </a:p>
        </p:txBody>
      </p:sp>
      <p:sp>
        <p:nvSpPr>
          <p:cNvPr id="27" name="Marcador de Posição do Número do Diapositivo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1B88-5CF1-4C00-88F6-9E5F963F2245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3211-24E6-43DC-A0A2-C257183F09D3}" type="datetime1">
              <a:rPr lang="pt-PT" smtClean="0"/>
              <a:pPr/>
              <a:t>01-03-2010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Área de Projecto 2009/2010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1B88-5CF1-4C00-88F6-9E5F963F2245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7DBF-D8F1-4840-8BCA-BD161B4B3A12}" type="datetime1">
              <a:rPr lang="pt-PT" smtClean="0"/>
              <a:pPr/>
              <a:t>01-03-2010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Área de Projecto 2009/2010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1B88-5CF1-4C00-88F6-9E5F963F2245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F4D6-F6CE-4F99-8541-FF15FA7EBB91}" type="datetime1">
              <a:rPr lang="pt-PT" smtClean="0"/>
              <a:pPr/>
              <a:t>01-03-2010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Área de Projecto 2009/2010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1B88-5CF1-4C00-88F6-9E5F963F2245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A722-019E-4A4E-B36A-2DF2EB0EDBC9}" type="datetime1">
              <a:rPr lang="pt-PT" smtClean="0"/>
              <a:pPr/>
              <a:t>01-03-2010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Área de Projecto 2009/2010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1B88-5CF1-4C00-88F6-9E5F963F2245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1FB3-EC0C-4F00-B88C-AA15A924A9D2}" type="datetime1">
              <a:rPr lang="pt-PT" smtClean="0"/>
              <a:pPr/>
              <a:t>01-03-2010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Área de Projecto 2009/2010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1B88-5CF1-4C00-88F6-9E5F963F2245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0485-07CC-4D7E-B89A-E5EE7D6AE451}" type="datetime1">
              <a:rPr lang="pt-PT" smtClean="0"/>
              <a:pPr/>
              <a:t>01-03-2010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Área de Projecto 2009/2010</a:t>
            </a:r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1B88-5CF1-4C00-88F6-9E5F963F2245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E78D-A231-4170-B55F-0C122CC78546}" type="datetime1">
              <a:rPr lang="pt-PT" smtClean="0"/>
              <a:pPr/>
              <a:t>01-03-2010</a:t>
            </a:fld>
            <a:endParaRPr lang="pt-PT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DA1B88-5CF1-4C00-88F6-9E5F963F2245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9" name="Marcador de Posição do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PT" smtClean="0"/>
              <a:t>Área de Projecto 2009/2010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5DD9-2E11-4720-9D55-872BEA5FD5F1}" type="datetime1">
              <a:rPr lang="pt-PT" smtClean="0"/>
              <a:pPr/>
              <a:t>01-03-2010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Área de Projecto 2009/2010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1B88-5CF1-4C00-88F6-9E5F963F2245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E52B-FE8B-4D31-9A60-FB8F08F90BE8}" type="datetime1">
              <a:rPr lang="pt-PT" smtClean="0"/>
              <a:pPr/>
              <a:t>01-03-2010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Área de Projecto 2009/2010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4DA1B88-5CF1-4C00-88F6-9E5F963F2245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8905D8D-9AF2-46B0-8529-B2E8DE4CA75E}" type="datetime1">
              <a:rPr lang="pt-PT" smtClean="0"/>
              <a:pPr/>
              <a:t>01-03-2010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Área de Projecto 2009/2010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1B88-5CF1-4C00-88F6-9E5F963F2245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Marcador de Posição do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0" name="Marcador de Posição do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0" name="Marcador de Posição d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2814A54-D54A-4AFA-A96C-60CF2BB13C74}" type="datetime1">
              <a:rPr lang="pt-PT" smtClean="0"/>
              <a:pPr/>
              <a:t>01-03-2010</a:t>
            </a:fld>
            <a:endParaRPr lang="pt-PT"/>
          </a:p>
        </p:txBody>
      </p:sp>
      <p:sp>
        <p:nvSpPr>
          <p:cNvPr id="22" name="Marcador de Posição do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pt-PT" smtClean="0"/>
              <a:t>Área de Projecto 2009/2010</a:t>
            </a:r>
            <a:endParaRPr lang="pt-PT"/>
          </a:p>
        </p:txBody>
      </p:sp>
      <p:sp>
        <p:nvSpPr>
          <p:cNvPr id="18" name="Marcador de Posição do Número do Diapositivo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4DA1B88-5CF1-4C00-88F6-9E5F963F2245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857232"/>
            <a:ext cx="885831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8000" dirty="0" smtClean="0">
                <a:solidFill>
                  <a:srgbClr val="FF0000"/>
                </a:solidFill>
                <a:latin typeface="Pristina" pitchFamily="66" charset="0"/>
              </a:rPr>
              <a:t>Segurança na Internet</a:t>
            </a:r>
          </a:p>
          <a:p>
            <a:pPr algn="ctr"/>
            <a:endParaRPr lang="pt-PT" sz="8000" dirty="0" smtClean="0">
              <a:solidFill>
                <a:srgbClr val="FF0000"/>
              </a:solidFill>
              <a:latin typeface="Pristina" pitchFamily="66" charset="0"/>
            </a:endParaRPr>
          </a:p>
          <a:p>
            <a:pPr algn="ctr"/>
            <a:r>
              <a:rPr lang="pt-PT" sz="8000" dirty="0" smtClean="0">
                <a:solidFill>
                  <a:srgbClr val="FF0000"/>
                </a:solidFill>
                <a:latin typeface="Pristina" pitchFamily="66" charset="0"/>
              </a:rPr>
              <a:t>Vírus e Antivírus</a:t>
            </a:r>
          </a:p>
          <a:p>
            <a:pPr algn="ctr"/>
            <a:endParaRPr lang="pt-PT" dirty="0">
              <a:solidFill>
                <a:srgbClr val="FF0000"/>
              </a:solidFill>
              <a:latin typeface="Pristina" pitchFamily="66" charset="0"/>
            </a:endParaRPr>
          </a:p>
        </p:txBody>
      </p:sp>
      <p:pic>
        <p:nvPicPr>
          <p:cNvPr id="13316" name="Picture 4" descr="http://3.bp.blogspot.com/_cwuMPBmGwdk/SNG2syNUaDI/AAAAAAAAAXo/SQhflmWmavI/s400/cavalo_troia_virus.jpg"/>
          <p:cNvPicPr>
            <a:picLocks noChangeAspect="1" noChangeArrowheads="1"/>
          </p:cNvPicPr>
          <p:nvPr/>
        </p:nvPicPr>
        <p:blipFill>
          <a:blip r:embed="rId3" cstate="print"/>
          <a:srcRect l="657" t="-2674" r="19329" b="4347"/>
          <a:stretch>
            <a:fillRect/>
          </a:stretch>
        </p:blipFill>
        <p:spPr bwMode="auto">
          <a:xfrm rot="20910643">
            <a:off x="213808" y="4322403"/>
            <a:ext cx="2059788" cy="23540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318" name="AutoShape 6" descr="http://pcworld.uol.com.br/idgestaticas/comparativos/seguranca/tabela-antivirus_vista.gif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13322" name="Picture 10" descr="http://fc03.deviantart.com/fs18/f/2007/187/3/e/Kaspersky_icon_by_jvsamonte.png"/>
          <p:cNvPicPr>
            <a:picLocks noChangeAspect="1" noChangeArrowheads="1"/>
          </p:cNvPicPr>
          <p:nvPr/>
        </p:nvPicPr>
        <p:blipFill>
          <a:blip r:embed="rId4" cstate="print"/>
          <a:srcRect l="7614" t="16243" r="8628" b="7613"/>
          <a:stretch>
            <a:fillRect/>
          </a:stretch>
        </p:blipFill>
        <p:spPr bwMode="auto">
          <a:xfrm rot="898121">
            <a:off x="7227406" y="5033877"/>
            <a:ext cx="1443462" cy="1312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326" name="AutoShape 14" descr="http://download.avg.com/filedir/promo/press/press_logo_avg.jpg"/>
          <p:cNvSpPr>
            <a:spLocks noChangeAspect="1" noChangeArrowheads="1"/>
          </p:cNvSpPr>
          <p:nvPr/>
        </p:nvSpPr>
        <p:spPr bwMode="auto">
          <a:xfrm>
            <a:off x="63500" y="-136525"/>
            <a:ext cx="11811000" cy="65055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Área de Projecto 2009/2010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 dirty="0" smtClean="0"/>
              <a:t>8</a:t>
            </a:r>
            <a:endParaRPr lang="pt-PT" dirty="0"/>
          </a:p>
        </p:txBody>
      </p:sp>
      <p:sp>
        <p:nvSpPr>
          <p:cNvPr id="6" name="Título 5"/>
          <p:cNvSpPr txBox="1">
            <a:spLocks noGrp="1"/>
          </p:cNvSpPr>
          <p:nvPr>
            <p:ph type="title"/>
          </p:nvPr>
        </p:nvSpPr>
        <p:spPr>
          <a:xfrm>
            <a:off x="457200" y="553750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cs typeface="Calibri" pitchFamily="34" charset="0"/>
              </a:rPr>
              <a:t>Tipos de vírus</a:t>
            </a:r>
            <a:endParaRPr lang="pt-PT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  <a:cs typeface="Calibri" pitchFamily="34" charset="0"/>
            </a:endParaRPr>
          </a:p>
        </p:txBody>
      </p:sp>
      <p:sp>
        <p:nvSpPr>
          <p:cNvPr id="7" name="Rectângulo 6"/>
          <p:cNvSpPr/>
          <p:nvPr/>
        </p:nvSpPr>
        <p:spPr>
          <a:xfrm>
            <a:off x="1000100" y="1928802"/>
            <a:ext cx="7572428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		Trojans ou cavalos de Tróia</a:t>
            </a:r>
          </a:p>
          <a:p>
            <a:endParaRPr lang="pt-PT" dirty="0" smtClean="0"/>
          </a:p>
          <a:p>
            <a:pPr algn="just">
              <a:lnSpc>
                <a:spcPct val="150000"/>
              </a:lnSpc>
            </a:pPr>
            <a:r>
              <a:rPr lang="pt-PT" dirty="0" smtClean="0"/>
              <a:t>	</a:t>
            </a:r>
            <a:r>
              <a:rPr lang="pt-PT" dirty="0" smtClean="0">
                <a:latin typeface="Book Antiqua" pitchFamily="18" charset="0"/>
              </a:rPr>
              <a:t>Os </a:t>
            </a:r>
            <a:r>
              <a:rPr lang="pt-PT" i="1" dirty="0" smtClean="0">
                <a:latin typeface="Book Antiqua" pitchFamily="18" charset="0"/>
              </a:rPr>
              <a:t>Trojans</a:t>
            </a:r>
            <a:r>
              <a:rPr lang="pt-PT" dirty="0" smtClean="0">
                <a:latin typeface="Book Antiqua" pitchFamily="18" charset="0"/>
              </a:rPr>
              <a:t> são programas de computador que parecem ser úteis, mas na verdade comprometem a sua segurança e causam muitos danos. Um </a:t>
            </a:r>
            <a:r>
              <a:rPr lang="pt-PT" i="1" dirty="0" smtClean="0">
                <a:latin typeface="Book Antiqua" pitchFamily="18" charset="0"/>
              </a:rPr>
              <a:t>Trojans</a:t>
            </a:r>
            <a:r>
              <a:rPr lang="pt-PT" dirty="0" smtClean="0">
                <a:latin typeface="Book Antiqua" pitchFamily="18" charset="0"/>
              </a:rPr>
              <a:t> recente apresentava-se como um email com anexos de supostas actualizações de segurança da Microsoft, mas na verdade era um vírus que tentava desactivar programas antivírus e firewall.</a:t>
            </a:r>
          </a:p>
        </p:txBody>
      </p:sp>
      <p:pic>
        <p:nvPicPr>
          <p:cNvPr id="10" name="Picture 4" descr="http://3.bp.blogspot.com/_cwuMPBmGwdk/SNG2syNUaDI/AAAAAAAAAXo/SQhflmWmavI/s400/cavalo_troia_virus.jpg"/>
          <p:cNvPicPr>
            <a:picLocks noChangeAspect="1" noChangeArrowheads="1"/>
          </p:cNvPicPr>
          <p:nvPr/>
        </p:nvPicPr>
        <p:blipFill>
          <a:blip r:embed="rId2" cstate="print"/>
          <a:srcRect l="657" t="-2674" r="19329" b="4347"/>
          <a:stretch>
            <a:fillRect/>
          </a:stretch>
        </p:blipFill>
        <p:spPr bwMode="auto">
          <a:xfrm>
            <a:off x="1071538" y="214290"/>
            <a:ext cx="1169572" cy="13366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1" name="Picture 4" descr="http://3.bp.blogspot.com/_cwuMPBmGwdk/SNG2syNUaDI/AAAAAAAAAXo/SQhflmWmavI/s400/cavalo_troia_virus.jpg"/>
          <p:cNvPicPr>
            <a:picLocks noChangeAspect="1" noChangeArrowheads="1"/>
          </p:cNvPicPr>
          <p:nvPr/>
        </p:nvPicPr>
        <p:blipFill>
          <a:blip r:embed="rId2" cstate="print"/>
          <a:srcRect l="657" t="-2674" r="19329" b="4347"/>
          <a:stretch>
            <a:fillRect/>
          </a:stretch>
        </p:blipFill>
        <p:spPr bwMode="auto">
          <a:xfrm>
            <a:off x="6143636" y="214290"/>
            <a:ext cx="1169572" cy="13366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Área de Projecto 2009/2010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 dirty="0" smtClean="0"/>
              <a:t>9</a:t>
            </a:r>
            <a:endParaRPr lang="pt-PT" dirty="0"/>
          </a:p>
        </p:txBody>
      </p:sp>
      <p:sp>
        <p:nvSpPr>
          <p:cNvPr id="6" name="Título 5"/>
          <p:cNvSpPr txBox="1">
            <a:spLocks noGrp="1"/>
          </p:cNvSpPr>
          <p:nvPr>
            <p:ph type="title"/>
          </p:nvPr>
        </p:nvSpPr>
        <p:spPr>
          <a:xfrm>
            <a:off x="457200" y="553750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cs typeface="Calibri" pitchFamily="34" charset="0"/>
              </a:rPr>
              <a:t>Tipos de vírus</a:t>
            </a:r>
            <a:endParaRPr lang="pt-PT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  <a:cs typeface="Calibri" pitchFamily="34" charset="0"/>
            </a:endParaRPr>
          </a:p>
        </p:txBody>
      </p:sp>
      <p:sp>
        <p:nvSpPr>
          <p:cNvPr id="7" name="Rectângulo 6"/>
          <p:cNvSpPr/>
          <p:nvPr/>
        </p:nvSpPr>
        <p:spPr>
          <a:xfrm>
            <a:off x="1000100" y="1928802"/>
            <a:ext cx="75724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	</a:t>
            </a:r>
            <a:r>
              <a:rPr lang="pt-PT" dirty="0" smtClean="0">
                <a:latin typeface="Book Antiqua" pitchFamily="18" charset="0"/>
              </a:rPr>
              <a:t>Existem outros tipos de vírus tais como:</a:t>
            </a:r>
          </a:p>
          <a:p>
            <a:endParaRPr lang="pt-PT" dirty="0" smtClean="0">
              <a:latin typeface="Book Antiqua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pt-PT" dirty="0" smtClean="0">
                <a:latin typeface="Book Antiqua" pitchFamily="18" charset="0"/>
              </a:rPr>
              <a:t> Vírus de Macro</a:t>
            </a:r>
          </a:p>
          <a:p>
            <a:pPr>
              <a:buFont typeface="Wingdings" pitchFamily="2" charset="2"/>
              <a:buChar char="Ø"/>
            </a:pPr>
            <a:endParaRPr lang="pt-PT" dirty="0" smtClean="0">
              <a:latin typeface="Book Antiqua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pt-PT" dirty="0" smtClean="0">
                <a:latin typeface="Book Antiqua" pitchFamily="18" charset="0"/>
              </a:rPr>
              <a:t> </a:t>
            </a:r>
            <a:r>
              <a:rPr lang="pt-PT" dirty="0" err="1" smtClean="0">
                <a:latin typeface="Book Antiqua" pitchFamily="18" charset="0"/>
              </a:rPr>
              <a:t>Keyloggers</a:t>
            </a:r>
            <a:endParaRPr lang="pt-PT" dirty="0" smtClean="0">
              <a:latin typeface="Book Antiqua" pitchFamily="18" charset="0"/>
            </a:endParaRPr>
          </a:p>
          <a:p>
            <a:pPr>
              <a:buFont typeface="Wingdings" pitchFamily="2" charset="2"/>
              <a:buChar char="Ø"/>
            </a:pPr>
            <a:endParaRPr lang="pt-PT" dirty="0" smtClean="0">
              <a:latin typeface="Book Antiqua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pt-PT" dirty="0" smtClean="0">
                <a:latin typeface="Book Antiqua" pitchFamily="18" charset="0"/>
              </a:rPr>
              <a:t> Vírus de </a:t>
            </a:r>
            <a:r>
              <a:rPr lang="pt-PT" dirty="0" err="1" smtClean="0">
                <a:latin typeface="Book Antiqua" pitchFamily="18" charset="0"/>
              </a:rPr>
              <a:t>Orkut</a:t>
            </a:r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pt-PT" dirty="0" smtClean="0">
                <a:latin typeface="Book Antiqua" pitchFamily="18" charset="0"/>
              </a:rPr>
              <a:t> </a:t>
            </a:r>
            <a:r>
              <a:rPr lang="pt-PT" dirty="0" err="1" smtClean="0">
                <a:latin typeface="Book Antiqua" pitchFamily="18" charset="0"/>
              </a:rPr>
              <a:t>Hijackers</a:t>
            </a:r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pPr>
              <a:buFont typeface="Wingdings" pitchFamily="2" charset="2"/>
              <a:buChar char="Ø"/>
            </a:pPr>
            <a:endParaRPr lang="pt-PT" dirty="0" smtClean="0">
              <a:latin typeface="Book Antiqua" pitchFamily="18" charset="0"/>
            </a:endParaRPr>
          </a:p>
          <a:p>
            <a:r>
              <a:rPr lang="pt-PT" dirty="0" smtClean="0">
                <a:latin typeface="Book Antiqua" pitchFamily="18" charset="0"/>
              </a:rPr>
              <a:t> </a:t>
            </a: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</p:txBody>
      </p:sp>
      <p:pic>
        <p:nvPicPr>
          <p:cNvPr id="27652" name="Picture 4" descr="G:\PEN\8ºano\virus-ch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3172" y="3030706"/>
            <a:ext cx="2642034" cy="261287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tx2">
                <a:lumMod val="5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Área de Projecto 2009/2010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 dirty="0" smtClean="0"/>
              <a:t>10</a:t>
            </a:r>
            <a:endParaRPr lang="pt-PT" dirty="0"/>
          </a:p>
        </p:txBody>
      </p:sp>
      <p:sp>
        <p:nvSpPr>
          <p:cNvPr id="6" name="Título 5"/>
          <p:cNvSpPr txBox="1">
            <a:spLocks noGrp="1"/>
          </p:cNvSpPr>
          <p:nvPr>
            <p:ph type="title"/>
          </p:nvPr>
        </p:nvSpPr>
        <p:spPr>
          <a:xfrm>
            <a:off x="457200" y="553750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cs typeface="Calibri" pitchFamily="34" charset="0"/>
              </a:rPr>
              <a:t>Conceito de antivírus</a:t>
            </a:r>
            <a:endParaRPr lang="pt-PT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  <a:cs typeface="Calibri" pitchFamily="34" charset="0"/>
            </a:endParaRPr>
          </a:p>
        </p:txBody>
      </p:sp>
      <p:sp>
        <p:nvSpPr>
          <p:cNvPr id="7" name="Rectângulo 6"/>
          <p:cNvSpPr/>
          <p:nvPr/>
        </p:nvSpPr>
        <p:spPr>
          <a:xfrm>
            <a:off x="1000100" y="1928802"/>
            <a:ext cx="75724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	</a:t>
            </a:r>
            <a:endParaRPr lang="pt-PT" dirty="0" smtClean="0">
              <a:latin typeface="Book Antiqua" pitchFamily="18" charset="0"/>
            </a:endParaRPr>
          </a:p>
          <a:p>
            <a:pPr>
              <a:buFont typeface="Wingdings" pitchFamily="2" charset="2"/>
              <a:buChar char="Ø"/>
            </a:pPr>
            <a:endParaRPr lang="pt-PT" dirty="0" smtClean="0">
              <a:latin typeface="Book Antiqua" pitchFamily="18" charset="0"/>
            </a:endParaRPr>
          </a:p>
          <a:p>
            <a:r>
              <a:rPr lang="pt-PT" dirty="0" smtClean="0">
                <a:latin typeface="Book Antiqua" pitchFamily="18" charset="0"/>
              </a:rPr>
              <a:t> </a:t>
            </a: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714348" y="1550158"/>
            <a:ext cx="792961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pt-P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Times New Roman" pitchFamily="18" charset="0"/>
                <a:cs typeface="Times New Roman" pitchFamily="18" charset="0"/>
              </a:rPr>
              <a:t>Os </a:t>
            </a:r>
            <a:r>
              <a:rPr kumimoji="0" lang="pt-PT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Times New Roman" pitchFamily="18" charset="0"/>
                <a:cs typeface="Times New Roman" pitchFamily="18" charset="0"/>
              </a:rPr>
              <a:t>antivírus</a:t>
            </a:r>
            <a:r>
              <a:rPr kumimoji="0" lang="pt-P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Times New Roman" pitchFamily="18" charset="0"/>
                <a:cs typeface="Times New Roman" pitchFamily="18" charset="0"/>
              </a:rPr>
              <a:t> são programas desenvolvidos por empresas de segurança, com o objectivo de detectar e eliminar vírus encontrados no computador. Os antivírus possuem uma base de dados contendo as assinaturas dos vírus de que podem eliminar. Desta forma, somente após a actualização do seu banco de dados, os vírus recém-descobertos podem ser detectados.</a:t>
            </a:r>
            <a:r>
              <a:rPr lang="pt-PT" dirty="0" smtClean="0">
                <a:latin typeface="Book Antiqua" pitchFamily="18" charset="0"/>
                <a:cs typeface="Arial" pitchFamily="34" charset="0"/>
              </a:rPr>
              <a:t> </a:t>
            </a:r>
            <a:r>
              <a:rPr kumimoji="0" lang="pt-P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Times New Roman" pitchFamily="18" charset="0"/>
                <a:cs typeface="Times New Roman" pitchFamily="18" charset="0"/>
              </a:rPr>
              <a:t>A Panda Software criou um serviço de heurística que foi muito popular, porque detectou 98.92% dos vírus desconhecidos (não na sua base de dados) num teste. </a:t>
            </a:r>
            <a:endParaRPr kumimoji="0" lang="pt-PT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cs typeface="Arial" pitchFamily="34" charset="0"/>
            </a:endParaRPr>
          </a:p>
        </p:txBody>
      </p:sp>
      <p:pic>
        <p:nvPicPr>
          <p:cNvPr id="28675" name="Picture 3" descr="G:\PEN\8ºano\crbst_virus-alert_5b1_5d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6182" y="4643446"/>
            <a:ext cx="1714512" cy="1714512"/>
          </a:xfrm>
          <a:prstGeom prst="round2DiagRect">
            <a:avLst>
              <a:gd name="adj1" fmla="val 16667"/>
              <a:gd name="adj2" fmla="val 684"/>
            </a:avLst>
          </a:prstGeom>
          <a:ln w="88900" cap="sq">
            <a:solidFill>
              <a:schemeClr val="tx2">
                <a:lumMod val="5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Área de Projecto 2009/2010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 dirty="0" smtClean="0"/>
              <a:t>11</a:t>
            </a:r>
            <a:endParaRPr lang="pt-PT" dirty="0"/>
          </a:p>
        </p:txBody>
      </p:sp>
      <p:sp>
        <p:nvSpPr>
          <p:cNvPr id="6" name="Título 5"/>
          <p:cNvSpPr txBox="1">
            <a:spLocks noGrp="1"/>
          </p:cNvSpPr>
          <p:nvPr>
            <p:ph type="title"/>
          </p:nvPr>
        </p:nvSpPr>
        <p:spPr>
          <a:xfrm>
            <a:off x="457200" y="553750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cs typeface="Calibri" pitchFamily="34" charset="0"/>
              </a:rPr>
              <a:t>Antivírus</a:t>
            </a:r>
            <a:endParaRPr lang="pt-PT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  <a:cs typeface="Calibri" pitchFamily="34" charset="0"/>
            </a:endParaRPr>
          </a:p>
        </p:txBody>
      </p:sp>
      <p:sp>
        <p:nvSpPr>
          <p:cNvPr id="7" name="Rectângulo 6"/>
          <p:cNvSpPr/>
          <p:nvPr/>
        </p:nvSpPr>
        <p:spPr>
          <a:xfrm>
            <a:off x="1000100" y="1928802"/>
            <a:ext cx="75724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	</a:t>
            </a:r>
            <a:endParaRPr lang="pt-PT" dirty="0" smtClean="0">
              <a:latin typeface="Book Antiqua" pitchFamily="18" charset="0"/>
            </a:endParaRPr>
          </a:p>
          <a:p>
            <a:pPr>
              <a:buFont typeface="Wingdings" pitchFamily="2" charset="2"/>
              <a:buChar char="Ø"/>
            </a:pPr>
            <a:endParaRPr lang="pt-PT" dirty="0" smtClean="0">
              <a:latin typeface="Book Antiqua" pitchFamily="18" charset="0"/>
            </a:endParaRPr>
          </a:p>
          <a:p>
            <a:r>
              <a:rPr lang="pt-PT" dirty="0" smtClean="0">
                <a:latin typeface="Book Antiqua" pitchFamily="18" charset="0"/>
              </a:rPr>
              <a:t> </a:t>
            </a: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785786" y="2021354"/>
            <a:ext cx="792961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600" dirty="0" smtClean="0">
                <a:latin typeface="Arial" pitchFamily="34" charset="0"/>
                <a:cs typeface="Times New Roman" pitchFamily="18" charset="0"/>
              </a:rPr>
              <a:t>	Para proteger o nosso computador é preciso um sistema que detecte e elimine eficazmente todos os </a:t>
            </a:r>
            <a:r>
              <a:rPr lang="pt-PT" sz="1600" dirty="0" err="1" smtClean="0">
                <a:latin typeface="Arial" pitchFamily="34" charset="0"/>
                <a:cs typeface="Times New Roman" pitchFamily="18" charset="0"/>
              </a:rPr>
              <a:t>malwares</a:t>
            </a:r>
            <a:r>
              <a:rPr lang="pt-PT" sz="1600" dirty="0" smtClean="0">
                <a:latin typeface="Arial" pitchFamily="34" charset="0"/>
                <a:cs typeface="Times New Roman" pitchFamily="18" charset="0"/>
              </a:rPr>
              <a:t> que queiram penetra-lo e danifica-lo. Para isso é necessário possuir um bom antivírus, tais como: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pt-PT" sz="1600" dirty="0" smtClean="0">
                <a:latin typeface="Arial" pitchFamily="34" charset="0"/>
                <a:cs typeface="Times New Roman" pitchFamily="18" charset="0"/>
              </a:rPr>
              <a:t> Panda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pt-PT" sz="1600" dirty="0" smtClean="0">
                <a:latin typeface="Arial" pitchFamily="34" charset="0"/>
                <a:cs typeface="Times New Roman" pitchFamily="18" charset="0"/>
              </a:rPr>
              <a:t> </a:t>
            </a:r>
            <a:r>
              <a:rPr lang="pt-PT" sz="1600" dirty="0" err="1" smtClean="0">
                <a:latin typeface="Arial" pitchFamily="34" charset="0"/>
                <a:cs typeface="Times New Roman" pitchFamily="18" charset="0"/>
              </a:rPr>
              <a:t>Kaspersky</a:t>
            </a:r>
            <a:endParaRPr lang="pt-PT" sz="1600" dirty="0" smtClean="0">
              <a:latin typeface="Arial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pt-PT" sz="1600" dirty="0" smtClean="0">
                <a:latin typeface="Arial" pitchFamily="34" charset="0"/>
                <a:cs typeface="Times New Roman" pitchFamily="18" charset="0"/>
              </a:rPr>
              <a:t> Norton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pt-PT" sz="1600" dirty="0" smtClean="0">
                <a:latin typeface="Arial" pitchFamily="34" charset="0"/>
                <a:cs typeface="Times New Roman" pitchFamily="18" charset="0"/>
              </a:rPr>
              <a:t>McAfee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pt-PT" sz="1600" dirty="0" smtClean="0">
                <a:latin typeface="Arial" pitchFamily="34" charset="0"/>
                <a:cs typeface="Times New Roman" pitchFamily="18" charset="0"/>
              </a:rPr>
              <a:t> …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sz="1600" dirty="0" smtClean="0">
              <a:latin typeface="Arial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sz="1600" dirty="0" smtClean="0">
              <a:latin typeface="Arial" pitchFamily="34" charset="0"/>
              <a:cs typeface="Times New Roman" pitchFamily="18" charset="0"/>
            </a:endParaRPr>
          </a:p>
        </p:txBody>
      </p:sp>
      <p:pic>
        <p:nvPicPr>
          <p:cNvPr id="29702" name="Picture 6" descr="G:\8ºano\A.P\secur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86246" y="3566020"/>
            <a:ext cx="2243142" cy="2363310"/>
          </a:xfrm>
          <a:prstGeom prst="round2DiagRect">
            <a:avLst>
              <a:gd name="adj1" fmla="val 33086"/>
              <a:gd name="adj2" fmla="val 14154"/>
            </a:avLst>
          </a:prstGeom>
          <a:ln w="88900" cap="sq">
            <a:solidFill>
              <a:schemeClr val="tx2">
                <a:lumMod val="5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Área de Projecto 2009/2010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 dirty="0" smtClean="0"/>
              <a:t>12</a:t>
            </a:r>
            <a:endParaRPr lang="pt-PT" dirty="0"/>
          </a:p>
        </p:txBody>
      </p:sp>
      <p:sp>
        <p:nvSpPr>
          <p:cNvPr id="6" name="Título 5"/>
          <p:cNvSpPr txBox="1">
            <a:spLocks noGrp="1"/>
          </p:cNvSpPr>
          <p:nvPr>
            <p:ph type="title"/>
          </p:nvPr>
        </p:nvSpPr>
        <p:spPr>
          <a:xfrm>
            <a:off x="457200" y="553750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cs typeface="Calibri" pitchFamily="34" charset="0"/>
              </a:rPr>
              <a:t>Panda antivírus</a:t>
            </a:r>
            <a:endParaRPr lang="pt-PT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  <a:cs typeface="Calibri" pitchFamily="34" charset="0"/>
            </a:endParaRPr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428596" y="1332760"/>
            <a:ext cx="8358246" cy="5263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/>
            <a:r>
              <a:rPr lang="pt-PT" dirty="0" smtClean="0">
                <a:latin typeface="Book Antiqua" pitchFamily="18" charset="0"/>
              </a:rPr>
              <a:t>O melhor antivírus do mercado é o Panda Antivírus, porque possui as seguintes características:</a:t>
            </a:r>
          </a:p>
          <a:p>
            <a:pPr lvl="0" algn="just"/>
            <a:endParaRPr lang="pt-PT" dirty="0" smtClean="0">
              <a:latin typeface="Book Antiqua" pitchFamily="18" charset="0"/>
            </a:endParaRPr>
          </a:p>
          <a:p>
            <a:pPr lvl="0" algn="just">
              <a:buFont typeface="Wingdings" pitchFamily="2" charset="2"/>
              <a:buChar char="Ø"/>
            </a:pPr>
            <a:r>
              <a:rPr lang="pt-PT" dirty="0" smtClean="0">
                <a:latin typeface="Book Antiqua" pitchFamily="18" charset="0"/>
              </a:rPr>
              <a:t> Detecta e elimina eficazmente vírus, </a:t>
            </a:r>
            <a:r>
              <a:rPr lang="pt-PT" dirty="0" err="1" smtClean="0">
                <a:latin typeface="Book Antiqua" pitchFamily="18" charset="0"/>
              </a:rPr>
              <a:t>worms</a:t>
            </a:r>
            <a:r>
              <a:rPr lang="pt-PT" dirty="0" smtClean="0">
                <a:latin typeface="Book Antiqua" pitchFamily="18" charset="0"/>
              </a:rPr>
              <a:t>, </a:t>
            </a:r>
            <a:r>
              <a:rPr lang="pt-PT" dirty="0" err="1" smtClean="0">
                <a:latin typeface="Book Antiqua" pitchFamily="18" charset="0"/>
              </a:rPr>
              <a:t>spyware</a:t>
            </a:r>
            <a:r>
              <a:rPr lang="pt-PT" dirty="0" smtClean="0">
                <a:latin typeface="Book Antiqua" pitchFamily="18" charset="0"/>
              </a:rPr>
              <a:t>, </a:t>
            </a:r>
            <a:r>
              <a:rPr lang="pt-PT" dirty="0" err="1" smtClean="0">
                <a:latin typeface="Book Antiqua" pitchFamily="18" charset="0"/>
              </a:rPr>
              <a:t>rootkits</a:t>
            </a:r>
            <a:r>
              <a:rPr lang="pt-PT" dirty="0" smtClean="0">
                <a:latin typeface="Book Antiqua" pitchFamily="18" charset="0"/>
              </a:rPr>
              <a:t>, </a:t>
            </a:r>
            <a:r>
              <a:rPr lang="pt-PT" dirty="0" err="1" smtClean="0">
                <a:latin typeface="Book Antiqua" pitchFamily="18" charset="0"/>
              </a:rPr>
              <a:t>bots</a:t>
            </a:r>
            <a:r>
              <a:rPr lang="pt-PT" dirty="0" smtClean="0">
                <a:latin typeface="Book Antiqua" pitchFamily="18" charset="0"/>
              </a:rPr>
              <a:t> e outro </a:t>
            </a:r>
            <a:r>
              <a:rPr lang="pt-PT" dirty="0" err="1" smtClean="0">
                <a:latin typeface="Book Antiqua" pitchFamily="18" charset="0"/>
              </a:rPr>
              <a:t>malware</a:t>
            </a:r>
            <a:endParaRPr lang="pt-PT" dirty="0" smtClean="0">
              <a:latin typeface="Book Antiqua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pt-PT" dirty="0" smtClean="0">
              <a:latin typeface="Book Antiqua" pitchFamily="18" charset="0"/>
            </a:endParaRPr>
          </a:p>
          <a:p>
            <a:pPr lvl="0" algn="just">
              <a:buFont typeface="Wingdings" pitchFamily="2" charset="2"/>
              <a:buChar char="Ø"/>
            </a:pPr>
            <a:r>
              <a:rPr lang="pt-PT" dirty="0" smtClean="0">
                <a:latin typeface="Book Antiqua" pitchFamily="18" charset="0"/>
              </a:rPr>
              <a:t> Evita ataques pelo MSN Messenger</a:t>
            </a:r>
          </a:p>
          <a:p>
            <a:pPr algn="just"/>
            <a:r>
              <a:rPr lang="pt-PT" dirty="0" smtClean="0">
                <a:latin typeface="Book Antiqua" pitchFamily="18" charset="0"/>
              </a:rPr>
              <a:t> </a:t>
            </a:r>
          </a:p>
          <a:p>
            <a:pPr lvl="0" algn="just">
              <a:buFont typeface="Wingdings" pitchFamily="2" charset="2"/>
              <a:buChar char="Ø"/>
            </a:pPr>
            <a:r>
              <a:rPr lang="pt-PT" dirty="0" smtClean="0">
                <a:latin typeface="Book Antiqua" pitchFamily="18" charset="0"/>
              </a:rPr>
              <a:t> Dupla protecção contra ameaças</a:t>
            </a:r>
          </a:p>
          <a:p>
            <a:pPr algn="just"/>
            <a:r>
              <a:rPr lang="pt-PT" dirty="0" smtClean="0">
                <a:latin typeface="Book Antiqua" pitchFamily="18" charset="0"/>
              </a:rPr>
              <a:t> </a:t>
            </a:r>
          </a:p>
          <a:p>
            <a:pPr lvl="0" algn="just">
              <a:buFont typeface="Wingdings" pitchFamily="2" charset="2"/>
              <a:buChar char="Ø"/>
            </a:pPr>
            <a:r>
              <a:rPr lang="pt-PT" dirty="0" smtClean="0">
                <a:latin typeface="Book Antiqua" pitchFamily="18" charset="0"/>
              </a:rPr>
              <a:t> Defende o seu P.C., de ataques de </a:t>
            </a:r>
            <a:r>
              <a:rPr lang="pt-PT" dirty="0" err="1" smtClean="0">
                <a:latin typeface="Book Antiqua" pitchFamily="18" charset="0"/>
              </a:rPr>
              <a:t>worms</a:t>
            </a:r>
            <a:r>
              <a:rPr lang="pt-PT" dirty="0" smtClean="0">
                <a:latin typeface="Book Antiqua" pitchFamily="18" charset="0"/>
              </a:rPr>
              <a:t>, </a:t>
            </a:r>
            <a:r>
              <a:rPr lang="pt-PT" dirty="0" err="1" smtClean="0">
                <a:latin typeface="Book Antiqua" pitchFamily="18" charset="0"/>
              </a:rPr>
              <a:t>botnets</a:t>
            </a:r>
            <a:r>
              <a:rPr lang="pt-PT" dirty="0" smtClean="0">
                <a:latin typeface="Book Antiqua" pitchFamily="18" charset="0"/>
              </a:rPr>
              <a:t> e hackers</a:t>
            </a:r>
          </a:p>
          <a:p>
            <a:pPr algn="just"/>
            <a:r>
              <a:rPr lang="pt-PT" dirty="0" smtClean="0">
                <a:latin typeface="Book Antiqua" pitchFamily="18" charset="0"/>
              </a:rPr>
              <a:t> </a:t>
            </a:r>
          </a:p>
          <a:p>
            <a:pPr lvl="0" algn="just">
              <a:buFont typeface="Wingdings" pitchFamily="2" charset="2"/>
              <a:buChar char="Ø"/>
            </a:pPr>
            <a:r>
              <a:rPr lang="pt-PT" dirty="0" smtClean="0">
                <a:latin typeface="Book Antiqua" pitchFamily="18" charset="0"/>
              </a:rPr>
              <a:t> Protege a sua rede sem fios contra intrusos</a:t>
            </a:r>
          </a:p>
          <a:p>
            <a:pPr algn="just"/>
            <a:r>
              <a:rPr lang="pt-PT" dirty="0" smtClean="0">
                <a:latin typeface="Book Antiqua" pitchFamily="18" charset="0"/>
              </a:rPr>
              <a:t> </a:t>
            </a:r>
          </a:p>
          <a:p>
            <a:pPr lvl="0" algn="just">
              <a:buFont typeface="Wingdings" pitchFamily="2" charset="2"/>
              <a:buChar char="Ø"/>
            </a:pPr>
            <a:r>
              <a:rPr lang="pt-PT" dirty="0" smtClean="0">
                <a:latin typeface="Book Antiqua" pitchFamily="18" charset="0"/>
              </a:rPr>
              <a:t> Protege-o contra a fraude on-line</a:t>
            </a:r>
          </a:p>
          <a:p>
            <a:r>
              <a:rPr lang="pt-PT" dirty="0" smtClean="0">
                <a:latin typeface="Book Antiqua" pitchFamily="18" charset="0"/>
              </a:rPr>
              <a:t> 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dirty="0" smtClean="0">
              <a:latin typeface="Book Antiqua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sz="1600" dirty="0" smtClean="0">
              <a:latin typeface="Arial" pitchFamily="34" charset="0"/>
              <a:cs typeface="Times New Roman" pitchFamily="18" charset="0"/>
            </a:endParaRPr>
          </a:p>
        </p:txBody>
      </p:sp>
      <p:pic>
        <p:nvPicPr>
          <p:cNvPr id="30722" name="Picture 2" descr="6026-Panda-ActiveSca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4572008"/>
            <a:ext cx="1725617" cy="1722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Área de Projecto 2009/2010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 dirty="0" smtClean="0"/>
              <a:t>13</a:t>
            </a:r>
            <a:endParaRPr lang="pt-PT" dirty="0"/>
          </a:p>
        </p:txBody>
      </p:sp>
      <p:sp>
        <p:nvSpPr>
          <p:cNvPr id="6" name="Título 5"/>
          <p:cNvSpPr txBox="1">
            <a:spLocks noGrp="1"/>
          </p:cNvSpPr>
          <p:nvPr>
            <p:ph type="title"/>
          </p:nvPr>
        </p:nvSpPr>
        <p:spPr>
          <a:xfrm>
            <a:off x="457200" y="553750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cs typeface="Calibri" pitchFamily="34" charset="0"/>
              </a:rPr>
              <a:t>Panda antivírus</a:t>
            </a:r>
            <a:endParaRPr lang="pt-PT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  <a:cs typeface="Calibri" pitchFamily="34" charset="0"/>
            </a:endParaRPr>
          </a:p>
        </p:txBody>
      </p:sp>
      <p:sp>
        <p:nvSpPr>
          <p:cNvPr id="7" name="Rectângulo 6"/>
          <p:cNvSpPr/>
          <p:nvPr/>
        </p:nvSpPr>
        <p:spPr>
          <a:xfrm>
            <a:off x="1000100" y="1928802"/>
            <a:ext cx="75724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	</a:t>
            </a:r>
            <a:endParaRPr lang="pt-PT" dirty="0" smtClean="0">
              <a:latin typeface="Book Antiqua" pitchFamily="18" charset="0"/>
            </a:endParaRPr>
          </a:p>
          <a:p>
            <a:pPr>
              <a:buFont typeface="Wingdings" pitchFamily="2" charset="2"/>
              <a:buChar char="Ø"/>
            </a:pPr>
            <a:endParaRPr lang="pt-PT" dirty="0" smtClean="0">
              <a:latin typeface="Book Antiqua" pitchFamily="18" charset="0"/>
            </a:endParaRPr>
          </a:p>
          <a:p>
            <a:r>
              <a:rPr lang="pt-PT" dirty="0" smtClean="0">
                <a:latin typeface="Book Antiqua" pitchFamily="18" charset="0"/>
              </a:rPr>
              <a:t> </a:t>
            </a: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714348" y="1412218"/>
            <a:ext cx="7929618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pt-PT" sz="1600" b="1" dirty="0" smtClean="0"/>
              <a:t> </a:t>
            </a:r>
            <a:r>
              <a:rPr lang="pt-PT" dirty="0" smtClean="0">
                <a:latin typeface="Book Antiqua" pitchFamily="18" charset="0"/>
              </a:rPr>
              <a:t>Faça compras on-line e utilize a banca electrónica sem preocupações</a:t>
            </a:r>
          </a:p>
          <a:p>
            <a:endParaRPr lang="pt-PT" dirty="0" smtClean="0">
              <a:latin typeface="Book Antiqua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pt-PT" dirty="0" smtClean="0">
                <a:latin typeface="Book Antiqua" pitchFamily="18" charset="0"/>
              </a:rPr>
              <a:t> Detecta as ameaças que se tentam esconder no seu computador</a:t>
            </a:r>
            <a:br>
              <a:rPr lang="pt-PT" dirty="0" smtClean="0">
                <a:latin typeface="Book Antiqua" pitchFamily="18" charset="0"/>
              </a:rPr>
            </a:br>
            <a:endParaRPr lang="pt-PT" dirty="0" smtClean="0">
              <a:latin typeface="Book Antiqua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pt-PT" dirty="0" smtClean="0">
                <a:latin typeface="Book Antiqua" pitchFamily="18" charset="0"/>
              </a:rPr>
              <a:t> Bloqueio automático do correio publicitário não solicitado</a:t>
            </a:r>
          </a:p>
          <a:p>
            <a:r>
              <a:rPr lang="pt-PT" dirty="0" smtClean="0">
                <a:latin typeface="Book Antiqua" pitchFamily="18" charset="0"/>
              </a:rPr>
              <a:t> </a:t>
            </a:r>
          </a:p>
          <a:p>
            <a:pPr lvl="0">
              <a:buFont typeface="Wingdings" pitchFamily="2" charset="2"/>
              <a:buChar char="Ø"/>
            </a:pPr>
            <a:r>
              <a:rPr lang="pt-PT" dirty="0" smtClean="0">
                <a:latin typeface="Book Antiqua" pitchFamily="18" charset="0"/>
              </a:rPr>
              <a:t> Limita o acesso a Web sites inapropriado</a:t>
            </a:r>
          </a:p>
          <a:p>
            <a:r>
              <a:rPr lang="pt-PT" dirty="0" smtClean="0">
                <a:latin typeface="Book Antiqua" pitchFamily="18" charset="0"/>
              </a:rPr>
              <a:t> </a:t>
            </a:r>
          </a:p>
          <a:p>
            <a:pPr lvl="0">
              <a:buFont typeface="Wingdings" pitchFamily="2" charset="2"/>
              <a:buChar char="Ø"/>
            </a:pPr>
            <a:r>
              <a:rPr lang="pt-PT" dirty="0" smtClean="0">
                <a:latin typeface="Book Antiqua" pitchFamily="18" charset="0"/>
              </a:rPr>
              <a:t> Controla as infecções através da Web</a:t>
            </a:r>
          </a:p>
          <a:p>
            <a:r>
              <a:rPr lang="pt-PT" dirty="0" smtClean="0">
                <a:latin typeface="Book Antiqua" pitchFamily="18" charset="0"/>
              </a:rPr>
              <a:t> </a:t>
            </a:r>
          </a:p>
          <a:p>
            <a:pPr lvl="0">
              <a:buFont typeface="Wingdings" pitchFamily="2" charset="2"/>
              <a:buChar char="Ø"/>
            </a:pPr>
            <a:r>
              <a:rPr lang="pt-PT" dirty="0" smtClean="0">
                <a:latin typeface="Book Antiqua" pitchFamily="18" charset="0"/>
              </a:rPr>
              <a:t> Protege os seus dados pessoais</a:t>
            </a:r>
          </a:p>
          <a:p>
            <a:r>
              <a:rPr lang="pt-PT" dirty="0" smtClean="0">
                <a:latin typeface="Book Antiqua" pitchFamily="18" charset="0"/>
              </a:rPr>
              <a:t> </a:t>
            </a:r>
          </a:p>
          <a:p>
            <a:pPr lvl="0">
              <a:buFont typeface="Wingdings" pitchFamily="2" charset="2"/>
              <a:buChar char="Ø"/>
            </a:pPr>
            <a:r>
              <a:rPr lang="pt-PT" dirty="0" smtClean="0">
                <a:latin typeface="Book Antiqua" pitchFamily="18" charset="0"/>
              </a:rPr>
              <a:t> Melhora o desempenho do seu computador</a:t>
            </a:r>
          </a:p>
          <a:p>
            <a:pPr lvl="0"/>
            <a:endParaRPr lang="pt-PT" dirty="0" smtClean="0">
              <a:latin typeface="Book Antiqua" pitchFamily="18" charset="0"/>
            </a:endParaRPr>
          </a:p>
          <a:p>
            <a:r>
              <a:rPr lang="pt-PT" dirty="0" smtClean="0">
                <a:latin typeface="Book Antiqua" pitchFamily="18" charset="0"/>
              </a:rPr>
              <a:t> 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sz="1600" dirty="0" smtClean="0">
              <a:latin typeface="Arial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sz="1600" dirty="0" smtClean="0">
              <a:latin typeface="Arial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Área de Projecto 2009/2010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 dirty="0" smtClean="0"/>
              <a:t>14</a:t>
            </a:r>
            <a:endParaRPr lang="pt-PT" dirty="0"/>
          </a:p>
        </p:txBody>
      </p:sp>
      <p:sp>
        <p:nvSpPr>
          <p:cNvPr id="6" name="Título 5"/>
          <p:cNvSpPr txBox="1">
            <a:spLocks noGrp="1"/>
          </p:cNvSpPr>
          <p:nvPr>
            <p:ph type="title"/>
          </p:nvPr>
        </p:nvSpPr>
        <p:spPr>
          <a:xfrm>
            <a:off x="457200" y="553750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cs typeface="Calibri" pitchFamily="34" charset="0"/>
              </a:rPr>
              <a:t>Curiosidades</a:t>
            </a:r>
            <a:endParaRPr lang="pt-PT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  <a:cs typeface="Calibri" pitchFamily="34" charset="0"/>
            </a:endParaRPr>
          </a:p>
        </p:txBody>
      </p:sp>
      <p:sp>
        <p:nvSpPr>
          <p:cNvPr id="7" name="Rectângulo 6"/>
          <p:cNvSpPr/>
          <p:nvPr/>
        </p:nvSpPr>
        <p:spPr>
          <a:xfrm>
            <a:off x="785786" y="2000240"/>
            <a:ext cx="75724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	</a:t>
            </a:r>
            <a:endParaRPr lang="pt-PT" dirty="0" smtClean="0">
              <a:latin typeface="Book Antiqua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pt-PT" dirty="0" smtClean="0">
              <a:latin typeface="Book Antiqua" pitchFamily="18" charset="0"/>
            </a:endParaRPr>
          </a:p>
          <a:p>
            <a:pPr algn="just"/>
            <a:r>
              <a:rPr lang="pt-PT" dirty="0" smtClean="0">
                <a:latin typeface="Book Antiqua" pitchFamily="18" charset="0"/>
              </a:rPr>
              <a:t> </a:t>
            </a:r>
            <a:r>
              <a:rPr lang="pt-PT" dirty="0" smtClean="0">
                <a:latin typeface="Book Antiqua" pitchFamily="18" charset="0"/>
              </a:rPr>
              <a:t>	A quantidade de vírus, nos últimos anos, veio a aumentar significativamente.</a:t>
            </a: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714348" y="1643050"/>
            <a:ext cx="792961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PT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Sabias que…?</a:t>
            </a:r>
            <a:endParaRPr lang="pt-PT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r>
              <a:rPr lang="pt-PT" dirty="0" smtClean="0">
                <a:latin typeface="Book Antiqua" pitchFamily="18" charset="0"/>
              </a:rPr>
              <a:t> 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sz="1600" dirty="0" smtClean="0">
              <a:latin typeface="Arial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sz="1600" dirty="0" smtClean="0">
              <a:latin typeface="Arial" pitchFamily="34" charset="0"/>
              <a:cs typeface="Times New Roman" pitchFamily="18" charset="0"/>
            </a:endParaRPr>
          </a:p>
        </p:txBody>
      </p:sp>
      <p:pic>
        <p:nvPicPr>
          <p:cNvPr id="1026" name="Imagem 2" descr="http://upload.wikimedia.org/wikipedia/commons/thumb/5/50/Virus_N.PNG/350px-Virus_N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115848">
            <a:off x="2786050" y="3857628"/>
            <a:ext cx="3000396" cy="192199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Área de Projecto 2009/2010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 dirty="0" smtClean="0"/>
              <a:t>15</a:t>
            </a:r>
            <a:endParaRPr lang="pt-PT" dirty="0"/>
          </a:p>
        </p:txBody>
      </p:sp>
      <p:sp>
        <p:nvSpPr>
          <p:cNvPr id="6" name="Título 5"/>
          <p:cNvSpPr txBox="1">
            <a:spLocks noGrp="1"/>
          </p:cNvSpPr>
          <p:nvPr>
            <p:ph type="title"/>
          </p:nvPr>
        </p:nvSpPr>
        <p:spPr>
          <a:xfrm>
            <a:off x="457200" y="553750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cs typeface="Calibri" pitchFamily="34" charset="0"/>
              </a:rPr>
              <a:t>Curiosidades</a:t>
            </a:r>
            <a:endParaRPr lang="pt-PT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  <a:cs typeface="Calibri" pitchFamily="34" charset="0"/>
            </a:endParaRPr>
          </a:p>
        </p:txBody>
      </p:sp>
      <p:sp>
        <p:nvSpPr>
          <p:cNvPr id="7" name="Rectângulo 6"/>
          <p:cNvSpPr/>
          <p:nvPr/>
        </p:nvSpPr>
        <p:spPr>
          <a:xfrm>
            <a:off x="785786" y="2000240"/>
            <a:ext cx="75724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	</a:t>
            </a:r>
            <a:endParaRPr lang="pt-PT" dirty="0" smtClean="0">
              <a:latin typeface="Book Antiqua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pt-PT" dirty="0" smtClean="0">
              <a:latin typeface="Book Antiqua" pitchFamily="18" charset="0"/>
            </a:endParaRPr>
          </a:p>
          <a:p>
            <a:pPr algn="just"/>
            <a:r>
              <a:rPr lang="pt-PT" dirty="0" smtClean="0">
                <a:latin typeface="Book Antiqua" pitchFamily="18" charset="0"/>
              </a:rPr>
              <a:t> </a:t>
            </a:r>
            <a:r>
              <a:rPr lang="pt-PT" dirty="0" smtClean="0">
                <a:latin typeface="Book Antiqua" pitchFamily="18" charset="0"/>
              </a:rPr>
              <a:t>	</a:t>
            </a: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714348" y="1643050"/>
            <a:ext cx="792961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PT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 ainda que…?</a:t>
            </a:r>
            <a:endParaRPr lang="pt-PT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r>
              <a:rPr lang="pt-PT" dirty="0" smtClean="0">
                <a:latin typeface="Book Antiqua" pitchFamily="18" charset="0"/>
              </a:rPr>
              <a:t> 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sz="1600" dirty="0" smtClean="0">
              <a:latin typeface="Arial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sz="1600" dirty="0" smtClean="0">
              <a:latin typeface="Arial" pitchFamily="34" charset="0"/>
              <a:cs typeface="Times New Roman" pitchFamily="18" charset="0"/>
            </a:endParaRPr>
          </a:p>
        </p:txBody>
      </p:sp>
      <p:pic>
        <p:nvPicPr>
          <p:cNvPr id="2050" name="Picture 2" descr="G:\A.P\Imagem.jp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 l="52511" t="31250" r="7318" b="43750"/>
          <a:stretch>
            <a:fillRect/>
          </a:stretch>
        </p:blipFill>
        <p:spPr bwMode="auto">
          <a:xfrm>
            <a:off x="4071934" y="3500438"/>
            <a:ext cx="3429024" cy="25717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9" name="Picture 2" descr="G:\A.P\Imagem.jp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 l="7151" t="31111" r="53634" b="43492"/>
          <a:stretch>
            <a:fillRect/>
          </a:stretch>
        </p:blipFill>
        <p:spPr bwMode="auto">
          <a:xfrm>
            <a:off x="571472" y="3429000"/>
            <a:ext cx="2928958" cy="228601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2" name="Rectângulo 11"/>
          <p:cNvSpPr/>
          <p:nvPr/>
        </p:nvSpPr>
        <p:spPr>
          <a:xfrm>
            <a:off x="785786" y="2000240"/>
            <a:ext cx="75724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	</a:t>
            </a:r>
            <a:endParaRPr lang="pt-PT" dirty="0" smtClean="0">
              <a:latin typeface="Book Antiqua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pt-PT" dirty="0" smtClean="0">
              <a:latin typeface="Book Antiqua" pitchFamily="18" charset="0"/>
            </a:endParaRPr>
          </a:p>
          <a:p>
            <a:pPr algn="just"/>
            <a:r>
              <a:rPr lang="pt-PT" dirty="0" smtClean="0">
                <a:latin typeface="Book Antiqua" pitchFamily="18" charset="0"/>
              </a:rPr>
              <a:t> </a:t>
            </a:r>
            <a:r>
              <a:rPr lang="pt-PT" dirty="0" smtClean="0">
                <a:latin typeface="Book Antiqua" pitchFamily="18" charset="0"/>
              </a:rPr>
              <a:t>	A Panda Antivírus é o melhor antivírus, estando em 1º lugar nos seguintes  tópicos.</a:t>
            </a: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Área de Projecto 2009/2010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 dirty="0" smtClean="0"/>
              <a:t>16</a:t>
            </a:r>
            <a:endParaRPr lang="pt-PT" dirty="0"/>
          </a:p>
        </p:txBody>
      </p:sp>
      <p:sp>
        <p:nvSpPr>
          <p:cNvPr id="6" name="Título 5"/>
          <p:cNvSpPr txBox="1">
            <a:spLocks noGrp="1"/>
          </p:cNvSpPr>
          <p:nvPr>
            <p:ph type="title"/>
          </p:nvPr>
        </p:nvSpPr>
        <p:spPr>
          <a:xfrm>
            <a:off x="457200" y="553750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cs typeface="Calibri" pitchFamily="34" charset="0"/>
              </a:rPr>
              <a:t>Conclusão</a:t>
            </a:r>
            <a:endParaRPr lang="pt-PT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  <a:cs typeface="Calibri" pitchFamily="34" charset="0"/>
            </a:endParaRPr>
          </a:p>
        </p:txBody>
      </p:sp>
      <p:sp>
        <p:nvSpPr>
          <p:cNvPr id="7" name="Rectângulo 6"/>
          <p:cNvSpPr/>
          <p:nvPr/>
        </p:nvSpPr>
        <p:spPr>
          <a:xfrm>
            <a:off x="785786" y="2000240"/>
            <a:ext cx="75724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	</a:t>
            </a:r>
            <a:endParaRPr lang="pt-PT" dirty="0" smtClean="0">
              <a:latin typeface="Book Antiqua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pt-PT" dirty="0" smtClean="0">
              <a:latin typeface="Book Antiqua" pitchFamily="18" charset="0"/>
            </a:endParaRPr>
          </a:p>
          <a:p>
            <a:pPr algn="just"/>
            <a:r>
              <a:rPr lang="pt-PT" dirty="0" smtClean="0">
                <a:latin typeface="Book Antiqua" pitchFamily="18" charset="0"/>
              </a:rPr>
              <a:t> </a:t>
            </a:r>
            <a:r>
              <a:rPr lang="pt-PT" dirty="0" smtClean="0">
                <a:latin typeface="Book Antiqua" pitchFamily="18" charset="0"/>
              </a:rPr>
              <a:t>	</a:t>
            </a: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</p:txBody>
      </p:sp>
      <p:sp>
        <p:nvSpPr>
          <p:cNvPr id="12" name="Rectângulo 11"/>
          <p:cNvSpPr/>
          <p:nvPr/>
        </p:nvSpPr>
        <p:spPr>
          <a:xfrm>
            <a:off x="785786" y="1643050"/>
            <a:ext cx="75724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	</a:t>
            </a:r>
            <a:endParaRPr lang="pt-PT" dirty="0" smtClean="0">
              <a:latin typeface="Book Antiqua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pt-PT" dirty="0" smtClean="0">
              <a:latin typeface="Book Antiqua" pitchFamily="18" charset="0"/>
            </a:endParaRPr>
          </a:p>
          <a:p>
            <a:pPr algn="just"/>
            <a:r>
              <a:rPr lang="pt-PT" dirty="0" smtClean="0">
                <a:latin typeface="Book Antiqua" pitchFamily="18" charset="0"/>
              </a:rPr>
              <a:t> </a:t>
            </a:r>
            <a:r>
              <a:rPr lang="pt-PT" dirty="0" smtClean="0">
                <a:latin typeface="Book Antiqua" pitchFamily="18" charset="0"/>
              </a:rPr>
              <a:t>	Com este trabalho, conclui – mos que os vírus são prejudiciais para a tecnologia do ser humano, mas consegui – mos identifica – </a:t>
            </a:r>
            <a:r>
              <a:rPr lang="pt-PT" dirty="0" err="1" smtClean="0">
                <a:latin typeface="Book Antiqua" pitchFamily="18" charset="0"/>
              </a:rPr>
              <a:t>los</a:t>
            </a:r>
            <a:r>
              <a:rPr lang="pt-PT" dirty="0" smtClean="0">
                <a:latin typeface="Book Antiqua" pitchFamily="18" charset="0"/>
              </a:rPr>
              <a:t> e elimina – </a:t>
            </a:r>
            <a:r>
              <a:rPr lang="pt-PT" dirty="0" err="1" smtClean="0">
                <a:latin typeface="Book Antiqua" pitchFamily="18" charset="0"/>
              </a:rPr>
              <a:t>los</a:t>
            </a:r>
            <a:r>
              <a:rPr lang="pt-PT" dirty="0" smtClean="0">
                <a:latin typeface="Book Antiqua" pitchFamily="18" charset="0"/>
              </a:rPr>
              <a:t> com um simples sistema (antivírus).</a:t>
            </a:r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</p:txBody>
      </p:sp>
      <p:pic>
        <p:nvPicPr>
          <p:cNvPr id="3074" name="Picture 2" descr="F:\PEN\8ºano\pc_com_viru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02" y="3357562"/>
            <a:ext cx="2743200" cy="21621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Área de Projecto 2009/2010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 dirty="0" smtClean="0"/>
              <a:t>15</a:t>
            </a:r>
            <a:endParaRPr lang="pt-PT" dirty="0"/>
          </a:p>
        </p:txBody>
      </p:sp>
      <p:sp>
        <p:nvSpPr>
          <p:cNvPr id="7" name="Rectângulo 6"/>
          <p:cNvSpPr/>
          <p:nvPr/>
        </p:nvSpPr>
        <p:spPr>
          <a:xfrm>
            <a:off x="785786" y="2000240"/>
            <a:ext cx="75724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	</a:t>
            </a:r>
            <a:endParaRPr lang="pt-PT" dirty="0" smtClean="0">
              <a:latin typeface="Book Antiqua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pt-PT" dirty="0" smtClean="0">
              <a:latin typeface="Book Antiqua" pitchFamily="18" charset="0"/>
            </a:endParaRPr>
          </a:p>
          <a:p>
            <a:pPr algn="just"/>
            <a:r>
              <a:rPr lang="pt-PT" dirty="0" smtClean="0">
                <a:latin typeface="Book Antiqua" pitchFamily="18" charset="0"/>
              </a:rPr>
              <a:t> </a:t>
            </a:r>
            <a:r>
              <a:rPr lang="pt-PT" dirty="0" smtClean="0">
                <a:latin typeface="Book Antiqua" pitchFamily="18" charset="0"/>
              </a:rPr>
              <a:t>	</a:t>
            </a: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714348" y="1920049"/>
            <a:ext cx="792961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sz="1600" dirty="0" smtClean="0">
              <a:latin typeface="Arial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sz="1600" dirty="0" smtClean="0">
              <a:latin typeface="Arial" pitchFamily="34" charset="0"/>
              <a:cs typeface="Times New Roman" pitchFamily="18" charset="0"/>
            </a:endParaRPr>
          </a:p>
        </p:txBody>
      </p:sp>
      <p:pic>
        <p:nvPicPr>
          <p:cNvPr id="1026" name="Imagem 2" descr="http://upload.wikimedia.org/wikipedia/commons/thumb/5/50/Virus_N.PNG/350px-Virus_N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5663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/>
          <p:cNvSpPr txBox="1"/>
          <p:nvPr/>
        </p:nvSpPr>
        <p:spPr>
          <a:xfrm>
            <a:off x="571472" y="173062"/>
            <a:ext cx="51435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rgbClr val="FF0000"/>
                </a:solidFill>
                <a:latin typeface="Book Antiqua" pitchFamily="18" charset="0"/>
              </a:rPr>
              <a:t>Dados estatísticos</a:t>
            </a:r>
            <a:endParaRPr lang="pt-PT" dirty="0" smtClean="0">
              <a:solidFill>
                <a:srgbClr val="FF0000"/>
              </a:solidFill>
              <a:latin typeface="Book Antiqua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pt-PT" b="1" dirty="0" smtClean="0">
                <a:solidFill>
                  <a:srgbClr val="0099FF"/>
                </a:solidFill>
                <a:latin typeface="Book Antiqua" pitchFamily="18" charset="0"/>
              </a:rPr>
              <a:t>Até 1995 - 5.000 vírus conhecidos; </a:t>
            </a:r>
          </a:p>
          <a:p>
            <a:pPr lvl="0">
              <a:buFont typeface="Wingdings" pitchFamily="2" charset="2"/>
              <a:buChar char="Ø"/>
            </a:pPr>
            <a:r>
              <a:rPr lang="pt-PT" b="1" dirty="0" smtClean="0">
                <a:solidFill>
                  <a:srgbClr val="0099FF"/>
                </a:solidFill>
                <a:latin typeface="Book Antiqua" pitchFamily="18" charset="0"/>
              </a:rPr>
              <a:t>Até 1999 - 20.500 vírus conhecidos; </a:t>
            </a:r>
          </a:p>
          <a:p>
            <a:pPr lvl="0">
              <a:buFont typeface="Wingdings" pitchFamily="2" charset="2"/>
              <a:buChar char="Ø"/>
            </a:pPr>
            <a:r>
              <a:rPr lang="pt-PT" b="1" dirty="0" smtClean="0">
                <a:solidFill>
                  <a:srgbClr val="0099FF"/>
                </a:solidFill>
                <a:latin typeface="Book Antiqua" pitchFamily="18" charset="0"/>
              </a:rPr>
              <a:t>Até 2000 - 49.000 vírus conhecidos; </a:t>
            </a:r>
          </a:p>
          <a:p>
            <a:pPr lvl="0">
              <a:buFont typeface="Wingdings" pitchFamily="2" charset="2"/>
              <a:buChar char="Ø"/>
            </a:pPr>
            <a:r>
              <a:rPr lang="pt-PT" b="1" dirty="0" smtClean="0">
                <a:solidFill>
                  <a:srgbClr val="0099FF"/>
                </a:solidFill>
                <a:latin typeface="Book Antiqua" pitchFamily="18" charset="0"/>
              </a:rPr>
              <a:t>Até 2001 - 58.000 vírus conhecidos; </a:t>
            </a:r>
          </a:p>
          <a:p>
            <a:pPr lvl="0">
              <a:buFont typeface="Wingdings" pitchFamily="2" charset="2"/>
              <a:buChar char="Ø"/>
            </a:pPr>
            <a:r>
              <a:rPr lang="pt-PT" b="1" dirty="0" smtClean="0">
                <a:solidFill>
                  <a:srgbClr val="0099FF"/>
                </a:solidFill>
                <a:latin typeface="Book Antiqua" pitchFamily="18" charset="0"/>
              </a:rPr>
              <a:t>Até 2005 - Aproximadamente 75.000 vírus conhecidos; </a:t>
            </a:r>
          </a:p>
          <a:p>
            <a:pPr lvl="0">
              <a:buFont typeface="Wingdings" pitchFamily="2" charset="2"/>
              <a:buChar char="Ø"/>
            </a:pPr>
            <a:r>
              <a:rPr lang="pt-PT" b="1" dirty="0" smtClean="0">
                <a:solidFill>
                  <a:srgbClr val="0099FF"/>
                </a:solidFill>
                <a:latin typeface="Book Antiqua" pitchFamily="18" charset="0"/>
              </a:rPr>
              <a:t>Até 2007 - Aproximadamente 200.000 vírus conhecidos; </a:t>
            </a:r>
          </a:p>
          <a:p>
            <a:pPr lvl="0">
              <a:buFont typeface="Wingdings" pitchFamily="2" charset="2"/>
              <a:buChar char="Ø"/>
            </a:pPr>
            <a:r>
              <a:rPr lang="pt-PT" b="1" dirty="0" smtClean="0">
                <a:solidFill>
                  <a:srgbClr val="0099FF"/>
                </a:solidFill>
                <a:latin typeface="Book Antiqua" pitchFamily="18" charset="0"/>
              </a:rPr>
              <a:t>Até Novembro de 2008 - Mais de 530.000 </a:t>
            </a:r>
            <a:endParaRPr lang="pt-PT" b="1" dirty="0" smtClean="0">
              <a:solidFill>
                <a:srgbClr val="0099FF"/>
              </a:solidFill>
              <a:latin typeface="Book Antiqua" pitchFamily="18" charset="0"/>
            </a:endParaRPr>
          </a:p>
          <a:p>
            <a:pPr lvl="0"/>
            <a:r>
              <a:rPr lang="pt-PT" b="1" dirty="0" smtClean="0">
                <a:solidFill>
                  <a:srgbClr val="0099FF"/>
                </a:solidFill>
                <a:latin typeface="Book Antiqua" pitchFamily="18" charset="0"/>
              </a:rPr>
              <a:t>vírus </a:t>
            </a:r>
            <a:r>
              <a:rPr lang="pt-PT" b="1" dirty="0" smtClean="0">
                <a:solidFill>
                  <a:srgbClr val="0099FF"/>
                </a:solidFill>
                <a:latin typeface="Book Antiqua" pitchFamily="18" charset="0"/>
              </a:rPr>
              <a:t>conhecidos. </a:t>
            </a:r>
          </a:p>
          <a:p>
            <a:pPr lvl="0">
              <a:buFont typeface="Wingdings" pitchFamily="2" charset="2"/>
              <a:buChar char="Ø"/>
            </a:pPr>
            <a:r>
              <a:rPr lang="pt-PT" b="1" dirty="0" smtClean="0">
                <a:solidFill>
                  <a:srgbClr val="0099FF"/>
                </a:solidFill>
                <a:latin typeface="Book Antiqua" pitchFamily="18" charset="0"/>
              </a:rPr>
              <a:t>Até Março de 2009 - Mais 630.000 vírus conhecidos. </a:t>
            </a:r>
          </a:p>
          <a:p>
            <a:endParaRPr lang="pt-PT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AutoShape 6" descr="http://pcworld.uol.com.br/idgestaticas/comparativos/seguranca/tabela-antivirus_vista.gif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9" name="CaixaDeTexto 8"/>
          <p:cNvSpPr txBox="1"/>
          <p:nvPr/>
        </p:nvSpPr>
        <p:spPr>
          <a:xfrm>
            <a:off x="2428860" y="571480"/>
            <a:ext cx="4929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cs typeface="Calibri" pitchFamily="34" charset="0"/>
              </a:rPr>
              <a:t>Índice</a:t>
            </a:r>
            <a:endParaRPr lang="pt-PT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  <a:cs typeface="Calibri" pitchFamily="34" charset="0"/>
            </a:endParaRPr>
          </a:p>
        </p:txBody>
      </p:sp>
      <p:sp>
        <p:nvSpPr>
          <p:cNvPr id="4" name="Rectângulo 3"/>
          <p:cNvSpPr/>
          <p:nvPr/>
        </p:nvSpPr>
        <p:spPr>
          <a:xfrm>
            <a:off x="714348" y="1428736"/>
            <a:ext cx="7572428" cy="9248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600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PT" dirty="0"/>
              <a:t>	</a:t>
            </a:r>
            <a:r>
              <a:rPr lang="pt-PT" dirty="0" smtClean="0">
                <a:latin typeface="Book Antiqua" pitchFamily="18" charset="0"/>
              </a:rPr>
              <a:t>Introdução ------------------------------------------------------------------- 1</a:t>
            </a:r>
          </a:p>
          <a:p>
            <a:pPr indent="-3600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PT" dirty="0" smtClean="0">
                <a:latin typeface="Book Antiqua" pitchFamily="18" charset="0"/>
              </a:rPr>
              <a:t>	</a:t>
            </a:r>
            <a:r>
              <a:rPr lang="pt-PT" dirty="0" smtClean="0">
                <a:latin typeface="Book Antiqua" pitchFamily="18" charset="0"/>
              </a:rPr>
              <a:t>Conceito de vírus ---------------------------------------------------------- 2</a:t>
            </a:r>
          </a:p>
          <a:p>
            <a:pPr indent="-3600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PT" dirty="0" smtClean="0">
                <a:latin typeface="Book Antiqua" pitchFamily="18" charset="0"/>
              </a:rPr>
              <a:t>	</a:t>
            </a:r>
            <a:r>
              <a:rPr lang="pt-PT" dirty="0" smtClean="0">
                <a:latin typeface="Book Antiqua" pitchFamily="18" charset="0"/>
              </a:rPr>
              <a:t>História dos vírus ----------------------------------------------------3; 4; 5</a:t>
            </a:r>
          </a:p>
          <a:p>
            <a:pPr indent="-3600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PT" dirty="0" smtClean="0">
                <a:latin typeface="Book Antiqua" pitchFamily="18" charset="0"/>
              </a:rPr>
              <a:t>	</a:t>
            </a:r>
            <a:r>
              <a:rPr lang="pt-PT" dirty="0" smtClean="0">
                <a:latin typeface="Book Antiqua" pitchFamily="18" charset="0"/>
              </a:rPr>
              <a:t>Tipos de vírus ----------------------------------------------------- 6; 7; 8; 9</a:t>
            </a:r>
          </a:p>
          <a:p>
            <a:pPr indent="-3600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PT" dirty="0" smtClean="0">
                <a:latin typeface="Book Antiqua" pitchFamily="18" charset="0"/>
              </a:rPr>
              <a:t>	</a:t>
            </a:r>
            <a:r>
              <a:rPr lang="pt-PT" dirty="0" smtClean="0">
                <a:latin typeface="Book Antiqua" pitchFamily="18" charset="0"/>
              </a:rPr>
              <a:t>Conceito de antivírus --------------------------------------------------- 10</a:t>
            </a:r>
          </a:p>
          <a:p>
            <a:pPr indent="-3600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PT" dirty="0" smtClean="0">
                <a:latin typeface="Book Antiqua" pitchFamily="18" charset="0"/>
              </a:rPr>
              <a:t>	</a:t>
            </a:r>
            <a:r>
              <a:rPr lang="pt-PT" dirty="0" smtClean="0">
                <a:latin typeface="Book Antiqua" pitchFamily="18" charset="0"/>
              </a:rPr>
              <a:t>Antivírus ------------------------------------------------------------------- 11</a:t>
            </a:r>
          </a:p>
          <a:p>
            <a:pPr indent="-3600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PT" dirty="0" smtClean="0">
                <a:latin typeface="Book Antiqua" pitchFamily="18" charset="0"/>
              </a:rPr>
              <a:t>	</a:t>
            </a:r>
            <a:r>
              <a:rPr lang="pt-PT" dirty="0" smtClean="0">
                <a:latin typeface="Book Antiqua" pitchFamily="18" charset="0"/>
              </a:rPr>
              <a:t>Panda Antivírus ------------------------------------------------------ 12; 13</a:t>
            </a:r>
          </a:p>
          <a:p>
            <a:pPr indent="-3600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PT" dirty="0" smtClean="0">
                <a:latin typeface="Book Antiqua" pitchFamily="18" charset="0"/>
              </a:rPr>
              <a:t>	</a:t>
            </a:r>
            <a:r>
              <a:rPr lang="pt-PT" dirty="0" smtClean="0">
                <a:latin typeface="Book Antiqua" pitchFamily="18" charset="0"/>
              </a:rPr>
              <a:t>Curiosidades ---------------------------------------------------------- 14; 15</a:t>
            </a:r>
          </a:p>
          <a:p>
            <a:pPr indent="-3600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PT" dirty="0" smtClean="0">
                <a:latin typeface="Book Antiqua" pitchFamily="18" charset="0"/>
              </a:rPr>
              <a:t>	</a:t>
            </a:r>
            <a:r>
              <a:rPr lang="pt-PT" dirty="0" smtClean="0">
                <a:latin typeface="Book Antiqua" pitchFamily="18" charset="0"/>
              </a:rPr>
              <a:t>Conclusão ------------------------------------------------------------------ 16</a:t>
            </a:r>
          </a:p>
          <a:p>
            <a:pPr indent="-3600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PT" dirty="0" smtClean="0">
                <a:latin typeface="Book Antiqua" pitchFamily="18" charset="0"/>
              </a:rPr>
              <a:t>	</a:t>
            </a:r>
            <a:endParaRPr lang="pt-PT" dirty="0" smtClean="0">
              <a:latin typeface="Book Antiqua" pitchFamily="18" charset="0"/>
            </a:endParaRPr>
          </a:p>
          <a:p>
            <a:pPr indent="-3600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PT" dirty="0" smtClean="0">
                <a:latin typeface="Book Antiqua" pitchFamily="18" charset="0"/>
              </a:rPr>
              <a:t>	</a:t>
            </a:r>
            <a:endParaRPr lang="pt-PT" dirty="0" smtClean="0">
              <a:latin typeface="Book Antiqua" pitchFamily="18" charset="0"/>
            </a:endParaRPr>
          </a:p>
          <a:p>
            <a:pPr indent="-3600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PT" dirty="0" smtClean="0">
                <a:latin typeface="Book Antiqua" pitchFamily="18" charset="0"/>
              </a:rPr>
              <a:t>	</a:t>
            </a:r>
            <a:endParaRPr lang="pt-PT" dirty="0" smtClean="0">
              <a:latin typeface="Book Antiqua" pitchFamily="18" charset="0"/>
            </a:endParaRPr>
          </a:p>
          <a:p>
            <a:pPr indent="-3600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pt-PT" dirty="0" smtClean="0">
              <a:latin typeface="Book Antiqua" pitchFamily="18" charset="0"/>
            </a:endParaRPr>
          </a:p>
          <a:p>
            <a:pPr indent="-3600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PT" dirty="0" smtClean="0">
                <a:latin typeface="Book Antiqua" pitchFamily="18" charset="0"/>
              </a:rPr>
              <a:t>	</a:t>
            </a:r>
            <a:endParaRPr lang="pt-PT" dirty="0" smtClean="0"/>
          </a:p>
          <a:p>
            <a:pPr indent="-360000" algn="just">
              <a:spcBef>
                <a:spcPts val="600"/>
              </a:spcBef>
              <a:spcAft>
                <a:spcPts val="600"/>
              </a:spcAft>
            </a:pPr>
            <a:endParaRPr lang="pt-PT" dirty="0" smtClean="0">
              <a:latin typeface="Book Antiqua" pitchFamily="18" charset="0"/>
            </a:endParaRPr>
          </a:p>
          <a:p>
            <a:pPr algn="just"/>
            <a:endParaRPr lang="pt-PT" dirty="0" smtClean="0"/>
          </a:p>
          <a:p>
            <a:r>
              <a:rPr lang="pt-PT" dirty="0" smtClean="0"/>
              <a:t/>
            </a:r>
            <a:br>
              <a:rPr lang="pt-PT" dirty="0" smtClean="0"/>
            </a:b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Área de Projecto 2009/2010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 dirty="0" smtClean="0"/>
              <a:t>15</a:t>
            </a:r>
            <a:endParaRPr lang="pt-PT" dirty="0"/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714348" y="1920049"/>
            <a:ext cx="792961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sz="1600" dirty="0" smtClean="0">
              <a:latin typeface="Arial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sz="1600" dirty="0" smtClean="0">
              <a:latin typeface="Arial" pitchFamily="34" charset="0"/>
              <a:cs typeface="Times New Roman" pitchFamily="18" charset="0"/>
            </a:endParaRPr>
          </a:p>
        </p:txBody>
      </p:sp>
      <p:pic>
        <p:nvPicPr>
          <p:cNvPr id="8" name="Picture 2" descr="G:\A.P\Imagem.jp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 l="7151" t="31111" r="53634" b="44285"/>
          <a:stretch>
            <a:fillRect/>
          </a:stretch>
        </p:blipFill>
        <p:spPr bwMode="auto">
          <a:xfrm>
            <a:off x="0" y="-6968"/>
            <a:ext cx="9144000" cy="6864968"/>
          </a:xfrm>
          <a:prstGeom prst="rect">
            <a:avLst/>
          </a:prstGeom>
          <a:noFill/>
        </p:spPr>
      </p:pic>
      <p:sp>
        <p:nvSpPr>
          <p:cNvPr id="10" name="Rectângulo 9"/>
          <p:cNvSpPr/>
          <p:nvPr/>
        </p:nvSpPr>
        <p:spPr>
          <a:xfrm>
            <a:off x="3214678" y="928670"/>
            <a:ext cx="564360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	</a:t>
            </a:r>
            <a:endParaRPr lang="pt-PT" dirty="0" smtClean="0">
              <a:latin typeface="Book Antiqua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pt-PT" dirty="0" smtClean="0">
              <a:latin typeface="Book Antiqua" pitchFamily="18" charset="0"/>
            </a:endParaRPr>
          </a:p>
          <a:p>
            <a:pPr algn="just"/>
            <a:r>
              <a:rPr lang="pt-PT" dirty="0" smtClean="0">
                <a:latin typeface="Book Antiqua" pitchFamily="18" charset="0"/>
              </a:rPr>
              <a:t> </a:t>
            </a:r>
            <a:r>
              <a:rPr lang="pt-PT" dirty="0" smtClean="0">
                <a:latin typeface="Book Antiqua" pitchFamily="18" charset="0"/>
              </a:rPr>
              <a:t>	</a:t>
            </a:r>
            <a:r>
              <a:rPr lang="pt-PT" dirty="0" smtClean="0">
                <a:solidFill>
                  <a:srgbClr val="FF0000"/>
                </a:solidFill>
                <a:latin typeface="Book Antiqua" pitchFamily="18" charset="0"/>
              </a:rPr>
              <a:t>A Inteligência Colectiva automatiza o processo de detecção de </a:t>
            </a:r>
            <a:r>
              <a:rPr lang="pt-PT" dirty="0" err="1" smtClean="0">
                <a:solidFill>
                  <a:srgbClr val="FF0000"/>
                </a:solidFill>
                <a:latin typeface="Book Antiqua" pitchFamily="18" charset="0"/>
              </a:rPr>
              <a:t>malware</a:t>
            </a:r>
            <a:r>
              <a:rPr lang="pt-PT" dirty="0" smtClean="0">
                <a:solidFill>
                  <a:srgbClr val="FF0000"/>
                </a:solidFill>
                <a:latin typeface="Book Antiqua" pitchFamily="18" charset="0"/>
              </a:rPr>
              <a:t> para o proteger proactivamente contra as ameaças mais recentes </a:t>
            </a:r>
            <a:endParaRPr lang="pt-PT" dirty="0" smtClean="0">
              <a:solidFill>
                <a:srgbClr val="FF0000"/>
              </a:solidFill>
              <a:latin typeface="Book Antiqua" pitchFamily="18" charset="0"/>
            </a:endParaRPr>
          </a:p>
          <a:p>
            <a:endParaRPr lang="pt-PT" dirty="0" smtClean="0">
              <a:solidFill>
                <a:srgbClr val="FF0000"/>
              </a:solidFill>
              <a:latin typeface="Book Antiqua" pitchFamily="18" charset="0"/>
            </a:endParaRPr>
          </a:p>
          <a:p>
            <a:endParaRPr lang="pt-PT" dirty="0" smtClean="0">
              <a:solidFill>
                <a:srgbClr val="FF0000"/>
              </a:solidFill>
              <a:latin typeface="Book Antiqua" pitchFamily="18" charset="0"/>
            </a:endParaRPr>
          </a:p>
          <a:p>
            <a:endParaRPr lang="pt-PT" dirty="0" smtClean="0">
              <a:solidFill>
                <a:srgbClr val="FF0000"/>
              </a:solidFill>
              <a:latin typeface="Book Antiqua" pitchFamily="18" charset="0"/>
            </a:endParaRPr>
          </a:p>
          <a:p>
            <a:endParaRPr lang="pt-PT" dirty="0" smtClean="0">
              <a:solidFill>
                <a:srgbClr val="FF0000"/>
              </a:solidFill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Área de Projecto 2009/2010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 dirty="0" smtClean="0"/>
              <a:t>15</a:t>
            </a:r>
            <a:endParaRPr lang="pt-PT" dirty="0"/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714348" y="1920049"/>
            <a:ext cx="792961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sz="1600" dirty="0" smtClean="0">
              <a:latin typeface="Arial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sz="1600" dirty="0" smtClean="0">
              <a:latin typeface="Arial" pitchFamily="34" charset="0"/>
              <a:cs typeface="Times New Roman" pitchFamily="18" charset="0"/>
            </a:endParaRPr>
          </a:p>
        </p:txBody>
      </p:sp>
      <p:pic>
        <p:nvPicPr>
          <p:cNvPr id="7" name="Picture 2" descr="G:\A.P\Imagem.jp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 l="52511" t="31250" r="7318" b="43750"/>
          <a:stretch>
            <a:fillRect/>
          </a:stretch>
        </p:blipFill>
        <p:spPr bwMode="auto">
          <a:xfrm>
            <a:off x="0" y="0"/>
            <a:ext cx="9144032" cy="6858024"/>
          </a:xfrm>
          <a:prstGeom prst="rect">
            <a:avLst/>
          </a:prstGeom>
          <a:noFill/>
        </p:spPr>
      </p:pic>
      <p:sp>
        <p:nvSpPr>
          <p:cNvPr id="9" name="Rectângulo 8"/>
          <p:cNvSpPr/>
          <p:nvPr/>
        </p:nvSpPr>
        <p:spPr>
          <a:xfrm>
            <a:off x="5072066" y="785794"/>
            <a:ext cx="378621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	</a:t>
            </a:r>
            <a:endParaRPr lang="pt-PT" dirty="0" smtClean="0">
              <a:latin typeface="Book Antiqua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pt-PT" dirty="0" smtClean="0">
              <a:solidFill>
                <a:srgbClr val="FF0000"/>
              </a:solidFill>
              <a:latin typeface="Book Antiqua" pitchFamily="18" charset="0"/>
            </a:endParaRPr>
          </a:p>
          <a:p>
            <a:pPr algn="just"/>
            <a:r>
              <a:rPr lang="pt-PT" dirty="0" smtClean="0">
                <a:solidFill>
                  <a:srgbClr val="FF0000"/>
                </a:solidFill>
                <a:latin typeface="Book Antiqua" pitchFamily="18" charset="0"/>
              </a:rPr>
              <a:t> </a:t>
            </a:r>
            <a:r>
              <a:rPr lang="pt-PT" dirty="0" smtClean="0">
                <a:solidFill>
                  <a:srgbClr val="FF0000"/>
                </a:solidFill>
                <a:latin typeface="Book Antiqua" pitchFamily="18" charset="0"/>
              </a:rPr>
              <a:t>     O novo módulo </a:t>
            </a:r>
            <a:r>
              <a:rPr lang="pt-PT" dirty="0" err="1" smtClean="0">
                <a:solidFill>
                  <a:srgbClr val="FF0000"/>
                </a:solidFill>
                <a:latin typeface="Book Antiqua" pitchFamily="18" charset="0"/>
              </a:rPr>
              <a:t>I</a:t>
            </a:r>
            <a:r>
              <a:rPr lang="pt-PT" dirty="0" err="1" smtClean="0">
                <a:solidFill>
                  <a:srgbClr val="FF0000"/>
                </a:solidFill>
                <a:latin typeface="Book Antiqua" pitchFamily="18" charset="0"/>
              </a:rPr>
              <a:t>dentity</a:t>
            </a:r>
            <a:r>
              <a:rPr lang="pt-PT" dirty="0" smtClean="0">
                <a:solidFill>
                  <a:srgbClr val="FF0000"/>
                </a:solidFill>
                <a:latin typeface="Book Antiqua" pitchFamily="18" charset="0"/>
              </a:rPr>
              <a:t> </a:t>
            </a:r>
            <a:r>
              <a:rPr lang="pt-PT" dirty="0" err="1" smtClean="0">
                <a:solidFill>
                  <a:srgbClr val="FF0000"/>
                </a:solidFill>
                <a:latin typeface="Book Antiqua" pitchFamily="18" charset="0"/>
              </a:rPr>
              <a:t>P</a:t>
            </a:r>
            <a:r>
              <a:rPr lang="pt-PT" dirty="0" err="1" smtClean="0">
                <a:solidFill>
                  <a:srgbClr val="FF0000"/>
                </a:solidFill>
                <a:latin typeface="Book Antiqua" pitchFamily="18" charset="0"/>
              </a:rPr>
              <a:t>rotecte</a:t>
            </a:r>
            <a:r>
              <a:rPr lang="pt-PT" dirty="0" smtClean="0">
                <a:solidFill>
                  <a:srgbClr val="FF0000"/>
                </a:solidFill>
                <a:latin typeface="Book Antiqua" pitchFamily="18" charset="0"/>
              </a:rPr>
              <a:t> 2.0 protege os seus dados pessoais (números </a:t>
            </a:r>
            <a:r>
              <a:rPr lang="pt-PT" dirty="0" smtClean="0">
                <a:solidFill>
                  <a:srgbClr val="FF0000"/>
                </a:solidFill>
                <a:latin typeface="Book Antiqua" pitchFamily="18" charset="0"/>
              </a:rPr>
              <a:t>de cartões de credito, credenciais bancárias, etc.) de ataques dos </a:t>
            </a:r>
            <a:r>
              <a:rPr lang="pt-PT" dirty="0" err="1" smtClean="0">
                <a:solidFill>
                  <a:srgbClr val="FF0000"/>
                </a:solidFill>
                <a:latin typeface="Book Antiqua" pitchFamily="18" charset="0"/>
              </a:rPr>
              <a:t>cibercriminosos</a:t>
            </a:r>
            <a:r>
              <a:rPr lang="pt-PT" dirty="0" smtClean="0">
                <a:solidFill>
                  <a:srgbClr val="FF0000"/>
                </a:solidFill>
                <a:latin typeface="Book Antiqua" pitchFamily="18" charset="0"/>
              </a:rPr>
              <a:t> utilizam </a:t>
            </a:r>
            <a:r>
              <a:rPr lang="pt-PT" dirty="0" err="1" smtClean="0">
                <a:solidFill>
                  <a:srgbClr val="FF0000"/>
                </a:solidFill>
                <a:latin typeface="Book Antiqua" pitchFamily="18" charset="0"/>
              </a:rPr>
              <a:t>rootkits</a:t>
            </a:r>
            <a:r>
              <a:rPr lang="pt-PT" dirty="0" smtClean="0">
                <a:solidFill>
                  <a:srgbClr val="FF0000"/>
                </a:solidFill>
                <a:latin typeface="Book Antiqua" pitchFamily="18" charset="0"/>
              </a:rPr>
              <a:t> para ocultar </a:t>
            </a:r>
            <a:r>
              <a:rPr lang="pt-PT" dirty="0" err="1" smtClean="0">
                <a:solidFill>
                  <a:srgbClr val="FF0000"/>
                </a:solidFill>
                <a:latin typeface="Book Antiqua" pitchFamily="18" charset="0"/>
              </a:rPr>
              <a:t>malware</a:t>
            </a:r>
            <a:endParaRPr lang="pt-PT" dirty="0" smtClean="0">
              <a:solidFill>
                <a:srgbClr val="FF0000"/>
              </a:solidFill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  <a:p>
            <a:endParaRPr lang="pt-PT" dirty="0" smtClean="0">
              <a:latin typeface="Book Antiqua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Área de Projecto 2009/2010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 dirty="0" smtClean="0"/>
              <a:t>1</a:t>
            </a:r>
            <a:endParaRPr lang="pt-PT" dirty="0"/>
          </a:p>
        </p:txBody>
      </p:sp>
      <p:sp>
        <p:nvSpPr>
          <p:cNvPr id="6" name="Título 5"/>
          <p:cNvSpPr txBox="1">
            <a:spLocks noGrp="1"/>
          </p:cNvSpPr>
          <p:nvPr>
            <p:ph type="title"/>
          </p:nvPr>
        </p:nvSpPr>
        <p:spPr>
          <a:xfrm>
            <a:off x="457200" y="553750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cs typeface="Calibri" pitchFamily="34" charset="0"/>
              </a:rPr>
              <a:t>Introdução</a:t>
            </a:r>
            <a:endParaRPr lang="pt-PT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  <a:cs typeface="Calibri" pitchFamily="34" charset="0"/>
            </a:endParaRPr>
          </a:p>
        </p:txBody>
      </p:sp>
      <p:sp>
        <p:nvSpPr>
          <p:cNvPr id="7" name="Rectângulo 6"/>
          <p:cNvSpPr/>
          <p:nvPr/>
        </p:nvSpPr>
        <p:spPr>
          <a:xfrm>
            <a:off x="928662" y="1785926"/>
            <a:ext cx="75724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600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PT" dirty="0"/>
              <a:t>	</a:t>
            </a:r>
            <a:r>
              <a:rPr lang="pt-PT" dirty="0" smtClean="0">
                <a:latin typeface="Book Antiqua" pitchFamily="18" charset="0"/>
              </a:rPr>
              <a:t>Com este trabalho nós pretendemos demonstrar  que os vírus são cada vês  mais um problema frequente nos dias de hoje.</a:t>
            </a:r>
          </a:p>
          <a:p>
            <a:pPr indent="-3600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PT" dirty="0" smtClean="0">
                <a:latin typeface="Book Antiqua" pitchFamily="18" charset="0"/>
              </a:rPr>
              <a:t>	</a:t>
            </a:r>
          </a:p>
          <a:p>
            <a:pPr indent="-3600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pt-PT" dirty="0" smtClean="0">
              <a:latin typeface="Book Antiqua" pitchFamily="18" charset="0"/>
            </a:endParaRPr>
          </a:p>
          <a:p>
            <a:pPr indent="-3600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PT" dirty="0" smtClean="0">
                <a:latin typeface="Book Antiqua" pitchFamily="18" charset="0"/>
              </a:rPr>
              <a:t>	</a:t>
            </a:r>
            <a:endParaRPr lang="pt-PT" dirty="0" smtClean="0"/>
          </a:p>
          <a:p>
            <a:pPr indent="-360000" algn="just">
              <a:spcBef>
                <a:spcPts val="600"/>
              </a:spcBef>
              <a:spcAft>
                <a:spcPts val="600"/>
              </a:spcAft>
            </a:pPr>
            <a:endParaRPr lang="pt-PT" dirty="0" smtClean="0">
              <a:latin typeface="Book Antiqua" pitchFamily="18" charset="0"/>
            </a:endParaRPr>
          </a:p>
          <a:p>
            <a:pPr algn="just"/>
            <a:endParaRPr lang="pt-PT" dirty="0" smtClean="0"/>
          </a:p>
          <a:p>
            <a:r>
              <a:rPr lang="pt-PT" dirty="0" smtClean="0"/>
              <a:t/>
            </a:r>
            <a:br>
              <a:rPr lang="pt-PT" dirty="0" smtClean="0"/>
            </a:br>
            <a:endParaRPr lang="pt-PT" dirty="0"/>
          </a:p>
        </p:txBody>
      </p:sp>
      <p:pic>
        <p:nvPicPr>
          <p:cNvPr id="1026" name="Picture 2" descr="G:\8ºano\A.P\hacker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40" y="3071810"/>
            <a:ext cx="2857500" cy="28670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tx2">
                <a:lumMod val="50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 prst="angle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Área de Projecto 2009/2010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 dirty="0" smtClean="0"/>
              <a:t>2</a:t>
            </a:r>
            <a:endParaRPr lang="pt-PT" dirty="0"/>
          </a:p>
        </p:txBody>
      </p:sp>
      <p:sp>
        <p:nvSpPr>
          <p:cNvPr id="6" name="Título 5"/>
          <p:cNvSpPr txBox="1">
            <a:spLocks noGrp="1"/>
          </p:cNvSpPr>
          <p:nvPr>
            <p:ph type="title"/>
          </p:nvPr>
        </p:nvSpPr>
        <p:spPr>
          <a:xfrm>
            <a:off x="457200" y="553750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cs typeface="Calibri" pitchFamily="34" charset="0"/>
              </a:rPr>
              <a:t>Conceito de vírus</a:t>
            </a:r>
            <a:endParaRPr lang="pt-PT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  <a:cs typeface="Calibri" pitchFamily="34" charset="0"/>
            </a:endParaRPr>
          </a:p>
        </p:txBody>
      </p:sp>
      <p:sp>
        <p:nvSpPr>
          <p:cNvPr id="7" name="Rectângulo 6"/>
          <p:cNvSpPr/>
          <p:nvPr/>
        </p:nvSpPr>
        <p:spPr>
          <a:xfrm>
            <a:off x="1000100" y="2428868"/>
            <a:ext cx="757242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600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PT" dirty="0"/>
              <a:t>	</a:t>
            </a:r>
            <a:r>
              <a:rPr lang="pt-PT" dirty="0" smtClean="0">
                <a:latin typeface="Book Antiqua" pitchFamily="18" charset="0"/>
              </a:rPr>
              <a:t>Um vírus de computador é um programa malicioso que infecta o sistema, faz cópias de si mesmo e tenta espalhar-se para outros computadores, de diversas maneiras.</a:t>
            </a:r>
          </a:p>
          <a:p>
            <a:pPr indent="-3600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PT" dirty="0" smtClean="0">
                <a:latin typeface="Book Antiqua" pitchFamily="18" charset="0"/>
              </a:rPr>
              <a:t>	Os vírus são mais comummente espalhados por anexos em mensagens de email ou em mensagens instantâneas. </a:t>
            </a:r>
          </a:p>
          <a:p>
            <a:pPr indent="-3600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pt-PT" dirty="0" smtClean="0">
              <a:latin typeface="Book Antiqua" pitchFamily="18" charset="0"/>
            </a:endParaRPr>
          </a:p>
          <a:p>
            <a:pPr indent="-3600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PT" dirty="0" smtClean="0">
                <a:latin typeface="Book Antiqua" pitchFamily="18" charset="0"/>
              </a:rPr>
              <a:t>	</a:t>
            </a:r>
            <a:endParaRPr lang="pt-PT" dirty="0" smtClean="0"/>
          </a:p>
          <a:p>
            <a:pPr indent="-360000" algn="just">
              <a:spcBef>
                <a:spcPts val="600"/>
              </a:spcBef>
              <a:spcAft>
                <a:spcPts val="600"/>
              </a:spcAft>
            </a:pPr>
            <a:endParaRPr lang="pt-PT" dirty="0" smtClean="0">
              <a:latin typeface="Book Antiqua" pitchFamily="18" charset="0"/>
            </a:endParaRPr>
          </a:p>
          <a:p>
            <a:pPr algn="just"/>
            <a:endParaRPr lang="pt-PT" dirty="0" smtClean="0"/>
          </a:p>
          <a:p>
            <a:r>
              <a:rPr lang="pt-PT" dirty="0" smtClean="0"/>
              <a:t/>
            </a:r>
            <a:br>
              <a:rPr lang="pt-PT" dirty="0" smtClean="0"/>
            </a:br>
            <a:endParaRPr lang="pt-PT" dirty="0"/>
          </a:p>
        </p:txBody>
      </p:sp>
      <p:pic>
        <p:nvPicPr>
          <p:cNvPr id="1028" name="Picture 4" descr="G:\PEN\8ºano\viru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85728"/>
            <a:ext cx="1434958" cy="12288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1" name="Picture 4" descr="G:\PEN\8ºano\viru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5140" y="357166"/>
            <a:ext cx="1434958" cy="12288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Área de Projecto 2009/2010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 dirty="0" smtClean="0"/>
              <a:t>3</a:t>
            </a:r>
            <a:endParaRPr lang="pt-PT" dirty="0"/>
          </a:p>
        </p:txBody>
      </p:sp>
      <p:sp>
        <p:nvSpPr>
          <p:cNvPr id="6" name="Título 5"/>
          <p:cNvSpPr txBox="1">
            <a:spLocks noGrp="1"/>
          </p:cNvSpPr>
          <p:nvPr>
            <p:ph type="title"/>
          </p:nvPr>
        </p:nvSpPr>
        <p:spPr>
          <a:xfrm>
            <a:off x="457200" y="553750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cs typeface="Calibri" pitchFamily="34" charset="0"/>
              </a:rPr>
              <a:t>História  dos  vírus</a:t>
            </a:r>
            <a:endParaRPr lang="pt-PT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  <a:cs typeface="Calibri" pitchFamily="34" charset="0"/>
            </a:endParaRPr>
          </a:p>
        </p:txBody>
      </p:sp>
      <p:sp>
        <p:nvSpPr>
          <p:cNvPr id="7" name="Rectângulo 6"/>
          <p:cNvSpPr/>
          <p:nvPr/>
        </p:nvSpPr>
        <p:spPr>
          <a:xfrm>
            <a:off x="1000100" y="2428868"/>
            <a:ext cx="7572428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dirty="0"/>
              <a:t>	</a:t>
            </a:r>
            <a:r>
              <a:rPr lang="pt-PT" dirty="0" smtClean="0">
                <a:latin typeface="Book Antiqua" pitchFamily="18" charset="0"/>
              </a:rPr>
              <a:t> Em 1983, Len Eidelmen demonstrou um seminário sobre segurança computacional, um programa auto – </a:t>
            </a:r>
            <a:r>
              <a:rPr lang="pt-PT" dirty="0" err="1" smtClean="0">
                <a:latin typeface="Book Antiqua" pitchFamily="18" charset="0"/>
              </a:rPr>
              <a:t>replicante</a:t>
            </a:r>
            <a:r>
              <a:rPr lang="pt-PT" dirty="0" smtClean="0">
                <a:latin typeface="Book Antiqua" pitchFamily="18" charset="0"/>
              </a:rPr>
              <a:t>  num sistema VAX11/750. O primeiro vírus para computador nasceu em 1986 e chamava-se Brain, era da classe dos Vírus de Boot , ou seja, danificava o sector de inicialização do disco rígido. A sua forma de propagação era através de uma disquete contaminada. </a:t>
            </a:r>
          </a:p>
          <a:p>
            <a:pPr indent="-3600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pt-PT" dirty="0" smtClean="0">
              <a:latin typeface="Book Antiqua" pitchFamily="18" charset="0"/>
            </a:endParaRPr>
          </a:p>
          <a:p>
            <a:pPr indent="-3600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PT" dirty="0" smtClean="0">
                <a:latin typeface="Book Antiqua" pitchFamily="18" charset="0"/>
              </a:rPr>
              <a:t>	</a:t>
            </a:r>
            <a:endParaRPr lang="pt-PT" dirty="0" smtClean="0"/>
          </a:p>
          <a:p>
            <a:pPr indent="-360000" algn="just">
              <a:spcBef>
                <a:spcPts val="600"/>
              </a:spcBef>
              <a:spcAft>
                <a:spcPts val="600"/>
              </a:spcAft>
            </a:pPr>
            <a:endParaRPr lang="pt-PT" dirty="0" smtClean="0">
              <a:latin typeface="Book Antiqua" pitchFamily="18" charset="0"/>
            </a:endParaRPr>
          </a:p>
          <a:p>
            <a:pPr algn="just"/>
            <a:endParaRPr lang="pt-PT" dirty="0" smtClean="0"/>
          </a:p>
          <a:p>
            <a:r>
              <a:rPr lang="pt-PT" dirty="0" smtClean="0"/>
              <a:t/>
            </a:r>
            <a:br>
              <a:rPr lang="pt-PT" dirty="0" smtClean="0"/>
            </a:br>
            <a:endParaRPr lang="pt-PT" dirty="0"/>
          </a:p>
        </p:txBody>
      </p:sp>
      <p:pic>
        <p:nvPicPr>
          <p:cNvPr id="2052" name="Picture 4" descr="http://www.reportajes.org/wp-content/uploads/2008/01/ict06datasecurity.gif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50" y="285728"/>
            <a:ext cx="1436400" cy="126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" name="Picture 4" descr="http://www.reportajes.org/wp-content/uploads/2008/01/ict06datasecurity.gif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64" y="357166"/>
            <a:ext cx="1436400" cy="126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Área de Projecto 2009/2010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 dirty="0" smtClean="0"/>
              <a:t>4</a:t>
            </a:r>
            <a:endParaRPr lang="pt-PT" dirty="0"/>
          </a:p>
        </p:txBody>
      </p:sp>
      <p:sp>
        <p:nvSpPr>
          <p:cNvPr id="6" name="Título 5"/>
          <p:cNvSpPr txBox="1">
            <a:spLocks noGrp="1"/>
          </p:cNvSpPr>
          <p:nvPr>
            <p:ph type="title"/>
          </p:nvPr>
        </p:nvSpPr>
        <p:spPr>
          <a:xfrm>
            <a:off x="457200" y="553750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cs typeface="Calibri" pitchFamily="34" charset="0"/>
              </a:rPr>
              <a:t>História  dos  vírus</a:t>
            </a:r>
            <a:endParaRPr lang="pt-PT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  <a:cs typeface="Calibri" pitchFamily="34" charset="0"/>
            </a:endParaRPr>
          </a:p>
        </p:txBody>
      </p:sp>
      <p:sp>
        <p:nvSpPr>
          <p:cNvPr id="7" name="Rectângulo 6"/>
          <p:cNvSpPr/>
          <p:nvPr/>
        </p:nvSpPr>
        <p:spPr>
          <a:xfrm>
            <a:off x="1000100" y="2428868"/>
            <a:ext cx="7572428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dirty="0" smtClean="0">
                <a:latin typeface="Book Antiqua" pitchFamily="18" charset="0"/>
              </a:rPr>
              <a:t>	Em 1989, aparece o Dark Avenger, o qual vem contaminar rapidamente os computadores, mas o estrago é bem lento, permitindo que o vírus passe despercebido. </a:t>
            </a:r>
          </a:p>
          <a:p>
            <a:pPr algn="just">
              <a:lnSpc>
                <a:spcPct val="150000"/>
              </a:lnSpc>
            </a:pPr>
            <a:r>
              <a:rPr lang="pt-PT" dirty="0" smtClean="0">
                <a:latin typeface="Book Antiqua" pitchFamily="18" charset="0"/>
              </a:rPr>
              <a:t>	Em 1992, Michelangelo, o primeiro vírus a aparecer na média. É programado para sobre gravar partes das unidades de disco rígido criando pastas e arquivos com conteúdos.</a:t>
            </a:r>
          </a:p>
          <a:p>
            <a:pPr indent="-3600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pt-PT" dirty="0" smtClean="0">
              <a:latin typeface="Book Antiqua" pitchFamily="18" charset="0"/>
            </a:endParaRPr>
          </a:p>
          <a:p>
            <a:pPr indent="-3600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PT" dirty="0" smtClean="0">
                <a:latin typeface="Book Antiqua" pitchFamily="18" charset="0"/>
              </a:rPr>
              <a:t>	</a:t>
            </a:r>
          </a:p>
          <a:p>
            <a:pPr indent="-360000" algn="just">
              <a:spcBef>
                <a:spcPts val="600"/>
              </a:spcBef>
              <a:spcAft>
                <a:spcPts val="600"/>
              </a:spcAft>
            </a:pPr>
            <a:endParaRPr lang="pt-PT" dirty="0" smtClean="0">
              <a:latin typeface="Book Antiqua" pitchFamily="18" charset="0"/>
            </a:endParaRPr>
          </a:p>
          <a:p>
            <a:pPr algn="just"/>
            <a:endParaRPr lang="pt-PT" dirty="0" smtClean="0">
              <a:latin typeface="Book Antiqua" pitchFamily="18" charset="0"/>
            </a:endParaRPr>
          </a:p>
          <a:p>
            <a:r>
              <a:rPr lang="pt-PT" dirty="0" smtClean="0"/>
              <a:t/>
            </a:r>
            <a:br>
              <a:rPr lang="pt-PT" dirty="0" smtClean="0"/>
            </a:br>
            <a:endParaRPr lang="pt-PT" dirty="0"/>
          </a:p>
        </p:txBody>
      </p:sp>
      <p:pic>
        <p:nvPicPr>
          <p:cNvPr id="8" name="Picture 4" descr="http://www.reportajes.org/wp-content/uploads/2008/01/ict06datasecurity.gif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50" y="285728"/>
            <a:ext cx="1436400" cy="126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9" name="Picture 4" descr="http://www.reportajes.org/wp-content/uploads/2008/01/ict06datasecurity.gif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64" y="357166"/>
            <a:ext cx="1436400" cy="126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Área de Projecto 2009/2010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 dirty="0" smtClean="0"/>
              <a:t>5</a:t>
            </a:r>
            <a:endParaRPr lang="pt-PT" dirty="0"/>
          </a:p>
        </p:txBody>
      </p:sp>
      <p:sp>
        <p:nvSpPr>
          <p:cNvPr id="6" name="Título 5"/>
          <p:cNvSpPr txBox="1">
            <a:spLocks noGrp="1"/>
          </p:cNvSpPr>
          <p:nvPr>
            <p:ph type="title"/>
          </p:nvPr>
        </p:nvSpPr>
        <p:spPr>
          <a:xfrm>
            <a:off x="457200" y="553750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cs typeface="Calibri" pitchFamily="34" charset="0"/>
              </a:rPr>
              <a:t>História  dos  vírus</a:t>
            </a:r>
            <a:endParaRPr lang="pt-PT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  <a:cs typeface="Calibri" pitchFamily="34" charset="0"/>
            </a:endParaRPr>
          </a:p>
        </p:txBody>
      </p:sp>
      <p:sp>
        <p:nvSpPr>
          <p:cNvPr id="7" name="Rectângulo 6"/>
          <p:cNvSpPr/>
          <p:nvPr/>
        </p:nvSpPr>
        <p:spPr>
          <a:xfrm>
            <a:off x="1000100" y="2428868"/>
            <a:ext cx="7572428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dirty="0" smtClean="0">
                <a:latin typeface="Book Antiqua" pitchFamily="18" charset="0"/>
              </a:rPr>
              <a:t>	Em 1995, surge o vírus </a:t>
            </a:r>
            <a:r>
              <a:rPr lang="pt-PT" dirty="0" err="1" smtClean="0">
                <a:latin typeface="Book Antiqua" pitchFamily="18" charset="0"/>
              </a:rPr>
              <a:t>Concept</a:t>
            </a:r>
            <a:r>
              <a:rPr lang="pt-PT" dirty="0" smtClean="0">
                <a:latin typeface="Book Antiqua" pitchFamily="18" charset="0"/>
              </a:rPr>
              <a:t>, o primeiro vírus de macro. Ele espalha – se facilmente, pois replicam – se através do sector de boot, espalhando por todos os arquivos executáveis.</a:t>
            </a:r>
          </a:p>
          <a:p>
            <a:pPr algn="just">
              <a:lnSpc>
                <a:spcPct val="150000"/>
              </a:lnSpc>
            </a:pPr>
            <a:r>
              <a:rPr lang="pt-PT" dirty="0" smtClean="0">
                <a:latin typeface="Book Antiqua" pitchFamily="18" charset="0"/>
              </a:rPr>
              <a:t>	Em 2000, o vírus </a:t>
            </a:r>
            <a:r>
              <a:rPr lang="pt-PT" dirty="0" err="1" smtClean="0">
                <a:latin typeface="Book Antiqua" pitchFamily="18" charset="0"/>
              </a:rPr>
              <a:t>LoveLetter</a:t>
            </a:r>
            <a:r>
              <a:rPr lang="pt-PT" dirty="0" smtClean="0">
                <a:latin typeface="Book Antiqua" pitchFamily="18" charset="0"/>
              </a:rPr>
              <a:t>, varre a Europa e os Estados Unidos em seis horas. Infecta cerca de 2,5 a 3 milhões de máquinas e causou danos estimados em 8,7 bilhões $.</a:t>
            </a:r>
          </a:p>
          <a:p>
            <a:pPr indent="-3600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pt-PT" dirty="0" smtClean="0">
              <a:latin typeface="Book Antiqua" pitchFamily="18" charset="0"/>
            </a:endParaRPr>
          </a:p>
          <a:p>
            <a:pPr indent="-3600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PT" dirty="0" smtClean="0">
                <a:latin typeface="Book Antiqua" pitchFamily="18" charset="0"/>
              </a:rPr>
              <a:t>	</a:t>
            </a:r>
          </a:p>
          <a:p>
            <a:pPr indent="-360000" algn="just">
              <a:spcBef>
                <a:spcPts val="600"/>
              </a:spcBef>
              <a:spcAft>
                <a:spcPts val="600"/>
              </a:spcAft>
            </a:pPr>
            <a:endParaRPr lang="pt-PT" dirty="0" smtClean="0">
              <a:latin typeface="Book Antiqua" pitchFamily="18" charset="0"/>
            </a:endParaRPr>
          </a:p>
          <a:p>
            <a:pPr algn="just"/>
            <a:endParaRPr lang="pt-PT" dirty="0" smtClean="0">
              <a:latin typeface="Book Antiqua" pitchFamily="18" charset="0"/>
            </a:endParaRPr>
          </a:p>
          <a:p>
            <a:r>
              <a:rPr lang="pt-PT" dirty="0" smtClean="0"/>
              <a:t/>
            </a:r>
            <a:br>
              <a:rPr lang="pt-PT" dirty="0" smtClean="0"/>
            </a:br>
            <a:endParaRPr lang="pt-PT" dirty="0"/>
          </a:p>
        </p:txBody>
      </p:sp>
      <p:pic>
        <p:nvPicPr>
          <p:cNvPr id="8" name="Picture 4" descr="http://www.reportajes.org/wp-content/uploads/2008/01/ict06datasecurity.gif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50" y="285728"/>
            <a:ext cx="1436400" cy="126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9" name="Picture 4" descr="http://www.reportajes.org/wp-content/uploads/2008/01/ict06datasecurity.gif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64" y="357166"/>
            <a:ext cx="1436400" cy="126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Área de Projecto 2009/2010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 dirty="0" smtClean="0"/>
              <a:t>6</a:t>
            </a:r>
            <a:endParaRPr lang="pt-PT" dirty="0"/>
          </a:p>
        </p:txBody>
      </p:sp>
      <p:sp>
        <p:nvSpPr>
          <p:cNvPr id="6" name="Título 5"/>
          <p:cNvSpPr txBox="1">
            <a:spLocks noGrp="1"/>
          </p:cNvSpPr>
          <p:nvPr>
            <p:ph type="title"/>
          </p:nvPr>
        </p:nvSpPr>
        <p:spPr>
          <a:xfrm>
            <a:off x="457200" y="553750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cs typeface="Calibri" pitchFamily="34" charset="0"/>
              </a:rPr>
              <a:t>Tipos de vírus</a:t>
            </a:r>
            <a:endParaRPr lang="pt-PT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  <a:cs typeface="Calibri" pitchFamily="34" charset="0"/>
            </a:endParaRPr>
          </a:p>
        </p:txBody>
      </p:sp>
      <p:sp>
        <p:nvSpPr>
          <p:cNvPr id="7" name="Rectângulo 6"/>
          <p:cNvSpPr/>
          <p:nvPr/>
        </p:nvSpPr>
        <p:spPr>
          <a:xfrm>
            <a:off x="928662" y="2143116"/>
            <a:ext cx="7572428" cy="6909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		Vírus de Boot</a:t>
            </a:r>
            <a:endParaRPr lang="pt-PT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r>
              <a:rPr lang="pt-PT" dirty="0" smtClean="0">
                <a:latin typeface="Book Antiqua" pitchFamily="18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pt-PT" dirty="0" smtClean="0">
                <a:latin typeface="Book Antiqua" pitchFamily="18" charset="0"/>
              </a:rPr>
              <a:t>	Um dos primeiros tipos de vírus conhecido, o vírus de boot infecta a partição de inicialização do sistema operacional. Assim, ele é activado quando o computador é ligado e o sistema operacional é carregado.</a:t>
            </a:r>
          </a:p>
          <a:p>
            <a:r>
              <a:rPr lang="pt-PT" b="1" dirty="0" smtClean="0">
                <a:solidFill>
                  <a:srgbClr val="FF0000"/>
                </a:solidFill>
                <a:latin typeface="Book Antiqua" pitchFamily="18" charset="0"/>
              </a:rPr>
              <a:t>		</a:t>
            </a:r>
            <a:r>
              <a:rPr lang="pt-PT" b="1" dirty="0" err="1" smtClean="0">
                <a:solidFill>
                  <a:srgbClr val="FF0000"/>
                </a:solidFill>
                <a:latin typeface="Book Antiqua" pitchFamily="18" charset="0"/>
              </a:rPr>
              <a:t>Time</a:t>
            </a:r>
            <a:r>
              <a:rPr lang="pt-PT" b="1" dirty="0" smtClean="0">
                <a:solidFill>
                  <a:srgbClr val="FF0000"/>
                </a:solidFill>
                <a:latin typeface="Book Antiqua" pitchFamily="18" charset="0"/>
              </a:rPr>
              <a:t> </a:t>
            </a:r>
            <a:r>
              <a:rPr lang="pt-PT" b="1" dirty="0" err="1" smtClean="0">
                <a:solidFill>
                  <a:srgbClr val="FF0000"/>
                </a:solidFill>
                <a:latin typeface="Book Antiqua" pitchFamily="18" charset="0"/>
              </a:rPr>
              <a:t>Bomb</a:t>
            </a:r>
            <a:endParaRPr lang="pt-PT" b="1" dirty="0" smtClean="0">
              <a:solidFill>
                <a:srgbClr val="FF0000"/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</a:pPr>
            <a:endParaRPr lang="pt-PT" dirty="0" smtClean="0">
              <a:solidFill>
                <a:srgbClr val="FF0000"/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</a:pPr>
            <a:r>
              <a:rPr lang="pt-PT" dirty="0" smtClean="0">
                <a:latin typeface="Book Antiqua" pitchFamily="18" charset="0"/>
              </a:rPr>
              <a:t>	Os vírus do tipo "bomba - relógio" são programados para se activarem em determinados momentos, definidos pelo seu criador, desligando o computador infectado. </a:t>
            </a:r>
          </a:p>
          <a:p>
            <a:pPr>
              <a:lnSpc>
                <a:spcPct val="150000"/>
              </a:lnSpc>
            </a:pPr>
            <a:endParaRPr lang="pt-PT" dirty="0" smtClean="0">
              <a:latin typeface="Book Antiqua" pitchFamily="18" charset="0"/>
            </a:endParaRPr>
          </a:p>
          <a:p>
            <a:pPr algn="just">
              <a:lnSpc>
                <a:spcPct val="150000"/>
              </a:lnSpc>
            </a:pPr>
            <a:endParaRPr lang="pt-PT" dirty="0" smtClean="0">
              <a:latin typeface="Book Antiqua" pitchFamily="18" charset="0"/>
            </a:endParaRPr>
          </a:p>
          <a:p>
            <a:pPr indent="-3600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PT" dirty="0" smtClean="0">
                <a:latin typeface="Book Antiqua" pitchFamily="18" charset="0"/>
              </a:rPr>
              <a:t>	</a:t>
            </a:r>
          </a:p>
          <a:p>
            <a:pPr indent="-360000" algn="just">
              <a:spcBef>
                <a:spcPts val="600"/>
              </a:spcBef>
              <a:spcAft>
                <a:spcPts val="600"/>
              </a:spcAft>
            </a:pPr>
            <a:endParaRPr lang="pt-PT" dirty="0" smtClean="0">
              <a:latin typeface="Book Antiqua" pitchFamily="18" charset="0"/>
            </a:endParaRPr>
          </a:p>
          <a:p>
            <a:pPr algn="just"/>
            <a:endParaRPr lang="pt-PT" dirty="0" smtClean="0">
              <a:latin typeface="Book Antiqua" pitchFamily="18" charset="0"/>
            </a:endParaRPr>
          </a:p>
          <a:p>
            <a:r>
              <a:rPr lang="pt-PT" dirty="0" smtClean="0"/>
              <a:t/>
            </a:r>
            <a:br>
              <a:rPr lang="pt-PT" dirty="0" smtClean="0"/>
            </a:br>
            <a:endParaRPr lang="pt-PT" dirty="0"/>
          </a:p>
        </p:txBody>
      </p:sp>
      <p:pic>
        <p:nvPicPr>
          <p:cNvPr id="22530" name="Picture 2" descr="G:\PEN\8ºano\300%20time%20bomb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24" y="3929066"/>
            <a:ext cx="714380" cy="10572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22532" name="Picture 4" descr="http://farm4.static.flickr.com/3058/2921316364_df494c4d0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7" y="1785926"/>
            <a:ext cx="1085995" cy="9035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Área de Projecto 2009/2010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 dirty="0" smtClean="0"/>
              <a:t>7</a:t>
            </a:r>
            <a:endParaRPr lang="pt-PT" dirty="0"/>
          </a:p>
        </p:txBody>
      </p:sp>
      <p:sp>
        <p:nvSpPr>
          <p:cNvPr id="6" name="Título 5"/>
          <p:cNvSpPr txBox="1">
            <a:spLocks noGrp="1"/>
          </p:cNvSpPr>
          <p:nvPr>
            <p:ph type="title"/>
          </p:nvPr>
        </p:nvSpPr>
        <p:spPr>
          <a:xfrm>
            <a:off x="457200" y="553750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cs typeface="Calibri" pitchFamily="34" charset="0"/>
              </a:rPr>
              <a:t>Tipos de vírus</a:t>
            </a:r>
            <a:endParaRPr lang="pt-PT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  <a:cs typeface="Calibri" pitchFamily="34" charset="0"/>
            </a:endParaRPr>
          </a:p>
        </p:txBody>
      </p:sp>
      <p:sp>
        <p:nvSpPr>
          <p:cNvPr id="7" name="Rectângulo 6"/>
          <p:cNvSpPr/>
          <p:nvPr/>
        </p:nvSpPr>
        <p:spPr>
          <a:xfrm>
            <a:off x="1000100" y="1928802"/>
            <a:ext cx="75724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		</a:t>
            </a:r>
            <a:r>
              <a:rPr lang="pt-PT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Worms</a:t>
            </a:r>
            <a:r>
              <a:rPr lang="pt-PT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ou vermes</a:t>
            </a:r>
          </a:p>
          <a:p>
            <a:endParaRPr lang="pt-PT" dirty="0" smtClean="0"/>
          </a:p>
          <a:p>
            <a:pPr algn="just">
              <a:lnSpc>
                <a:spcPct val="150000"/>
              </a:lnSpc>
            </a:pPr>
            <a:r>
              <a:rPr lang="pt-PT" dirty="0" smtClean="0"/>
              <a:t>	</a:t>
            </a:r>
            <a:r>
              <a:rPr lang="pt-PT" dirty="0" smtClean="0">
                <a:latin typeface="Book Antiqua" pitchFamily="18" charset="0"/>
              </a:rPr>
              <a:t>Os seus criadores por vezes, deixaram de lado o desejo de danificar o sistema e passaram a programar os seus vírus de forma que apenas se repliquem, sem o objectivo de causar graves danos ao sistema. Este tipo de vírus passou a ser chamado</a:t>
            </a:r>
            <a:r>
              <a:rPr lang="pt-PT" i="1" dirty="0" smtClean="0">
                <a:latin typeface="Book Antiqua" pitchFamily="18" charset="0"/>
              </a:rPr>
              <a:t> de verme </a:t>
            </a:r>
            <a:r>
              <a:rPr lang="pt-PT" dirty="0" smtClean="0">
                <a:latin typeface="Book Antiqua" pitchFamily="18" charset="0"/>
              </a:rPr>
              <a:t>ou</a:t>
            </a:r>
            <a:r>
              <a:rPr lang="pt-PT" i="1" dirty="0" smtClean="0">
                <a:latin typeface="Book Antiqua" pitchFamily="18" charset="0"/>
              </a:rPr>
              <a:t> </a:t>
            </a:r>
            <a:r>
              <a:rPr lang="pt-PT" i="1" dirty="0" err="1" smtClean="0">
                <a:latin typeface="Book Antiqua" pitchFamily="18" charset="0"/>
              </a:rPr>
              <a:t>worm</a:t>
            </a:r>
            <a:r>
              <a:rPr lang="pt-PT" dirty="0" smtClean="0">
                <a:latin typeface="Book Antiqua" pitchFamily="18" charset="0"/>
              </a:rPr>
              <a:t>. Eles estão mais aperfeiçoados, já numa versão que ao atacar a máquina hospedeira, não só se replica, mas também se propaga pela internet, pelos e-mail que estão registados no cliente de e-mail, infectando as máquinas que abrirem aquele e-mail, reiniciando o ciclo.</a:t>
            </a:r>
          </a:p>
          <a:p>
            <a:endParaRPr lang="pt-PT" dirty="0"/>
          </a:p>
        </p:txBody>
      </p:sp>
      <p:pic>
        <p:nvPicPr>
          <p:cNvPr id="11" name="Picture 3" descr="Illustration of a wor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85728"/>
            <a:ext cx="1143008" cy="12469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2" name="Picture 3" descr="Illustration of a wor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285728"/>
            <a:ext cx="1143008" cy="12469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319</TotalTime>
  <Words>273</Words>
  <Application>Microsoft Office PowerPoint</Application>
  <PresentationFormat>Apresentação no Ecrã (4:3)</PresentationFormat>
  <Paragraphs>298</Paragraphs>
  <Slides>21</Slides>
  <Notes>2</Notes>
  <HiddenSlides>3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21</vt:i4>
      </vt:variant>
    </vt:vector>
  </HeadingPairs>
  <TitlesOfParts>
    <vt:vector size="22" baseType="lpstr">
      <vt:lpstr>Técnica</vt:lpstr>
      <vt:lpstr>Diapositivo 1</vt:lpstr>
      <vt:lpstr>Diapositivo 2</vt:lpstr>
      <vt:lpstr>Introdução</vt:lpstr>
      <vt:lpstr>Conceito de vírus</vt:lpstr>
      <vt:lpstr>História  dos  vírus</vt:lpstr>
      <vt:lpstr>História  dos  vírus</vt:lpstr>
      <vt:lpstr>História  dos  vírus</vt:lpstr>
      <vt:lpstr>Tipos de vírus</vt:lpstr>
      <vt:lpstr>Tipos de vírus</vt:lpstr>
      <vt:lpstr>Tipos de vírus</vt:lpstr>
      <vt:lpstr>Tipos de vírus</vt:lpstr>
      <vt:lpstr>Conceito de antivírus</vt:lpstr>
      <vt:lpstr>Antivírus</vt:lpstr>
      <vt:lpstr>Panda antivírus</vt:lpstr>
      <vt:lpstr>Panda antivírus</vt:lpstr>
      <vt:lpstr>Curiosidades</vt:lpstr>
      <vt:lpstr>Curiosidades</vt:lpstr>
      <vt:lpstr>Conclusão</vt:lpstr>
      <vt:lpstr>Diapositivo 19</vt:lpstr>
      <vt:lpstr>Diapositivo 20</vt:lpstr>
      <vt:lpstr>Diapositivo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Gonçalo</dc:creator>
  <cp:lastModifiedBy>Professor</cp:lastModifiedBy>
  <cp:revision>33</cp:revision>
  <dcterms:created xsi:type="dcterms:W3CDTF">2010-02-25T17:05:03Z</dcterms:created>
  <dcterms:modified xsi:type="dcterms:W3CDTF">2010-03-01T09:41:48Z</dcterms:modified>
</cp:coreProperties>
</file>