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7" r:id="rId3"/>
    <p:sldId id="268" r:id="rId4"/>
    <p:sldId id="273" r:id="rId5"/>
    <p:sldId id="274" r:id="rId6"/>
    <p:sldId id="269" r:id="rId7"/>
    <p:sldId id="275" r:id="rId8"/>
    <p:sldId id="276" r:id="rId9"/>
    <p:sldId id="280" r:id="rId10"/>
    <p:sldId id="277" r:id="rId11"/>
    <p:sldId id="278" r:id="rId12"/>
    <p:sldId id="279" r:id="rId13"/>
    <p:sldId id="282" r:id="rId14"/>
    <p:sldId id="283" r:id="rId15"/>
    <p:sldId id="281" r:id="rId16"/>
    <p:sldId id="284" r:id="rId17"/>
    <p:sldId id="258" r:id="rId18"/>
    <p:sldId id="260" r:id="rId19"/>
    <p:sldId id="261" r:id="rId20"/>
    <p:sldId id="262" r:id="rId21"/>
    <p:sldId id="272" r:id="rId22"/>
    <p:sldId id="264" r:id="rId23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533" y="67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414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pt-BR" noProof="0" dirty="0"/>
            <a:t>Ex.1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pt-BR" noProof="0" dirty="0"/>
            <a:t>1x²+2x+3=0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r>
            <a:rPr lang="pt-BR" noProof="0" dirty="0"/>
            <a:t>Completa</a:t>
          </a:r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pt-BR" noProof="0" dirty="0"/>
            <a:t>Ex.2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pt-BR" noProof="0" dirty="0"/>
            <a:t>2x²+10x=0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pt-BR" noProof="0" dirty="0"/>
            <a:t>Ex.3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pt-BR" noProof="0" dirty="0"/>
            <a:t>3x²+0x+0=0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5BC74618-1CBB-4FF2-91AF-1B6B86D5FF12}">
      <dgm:prSet/>
      <dgm:spPr/>
      <dgm:t>
        <a:bodyPr/>
        <a:lstStyle/>
        <a:p>
          <a:pPr rtl="0"/>
          <a:r>
            <a:rPr lang="pt-BR" noProof="0" dirty="0"/>
            <a:t>Incompleta</a:t>
          </a:r>
        </a:p>
      </dgm:t>
    </dgm:pt>
    <dgm:pt modelId="{A838C314-B7CF-4D61-88E1-CDCF7A988852}" type="parTrans" cxnId="{C1728492-1FA0-4840-9018-F8EB7A515CBD}">
      <dgm:prSet/>
      <dgm:spPr/>
      <dgm:t>
        <a:bodyPr/>
        <a:lstStyle/>
        <a:p>
          <a:endParaRPr lang="pt-BR"/>
        </a:p>
      </dgm:t>
    </dgm:pt>
    <dgm:pt modelId="{2D4281D0-CC07-4AD6-8042-B368B3F4D640}" type="sibTrans" cxnId="{C1728492-1FA0-4840-9018-F8EB7A515CBD}">
      <dgm:prSet/>
      <dgm:spPr/>
      <dgm:t>
        <a:bodyPr/>
        <a:lstStyle/>
        <a:p>
          <a:endParaRPr lang="pt-BR"/>
        </a:p>
      </dgm:t>
    </dgm:pt>
    <dgm:pt modelId="{88AE6D33-CDF4-4031-87CB-54B4BDEC0C4A}">
      <dgm:prSet/>
      <dgm:spPr/>
      <dgm:t>
        <a:bodyPr/>
        <a:lstStyle/>
        <a:p>
          <a:pPr rtl="0"/>
          <a:r>
            <a:rPr lang="pt-BR" noProof="0" dirty="0"/>
            <a:t>Incompleta</a:t>
          </a:r>
        </a:p>
      </dgm:t>
    </dgm:pt>
    <dgm:pt modelId="{88D4BB01-DE8D-46B5-BF9C-78F30E327D59}" type="parTrans" cxnId="{6A71AAB3-FF47-4C9D-9481-A3BF5396816A}">
      <dgm:prSet/>
      <dgm:spPr/>
      <dgm:t>
        <a:bodyPr/>
        <a:lstStyle/>
        <a:p>
          <a:endParaRPr lang="pt-BR"/>
        </a:p>
      </dgm:t>
    </dgm:pt>
    <dgm:pt modelId="{69673B2C-2DB3-4DBB-BFB7-7255309FE0CB}" type="sibTrans" cxnId="{6A71AAB3-FF47-4C9D-9481-A3BF5396816A}">
      <dgm:prSet/>
      <dgm:spPr/>
      <dgm:t>
        <a:bodyPr/>
        <a:lstStyle/>
        <a:p>
          <a:endParaRPr lang="pt-BR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 custLinFactNeighborY="2517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 custLinFactNeighborY="0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4517E028-1C2F-4FEA-9B04-CE508A2A5419}" type="presOf" srcId="{5BC74618-1CBB-4FF2-91AF-1B6B86D5FF12}" destId="{C96267EA-EF01-411B-8D37-95F44BBB68D3}" srcOrd="0" destOrd="1" presId="urn:microsoft.com/office/officeart/2005/8/layout/chevron2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C1728492-1FA0-4840-9018-F8EB7A515CBD}" srcId="{15031D9C-993C-4715-A26F-56D8831933EB}" destId="{5BC74618-1CBB-4FF2-91AF-1B6B86D5FF12}" srcOrd="1" destOrd="0" parTransId="{A838C314-B7CF-4D61-88E1-CDCF7A988852}" sibTransId="{2D4281D0-CC07-4AD6-8042-B368B3F4D640}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49D3C7A6-96DF-4E55-8704-1D4AB5DDCFCC}" type="presOf" srcId="{88AE6D33-CDF4-4031-87CB-54B4BDEC0C4A}" destId="{68EF0610-07B4-40C7-AD99-F2285099C2E4}" srcOrd="0" destOrd="1" presId="urn:microsoft.com/office/officeart/2005/8/layout/chevron2"/>
    <dgm:cxn modelId="{6A71AAB3-FF47-4C9D-9481-A3BF5396816A}" srcId="{2936D842-720E-4365-AD39-F6EAEC441633}" destId="{88AE6D33-CDF4-4031-87CB-54B4BDEC0C4A}" srcOrd="1" destOrd="0" parTransId="{88D4BB01-DE8D-46B5-BF9C-78F30E327D59}" sibTransId="{69673B2C-2DB3-4DBB-BFB7-7255309FE0CB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pt-BR" noProof="0" dirty="0"/>
            <a:t>Ex.4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pt-BR" noProof="0" dirty="0"/>
            <a:t>8x²+3x+5=0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r>
            <a:rPr lang="pt-BR" noProof="0" dirty="0"/>
            <a:t>Completa</a:t>
          </a:r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pt-BR" noProof="0" dirty="0"/>
            <a:t>Ex.5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pt-BR" noProof="0" dirty="0"/>
            <a:t>x²+x=0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pt-BR" noProof="0" dirty="0"/>
            <a:t>Ex.6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pt-BR" noProof="0" dirty="0"/>
            <a:t>5x²-5=0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5BC74618-1CBB-4FF2-91AF-1B6B86D5FF12}">
      <dgm:prSet/>
      <dgm:spPr/>
      <dgm:t>
        <a:bodyPr/>
        <a:lstStyle/>
        <a:p>
          <a:pPr rtl="0"/>
          <a:r>
            <a:rPr lang="pt-BR" noProof="0" dirty="0"/>
            <a:t>Incompleta</a:t>
          </a:r>
        </a:p>
      </dgm:t>
    </dgm:pt>
    <dgm:pt modelId="{A838C314-B7CF-4D61-88E1-CDCF7A988852}" type="parTrans" cxnId="{C1728492-1FA0-4840-9018-F8EB7A515CBD}">
      <dgm:prSet/>
      <dgm:spPr/>
      <dgm:t>
        <a:bodyPr/>
        <a:lstStyle/>
        <a:p>
          <a:endParaRPr lang="pt-BR"/>
        </a:p>
      </dgm:t>
    </dgm:pt>
    <dgm:pt modelId="{2D4281D0-CC07-4AD6-8042-B368B3F4D640}" type="sibTrans" cxnId="{C1728492-1FA0-4840-9018-F8EB7A515CBD}">
      <dgm:prSet/>
      <dgm:spPr/>
      <dgm:t>
        <a:bodyPr/>
        <a:lstStyle/>
        <a:p>
          <a:endParaRPr lang="pt-BR"/>
        </a:p>
      </dgm:t>
    </dgm:pt>
    <dgm:pt modelId="{88AE6D33-CDF4-4031-87CB-54B4BDEC0C4A}">
      <dgm:prSet/>
      <dgm:spPr/>
      <dgm:t>
        <a:bodyPr/>
        <a:lstStyle/>
        <a:p>
          <a:pPr rtl="0"/>
          <a:r>
            <a:rPr lang="pt-BR" noProof="0" dirty="0"/>
            <a:t>Incompleta</a:t>
          </a:r>
        </a:p>
      </dgm:t>
    </dgm:pt>
    <dgm:pt modelId="{88D4BB01-DE8D-46B5-BF9C-78F30E327D59}" type="parTrans" cxnId="{6A71AAB3-FF47-4C9D-9481-A3BF5396816A}">
      <dgm:prSet/>
      <dgm:spPr/>
      <dgm:t>
        <a:bodyPr/>
        <a:lstStyle/>
        <a:p>
          <a:endParaRPr lang="pt-BR"/>
        </a:p>
      </dgm:t>
    </dgm:pt>
    <dgm:pt modelId="{69673B2C-2DB3-4DBB-BFB7-7255309FE0CB}" type="sibTrans" cxnId="{6A71AAB3-FF47-4C9D-9481-A3BF5396816A}">
      <dgm:prSet/>
      <dgm:spPr/>
      <dgm:t>
        <a:bodyPr/>
        <a:lstStyle/>
        <a:p>
          <a:endParaRPr lang="pt-BR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 custLinFactNeighborY="0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 custLinFactNeighborY="0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4517E028-1C2F-4FEA-9B04-CE508A2A5419}" type="presOf" srcId="{5BC74618-1CBB-4FF2-91AF-1B6B86D5FF12}" destId="{C96267EA-EF01-411B-8D37-95F44BBB68D3}" srcOrd="0" destOrd="1" presId="urn:microsoft.com/office/officeart/2005/8/layout/chevron2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C1728492-1FA0-4840-9018-F8EB7A515CBD}" srcId="{15031D9C-993C-4715-A26F-56D8831933EB}" destId="{5BC74618-1CBB-4FF2-91AF-1B6B86D5FF12}" srcOrd="1" destOrd="0" parTransId="{A838C314-B7CF-4D61-88E1-CDCF7A988852}" sibTransId="{2D4281D0-CC07-4AD6-8042-B368B3F4D640}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49D3C7A6-96DF-4E55-8704-1D4AB5DDCFCC}" type="presOf" srcId="{88AE6D33-CDF4-4031-87CB-54B4BDEC0C4A}" destId="{68EF0610-07B4-40C7-AD99-F2285099C2E4}" srcOrd="0" destOrd="1" presId="urn:microsoft.com/office/officeart/2005/8/layout/chevron2"/>
    <dgm:cxn modelId="{6A71AAB3-FF47-4C9D-9481-A3BF5396816A}" srcId="{2936D842-720E-4365-AD39-F6EAEC441633}" destId="{88AE6D33-CDF4-4031-87CB-54B4BDEC0C4A}" srcOrd="1" destOrd="0" parTransId="{88D4BB01-DE8D-46B5-BF9C-78F30E327D59}" sibTransId="{69673B2C-2DB3-4DBB-BFB7-7255309FE0CB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pt-BR" noProof="0" dirty="0"/>
            <a:t>Ex.1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pt-BR" noProof="0" dirty="0"/>
            <a:t>3x²-2x+5=0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r>
            <a:rPr lang="pt-BR" noProof="0" dirty="0">
              <a:solidFill>
                <a:srgbClr val="FF0000"/>
              </a:solidFill>
            </a:rPr>
            <a:t>a=3 b=-2 c =5</a:t>
          </a:r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pt-BR" noProof="0" dirty="0"/>
            <a:t>Ex.2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pt-BR" noProof="0" dirty="0"/>
            <a:t>x²+5x+1=0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pt-BR" noProof="0" dirty="0"/>
            <a:t>Ex.3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pt-BR" noProof="0" dirty="0"/>
            <a:t>-x²-2x-10=0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AFD113EE-6D1B-47B5-AA20-F5DBF6D284E1}">
      <dgm:prSet/>
      <dgm:spPr/>
      <dgm:t>
        <a:bodyPr/>
        <a:lstStyle/>
        <a:p>
          <a:pPr rtl="0"/>
          <a:r>
            <a:rPr lang="pt-BR" noProof="0" dirty="0">
              <a:solidFill>
                <a:srgbClr val="FF0000"/>
              </a:solidFill>
            </a:rPr>
            <a:t>a=1 b=5 c =1</a:t>
          </a:r>
        </a:p>
      </dgm:t>
    </dgm:pt>
    <dgm:pt modelId="{F1DCB25B-684E-4FFE-88B1-F4F60CFF30FE}" type="parTrans" cxnId="{C6C9BE52-A746-4EFD-91F4-2DB3DE376A9F}">
      <dgm:prSet/>
      <dgm:spPr/>
      <dgm:t>
        <a:bodyPr/>
        <a:lstStyle/>
        <a:p>
          <a:endParaRPr lang="pt-BR"/>
        </a:p>
      </dgm:t>
    </dgm:pt>
    <dgm:pt modelId="{E57DACB7-3D32-414B-8C82-4BBDA263F86F}" type="sibTrans" cxnId="{C6C9BE52-A746-4EFD-91F4-2DB3DE376A9F}">
      <dgm:prSet/>
      <dgm:spPr/>
      <dgm:t>
        <a:bodyPr/>
        <a:lstStyle/>
        <a:p>
          <a:endParaRPr lang="pt-BR"/>
        </a:p>
      </dgm:t>
    </dgm:pt>
    <dgm:pt modelId="{0E0C6626-91B2-44F6-835B-63A278811D3E}">
      <dgm:prSet/>
      <dgm:spPr/>
      <dgm:t>
        <a:bodyPr/>
        <a:lstStyle/>
        <a:p>
          <a:pPr rtl="0"/>
          <a:r>
            <a:rPr lang="pt-BR" noProof="0" dirty="0">
              <a:solidFill>
                <a:srgbClr val="FF0000"/>
              </a:solidFill>
            </a:rPr>
            <a:t>a=-1 b=-2 c =-10</a:t>
          </a:r>
        </a:p>
      </dgm:t>
    </dgm:pt>
    <dgm:pt modelId="{B04F8E0C-AA0E-4508-9645-FCF3E0D9EADF}" type="parTrans" cxnId="{91754407-649B-4353-8BE3-559C8C468EAC}">
      <dgm:prSet/>
      <dgm:spPr/>
      <dgm:t>
        <a:bodyPr/>
        <a:lstStyle/>
        <a:p>
          <a:endParaRPr lang="pt-BR"/>
        </a:p>
      </dgm:t>
    </dgm:pt>
    <dgm:pt modelId="{295CBAAE-BB1D-437E-A5BF-76F191ACFC73}" type="sibTrans" cxnId="{91754407-649B-4353-8BE3-559C8C468EAC}">
      <dgm:prSet/>
      <dgm:spPr/>
      <dgm:t>
        <a:bodyPr/>
        <a:lstStyle/>
        <a:p>
          <a:endParaRPr lang="pt-BR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 custLinFactNeighborY="0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 custLinFactNeighborY="0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91754407-649B-4353-8BE3-559C8C468EAC}" srcId="{2936D842-720E-4365-AD39-F6EAEC441633}" destId="{0E0C6626-91B2-44F6-835B-63A278811D3E}" srcOrd="1" destOrd="0" parTransId="{B04F8E0C-AA0E-4508-9645-FCF3E0D9EADF}" sibTransId="{295CBAAE-BB1D-437E-A5BF-76F191ACFC73}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1C215633-1DBA-49BF-8300-C8E708F510DB}" type="presOf" srcId="{AFD113EE-6D1B-47B5-AA20-F5DBF6D284E1}" destId="{C96267EA-EF01-411B-8D37-95F44BBB68D3}" srcOrd="0" destOrd="1" presId="urn:microsoft.com/office/officeart/2005/8/layout/chevron2"/>
    <dgm:cxn modelId="{C8FA623F-DE2B-4ADB-A875-DE344E12A7B6}" type="presOf" srcId="{0E0C6626-91B2-44F6-835B-63A278811D3E}" destId="{68EF0610-07B4-40C7-AD99-F2285099C2E4}" srcOrd="0" destOrd="1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C6C9BE52-A746-4EFD-91F4-2DB3DE376A9F}" srcId="{15031D9C-993C-4715-A26F-56D8831933EB}" destId="{AFD113EE-6D1B-47B5-AA20-F5DBF6D284E1}" srcOrd="1" destOrd="0" parTransId="{F1DCB25B-684E-4FFE-88B1-F4F60CFF30FE}" sibTransId="{E57DACB7-3D32-414B-8C82-4BBDA263F86F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pt-BR" noProof="0" dirty="0"/>
            <a:t>Ex.4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pt-BR" noProof="0" dirty="0"/>
            <a:t>x²-2x=0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r>
            <a:rPr lang="pt-BR" noProof="0" dirty="0">
              <a:solidFill>
                <a:srgbClr val="FF0000"/>
              </a:solidFill>
            </a:rPr>
            <a:t>a=1 b=-2 c =0</a:t>
          </a:r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pt-BR" noProof="0" dirty="0"/>
            <a:t>Ex.5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pt-BR" noProof="0" dirty="0"/>
            <a:t>x²-9=0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pt-BR" noProof="0" dirty="0"/>
            <a:t>Ex.6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pt-BR" noProof="0" dirty="0"/>
            <a:t>4x²=0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AFD113EE-6D1B-47B5-AA20-F5DBF6D284E1}">
      <dgm:prSet/>
      <dgm:spPr/>
      <dgm:t>
        <a:bodyPr/>
        <a:lstStyle/>
        <a:p>
          <a:pPr rtl="0"/>
          <a:r>
            <a:rPr lang="pt-BR" noProof="0" dirty="0">
              <a:solidFill>
                <a:srgbClr val="FF0000"/>
              </a:solidFill>
            </a:rPr>
            <a:t>a=1 b=0 c =-9</a:t>
          </a:r>
        </a:p>
      </dgm:t>
    </dgm:pt>
    <dgm:pt modelId="{F1DCB25B-684E-4FFE-88B1-F4F60CFF30FE}" type="parTrans" cxnId="{C6C9BE52-A746-4EFD-91F4-2DB3DE376A9F}">
      <dgm:prSet/>
      <dgm:spPr/>
      <dgm:t>
        <a:bodyPr/>
        <a:lstStyle/>
        <a:p>
          <a:endParaRPr lang="pt-BR"/>
        </a:p>
      </dgm:t>
    </dgm:pt>
    <dgm:pt modelId="{E57DACB7-3D32-414B-8C82-4BBDA263F86F}" type="sibTrans" cxnId="{C6C9BE52-A746-4EFD-91F4-2DB3DE376A9F}">
      <dgm:prSet/>
      <dgm:spPr/>
      <dgm:t>
        <a:bodyPr/>
        <a:lstStyle/>
        <a:p>
          <a:endParaRPr lang="pt-BR"/>
        </a:p>
      </dgm:t>
    </dgm:pt>
    <dgm:pt modelId="{0E0C6626-91B2-44F6-835B-63A278811D3E}">
      <dgm:prSet/>
      <dgm:spPr/>
      <dgm:t>
        <a:bodyPr/>
        <a:lstStyle/>
        <a:p>
          <a:pPr rtl="0"/>
          <a:r>
            <a:rPr lang="pt-BR" noProof="0" dirty="0">
              <a:solidFill>
                <a:srgbClr val="FF0000"/>
              </a:solidFill>
            </a:rPr>
            <a:t>a=4 b=0 c =0</a:t>
          </a:r>
        </a:p>
      </dgm:t>
    </dgm:pt>
    <dgm:pt modelId="{B04F8E0C-AA0E-4508-9645-FCF3E0D9EADF}" type="parTrans" cxnId="{91754407-649B-4353-8BE3-559C8C468EAC}">
      <dgm:prSet/>
      <dgm:spPr/>
      <dgm:t>
        <a:bodyPr/>
        <a:lstStyle/>
        <a:p>
          <a:endParaRPr lang="pt-BR"/>
        </a:p>
      </dgm:t>
    </dgm:pt>
    <dgm:pt modelId="{295CBAAE-BB1D-437E-A5BF-76F191ACFC73}" type="sibTrans" cxnId="{91754407-649B-4353-8BE3-559C8C468EAC}">
      <dgm:prSet/>
      <dgm:spPr/>
      <dgm:t>
        <a:bodyPr/>
        <a:lstStyle/>
        <a:p>
          <a:endParaRPr lang="pt-BR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 custLinFactNeighborY="0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 custLinFactNeighborY="0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91754407-649B-4353-8BE3-559C8C468EAC}" srcId="{2936D842-720E-4365-AD39-F6EAEC441633}" destId="{0E0C6626-91B2-44F6-835B-63A278811D3E}" srcOrd="1" destOrd="0" parTransId="{B04F8E0C-AA0E-4508-9645-FCF3E0D9EADF}" sibTransId="{295CBAAE-BB1D-437E-A5BF-76F191ACFC73}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1C215633-1DBA-49BF-8300-C8E708F510DB}" type="presOf" srcId="{AFD113EE-6D1B-47B5-AA20-F5DBF6D284E1}" destId="{C96267EA-EF01-411B-8D37-95F44BBB68D3}" srcOrd="0" destOrd="1" presId="urn:microsoft.com/office/officeart/2005/8/layout/chevron2"/>
    <dgm:cxn modelId="{C8FA623F-DE2B-4ADB-A875-DE344E12A7B6}" type="presOf" srcId="{0E0C6626-91B2-44F6-835B-63A278811D3E}" destId="{68EF0610-07B4-40C7-AD99-F2285099C2E4}" srcOrd="0" destOrd="1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C6C9BE52-A746-4EFD-91F4-2DB3DE376A9F}" srcId="{15031D9C-993C-4715-A26F-56D8831933EB}" destId="{AFD113EE-6D1B-47B5-AA20-F5DBF6D284E1}" srcOrd="1" destOrd="0" parTransId="{F1DCB25B-684E-4FFE-88B1-F4F60CFF30FE}" sibTransId="{E57DACB7-3D32-414B-8C82-4BBDA263F86F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29827" y="232397"/>
          <a:ext cx="1532182" cy="1072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Ex.1</a:t>
          </a:r>
        </a:p>
      </dsp:txBody>
      <dsp:txXfrm rot="-5400000">
        <a:off x="1" y="538834"/>
        <a:ext cx="1072527" cy="459655"/>
      </dsp:txXfrm>
    </dsp:sp>
    <dsp:sp modelId="{0E09DE89-66C0-478D-8170-8F0BC920F1EB}">
      <dsp:nvSpPr>
        <dsp:cNvPr id="0" name=""/>
        <dsp:cNvSpPr/>
      </dsp:nvSpPr>
      <dsp:spPr>
        <a:xfrm rot="5400000">
          <a:off x="2144569" y="-1044404"/>
          <a:ext cx="995918" cy="3140002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rtlCol="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1x²+2x+3=0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Completa</a:t>
          </a:r>
        </a:p>
      </dsp:txBody>
      <dsp:txXfrm rot="-5400000">
        <a:off x="1072528" y="76254"/>
        <a:ext cx="3091385" cy="898684"/>
      </dsp:txXfrm>
    </dsp:sp>
    <dsp:sp modelId="{29EA1718-F619-46D8-B505-CF1DDA71B8BF}">
      <dsp:nvSpPr>
        <dsp:cNvPr id="0" name=""/>
        <dsp:cNvSpPr/>
      </dsp:nvSpPr>
      <dsp:spPr>
        <a:xfrm rot="5400000">
          <a:off x="-229827" y="1569716"/>
          <a:ext cx="1532182" cy="1072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Ex.2</a:t>
          </a:r>
        </a:p>
      </dsp:txBody>
      <dsp:txXfrm rot="-5400000">
        <a:off x="1" y="1876153"/>
        <a:ext cx="1072527" cy="459655"/>
      </dsp:txXfrm>
    </dsp:sp>
    <dsp:sp modelId="{C96267EA-EF01-411B-8D37-95F44BBB68D3}">
      <dsp:nvSpPr>
        <dsp:cNvPr id="0" name=""/>
        <dsp:cNvSpPr/>
      </dsp:nvSpPr>
      <dsp:spPr>
        <a:xfrm rot="5400000">
          <a:off x="2144569" y="267846"/>
          <a:ext cx="995918" cy="3140002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rtlCol="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2x²+10x=0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Incompleta</a:t>
          </a:r>
        </a:p>
      </dsp:txBody>
      <dsp:txXfrm rot="-5400000">
        <a:off x="1072528" y="1388505"/>
        <a:ext cx="3091385" cy="898684"/>
      </dsp:txXfrm>
    </dsp:sp>
    <dsp:sp modelId="{E7C44091-B50A-4CB0-98F0-E70A01DD36F4}">
      <dsp:nvSpPr>
        <dsp:cNvPr id="0" name=""/>
        <dsp:cNvSpPr/>
      </dsp:nvSpPr>
      <dsp:spPr>
        <a:xfrm rot="5400000">
          <a:off x="-229827" y="2907034"/>
          <a:ext cx="1532182" cy="1072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Ex.3</a:t>
          </a:r>
        </a:p>
      </dsp:txBody>
      <dsp:txXfrm rot="-5400000">
        <a:off x="1" y="3213471"/>
        <a:ext cx="1072527" cy="459655"/>
      </dsp:txXfrm>
    </dsp:sp>
    <dsp:sp modelId="{68EF0610-07B4-40C7-AD99-F2285099C2E4}">
      <dsp:nvSpPr>
        <dsp:cNvPr id="0" name=""/>
        <dsp:cNvSpPr/>
      </dsp:nvSpPr>
      <dsp:spPr>
        <a:xfrm rot="5400000">
          <a:off x="2144569" y="1605165"/>
          <a:ext cx="995918" cy="3140002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rtlCol="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3x²+0x+0=0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Incompleta</a:t>
          </a:r>
        </a:p>
      </dsp:txBody>
      <dsp:txXfrm rot="-5400000">
        <a:off x="1072528" y="2725824"/>
        <a:ext cx="3091385" cy="8986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29827" y="232397"/>
          <a:ext cx="1532182" cy="1072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Ex.4</a:t>
          </a:r>
        </a:p>
      </dsp:txBody>
      <dsp:txXfrm rot="-5400000">
        <a:off x="1" y="538834"/>
        <a:ext cx="1072527" cy="459655"/>
      </dsp:txXfrm>
    </dsp:sp>
    <dsp:sp modelId="{0E09DE89-66C0-478D-8170-8F0BC920F1EB}">
      <dsp:nvSpPr>
        <dsp:cNvPr id="0" name=""/>
        <dsp:cNvSpPr/>
      </dsp:nvSpPr>
      <dsp:spPr>
        <a:xfrm rot="5400000">
          <a:off x="2234548" y="-1159450"/>
          <a:ext cx="995918" cy="3319959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rtlCol="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8x²+3x+5=0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Completa</a:t>
          </a:r>
        </a:p>
      </dsp:txBody>
      <dsp:txXfrm rot="-5400000">
        <a:off x="1072528" y="51187"/>
        <a:ext cx="3271342" cy="898684"/>
      </dsp:txXfrm>
    </dsp:sp>
    <dsp:sp modelId="{29EA1718-F619-46D8-B505-CF1DDA71B8BF}">
      <dsp:nvSpPr>
        <dsp:cNvPr id="0" name=""/>
        <dsp:cNvSpPr/>
      </dsp:nvSpPr>
      <dsp:spPr>
        <a:xfrm rot="5400000">
          <a:off x="-229827" y="1569716"/>
          <a:ext cx="1532182" cy="1072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Ex.5</a:t>
          </a:r>
        </a:p>
      </dsp:txBody>
      <dsp:txXfrm rot="-5400000">
        <a:off x="1" y="1876153"/>
        <a:ext cx="1072527" cy="459655"/>
      </dsp:txXfrm>
    </dsp:sp>
    <dsp:sp modelId="{C96267EA-EF01-411B-8D37-95F44BBB68D3}">
      <dsp:nvSpPr>
        <dsp:cNvPr id="0" name=""/>
        <dsp:cNvSpPr/>
      </dsp:nvSpPr>
      <dsp:spPr>
        <a:xfrm rot="5400000">
          <a:off x="2234548" y="177868"/>
          <a:ext cx="995918" cy="3319959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rtlCol="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x²+x=0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Incompleta</a:t>
          </a:r>
        </a:p>
      </dsp:txBody>
      <dsp:txXfrm rot="-5400000">
        <a:off x="1072528" y="1388506"/>
        <a:ext cx="3271342" cy="898684"/>
      </dsp:txXfrm>
    </dsp:sp>
    <dsp:sp modelId="{E7C44091-B50A-4CB0-98F0-E70A01DD36F4}">
      <dsp:nvSpPr>
        <dsp:cNvPr id="0" name=""/>
        <dsp:cNvSpPr/>
      </dsp:nvSpPr>
      <dsp:spPr>
        <a:xfrm rot="5400000">
          <a:off x="-229827" y="2907034"/>
          <a:ext cx="1532182" cy="1072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noProof="0" dirty="0"/>
            <a:t>Ex.6</a:t>
          </a:r>
        </a:p>
      </dsp:txBody>
      <dsp:txXfrm rot="-5400000">
        <a:off x="1" y="3213471"/>
        <a:ext cx="1072527" cy="459655"/>
      </dsp:txXfrm>
    </dsp:sp>
    <dsp:sp modelId="{68EF0610-07B4-40C7-AD99-F2285099C2E4}">
      <dsp:nvSpPr>
        <dsp:cNvPr id="0" name=""/>
        <dsp:cNvSpPr/>
      </dsp:nvSpPr>
      <dsp:spPr>
        <a:xfrm rot="5400000">
          <a:off x="2234548" y="1515187"/>
          <a:ext cx="995918" cy="3319959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rtlCol="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5x²-5=0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noProof="0" dirty="0"/>
            <a:t>Incompleta</a:t>
          </a:r>
        </a:p>
      </dsp:txBody>
      <dsp:txXfrm rot="-5400000">
        <a:off x="1072528" y="2725825"/>
        <a:ext cx="3271342" cy="8986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193033" y="193384"/>
          <a:ext cx="1286892" cy="900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Ex.1</a:t>
          </a:r>
        </a:p>
      </dsp:txBody>
      <dsp:txXfrm rot="-5400000">
        <a:off x="1" y="450762"/>
        <a:ext cx="900824" cy="386068"/>
      </dsp:txXfrm>
    </dsp:sp>
    <dsp:sp modelId="{0E09DE89-66C0-478D-8170-8F0BC920F1EB}">
      <dsp:nvSpPr>
        <dsp:cNvPr id="0" name=""/>
        <dsp:cNvSpPr/>
      </dsp:nvSpPr>
      <dsp:spPr>
        <a:xfrm rot="5400000">
          <a:off x="2439616" y="-1538441"/>
          <a:ext cx="836480" cy="391406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/>
            <a:t>3x²-2x+5=0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>
              <a:solidFill>
                <a:srgbClr val="FF0000"/>
              </a:solidFill>
            </a:rPr>
            <a:t>a=3 b=-2 c =5</a:t>
          </a:r>
        </a:p>
      </dsp:txBody>
      <dsp:txXfrm rot="-5400000">
        <a:off x="900825" y="41184"/>
        <a:ext cx="3873229" cy="754812"/>
      </dsp:txXfrm>
    </dsp:sp>
    <dsp:sp modelId="{29EA1718-F619-46D8-B505-CF1DDA71B8BF}">
      <dsp:nvSpPr>
        <dsp:cNvPr id="0" name=""/>
        <dsp:cNvSpPr/>
      </dsp:nvSpPr>
      <dsp:spPr>
        <a:xfrm rot="5400000">
          <a:off x="-193033" y="1281227"/>
          <a:ext cx="1286892" cy="900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Ex.2</a:t>
          </a:r>
        </a:p>
      </dsp:txBody>
      <dsp:txXfrm rot="-5400000">
        <a:off x="1" y="1538605"/>
        <a:ext cx="900824" cy="386068"/>
      </dsp:txXfrm>
    </dsp:sp>
    <dsp:sp modelId="{C96267EA-EF01-411B-8D37-95F44BBB68D3}">
      <dsp:nvSpPr>
        <dsp:cNvPr id="0" name=""/>
        <dsp:cNvSpPr/>
      </dsp:nvSpPr>
      <dsp:spPr>
        <a:xfrm rot="5400000">
          <a:off x="2439616" y="-450597"/>
          <a:ext cx="836480" cy="391406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/>
            <a:t>x²+5x+1=0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>
              <a:solidFill>
                <a:srgbClr val="FF0000"/>
              </a:solidFill>
            </a:rPr>
            <a:t>a=1 b=5 c =1</a:t>
          </a:r>
        </a:p>
      </dsp:txBody>
      <dsp:txXfrm rot="-5400000">
        <a:off x="900825" y="1129028"/>
        <a:ext cx="3873229" cy="754812"/>
      </dsp:txXfrm>
    </dsp:sp>
    <dsp:sp modelId="{E7C44091-B50A-4CB0-98F0-E70A01DD36F4}">
      <dsp:nvSpPr>
        <dsp:cNvPr id="0" name=""/>
        <dsp:cNvSpPr/>
      </dsp:nvSpPr>
      <dsp:spPr>
        <a:xfrm rot="5400000">
          <a:off x="-193033" y="2369071"/>
          <a:ext cx="1286892" cy="900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Ex.3</a:t>
          </a:r>
        </a:p>
      </dsp:txBody>
      <dsp:txXfrm rot="-5400000">
        <a:off x="1" y="2626449"/>
        <a:ext cx="900824" cy="386068"/>
      </dsp:txXfrm>
    </dsp:sp>
    <dsp:sp modelId="{68EF0610-07B4-40C7-AD99-F2285099C2E4}">
      <dsp:nvSpPr>
        <dsp:cNvPr id="0" name=""/>
        <dsp:cNvSpPr/>
      </dsp:nvSpPr>
      <dsp:spPr>
        <a:xfrm rot="5400000">
          <a:off x="2439616" y="637245"/>
          <a:ext cx="836480" cy="391406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/>
            <a:t>-x²-2x-10=0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>
              <a:solidFill>
                <a:srgbClr val="FF0000"/>
              </a:solidFill>
            </a:rPr>
            <a:t>a=-1 b=-2 c =-10</a:t>
          </a:r>
        </a:p>
      </dsp:txBody>
      <dsp:txXfrm rot="-5400000">
        <a:off x="900825" y="2216870"/>
        <a:ext cx="3873229" cy="7548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193033" y="193384"/>
          <a:ext cx="1286892" cy="900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Ex.4</a:t>
          </a:r>
        </a:p>
      </dsp:txBody>
      <dsp:txXfrm rot="-5400000">
        <a:off x="1" y="450762"/>
        <a:ext cx="900824" cy="386068"/>
      </dsp:txXfrm>
    </dsp:sp>
    <dsp:sp modelId="{0E09DE89-66C0-478D-8170-8F0BC920F1EB}">
      <dsp:nvSpPr>
        <dsp:cNvPr id="0" name=""/>
        <dsp:cNvSpPr/>
      </dsp:nvSpPr>
      <dsp:spPr>
        <a:xfrm rot="5400000">
          <a:off x="2439616" y="-1538441"/>
          <a:ext cx="836480" cy="391406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/>
            <a:t>x²-2x=0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>
              <a:solidFill>
                <a:srgbClr val="FF0000"/>
              </a:solidFill>
            </a:rPr>
            <a:t>a=1 b=-2 c =0</a:t>
          </a:r>
        </a:p>
      </dsp:txBody>
      <dsp:txXfrm rot="-5400000">
        <a:off x="900825" y="41184"/>
        <a:ext cx="3873229" cy="754812"/>
      </dsp:txXfrm>
    </dsp:sp>
    <dsp:sp modelId="{29EA1718-F619-46D8-B505-CF1DDA71B8BF}">
      <dsp:nvSpPr>
        <dsp:cNvPr id="0" name=""/>
        <dsp:cNvSpPr/>
      </dsp:nvSpPr>
      <dsp:spPr>
        <a:xfrm rot="5400000">
          <a:off x="-193033" y="1281227"/>
          <a:ext cx="1286892" cy="900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Ex.5</a:t>
          </a:r>
        </a:p>
      </dsp:txBody>
      <dsp:txXfrm rot="-5400000">
        <a:off x="1" y="1538605"/>
        <a:ext cx="900824" cy="386068"/>
      </dsp:txXfrm>
    </dsp:sp>
    <dsp:sp modelId="{C96267EA-EF01-411B-8D37-95F44BBB68D3}">
      <dsp:nvSpPr>
        <dsp:cNvPr id="0" name=""/>
        <dsp:cNvSpPr/>
      </dsp:nvSpPr>
      <dsp:spPr>
        <a:xfrm rot="5400000">
          <a:off x="2439616" y="-450597"/>
          <a:ext cx="836480" cy="391406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/>
            <a:t>x²-9=0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>
              <a:solidFill>
                <a:srgbClr val="FF0000"/>
              </a:solidFill>
            </a:rPr>
            <a:t>a=1 b=0 c =-9</a:t>
          </a:r>
        </a:p>
      </dsp:txBody>
      <dsp:txXfrm rot="-5400000">
        <a:off x="900825" y="1129028"/>
        <a:ext cx="3873229" cy="754812"/>
      </dsp:txXfrm>
    </dsp:sp>
    <dsp:sp modelId="{E7C44091-B50A-4CB0-98F0-E70A01DD36F4}">
      <dsp:nvSpPr>
        <dsp:cNvPr id="0" name=""/>
        <dsp:cNvSpPr/>
      </dsp:nvSpPr>
      <dsp:spPr>
        <a:xfrm rot="5400000">
          <a:off x="-193033" y="2369071"/>
          <a:ext cx="1286892" cy="9008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Ex.6</a:t>
          </a:r>
        </a:p>
      </dsp:txBody>
      <dsp:txXfrm rot="-5400000">
        <a:off x="1" y="2626449"/>
        <a:ext cx="900824" cy="386068"/>
      </dsp:txXfrm>
    </dsp:sp>
    <dsp:sp modelId="{68EF0610-07B4-40C7-AD99-F2285099C2E4}">
      <dsp:nvSpPr>
        <dsp:cNvPr id="0" name=""/>
        <dsp:cNvSpPr/>
      </dsp:nvSpPr>
      <dsp:spPr>
        <a:xfrm rot="5400000">
          <a:off x="2439616" y="637245"/>
          <a:ext cx="836480" cy="391406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/>
            <a:t>4x²=0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>
              <a:solidFill>
                <a:srgbClr val="FF0000"/>
              </a:solidFill>
            </a:rPr>
            <a:t>a=4 b=0 c =0</a:t>
          </a:r>
        </a:p>
      </dsp:txBody>
      <dsp:txXfrm rot="-5400000">
        <a:off x="900825" y="2216870"/>
        <a:ext cx="3873229" cy="754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981B7D-53F6-4039-A8FA-44779F95F4C7}" type="datetime1">
              <a:rPr lang="pt-BR" smtClean="0"/>
              <a:t>02/02/2019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D1732DB-6DE7-4ED0-8D58-5BB99683AAF5}" type="datetime1">
              <a:rPr lang="pt-BR" noProof="0" smtClean="0"/>
              <a:t>02/02/2019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436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0426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456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9145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5817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2314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6527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8422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409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9687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64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182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6158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30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389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367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7960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0518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6371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0370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78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3" name="Conector re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5" name="Conector re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DD890023-A3CE-4802-A971-C6CC1177E3C2}" type="datetime1">
              <a:rPr lang="pt-BR" noProof="0" smtClean="0"/>
              <a:t>02/02/2019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E2F3EF-1015-42DA-A78D-74101DDF1CDB}" type="datetime1">
              <a:rPr lang="pt-BR" noProof="0" smtClean="0"/>
              <a:t>02/02/2019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1" name="Conector re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E82E31-3D62-4E23-A08D-B97EA261CAA1}" type="datetime1">
              <a:rPr lang="pt-BR" noProof="0" smtClean="0"/>
              <a:t>02/02/2019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FCF2A4-8363-4A87-8FC5-C0B860B87B7C}" type="datetime1">
              <a:rPr lang="pt-BR" noProof="0" smtClean="0"/>
              <a:t>02/02/2019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Retâ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Retâ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Retângu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23" name="Conector re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7" name="Retâ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8" name="Retâ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9" name="Retâ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Retâ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1" name="Conector re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3" name="Conector re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C7A9ED6-F20A-4CC8-A963-787BA5C7134B}" type="datetime1">
              <a:rPr lang="pt-BR" noProof="0" smtClean="0"/>
              <a:t>02/02/2019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A6AAAA-2020-4F81-9859-0BD1DA0E3C50}" type="datetime1">
              <a:rPr lang="pt-BR" noProof="0" smtClean="0"/>
              <a:t>02/02/2019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CC5C0D-A924-4066-8D76-C1D7F6C7009F}" type="datetime1">
              <a:rPr lang="pt-BR" noProof="0" smtClean="0"/>
              <a:t>02/02/2019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E2E1D1-C512-4D57-88F6-68B04541D5CC}" type="datetime1">
              <a:rPr lang="pt-BR" noProof="0" smtClean="0"/>
              <a:t>02/02/2019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6" name="Retâ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7" name="Conector re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B513BF-0195-432E-8B63-42F034306DFF}" type="datetime1">
              <a:rPr lang="pt-BR" noProof="0" smtClean="0"/>
              <a:t>02/02/2019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2D9CB3-6567-4520-B90F-8DD12A720AF0}" type="datetime1">
              <a:rPr lang="pt-BR" noProof="0" smtClean="0"/>
              <a:t>02/02/2019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C791153B-CCC8-40B9-A878-7E34A2BB63E7}" type="datetime1">
              <a:rPr lang="pt-BR" noProof="0" smtClean="0"/>
              <a:t>02/02/2019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Retâ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6" name="Conector re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21EB96FB-FCD3-46A5-BA03-BBDC448DEFF9}" type="datetime1">
              <a:rPr lang="pt-BR" noProof="0" smtClean="0"/>
              <a:t>02/02/2019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Equação do 2º Grau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Prof. Eric Sampaio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Fórmula de </a:t>
            </a:r>
            <a:r>
              <a:rPr lang="pt-BR" dirty="0" err="1"/>
              <a:t>Bhaskara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7318547" y="1600200"/>
            <a:ext cx="4057689" cy="4572000"/>
          </a:xfrm>
        </p:spPr>
        <p:txBody>
          <a:bodyPr rtlCol="0">
            <a:normAutofit/>
          </a:bodyPr>
          <a:lstStyle/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CD4D8C64-5AC0-48DB-8217-55B60195884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93436" y="1600200"/>
                <a:ext cx="5509088" cy="4572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l-GR" sz="3200" dirty="0"/>
                              <m:t>Δ</m:t>
                            </m:r>
                          </m:e>
                        </m:rad>
                      </m:num>
                      <m:den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pt-BR" sz="3200" dirty="0"/>
                  <a:t> </a:t>
                </a:r>
                <a:r>
                  <a:rPr lang="pt-BR" sz="2400" dirty="0"/>
                  <a:t>ou</a:t>
                </a:r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pt-BR" sz="3200" dirty="0"/>
                  <a:t> 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el-GR" dirty="0"/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CD4D8C64-5AC0-48DB-8217-55B601958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93436" y="1600200"/>
                <a:ext cx="5509088" cy="4572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40812E-F2C4-4949-B97C-AC9B3335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662EDD-1DA1-4DEE-ADBB-40489E78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742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D8C64-5AC0-48DB-8217-55B601958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892" y="1600200"/>
            <a:ext cx="1015312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Determine os coeficientes, a, b e c das equações, e julgue se seu Delta é maior, menor ou igual a zero:</a:t>
            </a:r>
          </a:p>
          <a:p>
            <a:r>
              <a:rPr lang="pt-BR" dirty="0"/>
              <a:t>3x²-2x+4=0</a:t>
            </a:r>
          </a:p>
          <a:p>
            <a:r>
              <a:rPr lang="pt-BR" dirty="0"/>
              <a:t>5x²+3x-6=0</a:t>
            </a:r>
          </a:p>
          <a:p>
            <a:r>
              <a:rPr lang="pt-BR" dirty="0"/>
              <a:t>x²-2x+2=0</a:t>
            </a:r>
          </a:p>
          <a:p>
            <a:r>
              <a:rPr lang="pt-BR" dirty="0"/>
              <a:t>x²+4x+4=0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8C0C93-05C1-4772-9045-50D93D03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023DF5-7C67-44CB-A47D-38F466F4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40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D8C64-5AC0-48DB-8217-55B601958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892" y="1600200"/>
            <a:ext cx="1015312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Determine os coeficientes, a, b e c das equações, e julgue se seu Delta é maior, menor ou igual a zero:</a:t>
            </a:r>
          </a:p>
          <a:p>
            <a:r>
              <a:rPr lang="pt-BR" dirty="0"/>
              <a:t>3x²-2x+4=0			 </a:t>
            </a:r>
            <a:r>
              <a:rPr lang="pt-BR" dirty="0">
                <a:solidFill>
                  <a:srgbClr val="FF0000"/>
                </a:solidFill>
              </a:rPr>
              <a:t>a=3 b=-2 c=4</a:t>
            </a:r>
            <a:r>
              <a:rPr lang="pt-BR" dirty="0"/>
              <a:t>		</a:t>
            </a:r>
            <a:r>
              <a:rPr lang="el-GR" dirty="0">
                <a:solidFill>
                  <a:srgbClr val="FF0000"/>
                </a:solidFill>
              </a:rPr>
              <a:t> Δ</a:t>
            </a:r>
            <a:r>
              <a:rPr lang="pt-BR" dirty="0">
                <a:solidFill>
                  <a:srgbClr val="FF0000"/>
                </a:solidFill>
              </a:rPr>
              <a:t> &lt; 0</a:t>
            </a:r>
            <a:endParaRPr lang="pt-BR" dirty="0"/>
          </a:p>
          <a:p>
            <a:r>
              <a:rPr lang="pt-BR" dirty="0"/>
              <a:t>5x²+3x-6=0			 </a:t>
            </a:r>
            <a:r>
              <a:rPr lang="pt-BR" dirty="0">
                <a:solidFill>
                  <a:srgbClr val="FF0000"/>
                </a:solidFill>
              </a:rPr>
              <a:t>a=5 b=3  c=-6 		</a:t>
            </a:r>
            <a:r>
              <a:rPr lang="el-GR" dirty="0">
                <a:solidFill>
                  <a:srgbClr val="FF0000"/>
                </a:solidFill>
              </a:rPr>
              <a:t> Δ</a:t>
            </a:r>
            <a:r>
              <a:rPr lang="pt-BR" dirty="0">
                <a:solidFill>
                  <a:srgbClr val="FF0000"/>
                </a:solidFill>
              </a:rPr>
              <a:t> &gt; 0</a:t>
            </a:r>
          </a:p>
          <a:p>
            <a:r>
              <a:rPr lang="pt-BR" dirty="0"/>
              <a:t>x²-2x+2=0			 </a:t>
            </a:r>
            <a:r>
              <a:rPr lang="pt-BR" dirty="0">
                <a:solidFill>
                  <a:srgbClr val="FF0000"/>
                </a:solidFill>
              </a:rPr>
              <a:t>a=1 b=-2 c=2 		</a:t>
            </a:r>
            <a:r>
              <a:rPr lang="el-GR" dirty="0">
                <a:solidFill>
                  <a:srgbClr val="FF0000"/>
                </a:solidFill>
              </a:rPr>
              <a:t> Δ</a:t>
            </a:r>
            <a:r>
              <a:rPr lang="pt-BR" dirty="0">
                <a:solidFill>
                  <a:srgbClr val="FF0000"/>
                </a:solidFill>
              </a:rPr>
              <a:t> &lt; 0</a:t>
            </a:r>
          </a:p>
          <a:p>
            <a:r>
              <a:rPr lang="pt-BR" dirty="0"/>
              <a:t>x²+4x+4=0			 </a:t>
            </a:r>
            <a:r>
              <a:rPr lang="pt-BR" dirty="0">
                <a:solidFill>
                  <a:srgbClr val="FF0000"/>
                </a:solidFill>
              </a:rPr>
              <a:t>a=1 b=4  c=4 		</a:t>
            </a:r>
            <a:r>
              <a:rPr lang="el-GR" dirty="0">
                <a:solidFill>
                  <a:srgbClr val="FF0000"/>
                </a:solidFill>
              </a:rPr>
              <a:t> Δ</a:t>
            </a:r>
            <a:r>
              <a:rPr lang="pt-BR" dirty="0">
                <a:solidFill>
                  <a:srgbClr val="FF0000"/>
                </a:solidFill>
              </a:rPr>
              <a:t> = 0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80D228-1918-4C22-A0F1-95A2FC3B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F9039C-32F2-4526-8090-CA1433C2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2489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D8C64-5AC0-48DB-8217-55B601958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892" y="1600200"/>
            <a:ext cx="1015312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i="1" dirty="0"/>
              <a:t>Identifique os coeficientes de cada equação e diga se ela é completa ou não:</a:t>
            </a:r>
            <a:endParaRPr lang="pt-BR" dirty="0"/>
          </a:p>
          <a:p>
            <a:r>
              <a:rPr lang="pt-BR" i="1" dirty="0"/>
              <a:t>a) 5x</a:t>
            </a:r>
            <a:r>
              <a:rPr lang="pt-BR" i="1" baseline="30000" dirty="0"/>
              <a:t>2</a:t>
            </a:r>
            <a:r>
              <a:rPr lang="pt-BR" i="1" dirty="0"/>
              <a:t> - 3x - 2 = 0	</a:t>
            </a:r>
          </a:p>
          <a:p>
            <a:r>
              <a:rPr lang="pt-BR" i="1" dirty="0"/>
              <a:t>b) 3x</a:t>
            </a:r>
            <a:r>
              <a:rPr lang="pt-BR" i="1" baseline="30000" dirty="0"/>
              <a:t>2</a:t>
            </a:r>
            <a:r>
              <a:rPr lang="pt-BR" i="1" dirty="0"/>
              <a:t> + 55 = 0		</a:t>
            </a:r>
          </a:p>
          <a:p>
            <a:r>
              <a:rPr lang="pt-BR" i="1" dirty="0"/>
              <a:t>c) x</a:t>
            </a:r>
            <a:r>
              <a:rPr lang="pt-BR" i="1" baseline="30000" dirty="0"/>
              <a:t>2</a:t>
            </a:r>
            <a:r>
              <a:rPr lang="pt-BR" i="1" dirty="0"/>
              <a:t> - 6x = 0		</a:t>
            </a:r>
            <a:endParaRPr lang="pt-BR" dirty="0"/>
          </a:p>
          <a:p>
            <a:r>
              <a:rPr lang="pt-BR" i="1" dirty="0"/>
              <a:t>d) x</a:t>
            </a:r>
            <a:r>
              <a:rPr lang="pt-BR" i="1" baseline="30000" dirty="0"/>
              <a:t>2</a:t>
            </a:r>
            <a:r>
              <a:rPr lang="pt-BR" i="1" dirty="0"/>
              <a:t> - 10x + 25 = 0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80D228-1918-4C22-A0F1-95A2FC3B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F9039C-32F2-4526-8090-CA1433C2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580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D8C64-5AC0-48DB-8217-55B601958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892" y="1600200"/>
            <a:ext cx="1015312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i="1" dirty="0"/>
              <a:t>Identifique os coeficientes de cada equação e diga se ela é completa ou não:</a:t>
            </a:r>
            <a:endParaRPr lang="pt-BR" dirty="0"/>
          </a:p>
          <a:p>
            <a:r>
              <a:rPr lang="pt-BR" i="1" dirty="0"/>
              <a:t>a) 5x</a:t>
            </a:r>
            <a:r>
              <a:rPr lang="pt-BR" i="1" baseline="30000" dirty="0"/>
              <a:t>2</a:t>
            </a:r>
            <a:r>
              <a:rPr lang="pt-BR" i="1" dirty="0"/>
              <a:t> - 3x - 2 = 0	</a:t>
            </a:r>
            <a:r>
              <a:rPr lang="pt-BR" dirty="0">
                <a:solidFill>
                  <a:srgbClr val="FF0000"/>
                </a:solidFill>
              </a:rPr>
              <a:t>a = 5 ; b = -3 ; c = -2;	Eq. Completa</a:t>
            </a:r>
          </a:p>
          <a:p>
            <a:r>
              <a:rPr lang="pt-BR" i="1" dirty="0"/>
              <a:t>b) 3x</a:t>
            </a:r>
            <a:r>
              <a:rPr lang="pt-BR" i="1" baseline="30000" dirty="0"/>
              <a:t>2</a:t>
            </a:r>
            <a:r>
              <a:rPr lang="pt-BR" i="1" dirty="0"/>
              <a:t> + 55 = 0		</a:t>
            </a:r>
            <a:r>
              <a:rPr lang="pt-BR" dirty="0">
                <a:solidFill>
                  <a:srgbClr val="FF0000"/>
                </a:solidFill>
              </a:rPr>
              <a:t>a = 3 ; b = 0 ; c = 55;	Eq. incompleta</a:t>
            </a:r>
          </a:p>
          <a:p>
            <a:r>
              <a:rPr lang="pt-BR" i="1" dirty="0"/>
              <a:t>c) x</a:t>
            </a:r>
            <a:r>
              <a:rPr lang="pt-BR" i="1" baseline="30000" dirty="0"/>
              <a:t>2</a:t>
            </a:r>
            <a:r>
              <a:rPr lang="pt-BR" i="1" dirty="0"/>
              <a:t> - 6x = 0		</a:t>
            </a:r>
            <a:r>
              <a:rPr lang="pt-BR" dirty="0">
                <a:solidFill>
                  <a:srgbClr val="FF0000"/>
                </a:solidFill>
              </a:rPr>
              <a:t>a = 1 ; b = -6 ; c = 0;	Eq. incompleta</a:t>
            </a:r>
          </a:p>
          <a:p>
            <a:r>
              <a:rPr lang="pt-BR" i="1" dirty="0"/>
              <a:t>d) x</a:t>
            </a:r>
            <a:r>
              <a:rPr lang="pt-BR" i="1" baseline="30000" dirty="0"/>
              <a:t>2</a:t>
            </a:r>
            <a:r>
              <a:rPr lang="pt-BR" i="1" dirty="0"/>
              <a:t> - 10x + 25 = 0  </a:t>
            </a:r>
            <a:r>
              <a:rPr lang="pt-BR" dirty="0">
                <a:solidFill>
                  <a:srgbClr val="FF0000"/>
                </a:solidFill>
              </a:rPr>
              <a:t>a = 1 ; b = -10 ; c = 25;  Eq. completa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80D228-1918-4C22-A0F1-95A2FC3B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F9039C-32F2-4526-8090-CA1433C2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792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D8C64-5AC0-48DB-8217-55B601958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892" y="1600200"/>
            <a:ext cx="1015312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Determine as raízes das equações, do segundo grau:</a:t>
            </a:r>
          </a:p>
          <a:p>
            <a:endParaRPr lang="pt-BR" dirty="0"/>
          </a:p>
          <a:p>
            <a:r>
              <a:rPr lang="pt-BR" dirty="0"/>
              <a:t>x</a:t>
            </a:r>
            <a:r>
              <a:rPr lang="pt-BR" baseline="30000" dirty="0"/>
              <a:t>2</a:t>
            </a:r>
            <a:r>
              <a:rPr lang="pt-BR" dirty="0"/>
              <a:t> - x - 20 = 0			</a:t>
            </a:r>
          </a:p>
          <a:p>
            <a:r>
              <a:rPr lang="pt-BR" dirty="0"/>
              <a:t>x</a:t>
            </a:r>
            <a:r>
              <a:rPr lang="pt-BR" baseline="30000" dirty="0"/>
              <a:t>2</a:t>
            </a:r>
            <a:r>
              <a:rPr lang="pt-BR" dirty="0"/>
              <a:t> - 3x -4 = 0			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x</a:t>
            </a:r>
            <a:r>
              <a:rPr lang="pt-BR" baseline="30000" dirty="0"/>
              <a:t>2</a:t>
            </a:r>
            <a:r>
              <a:rPr lang="pt-BR" dirty="0"/>
              <a:t> - 8x + 7 = 0			</a:t>
            </a:r>
          </a:p>
          <a:p>
            <a:r>
              <a:rPr lang="pt-BR" dirty="0"/>
              <a:t>4x</a:t>
            </a:r>
            <a:r>
              <a:rPr lang="pt-BR" baseline="30000" dirty="0"/>
              <a:t>2</a:t>
            </a:r>
            <a:r>
              <a:rPr lang="pt-BR" dirty="0"/>
              <a:t> + 8x + 6 = 0		</a:t>
            </a:r>
          </a:p>
          <a:p>
            <a:r>
              <a:rPr lang="pt-BR" dirty="0"/>
              <a:t>x</a:t>
            </a:r>
            <a:r>
              <a:rPr lang="pt-BR" baseline="30000" dirty="0"/>
              <a:t>2</a:t>
            </a:r>
            <a:r>
              <a:rPr lang="pt-BR" dirty="0"/>
              <a:t> – 4x – 5 = 0</a:t>
            </a:r>
            <a:r>
              <a:rPr lang="pt-BR" b="1" dirty="0"/>
              <a:t>			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80D228-1918-4C22-A0F1-95A2FC3B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F9039C-32F2-4526-8090-CA1433C2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8163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D8C64-5AC0-48DB-8217-55B601958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892" y="1600200"/>
            <a:ext cx="1015312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Determine as raízes das equações, do segundo grau:</a:t>
            </a:r>
          </a:p>
          <a:p>
            <a:endParaRPr lang="pt-BR" dirty="0"/>
          </a:p>
          <a:p>
            <a:r>
              <a:rPr lang="pt-BR" dirty="0"/>
              <a:t>x</a:t>
            </a:r>
            <a:r>
              <a:rPr lang="pt-BR" baseline="30000" dirty="0"/>
              <a:t>2</a:t>
            </a:r>
            <a:r>
              <a:rPr lang="pt-BR" dirty="0"/>
              <a:t> - x - 20 = 0			</a:t>
            </a:r>
            <a:r>
              <a:rPr lang="pt-BR" b="1" dirty="0">
                <a:solidFill>
                  <a:srgbClr val="FF0000"/>
                </a:solidFill>
              </a:rPr>
              <a:t>x'</a:t>
            </a:r>
            <a:r>
              <a:rPr lang="pt-BR" dirty="0">
                <a:solidFill>
                  <a:srgbClr val="FF0000"/>
                </a:solidFill>
              </a:rPr>
              <a:t> = 5 e </a:t>
            </a:r>
            <a:r>
              <a:rPr lang="pt-BR" b="1" dirty="0">
                <a:solidFill>
                  <a:srgbClr val="FF0000"/>
                </a:solidFill>
              </a:rPr>
              <a:t>x'</a:t>
            </a:r>
            <a:r>
              <a:rPr lang="pt-BR" dirty="0">
                <a:solidFill>
                  <a:srgbClr val="FF0000"/>
                </a:solidFill>
              </a:rPr>
              <a:t>' = -4</a:t>
            </a:r>
          </a:p>
          <a:p>
            <a:r>
              <a:rPr lang="pt-BR" dirty="0"/>
              <a:t>x</a:t>
            </a:r>
            <a:r>
              <a:rPr lang="pt-BR" baseline="30000" dirty="0"/>
              <a:t>2</a:t>
            </a:r>
            <a:r>
              <a:rPr lang="pt-BR" dirty="0"/>
              <a:t> - 3x -4 = 0			</a:t>
            </a:r>
            <a:r>
              <a:rPr lang="pt-BR" b="1" dirty="0">
                <a:solidFill>
                  <a:srgbClr val="FF0000"/>
                </a:solidFill>
              </a:rPr>
              <a:t>x'</a:t>
            </a:r>
            <a:r>
              <a:rPr lang="pt-BR" dirty="0">
                <a:solidFill>
                  <a:srgbClr val="FF0000"/>
                </a:solidFill>
              </a:rPr>
              <a:t> = 4 e </a:t>
            </a:r>
            <a:r>
              <a:rPr lang="pt-BR" b="1" dirty="0">
                <a:solidFill>
                  <a:srgbClr val="FF0000"/>
                </a:solidFill>
              </a:rPr>
              <a:t>x</a:t>
            </a:r>
            <a:r>
              <a:rPr lang="pt-BR" dirty="0">
                <a:solidFill>
                  <a:srgbClr val="FF0000"/>
                </a:solidFill>
              </a:rPr>
              <a:t>'' = -1</a:t>
            </a:r>
          </a:p>
          <a:p>
            <a:r>
              <a:rPr lang="pt-BR" dirty="0"/>
              <a:t>x</a:t>
            </a:r>
            <a:r>
              <a:rPr lang="pt-BR" baseline="30000" dirty="0"/>
              <a:t>2</a:t>
            </a:r>
            <a:r>
              <a:rPr lang="pt-BR" dirty="0"/>
              <a:t> - 8x + 7 = 0			</a:t>
            </a:r>
            <a:r>
              <a:rPr lang="pt-BR" b="1" dirty="0">
                <a:solidFill>
                  <a:srgbClr val="FF0000"/>
                </a:solidFill>
              </a:rPr>
              <a:t>x'</a:t>
            </a:r>
            <a:r>
              <a:rPr lang="pt-BR" dirty="0">
                <a:solidFill>
                  <a:srgbClr val="FF0000"/>
                </a:solidFill>
              </a:rPr>
              <a:t> = 7 e </a:t>
            </a:r>
            <a:r>
              <a:rPr lang="pt-BR" b="1" dirty="0">
                <a:solidFill>
                  <a:srgbClr val="FF0000"/>
                </a:solidFill>
              </a:rPr>
              <a:t>x</a:t>
            </a:r>
            <a:r>
              <a:rPr lang="pt-BR" dirty="0">
                <a:solidFill>
                  <a:srgbClr val="FF0000"/>
                </a:solidFill>
              </a:rPr>
              <a:t>'' = 1</a:t>
            </a:r>
          </a:p>
          <a:p>
            <a:r>
              <a:rPr lang="pt-BR" dirty="0"/>
              <a:t>4x</a:t>
            </a:r>
            <a:r>
              <a:rPr lang="pt-BR" baseline="30000" dirty="0"/>
              <a:t>2</a:t>
            </a:r>
            <a:r>
              <a:rPr lang="pt-BR" dirty="0"/>
              <a:t> + 8x + 6 = 0		</a:t>
            </a:r>
            <a:r>
              <a:rPr lang="pt-BR" dirty="0">
                <a:solidFill>
                  <a:srgbClr val="FF0000"/>
                </a:solidFill>
              </a:rPr>
              <a:t>Não existe raiz real</a:t>
            </a:r>
          </a:p>
          <a:p>
            <a:r>
              <a:rPr lang="pt-BR" dirty="0"/>
              <a:t>x</a:t>
            </a:r>
            <a:r>
              <a:rPr lang="pt-BR" baseline="30000" dirty="0"/>
              <a:t>2</a:t>
            </a:r>
            <a:r>
              <a:rPr lang="pt-BR" dirty="0"/>
              <a:t> – 4x – 5 = 0</a:t>
            </a:r>
            <a:r>
              <a:rPr lang="pt-BR" b="1" dirty="0"/>
              <a:t>			</a:t>
            </a:r>
            <a:r>
              <a:rPr lang="pt-BR" b="1" dirty="0">
                <a:solidFill>
                  <a:srgbClr val="FF0000"/>
                </a:solidFill>
              </a:rPr>
              <a:t>x’</a:t>
            </a:r>
            <a:r>
              <a:rPr lang="pt-BR" dirty="0">
                <a:solidFill>
                  <a:srgbClr val="FF0000"/>
                </a:solidFill>
              </a:rPr>
              <a:t> = -1 e </a:t>
            </a:r>
            <a:r>
              <a:rPr lang="pt-BR" b="1" dirty="0">
                <a:solidFill>
                  <a:srgbClr val="FF0000"/>
                </a:solidFill>
              </a:rPr>
              <a:t>x’’</a:t>
            </a:r>
            <a:r>
              <a:rPr lang="pt-BR" dirty="0">
                <a:solidFill>
                  <a:srgbClr val="FF0000"/>
                </a:solidFill>
              </a:rPr>
              <a:t> = 5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80D228-1918-4C22-A0F1-95A2FC3B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F9039C-32F2-4526-8090-CA1433C2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6886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2" y="1600201"/>
            <a:ext cx="8534399" cy="2654064"/>
          </a:xfrm>
        </p:spPr>
        <p:txBody>
          <a:bodyPr rtlCol="0"/>
          <a:lstStyle/>
          <a:p>
            <a:pPr rtl="0"/>
            <a:r>
              <a:rPr lang="pt-BR" spc="-100" dirty="0"/>
              <a:t>Adicionar título de slide – 1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4B8E98E-0F3D-4896-8A4D-28FD1E2E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2C4C6F-E7F8-4D19-A437-B01D0B5B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2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C106CF-5F91-4715-8600-75AC73567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FF8A42-4E6C-48EF-90FA-88A984C8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3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84E8699-DA41-492C-A882-75C8F837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203BB6-F562-4D68-9A32-98F4FA4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Agenda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O que é uma equação do 2º Grau</a:t>
            </a:r>
          </a:p>
          <a:p>
            <a:pPr rtl="0"/>
            <a:r>
              <a:rPr lang="pt-BR" dirty="0"/>
              <a:t>Equações do 2º grau Completas e Incompletas</a:t>
            </a:r>
          </a:p>
          <a:p>
            <a:r>
              <a:rPr lang="pt-BR" dirty="0"/>
              <a:t>Coeficientes</a:t>
            </a:r>
          </a:p>
          <a:p>
            <a:pPr rtl="0"/>
            <a:r>
              <a:rPr lang="pt-BR" dirty="0"/>
              <a:t>Fórmula de Delta</a:t>
            </a:r>
          </a:p>
          <a:p>
            <a:pPr rtl="0"/>
            <a:r>
              <a:rPr lang="pt-BR" dirty="0"/>
              <a:t>Fórmula de </a:t>
            </a:r>
            <a:r>
              <a:rPr lang="pt-BR" dirty="0" err="1"/>
              <a:t>Bhaskara</a:t>
            </a:r>
            <a:endParaRPr lang="pt-BR" dirty="0"/>
          </a:p>
          <a:p>
            <a:pPr rtl="0"/>
            <a:r>
              <a:rPr lang="pt-BR" dirty="0"/>
              <a:t>Exercícios</a:t>
            </a:r>
          </a:p>
          <a:p>
            <a:pPr rtl="0"/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F34EC7E-4DC6-43E5-B13A-AF844E15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F252635-BDC4-41D4-A44F-AE6175AE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2ABD67B-15BB-4542-B488-C554D05E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D11FFA2-EE8E-4661-B43B-AFB3F880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4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AC3843-9B7D-4845-8040-FB451BE1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B136850-76DD-47B3-92F4-4BFAB9A1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21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5</a:t>
            </a:r>
          </a:p>
        </p:txBody>
      </p:sp>
      <p:sp>
        <p:nvSpPr>
          <p:cNvPr id="9" name="Espaço reservado para imagem 8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/>
      </p:sp>
      <p:sp>
        <p:nvSpPr>
          <p:cNvPr id="10" name="Espaço reservado para texto 9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6CFE0F-D72B-4C5B-BF72-2453AD72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D5EA2D-B488-4827-A2A7-38908946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uma equação do 2º Grau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7D2F61-0D9A-45BB-BE67-7DEB0C608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 </a:t>
            </a:r>
            <a:r>
              <a:rPr lang="pt-BR" b="1" dirty="0"/>
              <a:t>equação do segundo grau</a:t>
            </a:r>
            <a:r>
              <a:rPr lang="pt-BR" dirty="0"/>
              <a:t> recebe esse nome porque é uma equação polinomial cujo termo de maior grau está elevado ao quadrado. Também chamada de equação quadrática, é representada por:</a:t>
            </a:r>
          </a:p>
          <a:p>
            <a:pPr marL="0" indent="0" algn="ctr">
              <a:buNone/>
            </a:pPr>
            <a:r>
              <a:rPr lang="pt-BR" dirty="0"/>
              <a:t>	</a:t>
            </a:r>
            <a:r>
              <a:rPr lang="pt-BR" sz="4000" dirty="0"/>
              <a:t>ax²+bx+c=0, com a </a:t>
            </a:r>
            <a:r>
              <a:rPr lang="pt-BR" dirty="0"/>
              <a:t>≠ 0</a:t>
            </a:r>
          </a:p>
          <a:p>
            <a:pPr marL="0" indent="0" algn="ctr">
              <a:buNone/>
            </a:pPr>
            <a:endParaRPr lang="pt-BR" sz="40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EC594A-0F5B-4A60-8BB0-7BFA39A2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315B4A-332D-45EC-A2B8-149E02C3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Equações Completas e incompletas</a:t>
            </a:r>
          </a:p>
        </p:txBody>
      </p:sp>
      <p:graphicFrame>
        <p:nvGraphicFramePr>
          <p:cNvPr id="6" name="Espaço reservado para conteúdo 5" descr="Diagrama de lista de divisas vertical mostrando 3 grupos organizados um abaixo do outro com tarefas em tópicos em cada grup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18738322"/>
              </p:ext>
            </p:extLst>
          </p:nvPr>
        </p:nvGraphicFramePr>
        <p:xfrm>
          <a:off x="1593850" y="1953344"/>
          <a:ext cx="4212530" cy="421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1485900" y="1600200"/>
            <a:ext cx="9937103" cy="316632"/>
          </a:xfrm>
        </p:spPr>
        <p:txBody>
          <a:bodyPr rtlCol="0">
            <a:normAutofit fontScale="62500" lnSpcReduction="20000"/>
          </a:bodyPr>
          <a:lstStyle/>
          <a:p>
            <a:r>
              <a:rPr lang="pt-BR" dirty="0"/>
              <a:t>Toda Equação do segundo grau considerada completa tem os coeficientes: b e c ≠0</a:t>
            </a:r>
          </a:p>
          <a:p>
            <a:pPr rtl="0"/>
            <a:endParaRPr lang="pt-BR" dirty="0"/>
          </a:p>
          <a:p>
            <a:pPr marL="0" indent="0">
              <a:buNone/>
            </a:pPr>
            <a:endParaRPr lang="pt-BR" sz="2600" dirty="0"/>
          </a:p>
          <a:p>
            <a:pPr rtl="0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8617D5-F860-4BA1-B014-A1A4F0CA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83F31D-B8F7-4B92-8D1A-E40B1967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4</a:t>
            </a:fld>
            <a:endParaRPr lang="pt-BR" noProof="0" dirty="0"/>
          </a:p>
        </p:txBody>
      </p:sp>
      <p:graphicFrame>
        <p:nvGraphicFramePr>
          <p:cNvPr id="8" name="Espaço reservado para conteúdo 5" descr="Diagrama de lista de divisas vertical mostrando 3 grupos organizados um abaixo do outro com tarefas em tópicos em cada grupo">
            <a:extLst>
              <a:ext uri="{FF2B5EF4-FFF2-40B4-BE49-F238E27FC236}">
                <a16:creationId xmlns:a16="http://schemas.microsoft.com/office/drawing/2014/main" id="{3FFA705D-0E01-4036-A101-C4FEC31DEA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742579"/>
              </p:ext>
            </p:extLst>
          </p:nvPr>
        </p:nvGraphicFramePr>
        <p:xfrm>
          <a:off x="7030516" y="1953345"/>
          <a:ext cx="4392487" cy="421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2405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Coeficientes</a:t>
            </a:r>
          </a:p>
        </p:txBody>
      </p:sp>
      <p:graphicFrame>
        <p:nvGraphicFramePr>
          <p:cNvPr id="6" name="Espaço reservado para conteúdo 5" descr="Diagrama de lista de divisas vertical mostrando 3 grupos organizados um abaixo do outro com tarefas em tópicos em cada grup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93235816"/>
              </p:ext>
            </p:extLst>
          </p:nvPr>
        </p:nvGraphicFramePr>
        <p:xfrm>
          <a:off x="1593850" y="2708920"/>
          <a:ext cx="4814888" cy="3463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1746250" y="1600200"/>
            <a:ext cx="9629987" cy="1036712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Em toda Equação do 2º Grau, os coeficientes são representados pelas letras a, b e c.</a:t>
            </a:r>
          </a:p>
          <a:p>
            <a:pPr rtl="0"/>
            <a:endParaRPr lang="pt-BR" dirty="0"/>
          </a:p>
        </p:txBody>
      </p:sp>
      <p:graphicFrame>
        <p:nvGraphicFramePr>
          <p:cNvPr id="8" name="Espaço reservado para conteúdo 5" descr="Diagrama de lista de divisas vertical mostrando 3 grupos organizados um abaixo do outro com tarefas em tópicos em cada grupo">
            <a:extLst>
              <a:ext uri="{FF2B5EF4-FFF2-40B4-BE49-F238E27FC236}">
                <a16:creationId xmlns:a16="http://schemas.microsoft.com/office/drawing/2014/main" id="{7B2F9BE3-C7AE-438F-BDCB-27D2391F35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2177010"/>
              </p:ext>
            </p:extLst>
          </p:nvPr>
        </p:nvGraphicFramePr>
        <p:xfrm>
          <a:off x="6608116" y="2708920"/>
          <a:ext cx="4814888" cy="3463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2994CD-99C0-47B9-A1A5-69BE5F0B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788DA8-3CC8-49A5-8A4C-DA2FDF77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2280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Fórmula de Delta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r>
              <a:rPr lang="pt-BR" dirty="0">
                <a:solidFill>
                  <a:srgbClr val="FF0000"/>
                </a:solidFill>
              </a:rPr>
              <a:t>Caso 1 (</a:t>
            </a:r>
            <a:r>
              <a:rPr lang="el-GR" dirty="0">
                <a:solidFill>
                  <a:srgbClr val="FF0000"/>
                </a:solidFill>
              </a:rPr>
              <a:t>Δ</a:t>
            </a:r>
            <a:r>
              <a:rPr lang="pt-BR" dirty="0">
                <a:solidFill>
                  <a:srgbClr val="FF0000"/>
                </a:solidFill>
              </a:rPr>
              <a:t> &gt; 0)</a:t>
            </a:r>
          </a:p>
          <a:p>
            <a:r>
              <a:rPr lang="pt-BR" dirty="0"/>
              <a:t>Sendo </a:t>
            </a:r>
            <a:r>
              <a:rPr lang="el-GR" dirty="0"/>
              <a:t>Δ</a:t>
            </a:r>
            <a:r>
              <a:rPr lang="pt-BR" dirty="0"/>
              <a:t> maior do que 0 (positivo), a equação terá 2 valores de xis distintos.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X’ ≠ X”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D8C64-5AC0-48DB-8217-55B6019588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Δ</a:t>
            </a:r>
            <a:r>
              <a:rPr lang="pt-BR" dirty="0"/>
              <a:t> = b²-4*a*c</a:t>
            </a:r>
          </a:p>
          <a:p>
            <a:r>
              <a:rPr lang="pt-BR" dirty="0"/>
              <a:t>Temos 3 possíveis casos para os valores de </a:t>
            </a:r>
            <a:r>
              <a:rPr lang="el-GR" dirty="0"/>
              <a:t>Δ</a:t>
            </a:r>
          </a:p>
          <a:p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Caso 1 (</a:t>
            </a:r>
            <a:r>
              <a:rPr lang="el-GR" dirty="0">
                <a:solidFill>
                  <a:srgbClr val="FF0000"/>
                </a:solidFill>
              </a:rPr>
              <a:t>Δ</a:t>
            </a:r>
            <a:r>
              <a:rPr lang="pt-BR" dirty="0">
                <a:solidFill>
                  <a:srgbClr val="FF0000"/>
                </a:solidFill>
              </a:rPr>
              <a:t> &gt; 0)</a:t>
            </a:r>
          </a:p>
          <a:p>
            <a:r>
              <a:rPr lang="pt-BR" dirty="0"/>
              <a:t>Caso 2 (</a:t>
            </a:r>
            <a:r>
              <a:rPr lang="el-GR" dirty="0"/>
              <a:t>Δ</a:t>
            </a:r>
            <a:r>
              <a:rPr lang="pt-BR" dirty="0"/>
              <a:t> = 0)</a:t>
            </a:r>
          </a:p>
          <a:p>
            <a:r>
              <a:rPr lang="pt-BR" dirty="0"/>
              <a:t>Caso 3 (</a:t>
            </a:r>
            <a:r>
              <a:rPr lang="el-GR" dirty="0"/>
              <a:t>Δ</a:t>
            </a:r>
            <a:r>
              <a:rPr lang="pt-BR" dirty="0"/>
              <a:t> &lt; 0)</a:t>
            </a:r>
          </a:p>
          <a:p>
            <a:endParaRPr lang="pt-B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840636-78CD-4E61-A8D4-B8922AF5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Eric Sampaio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3626FC-6DB9-493B-ABA1-BFC5E7F4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Fórmula de Delta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r>
              <a:rPr lang="pt-BR" dirty="0">
                <a:solidFill>
                  <a:srgbClr val="FF0000"/>
                </a:solidFill>
              </a:rPr>
              <a:t>Caso 2 (</a:t>
            </a:r>
            <a:r>
              <a:rPr lang="el-GR" dirty="0">
                <a:solidFill>
                  <a:srgbClr val="FF0000"/>
                </a:solidFill>
              </a:rPr>
              <a:t>Δ</a:t>
            </a:r>
            <a:r>
              <a:rPr lang="pt-BR" dirty="0">
                <a:solidFill>
                  <a:srgbClr val="FF0000"/>
                </a:solidFill>
              </a:rPr>
              <a:t> = 0)</a:t>
            </a:r>
          </a:p>
          <a:p>
            <a:r>
              <a:rPr lang="pt-BR" dirty="0"/>
              <a:t>Sendo </a:t>
            </a:r>
            <a:r>
              <a:rPr lang="el-GR" dirty="0"/>
              <a:t>Δ</a:t>
            </a:r>
            <a:r>
              <a:rPr lang="pt-BR" dirty="0"/>
              <a:t> igual a 0 será encontrado apenas uma raiz que irá satisfazer a equação.</a:t>
            </a:r>
          </a:p>
          <a:p>
            <a:pPr marL="0" indent="0">
              <a:buNone/>
            </a:pPr>
            <a:r>
              <a:rPr lang="pt-BR" dirty="0"/>
              <a:t> 		</a:t>
            </a:r>
            <a:r>
              <a:rPr lang="pt-BR" dirty="0">
                <a:solidFill>
                  <a:srgbClr val="FF0000"/>
                </a:solidFill>
              </a:rPr>
              <a:t>X’ = X”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D8C64-5AC0-48DB-8217-55B6019588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Δ</a:t>
            </a:r>
            <a:r>
              <a:rPr lang="pt-BR" dirty="0"/>
              <a:t> = b²-4*a*c</a:t>
            </a:r>
          </a:p>
          <a:p>
            <a:r>
              <a:rPr lang="pt-BR" dirty="0"/>
              <a:t>Temos 3 possíveis casos para os valores de </a:t>
            </a:r>
            <a:r>
              <a:rPr lang="el-GR" dirty="0"/>
              <a:t>Δ</a:t>
            </a:r>
          </a:p>
          <a:p>
            <a:endParaRPr lang="pt-BR" dirty="0"/>
          </a:p>
          <a:p>
            <a:r>
              <a:rPr lang="pt-BR" dirty="0"/>
              <a:t>Caso 1 (</a:t>
            </a:r>
            <a:r>
              <a:rPr lang="el-GR" dirty="0"/>
              <a:t>Δ</a:t>
            </a:r>
            <a:r>
              <a:rPr lang="pt-BR" dirty="0"/>
              <a:t> &gt; 0)</a:t>
            </a:r>
          </a:p>
          <a:p>
            <a:r>
              <a:rPr lang="pt-BR" dirty="0">
                <a:solidFill>
                  <a:srgbClr val="FF0000"/>
                </a:solidFill>
              </a:rPr>
              <a:t>Caso 2 (</a:t>
            </a:r>
            <a:r>
              <a:rPr lang="el-GR" dirty="0">
                <a:solidFill>
                  <a:srgbClr val="FF0000"/>
                </a:solidFill>
              </a:rPr>
              <a:t>Δ</a:t>
            </a:r>
            <a:r>
              <a:rPr lang="pt-BR" dirty="0">
                <a:solidFill>
                  <a:srgbClr val="FF0000"/>
                </a:solidFill>
              </a:rPr>
              <a:t> = 0)</a:t>
            </a:r>
          </a:p>
          <a:p>
            <a:r>
              <a:rPr lang="pt-BR" dirty="0"/>
              <a:t>Caso 3 (</a:t>
            </a:r>
            <a:r>
              <a:rPr lang="el-GR" dirty="0"/>
              <a:t>Δ</a:t>
            </a:r>
            <a:r>
              <a:rPr lang="pt-BR" dirty="0"/>
              <a:t> &lt; 0)</a:t>
            </a:r>
          </a:p>
          <a:p>
            <a:endParaRPr lang="pt-B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C5CDD2-B875-4BA4-B712-01F93590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B8D64C-E6A7-4696-9E3B-346A30B2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430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Fórmula de Delta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r>
              <a:rPr lang="pt-BR" dirty="0">
                <a:solidFill>
                  <a:srgbClr val="FF0000"/>
                </a:solidFill>
              </a:rPr>
              <a:t>Caso 3 (</a:t>
            </a:r>
            <a:r>
              <a:rPr lang="el-GR" dirty="0">
                <a:solidFill>
                  <a:srgbClr val="FF0000"/>
                </a:solidFill>
              </a:rPr>
              <a:t>Δ</a:t>
            </a:r>
            <a:r>
              <a:rPr lang="pt-BR" dirty="0">
                <a:solidFill>
                  <a:srgbClr val="FF0000"/>
                </a:solidFill>
              </a:rPr>
              <a:t> &lt; 0)</a:t>
            </a:r>
          </a:p>
          <a:p>
            <a:r>
              <a:rPr lang="pt-BR" dirty="0"/>
              <a:t>Sendo </a:t>
            </a:r>
            <a:r>
              <a:rPr lang="el-GR" dirty="0"/>
              <a:t>Δ</a:t>
            </a:r>
            <a:r>
              <a:rPr lang="pt-BR" dirty="0"/>
              <a:t> menor do que 0, não existirá nenhum valor real que irá satisfazer a equação.</a:t>
            </a:r>
          </a:p>
          <a:p>
            <a:pPr marL="0" indent="0" algn="ctr">
              <a:buNone/>
            </a:pPr>
            <a:r>
              <a:rPr lang="pt-BR" sz="3200" dirty="0">
                <a:solidFill>
                  <a:srgbClr val="FF0000"/>
                </a:solidFill>
              </a:rPr>
              <a:t>∄</a:t>
            </a:r>
            <a:r>
              <a:rPr lang="pt-BR" dirty="0">
                <a:solidFill>
                  <a:srgbClr val="FF0000"/>
                </a:solidFill>
              </a:rPr>
              <a:t> X’ e X”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D8C64-5AC0-48DB-8217-55B6019588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Δ</a:t>
            </a:r>
            <a:r>
              <a:rPr lang="pt-BR" dirty="0"/>
              <a:t> = b²-4*a*c</a:t>
            </a:r>
          </a:p>
          <a:p>
            <a:r>
              <a:rPr lang="pt-BR" dirty="0"/>
              <a:t>Temos 3 possíveis casos para os valores de </a:t>
            </a:r>
            <a:r>
              <a:rPr lang="el-GR" dirty="0"/>
              <a:t>Δ</a:t>
            </a:r>
          </a:p>
          <a:p>
            <a:endParaRPr lang="pt-BR" dirty="0"/>
          </a:p>
          <a:p>
            <a:r>
              <a:rPr lang="pt-BR" dirty="0"/>
              <a:t>Caso 1 (</a:t>
            </a:r>
            <a:r>
              <a:rPr lang="el-GR" dirty="0"/>
              <a:t>Δ</a:t>
            </a:r>
            <a:r>
              <a:rPr lang="pt-BR" dirty="0"/>
              <a:t> &gt; 0)</a:t>
            </a:r>
          </a:p>
          <a:p>
            <a:r>
              <a:rPr lang="pt-BR" dirty="0"/>
              <a:t>Caso 2 (</a:t>
            </a:r>
            <a:r>
              <a:rPr lang="el-GR" dirty="0"/>
              <a:t>Δ</a:t>
            </a:r>
            <a:r>
              <a:rPr lang="pt-BR" dirty="0"/>
              <a:t> = 0)</a:t>
            </a:r>
          </a:p>
          <a:p>
            <a:r>
              <a:rPr lang="pt-BR" dirty="0">
                <a:solidFill>
                  <a:srgbClr val="FF0000"/>
                </a:solidFill>
              </a:rPr>
              <a:t>Caso 3 (</a:t>
            </a:r>
            <a:r>
              <a:rPr lang="el-GR" dirty="0">
                <a:solidFill>
                  <a:srgbClr val="FF0000"/>
                </a:solidFill>
              </a:rPr>
              <a:t>Δ</a:t>
            </a:r>
            <a:r>
              <a:rPr lang="pt-BR" dirty="0">
                <a:solidFill>
                  <a:srgbClr val="FF0000"/>
                </a:solidFill>
              </a:rPr>
              <a:t> &lt; 0)</a:t>
            </a:r>
          </a:p>
          <a:p>
            <a:endParaRPr lang="pt-B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F42184-CD0A-40F5-B813-5EAD6311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3D7EAA-F741-41BA-835D-6B0E8CE7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797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10BB1-E94A-4CB1-A5EC-399CED35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DA6021-F0EB-4892-BA48-4DB7E763E4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A078ED-ABA0-484E-AA7B-45344AE764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D6AD5C-5170-4974-A85D-BE3797E3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78AD1A-DD4D-4F49-83AE-AF7803AD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4249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7_TF02787947.potx" id="{F6616D8B-E49F-43FC-919C-EA67C56073C6}" vid="{41E3CBBC-B989-484B-85AF-2EEA8BFB5111}"/>
    </a:ext>
  </a:extLst>
</a:theme>
</file>

<file path=ppt/theme/theme2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tf02787947 - Copia</Template>
  <TotalTime>113</TotalTime>
  <Words>665</Words>
  <Application>Microsoft Office PowerPoint</Application>
  <PresentationFormat>Personalizar</PresentationFormat>
  <Paragraphs>218</Paragraphs>
  <Slides>22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Cambria Math</vt:lpstr>
      <vt:lpstr>Euphemia</vt:lpstr>
      <vt:lpstr>Matemática 16:9</vt:lpstr>
      <vt:lpstr>Equação do 2º Grau</vt:lpstr>
      <vt:lpstr>Agenda</vt:lpstr>
      <vt:lpstr>O que é uma equação do 2º Grau</vt:lpstr>
      <vt:lpstr>Equações Completas e incompletas</vt:lpstr>
      <vt:lpstr>Coeficientes</vt:lpstr>
      <vt:lpstr>Fórmula de Delta</vt:lpstr>
      <vt:lpstr>Fórmula de Delta</vt:lpstr>
      <vt:lpstr>Fórmula de Delta</vt:lpstr>
      <vt:lpstr>Apresentação do PowerPoint</vt:lpstr>
      <vt:lpstr>Fórmula de Bhaskara</vt:lpstr>
      <vt:lpstr>Exercícios</vt:lpstr>
      <vt:lpstr>Exercícios</vt:lpstr>
      <vt:lpstr>Exercícios</vt:lpstr>
      <vt:lpstr>Exercícios</vt:lpstr>
      <vt:lpstr>Exercícios</vt:lpstr>
      <vt:lpstr>Exercícios</vt:lpstr>
      <vt:lpstr>Adicionar título de slide – 1</vt:lpstr>
      <vt:lpstr>Adicionar título de slide – 2</vt:lpstr>
      <vt:lpstr>Adicionar título de slide – 3</vt:lpstr>
      <vt:lpstr>Apresentação do PowerPoint</vt:lpstr>
      <vt:lpstr>Adicionar título de slide – 4</vt:lpstr>
      <vt:lpstr>Adicionar título de slide –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Equação do 2º Grau</dc:title>
  <dc:creator>Eric Sampaio</dc:creator>
  <cp:lastModifiedBy>Eric Sampaio</cp:lastModifiedBy>
  <cp:revision>40</cp:revision>
  <dcterms:created xsi:type="dcterms:W3CDTF">2019-01-03T22:06:16Z</dcterms:created>
  <dcterms:modified xsi:type="dcterms:W3CDTF">2019-02-02T22:52:55Z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