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6" r:id="rId6"/>
    <p:sldId id="262" r:id="rId7"/>
    <p:sldId id="271" r:id="rId8"/>
    <p:sldId id="272" r:id="rId9"/>
    <p:sldId id="263" r:id="rId10"/>
    <p:sldId id="270" r:id="rId11"/>
    <p:sldId id="267" r:id="rId12"/>
    <p:sldId id="264" r:id="rId13"/>
    <p:sldId id="268" r:id="rId14"/>
    <p:sldId id="269" r:id="rId15"/>
    <p:sldId id="265" r:id="rId16"/>
    <p:sldId id="261" r:id="rId17"/>
    <p:sldId id="25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D9D7F-7D5B-41A3-88C9-7CF934749F80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7131F-C949-458C-A4DE-E5ADF03CE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482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7444-255E-4DE6-A478-F60871CC9C70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C605E-37A7-42E2-808C-83B6B93A3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9430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C605E-37A7-42E2-808C-83B6B93A3B3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</p:spTree>
    <p:extLst>
      <p:ext uri="{BB962C8B-B14F-4D97-AF65-F5344CB8AC3E}">
        <p14:creationId xmlns:p14="http://schemas.microsoft.com/office/powerpoint/2010/main" val="283797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AC605E-37A7-42E2-808C-83B6B93A3B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7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B74C9C-979C-4559-AA1D-9654A9AC4097}" type="datetime1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34CE75-763A-4DB9-8F24-E87DDDE1EA8E}" type="datetime1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F08BAD-E734-4F68-921D-A381596F0475}" type="datetime1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58768C-FD7B-4F03-B94C-66E930E6490E}" type="datetime1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4FC774-208D-40FC-91FF-51631716A18C}" type="datetime1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FC61A2-0EF2-4224-89C3-78B2EA1F07F6}" type="datetime1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F1A374-219D-4DBA-82B4-0695B961C3E2}" type="datetime1">
              <a:rPr lang="pt-BR" smtClean="0"/>
              <a:t>02/02/2019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A4221C-35F9-4C36-903F-17E0CF1177AA}" type="datetime1">
              <a:rPr lang="pt-BR" smtClean="0"/>
              <a:t>02/02/2019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3A88EF-8A64-4485-8918-E85E0FA59758}" type="datetime1">
              <a:rPr lang="pt-BR" smtClean="0"/>
              <a:t>02/02/2019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B311D2-470C-43C5-A526-567AFEA7D7E2}" type="datetime1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BR"/>
              <a:t>Eric Sampaio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972F68-CCEE-4BA1-A096-ADC553B5B8EF}" type="datetime1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19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8DDDBADE-5E78-474A-B0DC-7ABCD5561144}" type="datetime1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Eric Sampaio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648" y="980728"/>
            <a:ext cx="7344815" cy="2680127"/>
          </a:xfrm>
        </p:spPr>
        <p:txBody>
          <a:bodyPr>
            <a:normAutofit fontScale="90000"/>
          </a:bodyPr>
          <a:lstStyle/>
          <a:p>
            <a:r>
              <a:rPr lang="pt-BR" dirty="0"/>
              <a:t>Critérios de divisibilidade, Números primos e Crivo de Eratóstenes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Eric Sampaio</a:t>
            </a:r>
          </a:p>
        </p:txBody>
      </p:sp>
    </p:spTree>
    <p:extLst>
      <p:ext uri="{BB962C8B-B14F-4D97-AF65-F5344CB8AC3E}">
        <p14:creationId xmlns:p14="http://schemas.microsoft.com/office/powerpoint/2010/main" val="556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Forma 1</a:t>
            </a:r>
            <a:endParaRPr lang="pt-BR" dirty="0"/>
          </a:p>
          <a:p>
            <a:r>
              <a:rPr lang="pt-BR" dirty="0"/>
              <a:t>Número inicial menos 2 vezes o ultimo algarismo.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35244 = 3524 - 2*4 =&gt; 3524 – 8 = 3516 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3516 = 351-2*6 =&gt; 351-12= 339 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339 = 33-2*9 =&gt; 33-18=&gt; 15</a:t>
            </a:r>
          </a:p>
          <a:p>
            <a:pPr marL="0" indent="0">
              <a:buNone/>
            </a:pPr>
            <a:endParaRPr lang="pt-BR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62762 = 6276-2*2 =&gt; 6276- 4 = 6272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6272 = 627-2*2 =&gt; 627-4 = 623</a:t>
            </a:r>
          </a:p>
          <a:p>
            <a:pPr marL="0" indent="0">
              <a:buNone/>
            </a:pP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623 = 62-2*3 =&gt; 62-6 = 56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Forma 1</a:t>
            </a:r>
            <a:endParaRPr lang="pt-BR" dirty="0"/>
          </a:p>
          <a:p>
            <a:r>
              <a:rPr lang="pt-BR" dirty="0"/>
              <a:t>Número inicial menos 2 vezes o ultimo algarismo.</a:t>
            </a:r>
          </a:p>
          <a:p>
            <a:pPr marL="0" indent="0">
              <a:buNone/>
            </a:pPr>
            <a:r>
              <a:rPr lang="pt-BR" dirty="0"/>
              <a:t>    35244 = 3524 - 2*</a:t>
            </a:r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 =&gt; 3524 – 8 = 3516 </a:t>
            </a:r>
          </a:p>
          <a:p>
            <a:pPr marL="0" indent="0">
              <a:buNone/>
            </a:pPr>
            <a:r>
              <a:rPr lang="pt-BR" dirty="0"/>
              <a:t>    3516 = 351-2*</a:t>
            </a:r>
            <a:r>
              <a:rPr lang="pt-BR" dirty="0">
                <a:solidFill>
                  <a:srgbClr val="FF0000"/>
                </a:solidFill>
              </a:rPr>
              <a:t>6 </a:t>
            </a:r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=&gt; 351-12</a:t>
            </a:r>
            <a:r>
              <a:rPr lang="pt-BR" dirty="0"/>
              <a:t>= 339 </a:t>
            </a:r>
          </a:p>
          <a:p>
            <a:pPr marL="0" indent="0">
              <a:buNone/>
            </a:pPr>
            <a:r>
              <a:rPr lang="pt-BR" dirty="0"/>
              <a:t>    339 = 33-2*</a:t>
            </a:r>
            <a:r>
              <a:rPr lang="pt-BR" dirty="0">
                <a:solidFill>
                  <a:srgbClr val="FF0000"/>
                </a:solidFill>
              </a:rPr>
              <a:t>9</a:t>
            </a:r>
            <a:r>
              <a:rPr lang="pt-BR" dirty="0"/>
              <a:t> =&gt; 33-18=&gt; 15 </a:t>
            </a:r>
            <a:r>
              <a:rPr lang="pt-BR" dirty="0">
                <a:solidFill>
                  <a:srgbClr val="FF0000"/>
                </a:solidFill>
              </a:rPr>
              <a:t>Não é 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7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62762 = 6276-2*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=&gt; 6276- 4 = 6272</a:t>
            </a:r>
          </a:p>
          <a:p>
            <a:pPr marL="0" indent="0">
              <a:buNone/>
            </a:pPr>
            <a:r>
              <a:rPr lang="pt-BR" dirty="0"/>
              <a:t>    6272 = 627-2*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=&gt; 627-4 = 623</a:t>
            </a:r>
          </a:p>
          <a:p>
            <a:pPr marL="0" indent="0">
              <a:buNone/>
            </a:pPr>
            <a:r>
              <a:rPr lang="pt-BR" dirty="0"/>
              <a:t>    623 = 62-2*</a:t>
            </a:r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/>
              <a:t> =&gt; 62-6 = 56 </a:t>
            </a:r>
            <a:r>
              <a:rPr lang="pt-BR" dirty="0">
                <a:solidFill>
                  <a:srgbClr val="FF0000"/>
                </a:solidFill>
              </a:rPr>
              <a:t>É 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7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3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Forma 2</a:t>
            </a:r>
            <a:endParaRPr lang="pt-BR" dirty="0"/>
          </a:p>
          <a:p>
            <a:r>
              <a:rPr lang="pt-BR" dirty="0"/>
              <a:t>Número inicial mais 5 vezes o ultimo algarismo.</a:t>
            </a:r>
          </a:p>
          <a:p>
            <a:pPr marL="0" indent="0">
              <a:buNone/>
            </a:pPr>
            <a:r>
              <a:rPr lang="pt-BR" dirty="0"/>
              <a:t>    35244 = 3524 + 5*4 =&gt; 3524 + 20 = 3544</a:t>
            </a:r>
          </a:p>
          <a:p>
            <a:pPr marL="0" indent="0">
              <a:buNone/>
            </a:pPr>
            <a:r>
              <a:rPr lang="pt-BR" dirty="0"/>
              <a:t>    3544 = 354+5*4 =&gt; 354 + 20= 374 </a:t>
            </a:r>
          </a:p>
          <a:p>
            <a:pPr marL="0" indent="0">
              <a:buNone/>
            </a:pPr>
            <a:r>
              <a:rPr lang="pt-BR" dirty="0"/>
              <a:t>    374 = 37+5*4 =&gt; 37+20 = 57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62762 = 6276+5*2 = 6276+ 10 = 6286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   6286 = 628+5*6 = 627+30 = 657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   657 = 62+5*3 = 62+15 = 77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Forma 2</a:t>
            </a:r>
            <a:endParaRPr lang="pt-BR" dirty="0"/>
          </a:p>
          <a:p>
            <a:r>
              <a:rPr lang="pt-BR" dirty="0"/>
              <a:t>Número inicial mais 5 vezes o ultimo algarismo.</a:t>
            </a:r>
          </a:p>
          <a:p>
            <a:pPr marL="0" indent="0">
              <a:buNone/>
            </a:pPr>
            <a:r>
              <a:rPr lang="pt-BR" dirty="0"/>
              <a:t>    35244 = 3524 + 5*</a:t>
            </a:r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 =&gt; 3524 + 20 = 3544</a:t>
            </a:r>
          </a:p>
          <a:p>
            <a:pPr marL="0" indent="0">
              <a:buNone/>
            </a:pPr>
            <a:r>
              <a:rPr lang="pt-BR" dirty="0"/>
              <a:t>    3544 = 354+5*</a:t>
            </a:r>
            <a:r>
              <a:rPr lang="pt-BR" dirty="0">
                <a:solidFill>
                  <a:srgbClr val="FF0000"/>
                </a:solidFill>
              </a:rPr>
              <a:t>4 </a:t>
            </a:r>
            <a:r>
              <a:rPr lang="pt-BR" dirty="0"/>
              <a:t>=&gt; 354 + 20= 374 </a:t>
            </a:r>
          </a:p>
          <a:p>
            <a:pPr marL="0" indent="0">
              <a:buNone/>
            </a:pPr>
            <a:r>
              <a:rPr lang="pt-BR" dirty="0"/>
              <a:t>    374 = 37+5*</a:t>
            </a:r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 =&gt; 37+20 = 57 </a:t>
            </a:r>
            <a:r>
              <a:rPr lang="pt-BR" dirty="0">
                <a:solidFill>
                  <a:srgbClr val="FF0000"/>
                </a:solidFill>
              </a:rPr>
              <a:t>Não é 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7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62762 = 6276+5*</a:t>
            </a:r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= 6276+ 10 = 6286</a:t>
            </a:r>
          </a:p>
          <a:p>
            <a:pPr marL="0" indent="0">
              <a:buNone/>
            </a:pPr>
            <a:r>
              <a:rPr lang="pt-BR" dirty="0"/>
              <a:t>    6286 = 628+5*</a:t>
            </a:r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pt-BR" dirty="0"/>
              <a:t> = 627+30 = 657</a:t>
            </a:r>
          </a:p>
          <a:p>
            <a:pPr marL="0" indent="0">
              <a:buNone/>
            </a:pPr>
            <a:r>
              <a:rPr lang="pt-BR" dirty="0"/>
              <a:t>    657 = 62+5*</a:t>
            </a:r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/>
              <a:t> = 62+15 = 77 </a:t>
            </a:r>
            <a:r>
              <a:rPr lang="pt-BR" dirty="0">
                <a:solidFill>
                  <a:srgbClr val="FF0000"/>
                </a:solidFill>
              </a:rPr>
              <a:t>É 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7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11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Some todos os algarismos na posição par e subtraia dos algarismos na posição ímpar</a:t>
            </a:r>
          </a:p>
          <a:p>
            <a:r>
              <a:rPr lang="pt-BR" dirty="0"/>
              <a:t>Ex.: 14641 e 8647</a:t>
            </a:r>
          </a:p>
          <a:p>
            <a:pPr marL="0" lvl="1" indent="0">
              <a:spcBef>
                <a:spcPts val="1400"/>
              </a:spcBef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sz="28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>
                <a:solidFill>
                  <a:schemeClr val="tx1">
                    <a:lumMod val="75000"/>
                  </a:schemeClr>
                </a:solidFill>
              </a:rPr>
              <a:t>1 = </a:t>
            </a:r>
            <a:r>
              <a:rPr lang="pt-BR" sz="2800" dirty="0"/>
              <a:t>4+4 = 8     8 – 8 = 0 </a:t>
            </a:r>
            <a:endParaRPr lang="pt-BR" sz="2800" dirty="0">
              <a:solidFill>
                <a:schemeClr val="tx1">
                  <a:lumMod val="75000"/>
                </a:schemeClr>
              </a:solidFill>
            </a:endParaRPr>
          </a:p>
          <a:p>
            <a:pPr marL="0" lvl="1" indent="0">
              <a:spcBef>
                <a:spcPts val="1400"/>
              </a:spcBef>
              <a:buNone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	 </a:t>
            </a:r>
            <a:r>
              <a:rPr lang="pt-BR" sz="2800" dirty="0">
                <a:solidFill>
                  <a:schemeClr val="tx1">
                    <a:lumMod val="75000"/>
                  </a:schemeClr>
                </a:solidFill>
              </a:rPr>
              <a:t>1+6+1 = 8      </a:t>
            </a:r>
            <a:r>
              <a:rPr lang="pt-BR" dirty="0">
                <a:solidFill>
                  <a:srgbClr val="FF0000"/>
                </a:solidFill>
              </a:rPr>
              <a:t>14641 é divisível por 11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8</a:t>
            </a:r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pt-BR" dirty="0">
                <a:solidFill>
                  <a:srgbClr val="FF0000"/>
                </a:solidFill>
              </a:rPr>
              <a:t>7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= 6+7 = 13     13-12 = 1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</a:schemeClr>
                </a:solidFill>
              </a:rPr>
              <a:t>        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8+4 = 12       </a:t>
            </a:r>
            <a:r>
              <a:rPr lang="pt-BR" sz="2400" dirty="0">
                <a:solidFill>
                  <a:srgbClr val="FF0000"/>
                </a:solidFill>
              </a:rPr>
              <a:t>8647 não é </a:t>
            </a:r>
            <a:r>
              <a:rPr lang="pt-BR" sz="2400" dirty="0" err="1">
                <a:solidFill>
                  <a:srgbClr val="FF0000"/>
                </a:solidFill>
              </a:rPr>
              <a:t>div</a:t>
            </a:r>
            <a:r>
              <a:rPr lang="pt-BR" sz="2400" dirty="0">
                <a:solidFill>
                  <a:srgbClr val="FF0000"/>
                </a:solidFill>
              </a:rPr>
              <a:t> por 11 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Chave direita 3"/>
          <p:cNvSpPr/>
          <p:nvPr/>
        </p:nvSpPr>
        <p:spPr>
          <a:xfrm>
            <a:off x="4067944" y="3162672"/>
            <a:ext cx="216024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direita 4"/>
          <p:cNvSpPr/>
          <p:nvPr/>
        </p:nvSpPr>
        <p:spPr>
          <a:xfrm>
            <a:off x="3995936" y="4823408"/>
            <a:ext cx="39604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Primos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número é considerado primo quando este número tem apenas dois divisores: 1 e ele próprio.</a:t>
            </a:r>
          </a:p>
          <a:p>
            <a:endParaRPr lang="pt-BR" dirty="0"/>
          </a:p>
          <a:p>
            <a:r>
              <a:rPr lang="pt-BR" dirty="0"/>
              <a:t>2, 3, 5, 7,11,...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6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Crivo de Erastóstenes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6818421" cy="5254886"/>
          </a:xfrm>
        </p:spPr>
      </p:pic>
      <p:sp>
        <p:nvSpPr>
          <p:cNvPr id="5" name="Símbolo de 'Não' 4"/>
          <p:cNvSpPr/>
          <p:nvPr/>
        </p:nvSpPr>
        <p:spPr>
          <a:xfrm>
            <a:off x="3203848" y="158881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Símbolo de 'Não' 5"/>
          <p:cNvSpPr/>
          <p:nvPr/>
        </p:nvSpPr>
        <p:spPr>
          <a:xfrm>
            <a:off x="7076080" y="15642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Símbolo de 'Não' 6"/>
          <p:cNvSpPr/>
          <p:nvPr/>
        </p:nvSpPr>
        <p:spPr>
          <a:xfrm>
            <a:off x="4499992" y="158881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Símbolo de 'Não' 7"/>
          <p:cNvSpPr/>
          <p:nvPr/>
        </p:nvSpPr>
        <p:spPr>
          <a:xfrm>
            <a:off x="3200252" y="207638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Símbolo de 'Não' 8"/>
          <p:cNvSpPr/>
          <p:nvPr/>
        </p:nvSpPr>
        <p:spPr>
          <a:xfrm>
            <a:off x="1863552" y="209481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Símbolo de 'Não' 9"/>
          <p:cNvSpPr/>
          <p:nvPr/>
        </p:nvSpPr>
        <p:spPr>
          <a:xfrm>
            <a:off x="4499992" y="212114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1" name="Símbolo de 'Não' 10"/>
          <p:cNvSpPr/>
          <p:nvPr/>
        </p:nvSpPr>
        <p:spPr>
          <a:xfrm>
            <a:off x="5796136" y="206084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Símbolo de 'Não' 11"/>
          <p:cNvSpPr/>
          <p:nvPr/>
        </p:nvSpPr>
        <p:spPr>
          <a:xfrm>
            <a:off x="7076080" y="209287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3" name="Símbolo de 'Não' 12"/>
          <p:cNvSpPr/>
          <p:nvPr/>
        </p:nvSpPr>
        <p:spPr>
          <a:xfrm>
            <a:off x="1863552" y="262520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4" name="Símbolo de 'Não' 13"/>
          <p:cNvSpPr/>
          <p:nvPr/>
        </p:nvSpPr>
        <p:spPr>
          <a:xfrm>
            <a:off x="3179676" y="261902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5" name="Símbolo de 'Não' 14"/>
          <p:cNvSpPr/>
          <p:nvPr/>
        </p:nvSpPr>
        <p:spPr>
          <a:xfrm>
            <a:off x="4517936" y="262520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Símbolo de 'Não' 15"/>
          <p:cNvSpPr/>
          <p:nvPr/>
        </p:nvSpPr>
        <p:spPr>
          <a:xfrm>
            <a:off x="5796136" y="259887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Símbolo de 'Não' 16"/>
          <p:cNvSpPr/>
          <p:nvPr/>
        </p:nvSpPr>
        <p:spPr>
          <a:xfrm>
            <a:off x="7086972" y="261902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Símbolo de 'Não' 17"/>
          <p:cNvSpPr/>
          <p:nvPr/>
        </p:nvSpPr>
        <p:spPr>
          <a:xfrm>
            <a:off x="1863552" y="312307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9" name="Símbolo de 'Não' 18"/>
          <p:cNvSpPr/>
          <p:nvPr/>
        </p:nvSpPr>
        <p:spPr>
          <a:xfrm>
            <a:off x="3208644" y="310292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0" name="Símbolo de 'Não' 19"/>
          <p:cNvSpPr/>
          <p:nvPr/>
        </p:nvSpPr>
        <p:spPr>
          <a:xfrm>
            <a:off x="4501396" y="312925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1" name="Símbolo de 'Não' 20"/>
          <p:cNvSpPr/>
          <p:nvPr/>
        </p:nvSpPr>
        <p:spPr>
          <a:xfrm>
            <a:off x="5807532" y="309178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2" name="Símbolo de 'Não' 21"/>
          <p:cNvSpPr/>
          <p:nvPr/>
        </p:nvSpPr>
        <p:spPr>
          <a:xfrm>
            <a:off x="7076080" y="314096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3" name="Símbolo de 'Não' 22"/>
          <p:cNvSpPr/>
          <p:nvPr/>
        </p:nvSpPr>
        <p:spPr>
          <a:xfrm>
            <a:off x="4517936" y="46004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4" name="Símbolo de 'Não' 23"/>
          <p:cNvSpPr/>
          <p:nvPr/>
        </p:nvSpPr>
        <p:spPr>
          <a:xfrm>
            <a:off x="5807532" y="364502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5" name="Símbolo de 'Não' 24"/>
          <p:cNvSpPr/>
          <p:nvPr/>
        </p:nvSpPr>
        <p:spPr>
          <a:xfrm>
            <a:off x="5807532" y="411104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Símbolo de 'Não' 25"/>
          <p:cNvSpPr/>
          <p:nvPr/>
        </p:nvSpPr>
        <p:spPr>
          <a:xfrm>
            <a:off x="5807532" y="46004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7" name="Símbolo de 'Não' 26"/>
          <p:cNvSpPr/>
          <p:nvPr/>
        </p:nvSpPr>
        <p:spPr>
          <a:xfrm>
            <a:off x="5807532" y="515719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8" name="Símbolo de 'Não' 27"/>
          <p:cNvSpPr/>
          <p:nvPr/>
        </p:nvSpPr>
        <p:spPr>
          <a:xfrm>
            <a:off x="7120344" y="510454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9" name="Símbolo de 'Não' 28"/>
          <p:cNvSpPr/>
          <p:nvPr/>
        </p:nvSpPr>
        <p:spPr>
          <a:xfrm>
            <a:off x="7076080" y="46004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Símbolo de 'Não' 29"/>
          <p:cNvSpPr/>
          <p:nvPr/>
        </p:nvSpPr>
        <p:spPr>
          <a:xfrm>
            <a:off x="7086972" y="361727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1" name="Símbolo de 'Não' 30"/>
          <p:cNvSpPr/>
          <p:nvPr/>
        </p:nvSpPr>
        <p:spPr>
          <a:xfrm>
            <a:off x="4517936" y="361727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2" name="Símbolo de 'Não' 31"/>
          <p:cNvSpPr/>
          <p:nvPr/>
        </p:nvSpPr>
        <p:spPr>
          <a:xfrm>
            <a:off x="4517936" y="561808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3" name="Símbolo de 'Não' 32"/>
          <p:cNvSpPr/>
          <p:nvPr/>
        </p:nvSpPr>
        <p:spPr>
          <a:xfrm>
            <a:off x="5807532" y="564620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4" name="Símbolo de 'Não' 33"/>
          <p:cNvSpPr/>
          <p:nvPr/>
        </p:nvSpPr>
        <p:spPr>
          <a:xfrm>
            <a:off x="5807532" y="614197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5" name="Símbolo de 'Não' 34"/>
          <p:cNvSpPr/>
          <p:nvPr/>
        </p:nvSpPr>
        <p:spPr>
          <a:xfrm>
            <a:off x="7086972" y="561451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6" name="Símbolo de 'Não' 35"/>
          <p:cNvSpPr/>
          <p:nvPr/>
        </p:nvSpPr>
        <p:spPr>
          <a:xfrm>
            <a:off x="7120344" y="616530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7" name="Símbolo de 'Não' 36"/>
          <p:cNvSpPr/>
          <p:nvPr/>
        </p:nvSpPr>
        <p:spPr>
          <a:xfrm>
            <a:off x="3229212" y="409642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8" name="Símbolo de 'Não' 37"/>
          <p:cNvSpPr/>
          <p:nvPr/>
        </p:nvSpPr>
        <p:spPr>
          <a:xfrm>
            <a:off x="3208644" y="36069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9" name="Símbolo de 'Não' 38"/>
          <p:cNvSpPr/>
          <p:nvPr/>
        </p:nvSpPr>
        <p:spPr>
          <a:xfrm>
            <a:off x="3208644" y="459272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0" name="Símbolo de 'Não' 39"/>
          <p:cNvSpPr/>
          <p:nvPr/>
        </p:nvSpPr>
        <p:spPr>
          <a:xfrm>
            <a:off x="3200252" y="510642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1" name="Símbolo de 'Não' 40"/>
          <p:cNvSpPr/>
          <p:nvPr/>
        </p:nvSpPr>
        <p:spPr>
          <a:xfrm>
            <a:off x="3179676" y="5619968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2" name="Símbolo de 'Não' 41"/>
          <p:cNvSpPr/>
          <p:nvPr/>
        </p:nvSpPr>
        <p:spPr>
          <a:xfrm>
            <a:off x="1863552" y="361881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3" name="Símbolo de 'Não' 42"/>
          <p:cNvSpPr/>
          <p:nvPr/>
        </p:nvSpPr>
        <p:spPr>
          <a:xfrm>
            <a:off x="1907432" y="561451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4" name="Símbolo de 'Não' 43"/>
          <p:cNvSpPr/>
          <p:nvPr/>
        </p:nvSpPr>
        <p:spPr>
          <a:xfrm>
            <a:off x="1863552" y="407976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5" name="Símbolo de 'Não' 44"/>
          <p:cNvSpPr/>
          <p:nvPr/>
        </p:nvSpPr>
        <p:spPr>
          <a:xfrm>
            <a:off x="1863552" y="4600484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6" name="Símbolo de 'Não' 45"/>
          <p:cNvSpPr/>
          <p:nvPr/>
        </p:nvSpPr>
        <p:spPr>
          <a:xfrm>
            <a:off x="1863552" y="511591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7" name="Símbolo de 'Não' 46"/>
          <p:cNvSpPr/>
          <p:nvPr/>
        </p:nvSpPr>
        <p:spPr>
          <a:xfrm>
            <a:off x="1888540" y="6150256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8" name="Símbolo de 'Não' 47"/>
          <p:cNvSpPr/>
          <p:nvPr/>
        </p:nvSpPr>
        <p:spPr>
          <a:xfrm>
            <a:off x="4534652" y="511591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9" name="Símbolo de 'Não' 48"/>
          <p:cNvSpPr/>
          <p:nvPr/>
        </p:nvSpPr>
        <p:spPr>
          <a:xfrm>
            <a:off x="3179676" y="617134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0" name="Símbolo de 'Não' 49"/>
          <p:cNvSpPr/>
          <p:nvPr/>
        </p:nvSpPr>
        <p:spPr>
          <a:xfrm>
            <a:off x="4534652" y="412133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1" name="Símbolo de 'Não' 50"/>
          <p:cNvSpPr/>
          <p:nvPr/>
        </p:nvSpPr>
        <p:spPr>
          <a:xfrm>
            <a:off x="4534652" y="614197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2" name="Símbolo de 'Não' 51"/>
          <p:cNvSpPr/>
          <p:nvPr/>
        </p:nvSpPr>
        <p:spPr>
          <a:xfrm>
            <a:off x="5796136" y="1545012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3" name="Símbolo de 'Não' 52"/>
          <p:cNvSpPr/>
          <p:nvPr/>
        </p:nvSpPr>
        <p:spPr>
          <a:xfrm>
            <a:off x="7120344" y="4149080"/>
            <a:ext cx="504056" cy="504056"/>
          </a:xfrm>
          <a:prstGeom prst="noSmoking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Símbolo de 'Não' 53"/>
          <p:cNvSpPr/>
          <p:nvPr/>
        </p:nvSpPr>
        <p:spPr>
          <a:xfrm>
            <a:off x="6444208" y="1594796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5" name="Símbolo de 'Não' 54"/>
          <p:cNvSpPr/>
          <p:nvPr/>
        </p:nvSpPr>
        <p:spPr>
          <a:xfrm>
            <a:off x="3851920" y="3589316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6" name="Símbolo de 'Não' 55"/>
          <p:cNvSpPr/>
          <p:nvPr/>
        </p:nvSpPr>
        <p:spPr>
          <a:xfrm>
            <a:off x="6475676" y="3102928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7" name="Símbolo de 'Não' 56"/>
          <p:cNvSpPr/>
          <p:nvPr/>
        </p:nvSpPr>
        <p:spPr>
          <a:xfrm>
            <a:off x="2555776" y="3096664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8" name="Símbolo de 'Não' 57"/>
          <p:cNvSpPr/>
          <p:nvPr/>
        </p:nvSpPr>
        <p:spPr>
          <a:xfrm>
            <a:off x="5148064" y="2596928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9" name="Símbolo de 'Não' 58"/>
          <p:cNvSpPr/>
          <p:nvPr/>
        </p:nvSpPr>
        <p:spPr>
          <a:xfrm>
            <a:off x="1259632" y="2558836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0" name="Símbolo de 'Não' 59"/>
          <p:cNvSpPr/>
          <p:nvPr/>
        </p:nvSpPr>
        <p:spPr>
          <a:xfrm>
            <a:off x="3851920" y="2098852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1" name="Símbolo de 'Não' 60"/>
          <p:cNvSpPr/>
          <p:nvPr/>
        </p:nvSpPr>
        <p:spPr>
          <a:xfrm>
            <a:off x="6449273" y="4616299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2" name="Símbolo de 'Não' 61"/>
          <p:cNvSpPr/>
          <p:nvPr/>
        </p:nvSpPr>
        <p:spPr>
          <a:xfrm>
            <a:off x="2552632" y="4624798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3" name="Símbolo de 'Não' 62"/>
          <p:cNvSpPr/>
          <p:nvPr/>
        </p:nvSpPr>
        <p:spPr>
          <a:xfrm>
            <a:off x="5148038" y="4081721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4" name="Símbolo de 'Não' 63"/>
          <p:cNvSpPr/>
          <p:nvPr/>
        </p:nvSpPr>
        <p:spPr>
          <a:xfrm>
            <a:off x="3851920" y="5157192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5" name="Símbolo de 'Não' 64"/>
          <p:cNvSpPr/>
          <p:nvPr/>
        </p:nvSpPr>
        <p:spPr>
          <a:xfrm>
            <a:off x="1259632" y="5637916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6" name="Símbolo de 'Não' 65"/>
          <p:cNvSpPr/>
          <p:nvPr/>
        </p:nvSpPr>
        <p:spPr>
          <a:xfrm>
            <a:off x="5160606" y="5632856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7" name="Símbolo de 'Não' 66"/>
          <p:cNvSpPr/>
          <p:nvPr/>
        </p:nvSpPr>
        <p:spPr>
          <a:xfrm>
            <a:off x="2555776" y="6124402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8" name="Símbolo de 'Não' 67"/>
          <p:cNvSpPr/>
          <p:nvPr/>
        </p:nvSpPr>
        <p:spPr>
          <a:xfrm>
            <a:off x="6444208" y="6124402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9" name="Símbolo de 'Não' 68"/>
          <p:cNvSpPr/>
          <p:nvPr/>
        </p:nvSpPr>
        <p:spPr>
          <a:xfrm>
            <a:off x="1259632" y="4096428"/>
            <a:ext cx="504056" cy="504056"/>
          </a:xfrm>
          <a:prstGeom prst="noSmoking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1" name="Símbolo de 'Não' 70"/>
          <p:cNvSpPr/>
          <p:nvPr/>
        </p:nvSpPr>
        <p:spPr>
          <a:xfrm>
            <a:off x="3851920" y="3088916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2" name="Símbolo de 'Não' 71"/>
          <p:cNvSpPr/>
          <p:nvPr/>
        </p:nvSpPr>
        <p:spPr>
          <a:xfrm>
            <a:off x="3853064" y="4617116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3" name="Símbolo de 'Não' 72"/>
          <p:cNvSpPr/>
          <p:nvPr/>
        </p:nvSpPr>
        <p:spPr>
          <a:xfrm>
            <a:off x="3853064" y="4103971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4" name="Símbolo de 'Não' 73"/>
          <p:cNvSpPr/>
          <p:nvPr/>
        </p:nvSpPr>
        <p:spPr>
          <a:xfrm>
            <a:off x="3851920" y="5606240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5" name="Símbolo de 'Não' 74"/>
          <p:cNvSpPr/>
          <p:nvPr/>
        </p:nvSpPr>
        <p:spPr>
          <a:xfrm>
            <a:off x="3851920" y="6110296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6" name="Símbolo de 'Não' 75"/>
          <p:cNvSpPr/>
          <p:nvPr/>
        </p:nvSpPr>
        <p:spPr>
          <a:xfrm>
            <a:off x="3851920" y="2626064"/>
            <a:ext cx="504056" cy="504056"/>
          </a:xfrm>
          <a:prstGeom prst="noSmoking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7" name="Símbolo de 'Não' 76"/>
          <p:cNvSpPr/>
          <p:nvPr/>
        </p:nvSpPr>
        <p:spPr>
          <a:xfrm>
            <a:off x="6452133" y="3622236"/>
            <a:ext cx="504056" cy="504056"/>
          </a:xfrm>
          <a:prstGeom prst="noSmoking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8" name="Símbolo de 'Não' 77"/>
          <p:cNvSpPr/>
          <p:nvPr/>
        </p:nvSpPr>
        <p:spPr>
          <a:xfrm>
            <a:off x="5148038" y="5110456"/>
            <a:ext cx="504056" cy="504056"/>
          </a:xfrm>
          <a:prstGeom prst="noSmoking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9" name="Símbolo de 'Não' 78"/>
          <p:cNvSpPr/>
          <p:nvPr/>
        </p:nvSpPr>
        <p:spPr>
          <a:xfrm>
            <a:off x="1252546" y="6150256"/>
            <a:ext cx="504056" cy="504056"/>
          </a:xfrm>
          <a:prstGeom prst="noSmoking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0" name="Espaço Reservado para Número de Slid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33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Obrigado!!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8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Critérios de divisibilidade</a:t>
            </a:r>
          </a:p>
          <a:p>
            <a:pPr lvl="1"/>
            <a:r>
              <a:rPr lang="pt-BR" dirty="0"/>
              <a:t>Divisibilidade por 2; </a:t>
            </a:r>
            <a:r>
              <a:rPr lang="pt-BR" b="1" dirty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pt-BR" dirty="0"/>
              <a:t>Divisibilidade por 3; </a:t>
            </a:r>
            <a:r>
              <a:rPr lang="pt-BR" b="1" dirty="0">
                <a:solidFill>
                  <a:srgbClr val="FF0000"/>
                </a:solidFill>
              </a:rPr>
              <a:t>6</a:t>
            </a:r>
            <a:r>
              <a:rPr lang="pt-BR" dirty="0"/>
              <a:t>  e  </a:t>
            </a:r>
            <a:r>
              <a:rPr lang="pt-BR" b="1" dirty="0">
                <a:solidFill>
                  <a:srgbClr val="FF0000"/>
                </a:solidFill>
              </a:rPr>
              <a:t>9</a:t>
            </a:r>
          </a:p>
          <a:p>
            <a:pPr lvl="1"/>
            <a:r>
              <a:rPr lang="pt-BR" dirty="0"/>
              <a:t>Divisibilidade por 5;</a:t>
            </a:r>
          </a:p>
          <a:p>
            <a:pPr lvl="1"/>
            <a:r>
              <a:rPr lang="pt-BR" dirty="0"/>
              <a:t>Divisibilidade por 7;</a:t>
            </a:r>
          </a:p>
          <a:p>
            <a:pPr lvl="1"/>
            <a:r>
              <a:rPr lang="pt-BR" dirty="0"/>
              <a:t>Divisibilidade por 11;</a:t>
            </a:r>
          </a:p>
          <a:p>
            <a:r>
              <a:rPr lang="pt-BR" dirty="0"/>
              <a:t>Números primos</a:t>
            </a:r>
          </a:p>
          <a:p>
            <a:r>
              <a:rPr lang="pt-BR" dirty="0"/>
              <a:t>Crivo de Eratóstenes;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1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 número par é divisível por 2;</a:t>
            </a:r>
          </a:p>
          <a:p>
            <a:r>
              <a:rPr lang="pt-BR" dirty="0"/>
              <a:t>Todo número que for dividido por 2 e der resto 0;</a:t>
            </a:r>
          </a:p>
          <a:p>
            <a:pPr lvl="1"/>
            <a:r>
              <a:rPr lang="pt-BR" dirty="0"/>
              <a:t>Ex.: </a:t>
            </a:r>
            <a:r>
              <a:rPr lang="pt-BR" sz="4000" dirty="0"/>
              <a:t>0,2,4,6,8,10,12,...</a:t>
            </a:r>
          </a:p>
          <a:p>
            <a:pPr lvl="1"/>
            <a:r>
              <a:rPr lang="pt-BR" sz="4000" dirty="0"/>
              <a:t>50.000  </a:t>
            </a:r>
            <a:endParaRPr lang="pt-BR" sz="4000" dirty="0">
              <a:solidFill>
                <a:srgbClr val="FF0000"/>
              </a:solidFill>
            </a:endParaRPr>
          </a:p>
          <a:p>
            <a:pPr lvl="1"/>
            <a:r>
              <a:rPr lang="pt-BR" sz="4000" dirty="0"/>
              <a:t>110.256 </a:t>
            </a:r>
            <a:endParaRPr lang="pt-BR" sz="4000" dirty="0">
              <a:solidFill>
                <a:srgbClr val="FF0000"/>
              </a:solidFill>
            </a:endParaRPr>
          </a:p>
          <a:p>
            <a:pPr lvl="1"/>
            <a:r>
              <a:rPr lang="pt-BR" sz="4000" dirty="0"/>
              <a:t>2.735.524 </a:t>
            </a:r>
            <a:endParaRPr lang="pt-BR" sz="4000" dirty="0">
              <a:solidFill>
                <a:srgbClr val="FF0000"/>
              </a:solidFill>
            </a:endParaRPr>
          </a:p>
          <a:p>
            <a:pPr lvl="1"/>
            <a:r>
              <a:rPr lang="pt-BR" sz="4000" dirty="0"/>
              <a:t>15.652.478 </a:t>
            </a:r>
            <a:endParaRPr lang="pt-BR" sz="4000" dirty="0">
              <a:solidFill>
                <a:srgbClr val="FF0000"/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 rot="10800000">
            <a:off x="3563888" y="3861048"/>
            <a:ext cx="864096" cy="1211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10800000">
            <a:off x="3798221" y="4453102"/>
            <a:ext cx="864096" cy="1211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 rot="10800000">
            <a:off x="4230268" y="5114881"/>
            <a:ext cx="864096" cy="1211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4572000" y="5721828"/>
            <a:ext cx="864096" cy="1211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3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Todo número que dividido por 3 dê resto 0;</a:t>
            </a:r>
          </a:p>
          <a:p>
            <a:pPr marL="0" indent="0">
              <a:buNone/>
            </a:pPr>
            <a:r>
              <a:rPr lang="pt-BR" dirty="0"/>
              <a:t> Ex.:3,6,9,12,15,...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b="1" dirty="0"/>
              <a:t>Se o número for muito grande?</a:t>
            </a:r>
          </a:p>
          <a:p>
            <a:pPr marL="0" indent="0">
              <a:buNone/>
            </a:pPr>
            <a:r>
              <a:rPr lang="pt-BR" dirty="0"/>
              <a:t>Soma todos os algarismos, se o resultado da soma for um número múltiplo de 3, então esse número inicial também é.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514350" indent="-514350">
              <a:buAutoNum type="arabicPlain" startAt="123"/>
            </a:pPr>
            <a:r>
              <a:rPr lang="pt-BR" sz="4100" dirty="0"/>
              <a:t>= 1+2+3 = 6 </a:t>
            </a:r>
            <a:endParaRPr lang="pt-BR" sz="4100" dirty="0">
              <a:solidFill>
                <a:srgbClr val="00B050"/>
              </a:solidFill>
              <a:sym typeface="Wingdings"/>
            </a:endParaRPr>
          </a:p>
          <a:p>
            <a:pPr marL="0" indent="0">
              <a:buNone/>
            </a:pPr>
            <a:r>
              <a:rPr lang="pt-BR" sz="4100" dirty="0"/>
              <a:t>1.988 = 1+9+8+8 = 26 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24.152 = 2+4+1+5+2 = 14 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124.578 = 1+2+4+5+7+8 = 27  </a:t>
            </a:r>
            <a:endParaRPr lang="pt-BR" sz="4100" dirty="0">
              <a:solidFill>
                <a:srgbClr val="00B050"/>
              </a:solidFill>
              <a:sym typeface="Wingdings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Todo número que dividido por 3 dê resto 0;</a:t>
            </a:r>
          </a:p>
          <a:p>
            <a:pPr marL="0" indent="0">
              <a:buNone/>
            </a:pPr>
            <a:r>
              <a:rPr lang="pt-BR" dirty="0"/>
              <a:t> Ex.:3,6,9,12,15,...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b="1" dirty="0"/>
              <a:t>Se o número for muito grande?</a:t>
            </a:r>
          </a:p>
          <a:p>
            <a:pPr marL="0" indent="0">
              <a:buNone/>
            </a:pPr>
            <a:r>
              <a:rPr lang="pt-BR" dirty="0"/>
              <a:t>Soma todos os algarismos, se o resultado da soma for um número múltiplo de 3, então esse número inicial também é.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514350" indent="-514350">
              <a:buAutoNum type="arabicPlain" startAt="123"/>
            </a:pPr>
            <a:r>
              <a:rPr lang="pt-BR" sz="4100" dirty="0"/>
              <a:t>= 1+2+3 = 6 </a:t>
            </a:r>
            <a:r>
              <a:rPr lang="pt-BR" sz="4100" dirty="0">
                <a:solidFill>
                  <a:srgbClr val="00B050"/>
                </a:solidFill>
                <a:sym typeface="Wingdings"/>
              </a:rPr>
              <a:t>Sim</a:t>
            </a:r>
          </a:p>
          <a:p>
            <a:pPr marL="0" indent="0">
              <a:buNone/>
            </a:pPr>
            <a:r>
              <a:rPr lang="pt-BR" sz="4100" dirty="0"/>
              <a:t>1.988 = 1+9+8+8 = 26 </a:t>
            </a:r>
            <a:r>
              <a:rPr lang="pt-BR" sz="4100" dirty="0">
                <a:solidFill>
                  <a:srgbClr val="FF0000"/>
                </a:solidFill>
                <a:sym typeface="Wingdings"/>
              </a:rPr>
              <a:t>Não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24.152 = 2+4+1+5+2 = 14 </a:t>
            </a:r>
            <a:r>
              <a:rPr lang="pt-BR" sz="4100" dirty="0">
                <a:solidFill>
                  <a:srgbClr val="FF0000"/>
                </a:solidFill>
                <a:sym typeface="Wingdings"/>
              </a:rPr>
              <a:t>Não</a:t>
            </a:r>
            <a:endParaRPr lang="pt-BR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100" dirty="0"/>
              <a:t>124.578 = 1+2+4+5+7+8 = 27  </a:t>
            </a:r>
            <a:r>
              <a:rPr lang="pt-BR" sz="4100" dirty="0">
                <a:solidFill>
                  <a:srgbClr val="00B050"/>
                </a:solidFill>
                <a:sym typeface="Wingdings"/>
              </a:rPr>
              <a:t>Sim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6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número que termina com 0 ou 5;</a:t>
            </a:r>
          </a:p>
          <a:p>
            <a:r>
              <a:rPr lang="pt-BR" dirty="0"/>
              <a:t>Ex.: 5, 10, 15, 25,190,2.125,84.320,...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1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 número é divisível por 6 se o número for divisível por 2 e por 3 ao mesmo tempo.</a:t>
            </a:r>
          </a:p>
          <a:p>
            <a:pPr marL="0" indent="0">
              <a:buNone/>
            </a:pPr>
            <a:r>
              <a:rPr lang="pt-BR" dirty="0"/>
              <a:t>Ex.: Quais números são divisíveis por 6?</a:t>
            </a:r>
          </a:p>
          <a:p>
            <a:pPr marL="514350" indent="-514350">
              <a:buAutoNum type="alphaLcParenR"/>
            </a:pPr>
            <a:r>
              <a:rPr lang="pt-BR" dirty="0"/>
              <a:t>174</a:t>
            </a:r>
          </a:p>
          <a:p>
            <a:pPr marL="514350" indent="-514350">
              <a:buAutoNum type="alphaLcParenR"/>
            </a:pPr>
            <a:r>
              <a:rPr lang="pt-BR" dirty="0"/>
              <a:t>1252</a:t>
            </a:r>
          </a:p>
          <a:p>
            <a:pPr marL="514350" indent="-514350">
              <a:buAutoNum type="alphaLcParenR"/>
            </a:pPr>
            <a:r>
              <a:rPr lang="pt-BR" dirty="0"/>
              <a:t>271</a:t>
            </a:r>
          </a:p>
          <a:p>
            <a:pPr marL="514350" indent="-514350">
              <a:buAutoNum type="alphaLcParenR"/>
            </a:pPr>
            <a:r>
              <a:rPr lang="pt-BR" dirty="0"/>
              <a:t>1197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9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pt-BR" dirty="0"/>
              <a:t>174 </a:t>
            </a:r>
            <a:r>
              <a:rPr lang="pt-BR" dirty="0">
                <a:solidFill>
                  <a:srgbClr val="FF0000"/>
                </a:solidFill>
              </a:rPr>
              <a:t>Sim, pois é par (divisível por 2) e 1+7+4 = 12 (divisível por 3)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514350" indent="-514350">
              <a:buFont typeface="Euphemia" pitchFamily="34" charset="0"/>
              <a:buAutoNum type="alphaLcParenR"/>
            </a:pPr>
            <a:r>
              <a:rPr lang="pt-BR" dirty="0"/>
              <a:t>1252 </a:t>
            </a:r>
            <a:r>
              <a:rPr lang="pt-BR" dirty="0">
                <a:solidFill>
                  <a:srgbClr val="FF0000"/>
                </a:solidFill>
              </a:rPr>
              <a:t>Não,1+2+5+2 = 10 e não é múltiplo de 3</a:t>
            </a:r>
            <a:endParaRPr lang="pt-BR" dirty="0"/>
          </a:p>
          <a:p>
            <a:pPr marL="514350" indent="-514350">
              <a:buAutoNum type="alphaLcParenR"/>
            </a:pPr>
            <a:r>
              <a:rPr lang="pt-BR" dirty="0"/>
              <a:t>273 </a:t>
            </a:r>
            <a:r>
              <a:rPr lang="pt-BR" dirty="0">
                <a:solidFill>
                  <a:srgbClr val="FF0000"/>
                </a:solidFill>
              </a:rPr>
              <a:t>Não, pois não é par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514350" indent="-514350">
              <a:buAutoNum type="alphaLcParenR"/>
            </a:pPr>
            <a:r>
              <a:rPr lang="pt-BR" dirty="0"/>
              <a:t>1197 </a:t>
            </a:r>
            <a:r>
              <a:rPr lang="pt-BR" dirty="0">
                <a:solidFill>
                  <a:srgbClr val="FF0000"/>
                </a:solidFill>
              </a:rPr>
              <a:t>Não, não é par nem o número 1+2+9+7 = 19  não é múltiplo de 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1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Divisibilidade por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Existem duas formas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Forma 1</a:t>
            </a:r>
          </a:p>
          <a:p>
            <a:r>
              <a:rPr lang="pt-BR" dirty="0"/>
              <a:t>Número inicial menos 2 vezes o ultimo algarismo.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Forma 2</a:t>
            </a:r>
            <a:endParaRPr lang="pt-BR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tx2">
                    <a:lumMod val="65000"/>
                    <a:lumOff val="35000"/>
                  </a:schemeClr>
                </a:solidFill>
              </a:rPr>
              <a:t>Número inicial mais 5 vezes o ultimo algarismo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Eric Sampaio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tf02787947</Template>
  <TotalTime>1443</TotalTime>
  <Words>775</Words>
  <Application>Microsoft Office PowerPoint</Application>
  <PresentationFormat>Apresentação na tela (4:3)</PresentationFormat>
  <Paragraphs>158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Euphemia</vt:lpstr>
      <vt:lpstr>Matemática 16:9</vt:lpstr>
      <vt:lpstr>Critérios de divisibilidade, Números primos e Crivo de Eratóstenes </vt:lpstr>
      <vt:lpstr>Agenda</vt:lpstr>
      <vt:lpstr>Divisibilidade por 2</vt:lpstr>
      <vt:lpstr>Divisibilidade por 3</vt:lpstr>
      <vt:lpstr>Divisibilidade por 3</vt:lpstr>
      <vt:lpstr>Divisibilidade por 5</vt:lpstr>
      <vt:lpstr>Divisibilidade por 6</vt:lpstr>
      <vt:lpstr>Divisibilidade por 6</vt:lpstr>
      <vt:lpstr>Divisibilidade por 7</vt:lpstr>
      <vt:lpstr>Divisibilidade por 7</vt:lpstr>
      <vt:lpstr>Divisibilidade por 7</vt:lpstr>
      <vt:lpstr>Divisibilidade por 7</vt:lpstr>
      <vt:lpstr>Divisibilidade por 7</vt:lpstr>
      <vt:lpstr>Divisibilidade por 11</vt:lpstr>
      <vt:lpstr>Números Primos</vt:lpstr>
      <vt:lpstr>Crivo de Erastóstenes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Sampaio</dc:creator>
  <cp:lastModifiedBy>Eric Sampaio</cp:lastModifiedBy>
  <cp:revision>68</cp:revision>
  <dcterms:created xsi:type="dcterms:W3CDTF">2018-08-31T19:46:14Z</dcterms:created>
  <dcterms:modified xsi:type="dcterms:W3CDTF">2019-02-02T23:11:04Z</dcterms:modified>
</cp:coreProperties>
</file>