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75" r:id="rId4"/>
    <p:sldId id="277" r:id="rId5"/>
    <p:sldId id="278" r:id="rId6"/>
    <p:sldId id="279" r:id="rId7"/>
    <p:sldId id="276" r:id="rId8"/>
    <p:sldId id="258" r:id="rId9"/>
    <p:sldId id="267" r:id="rId10"/>
    <p:sldId id="268" r:id="rId11"/>
    <p:sldId id="259" r:id="rId12"/>
    <p:sldId id="265" r:id="rId13"/>
    <p:sldId id="269" r:id="rId14"/>
    <p:sldId id="270" r:id="rId15"/>
    <p:sldId id="260" r:id="rId16"/>
    <p:sldId id="262" r:id="rId17"/>
    <p:sldId id="271" r:id="rId18"/>
    <p:sldId id="272" r:id="rId19"/>
    <p:sldId id="261" r:id="rId20"/>
    <p:sldId id="263" r:id="rId21"/>
    <p:sldId id="264" r:id="rId22"/>
    <p:sldId id="266" r:id="rId23"/>
    <p:sldId id="274" r:id="rId24"/>
    <p:sldId id="273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Eric Sampaio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A5AAF-A2AE-43B0-87F7-6BAA210B3C09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D70FD-44DF-4F15-87FA-5B710B0A34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86933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Eric Sampaio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46FF1-9292-4235-9EF7-BDE0F6C38971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63F90-43ED-4BE4-A655-C16E19D9E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04762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63F90-43ED-4BE4-A655-C16E19D9EE99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</p:spTree>
    <p:extLst>
      <p:ext uri="{BB962C8B-B14F-4D97-AF65-F5344CB8AC3E}">
        <p14:creationId xmlns:p14="http://schemas.microsoft.com/office/powerpoint/2010/main" val="257625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ltGray"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 bwMode="gray"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1"/>
          <p:cNvSpPr/>
          <p:nvPr/>
        </p:nvSpPr>
        <p:spPr bwMode="ltGray"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3" name="Conector reto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 bwMode="black"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5" name="Conector reto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0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1977" y="1600201"/>
            <a:ext cx="6248400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1976" y="4344916"/>
            <a:ext cx="56388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001893" y="6356352"/>
            <a:ext cx="4572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black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black"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1" name="Conector reto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49" y="934836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 bwMode="black"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Retângulo 19"/>
          <p:cNvSpPr/>
          <p:nvPr/>
        </p:nvSpPr>
        <p:spPr bwMode="gray"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Retângulo 23"/>
          <p:cNvSpPr/>
          <p:nvPr/>
        </p:nvSpPr>
        <p:spPr bwMode="gray">
          <a:xfrm>
            <a:off x="912352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Retângulo 20"/>
          <p:cNvSpPr/>
          <p:nvPr/>
        </p:nvSpPr>
        <p:spPr bwMode="ltGray"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black"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23" name="Conector reto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 bwMode="black"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7" name="Retângulo 26"/>
          <p:cNvSpPr/>
          <p:nvPr/>
        </p:nvSpPr>
        <p:spPr bwMode="gray"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8" name="Retângulo 27"/>
          <p:cNvSpPr/>
          <p:nvPr/>
        </p:nvSpPr>
        <p:spPr bwMode="gray"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9" name="Retângulo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30" name="Retângulo 29"/>
          <p:cNvSpPr/>
          <p:nvPr/>
        </p:nvSpPr>
        <p:spPr bwMode="ltGray"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1" name="Conector reto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 bwMode="black">
          <a:xfrm>
            <a:off x="0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3" name="Conector reto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9273" y="4259997"/>
            <a:ext cx="5449886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002012" y="6356352"/>
            <a:ext cx="4572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5389" y="1499616"/>
            <a:ext cx="3615107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95388" y="2514707"/>
            <a:ext cx="361188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919293" y="1499616"/>
            <a:ext cx="3615107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919293" y="2514600"/>
            <a:ext cx="3615107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ltGray"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6" name="Retângulo 5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7" name="Conector reto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 bwMode="gray">
          <a:xfrm>
            <a:off x="8229600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black"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gray">
          <a:xfrm>
            <a:off x="466466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 bwMode="gray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black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gray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3" name="Retângulo 12"/>
          <p:cNvSpPr/>
          <p:nvPr/>
        </p:nvSpPr>
        <p:spPr bwMode="black"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567219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6" name="Conector reto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95389" y="177801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886200" y="6356352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948239" y="6356352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077201" y="6356352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1977" y="1600201"/>
            <a:ext cx="6248400" cy="1828799"/>
          </a:xfrm>
        </p:spPr>
        <p:txBody>
          <a:bodyPr/>
          <a:lstStyle/>
          <a:p>
            <a:r>
              <a:rPr lang="pt-BR" dirty="0"/>
              <a:t>Estatística Básica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5085184"/>
            <a:ext cx="6400800" cy="553616"/>
          </a:xfrm>
        </p:spPr>
        <p:txBody>
          <a:bodyPr>
            <a:normAutofit/>
          </a:bodyPr>
          <a:lstStyle/>
          <a:p>
            <a:r>
              <a:rPr lang="pt-BR" dirty="0"/>
              <a:t>Eric Sampaio</a:t>
            </a:r>
          </a:p>
        </p:txBody>
      </p:sp>
    </p:spTree>
    <p:extLst>
      <p:ext uri="{BB962C8B-B14F-4D97-AF65-F5344CB8AC3E}">
        <p14:creationId xmlns:p14="http://schemas.microsoft.com/office/powerpoint/2010/main" val="365519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Determine a média aritmética dos seguintes conjuntos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pt-BR" sz="3200" dirty="0">
                <a:solidFill>
                  <a:srgbClr val="FF0000"/>
                </a:solidFill>
              </a:rPr>
              <a:t>Gabarito</a:t>
            </a:r>
          </a:p>
          <a:p>
            <a:r>
              <a:rPr lang="pt-BR" dirty="0"/>
              <a:t>A)3;8;10;12;27;16 	 Media ≈ </a:t>
            </a:r>
            <a:r>
              <a:rPr lang="pt-BR" dirty="0">
                <a:solidFill>
                  <a:srgbClr val="FF0000"/>
                </a:solidFill>
              </a:rPr>
              <a:t>12,6</a:t>
            </a:r>
          </a:p>
          <a:p>
            <a:r>
              <a:rPr lang="pt-BR" dirty="0"/>
              <a:t>B)2;5;3;4;7;10		 Media ≈ </a:t>
            </a:r>
            <a:r>
              <a:rPr lang="pt-BR" dirty="0">
                <a:solidFill>
                  <a:srgbClr val="FF0000"/>
                </a:solidFill>
              </a:rPr>
              <a:t>5,16</a:t>
            </a:r>
            <a:endParaRPr lang="pt-BR" dirty="0"/>
          </a:p>
          <a:p>
            <a:r>
              <a:rPr lang="pt-BR" dirty="0"/>
              <a:t>C)5;3;6;8;10		 Media = </a:t>
            </a:r>
            <a:r>
              <a:rPr lang="pt-BR" dirty="0">
                <a:solidFill>
                  <a:srgbClr val="FF0000"/>
                </a:solidFill>
              </a:rPr>
              <a:t>6,4</a:t>
            </a:r>
          </a:p>
          <a:p>
            <a:r>
              <a:rPr lang="pt-BR" dirty="0"/>
              <a:t>D)51;42;10;8;9		 Media = </a:t>
            </a:r>
            <a:r>
              <a:rPr lang="pt-BR" dirty="0">
                <a:solidFill>
                  <a:srgbClr val="FF0000"/>
                </a:solidFill>
              </a:rPr>
              <a:t>24</a:t>
            </a:r>
          </a:p>
          <a:p>
            <a:r>
              <a:rPr lang="pt-BR" dirty="0"/>
              <a:t>E)7;5;3;41;9		 Media = </a:t>
            </a:r>
            <a:r>
              <a:rPr lang="pt-BR" dirty="0">
                <a:solidFill>
                  <a:srgbClr val="FF0000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94242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Média Ponderada (</a:t>
            </a:r>
            <a:r>
              <a:rPr lang="pt-BR" dirty="0" err="1"/>
              <a:t>Mp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 </a:t>
            </a:r>
            <a:r>
              <a:rPr lang="pt-BR" b="1" dirty="0"/>
              <a:t>média</a:t>
            </a:r>
            <a:r>
              <a:rPr lang="pt-BR" dirty="0"/>
              <a:t> aritmética </a:t>
            </a:r>
            <a:r>
              <a:rPr lang="pt-BR" b="1" dirty="0"/>
              <a:t>ponderada</a:t>
            </a:r>
            <a:r>
              <a:rPr lang="pt-BR" dirty="0"/>
              <a:t> é calculada multiplicando cada valor do conjunto de dados pelo seu peso. Depois, encontra-se a soma desses valores que será dividida pela soma dos pesos.</a:t>
            </a:r>
          </a:p>
        </p:txBody>
      </p:sp>
    </p:spTree>
    <p:extLst>
      <p:ext uri="{BB962C8B-B14F-4D97-AF65-F5344CB8AC3E}">
        <p14:creationId xmlns:p14="http://schemas.microsoft.com/office/powerpoint/2010/main" val="68895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Média Ponderada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1600200"/>
                <a:ext cx="8136904" cy="4572000"/>
              </a:xfrm>
            </p:spPr>
            <p:txBody>
              <a:bodyPr/>
              <a:lstStyle/>
              <a:p>
                <a:r>
                  <a:rPr lang="pt-BR" dirty="0"/>
                  <a:t>Ex.: Os valores 3,5,7 e 8 tem os respectivos pesos: 1,2,4 e 6 . Determine a média ponderada.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b="0" i="1" smtClean="0">
                            <a:latin typeface="Cambria Math"/>
                          </a:rPr>
                          <m:t> 3∗</m:t>
                        </m:r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pt-BR" sz="3600" b="0" i="1" smtClean="0">
                            <a:latin typeface="Cambria Math"/>
                          </a:rPr>
                          <m:t>+5∗</m:t>
                        </m:r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pt-BR" sz="3600" b="0" i="1" smtClean="0">
                            <a:latin typeface="Cambria Math"/>
                          </a:rPr>
                          <m:t>+7∗</m:t>
                        </m:r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pt-BR" sz="3600" b="0" i="1" smtClean="0">
                            <a:latin typeface="Cambria Math"/>
                          </a:rPr>
                          <m:t>+8∗</m:t>
                        </m:r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1+2+4+6</m:t>
                        </m:r>
                      </m:den>
                    </m:f>
                  </m:oMath>
                </a14:m>
                <a:r>
                  <a:rPr lang="pt-BR" sz="3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i="1">
                            <a:latin typeface="Cambria Math"/>
                          </a:rPr>
                          <m:t>3+</m:t>
                        </m:r>
                        <m:r>
                          <a:rPr lang="pt-BR" sz="3600" b="0" i="1" smtClean="0">
                            <a:latin typeface="Cambria Math"/>
                          </a:rPr>
                          <m:t>10</m:t>
                        </m:r>
                        <m:r>
                          <a:rPr lang="pt-BR" sz="3600" i="1">
                            <a:latin typeface="Cambria Math"/>
                          </a:rPr>
                          <m:t>+</m:t>
                        </m:r>
                        <m:r>
                          <a:rPr lang="pt-BR" sz="3600" b="0" i="1" smtClean="0">
                            <a:latin typeface="Cambria Math"/>
                          </a:rPr>
                          <m:t>28</m:t>
                        </m:r>
                        <m:r>
                          <a:rPr lang="pt-BR" sz="3600" i="1">
                            <a:latin typeface="Cambria Math"/>
                          </a:rPr>
                          <m:t>+</m:t>
                        </m:r>
                        <m:r>
                          <a:rPr lang="pt-BR" sz="3600" b="0" i="1" smtClean="0">
                            <a:latin typeface="Cambria Math"/>
                          </a:rPr>
                          <m:t>48</m:t>
                        </m:r>
                      </m:num>
                      <m:den>
                        <m:r>
                          <a:rPr lang="pt-BR" sz="3600" b="0" i="1" smtClean="0">
                            <a:latin typeface="Cambria Math"/>
                          </a:rPr>
                          <m:t>13</m:t>
                        </m:r>
                      </m:den>
                    </m:f>
                  </m:oMath>
                </a14:m>
                <a:r>
                  <a:rPr lang="pt-BR" sz="3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b="0" i="1" smtClean="0">
                            <a:latin typeface="Cambria Math"/>
                          </a:rPr>
                          <m:t>89</m:t>
                        </m:r>
                      </m:num>
                      <m:den>
                        <m:r>
                          <a:rPr lang="pt-BR" sz="3600" i="1">
                            <a:latin typeface="Cambria Math"/>
                          </a:rPr>
                          <m:t>13</m:t>
                        </m:r>
                      </m:den>
                    </m:f>
                  </m:oMath>
                </a14:m>
                <a:r>
                  <a:rPr lang="pt-BR" sz="3600" dirty="0"/>
                  <a:t>=</a:t>
                </a:r>
                <a:r>
                  <a:rPr lang="pt-BR" dirty="0">
                    <a:solidFill>
                      <a:schemeClr val="tx2"/>
                    </a:solidFill>
                  </a:rPr>
                  <a:t>6,84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600200"/>
                <a:ext cx="8136904" cy="4572000"/>
              </a:xfrm>
              <a:blipFill>
                <a:blip r:embed="rId2"/>
                <a:stretch>
                  <a:fillRect l="-2024" t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8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95388" y="1600200"/>
            <a:ext cx="7697091" cy="4572000"/>
          </a:xfrm>
        </p:spPr>
        <p:txBody>
          <a:bodyPr/>
          <a:lstStyle/>
          <a:p>
            <a:r>
              <a:rPr lang="pt-BR" dirty="0"/>
              <a:t>Determine a média ponderada dos seguintes conjuntos</a:t>
            </a:r>
          </a:p>
          <a:p>
            <a:pPr marL="0" indent="0">
              <a:buNone/>
            </a:pPr>
            <a:r>
              <a:rPr lang="pt-BR" dirty="0"/>
              <a:t>A) Valores = 3;8;11;7     	Pesos = 1;2;4;5</a:t>
            </a:r>
          </a:p>
          <a:p>
            <a:pPr marL="0" indent="0">
              <a:buNone/>
            </a:pPr>
            <a:r>
              <a:rPr lang="pt-BR" dirty="0"/>
              <a:t>B) Valores = 3;4;7;10		Pesos = 2;3;1;4</a:t>
            </a:r>
          </a:p>
          <a:p>
            <a:pPr marL="0" indent="0">
              <a:buNone/>
            </a:pPr>
            <a:r>
              <a:rPr lang="pt-BR" dirty="0"/>
              <a:t>C) Valores = 7;3;3;8		Pesos = 7;3;5;1</a:t>
            </a:r>
          </a:p>
          <a:p>
            <a:pPr marL="0" indent="0">
              <a:buNone/>
            </a:pPr>
            <a:r>
              <a:rPr lang="pt-BR" dirty="0"/>
              <a:t>D) Valores = 5;4;5;8;9		Pesos = 6;8;2;3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300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1600200"/>
            <a:ext cx="7992888" cy="4572000"/>
          </a:xfrm>
        </p:spPr>
        <p:txBody>
          <a:bodyPr>
            <a:normAutofit/>
          </a:bodyPr>
          <a:lstStyle/>
          <a:p>
            <a:r>
              <a:rPr lang="pt-BR" dirty="0"/>
              <a:t>Determine a média ponderada dos seguintes conjuntos</a:t>
            </a:r>
          </a:p>
          <a:p>
            <a:pPr marL="0" indent="0" algn="ctr">
              <a:buNone/>
            </a:pPr>
            <a:r>
              <a:rPr lang="pt-BR" sz="3500" dirty="0">
                <a:solidFill>
                  <a:srgbClr val="FF0000"/>
                </a:solidFill>
              </a:rPr>
              <a:t>Gabarito</a:t>
            </a:r>
          </a:p>
          <a:p>
            <a:r>
              <a:rPr lang="pt-BR" dirty="0"/>
              <a:t>A) V = 3;8;11;7     	P = 1;2;4;5	  </a:t>
            </a:r>
            <a:r>
              <a:rPr lang="pt-BR" dirty="0" err="1"/>
              <a:t>Mp</a:t>
            </a:r>
            <a:r>
              <a:rPr lang="pt-BR" dirty="0"/>
              <a:t> =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8,16</a:t>
            </a:r>
          </a:p>
          <a:p>
            <a:r>
              <a:rPr lang="pt-BR" dirty="0"/>
              <a:t>B) V = 3;4;7;10		P = 2;3;1;4	  </a:t>
            </a:r>
            <a:r>
              <a:rPr lang="pt-BR" dirty="0" err="1"/>
              <a:t>Mp</a:t>
            </a:r>
            <a:r>
              <a:rPr lang="pt-BR" dirty="0"/>
              <a:t> = </a:t>
            </a:r>
            <a:r>
              <a:rPr lang="pt-BR" dirty="0">
                <a:solidFill>
                  <a:srgbClr val="FF0000"/>
                </a:solidFill>
              </a:rPr>
              <a:t>6,5</a:t>
            </a:r>
          </a:p>
          <a:p>
            <a:r>
              <a:rPr lang="pt-BR" dirty="0"/>
              <a:t>C) V = 7;3;6;8		P = 7;3;5;1   </a:t>
            </a:r>
            <a:r>
              <a:rPr lang="pt-BR" dirty="0" err="1"/>
              <a:t>Mp</a:t>
            </a:r>
            <a:r>
              <a:rPr lang="pt-BR" dirty="0"/>
              <a:t> = </a:t>
            </a:r>
            <a:r>
              <a:rPr lang="pt-BR" dirty="0">
                <a:solidFill>
                  <a:srgbClr val="FF0000"/>
                </a:solidFill>
              </a:rPr>
              <a:t>6,0</a:t>
            </a:r>
          </a:p>
          <a:p>
            <a:r>
              <a:rPr lang="pt-BR" dirty="0"/>
              <a:t>D) V = 4;5;8;9		P = 6;8;2;3   </a:t>
            </a:r>
            <a:r>
              <a:rPr lang="pt-BR" dirty="0" err="1"/>
              <a:t>Mp</a:t>
            </a:r>
            <a:r>
              <a:rPr lang="pt-BR" dirty="0"/>
              <a:t> = </a:t>
            </a:r>
            <a:r>
              <a:rPr lang="pt-BR" dirty="0">
                <a:solidFill>
                  <a:srgbClr val="FF0000"/>
                </a:solidFill>
              </a:rPr>
              <a:t>5,63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25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Moda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Moda</a:t>
            </a:r>
            <a:r>
              <a:rPr lang="pt-BR" dirty="0">
                <a:sym typeface="Wingdings" pitchFamily="2" charset="2"/>
              </a:rPr>
              <a:t> É o elemento que mais aparece no conjunto, ou seja, que tem uma maior frequência.</a:t>
            </a:r>
          </a:p>
          <a:p>
            <a:endParaRPr lang="pt-BR" dirty="0">
              <a:sym typeface="Wingdings" pitchFamily="2" charset="2"/>
            </a:endParaRPr>
          </a:p>
          <a:p>
            <a:r>
              <a:rPr lang="pt-BR" sz="3600" dirty="0">
                <a:sym typeface="Wingdings" pitchFamily="2" charset="2"/>
              </a:rPr>
              <a:t>Ex.: 2,5,3,6,8,5,1,2,7,5,4 = 5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0375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Moda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Moda</a:t>
            </a:r>
            <a:r>
              <a:rPr lang="pt-BR" dirty="0">
                <a:sym typeface="Wingdings" pitchFamily="2" charset="2"/>
              </a:rPr>
              <a:t> É o elemento que mais aparece no conjunto, ou seja, que tem uma maior frequência.</a:t>
            </a:r>
          </a:p>
          <a:p>
            <a:endParaRPr lang="pt-BR" dirty="0">
              <a:sym typeface="Wingdings" pitchFamily="2" charset="2"/>
            </a:endParaRPr>
          </a:p>
          <a:p>
            <a:r>
              <a:rPr lang="pt-BR" sz="3600" dirty="0">
                <a:sym typeface="Wingdings" pitchFamily="2" charset="2"/>
              </a:rPr>
              <a:t>Ex.: 2,</a:t>
            </a:r>
            <a:r>
              <a:rPr lang="pt-BR" sz="3600" dirty="0">
                <a:solidFill>
                  <a:srgbClr val="FF0000"/>
                </a:solidFill>
                <a:sym typeface="Wingdings" pitchFamily="2" charset="2"/>
              </a:rPr>
              <a:t>5</a:t>
            </a:r>
            <a:r>
              <a:rPr lang="pt-BR" sz="3600" dirty="0">
                <a:sym typeface="Wingdings" pitchFamily="2" charset="2"/>
              </a:rPr>
              <a:t>,3,6,8,</a:t>
            </a:r>
            <a:r>
              <a:rPr lang="pt-BR" sz="3600" dirty="0">
                <a:solidFill>
                  <a:srgbClr val="FF0000"/>
                </a:solidFill>
                <a:sym typeface="Wingdings" pitchFamily="2" charset="2"/>
              </a:rPr>
              <a:t>5</a:t>
            </a:r>
            <a:r>
              <a:rPr lang="pt-BR" sz="3600" dirty="0">
                <a:sym typeface="Wingdings" pitchFamily="2" charset="2"/>
              </a:rPr>
              <a:t>,1,2,7,</a:t>
            </a:r>
            <a:r>
              <a:rPr lang="pt-BR" sz="3600" dirty="0">
                <a:solidFill>
                  <a:srgbClr val="FF0000"/>
                </a:solidFill>
                <a:sym typeface="Wingdings" pitchFamily="2" charset="2"/>
              </a:rPr>
              <a:t>5</a:t>
            </a:r>
            <a:r>
              <a:rPr lang="pt-BR" sz="3600" dirty="0">
                <a:sym typeface="Wingdings" pitchFamily="2" charset="2"/>
              </a:rPr>
              <a:t>,4 </a:t>
            </a:r>
            <a:r>
              <a:rPr lang="pt-BR" sz="4000" dirty="0">
                <a:sym typeface="Wingdings" pitchFamily="2" charset="2"/>
              </a:rPr>
              <a:t>= </a:t>
            </a:r>
            <a:r>
              <a:rPr lang="pt-BR" sz="4000" dirty="0">
                <a:solidFill>
                  <a:schemeClr val="tx2"/>
                </a:solidFill>
                <a:sym typeface="Wingdings" pitchFamily="2" charset="2"/>
              </a:rPr>
              <a:t>5 </a:t>
            </a:r>
            <a:endParaRPr lang="pt-BR" sz="4000" dirty="0">
              <a:solidFill>
                <a:schemeClr val="tx2"/>
              </a:solidFill>
            </a:endParaRPr>
          </a:p>
        </p:txBody>
      </p:sp>
      <p:sp>
        <p:nvSpPr>
          <p:cNvPr id="4" name="Chave direita 3"/>
          <p:cNvSpPr/>
          <p:nvPr/>
        </p:nvSpPr>
        <p:spPr>
          <a:xfrm rot="5400000">
            <a:off x="3954216" y="2163144"/>
            <a:ext cx="659504" cy="417646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977531" y="4437112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5 apareceu 3 vezes</a:t>
            </a:r>
          </a:p>
        </p:txBody>
      </p:sp>
    </p:spTree>
    <p:extLst>
      <p:ext uri="{BB962C8B-B14F-4D97-AF65-F5344CB8AC3E}">
        <p14:creationId xmlns:p14="http://schemas.microsoft.com/office/powerpoint/2010/main" val="242386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Determine a moda dos seguintes conjuntos</a:t>
            </a:r>
          </a:p>
          <a:p>
            <a:endParaRPr lang="pt-BR" dirty="0"/>
          </a:p>
          <a:p>
            <a:r>
              <a:rPr lang="pt-BR" dirty="0"/>
              <a:t>A)3;8;10;12;10;16</a:t>
            </a:r>
          </a:p>
          <a:p>
            <a:r>
              <a:rPr lang="pt-BR" dirty="0"/>
              <a:t>B)2;5;3;4;2;10;15</a:t>
            </a:r>
          </a:p>
          <a:p>
            <a:r>
              <a:rPr lang="pt-BR" dirty="0"/>
              <a:t>C)8;3;6;8;10;7;8</a:t>
            </a:r>
          </a:p>
          <a:p>
            <a:r>
              <a:rPr lang="pt-BR" dirty="0"/>
              <a:t>D)51;42;10;81;97;42</a:t>
            </a:r>
          </a:p>
          <a:p>
            <a:r>
              <a:rPr lang="pt-BR" dirty="0"/>
              <a:t>E)7;5;3;41;9;5;13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29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Determine a moda dos seguintes conjuntos</a:t>
            </a:r>
          </a:p>
          <a:p>
            <a:pPr marL="0" indent="0" algn="ctr">
              <a:buNone/>
            </a:pPr>
            <a:r>
              <a:rPr lang="pt-BR" dirty="0">
                <a:solidFill>
                  <a:srgbClr val="FF0000"/>
                </a:solidFill>
              </a:rPr>
              <a:t>Gabarito</a:t>
            </a:r>
          </a:p>
          <a:p>
            <a:r>
              <a:rPr lang="pt-BR" dirty="0"/>
              <a:t>A)3;8;10;12;10;16		Moda = 10</a:t>
            </a:r>
          </a:p>
          <a:p>
            <a:r>
              <a:rPr lang="pt-BR" dirty="0"/>
              <a:t>B)2;5;3;4;2;10;15		Moda = 2</a:t>
            </a:r>
          </a:p>
          <a:p>
            <a:r>
              <a:rPr lang="pt-BR" dirty="0"/>
              <a:t>C)8;3;6;8;10;7;8		Moda = 8</a:t>
            </a:r>
          </a:p>
          <a:p>
            <a:r>
              <a:rPr lang="pt-BR" dirty="0"/>
              <a:t>D)51;42;10;81;97;42 		Moda = 42</a:t>
            </a:r>
          </a:p>
          <a:p>
            <a:r>
              <a:rPr lang="pt-BR" dirty="0"/>
              <a:t>E)7;5;3;41;9;5;13		Moda = 5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866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Mediana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É o valor central de um conjunto ordenado de elementos.</a:t>
            </a:r>
          </a:p>
          <a:p>
            <a:pPr marL="457200" lvl="1" indent="0" algn="ctr">
              <a:buNone/>
            </a:pPr>
            <a:r>
              <a:rPr lang="pt-BR" dirty="0"/>
              <a:t>	Como Calcular?</a:t>
            </a:r>
          </a:p>
          <a:p>
            <a:endParaRPr lang="pt-BR" dirty="0"/>
          </a:p>
          <a:p>
            <a:r>
              <a:rPr lang="pt-BR" dirty="0"/>
              <a:t>Se a quantidade de elementos for impar, pegamos o elemento central;	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Se a quantidade de elementos for par, pegamos os dois elementos centrais e tiramos a média aritmética;</a:t>
            </a:r>
          </a:p>
        </p:txBody>
      </p:sp>
    </p:spTree>
    <p:extLst>
      <p:ext uri="{BB962C8B-B14F-4D97-AF65-F5344CB8AC3E}">
        <p14:creationId xmlns:p14="http://schemas.microsoft.com/office/powerpoint/2010/main" val="321739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Objetivo da Estatística</a:t>
            </a:r>
          </a:p>
          <a:p>
            <a:pPr marL="0" indent="0">
              <a:buNone/>
            </a:pPr>
            <a:r>
              <a:rPr lang="pt-BR" strike="sngStrike" dirty="0"/>
              <a:t>Variáveis Quantitativas</a:t>
            </a:r>
          </a:p>
          <a:p>
            <a:pPr marL="0" indent="0">
              <a:buNone/>
            </a:pPr>
            <a:r>
              <a:rPr lang="pt-BR" strike="sngStrike" dirty="0"/>
              <a:t>Variáveis Qualitativas</a:t>
            </a:r>
          </a:p>
          <a:p>
            <a:pPr marL="0" indent="0">
              <a:buNone/>
            </a:pPr>
            <a:r>
              <a:rPr lang="pt-BR" strike="sngStrike" dirty="0"/>
              <a:t>Média aparada</a:t>
            </a:r>
          </a:p>
          <a:p>
            <a:pPr marL="0" indent="0">
              <a:buNone/>
            </a:pPr>
            <a:r>
              <a:rPr lang="pt-BR" dirty="0"/>
              <a:t>Média ou média Aritmética</a:t>
            </a:r>
          </a:p>
          <a:p>
            <a:pPr marL="0" indent="0">
              <a:buNone/>
            </a:pPr>
            <a:r>
              <a:rPr lang="pt-BR" dirty="0"/>
              <a:t>Média Ponderada</a:t>
            </a:r>
          </a:p>
          <a:p>
            <a:pPr marL="0" indent="0">
              <a:buNone/>
            </a:pPr>
            <a:r>
              <a:rPr lang="pt-BR" dirty="0"/>
              <a:t>Moda</a:t>
            </a:r>
          </a:p>
          <a:p>
            <a:pPr marL="0" indent="0">
              <a:buNone/>
            </a:pPr>
            <a:r>
              <a:rPr lang="pt-BR" dirty="0"/>
              <a:t>Mediana	</a:t>
            </a:r>
          </a:p>
        </p:txBody>
      </p:sp>
    </p:spTree>
    <p:extLst>
      <p:ext uri="{BB962C8B-B14F-4D97-AF65-F5344CB8AC3E}">
        <p14:creationId xmlns:p14="http://schemas.microsoft.com/office/powerpoint/2010/main" val="34279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Mediana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Vamos dividir em 2 passos</a:t>
            </a:r>
          </a:p>
          <a:p>
            <a:pPr marL="0" indent="0">
              <a:buNone/>
            </a:pPr>
            <a:r>
              <a:rPr lang="pt-BR" dirty="0">
                <a:solidFill>
                  <a:schemeClr val="tx2"/>
                </a:solidFill>
              </a:rPr>
              <a:t>Passo 1- </a:t>
            </a:r>
            <a:r>
              <a:rPr lang="pt-BR" dirty="0"/>
              <a:t>Ordene os elementos em ordem crescente ou decrescente;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tx2"/>
                </a:solidFill>
              </a:rPr>
              <a:t>Passo 2- </a:t>
            </a:r>
            <a:r>
              <a:rPr lang="pt-BR" dirty="0"/>
              <a:t>Se a quantidade de elementos for impar, pegue o elemento central;	</a:t>
            </a:r>
          </a:p>
          <a:p>
            <a:pPr marL="0" indent="0">
              <a:buNone/>
            </a:pPr>
            <a:r>
              <a:rPr lang="pt-BR" dirty="0"/>
              <a:t>	Se a quantidade de elementos for par, pegue os dois elementos centrais e façamos a média aritmética deles;</a:t>
            </a:r>
          </a:p>
        </p:txBody>
      </p:sp>
    </p:spTree>
    <p:extLst>
      <p:ext uri="{BB962C8B-B14F-4D97-AF65-F5344CB8AC3E}">
        <p14:creationId xmlns:p14="http://schemas.microsoft.com/office/powerpoint/2010/main" val="98371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Mediana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1600200"/>
                <a:ext cx="7920880" cy="4572000"/>
              </a:xfrm>
            </p:spPr>
            <p:txBody>
              <a:bodyPr/>
              <a:lstStyle/>
              <a:p>
                <a:r>
                  <a:rPr lang="pt-BR" dirty="0"/>
                  <a:t>Ex.: 2,3,5,1,8,10,12</a:t>
                </a:r>
              </a:p>
              <a:p>
                <a:pPr lvl="1"/>
                <a:r>
                  <a:rPr lang="pt-BR" dirty="0"/>
                  <a:t>Ordenado</a:t>
                </a:r>
                <a:r>
                  <a:rPr lang="pt-BR" dirty="0">
                    <a:sym typeface="Wingdings" pitchFamily="2" charset="2"/>
                  </a:rPr>
                  <a:t> 1,2,3,</a:t>
                </a:r>
                <a:r>
                  <a:rPr lang="pt-BR" dirty="0">
                    <a:solidFill>
                      <a:srgbClr val="FF0000"/>
                    </a:solidFill>
                    <a:sym typeface="Wingdings" pitchFamily="2" charset="2"/>
                  </a:rPr>
                  <a:t>5</a:t>
                </a:r>
                <a:r>
                  <a:rPr lang="pt-BR" dirty="0">
                    <a:sym typeface="Wingdings" pitchFamily="2" charset="2"/>
                  </a:rPr>
                  <a:t>,8,10,12   </a:t>
                </a:r>
                <a:r>
                  <a:rPr lang="pt-BR" dirty="0" err="1">
                    <a:sym typeface="Wingdings" pitchFamily="2" charset="2"/>
                  </a:rPr>
                  <a:t>Med</a:t>
                </a:r>
                <a:r>
                  <a:rPr lang="pt-BR" dirty="0">
                    <a:sym typeface="Wingdings" pitchFamily="2" charset="2"/>
                  </a:rPr>
                  <a:t>  5</a:t>
                </a:r>
              </a:p>
              <a:p>
                <a:pPr lvl="1"/>
                <a:endParaRPr lang="pt-BR" dirty="0">
                  <a:sym typeface="Wingdings" pitchFamily="2" charset="2"/>
                </a:endParaRPr>
              </a:p>
              <a:p>
                <a:pPr marL="457200" lvl="1" indent="0">
                  <a:buNone/>
                </a:pPr>
                <a:endParaRPr lang="pt-BR" dirty="0">
                  <a:sym typeface="Wingdings" pitchFamily="2" charset="2"/>
                </a:endParaRPr>
              </a:p>
              <a:p>
                <a:pPr marL="91440" indent="0">
                  <a:buNone/>
                </a:pPr>
                <a:r>
                  <a:rPr lang="pt-BR" dirty="0">
                    <a:sym typeface="Wingdings" pitchFamily="2" charset="2"/>
                  </a:rPr>
                  <a:t>Ex.: </a:t>
                </a:r>
                <a:r>
                  <a:rPr lang="pt-BR" sz="3200" dirty="0">
                    <a:sym typeface="Wingdings" pitchFamily="2" charset="2"/>
                  </a:rPr>
                  <a:t>6,4,8,9,10,3,2,13</a:t>
                </a:r>
              </a:p>
              <a:p>
                <a:pPr marL="91440" indent="0">
                  <a:buNone/>
                </a:pPr>
                <a:r>
                  <a:rPr lang="pt-BR" sz="2400" dirty="0">
                    <a:sym typeface="Wingdings" pitchFamily="2" charset="2"/>
                  </a:rPr>
                  <a:t>Ordenado  2,3,4,</a:t>
                </a:r>
                <a:r>
                  <a:rPr lang="pt-BR" sz="2400" dirty="0">
                    <a:solidFill>
                      <a:srgbClr val="FF0000"/>
                    </a:solidFill>
                    <a:sym typeface="Wingdings" pitchFamily="2" charset="2"/>
                  </a:rPr>
                  <a:t>6</a:t>
                </a:r>
                <a:r>
                  <a:rPr lang="pt-BR" sz="2400" dirty="0">
                    <a:sym typeface="Wingdings" pitchFamily="2" charset="2"/>
                  </a:rPr>
                  <a:t>,</a:t>
                </a:r>
                <a:r>
                  <a:rPr lang="pt-BR" sz="2400" dirty="0">
                    <a:solidFill>
                      <a:srgbClr val="FF0000"/>
                    </a:solidFill>
                    <a:sym typeface="Wingdings" pitchFamily="2" charset="2"/>
                  </a:rPr>
                  <a:t>8</a:t>
                </a:r>
                <a:r>
                  <a:rPr lang="pt-BR" sz="2400" dirty="0">
                    <a:sym typeface="Wingdings" pitchFamily="2" charset="2"/>
                  </a:rPr>
                  <a:t>,9,10,13  </a:t>
                </a:r>
                <a:r>
                  <a:rPr lang="pt-BR" sz="2400" dirty="0" err="1">
                    <a:sym typeface="Wingdings" pitchFamily="2" charset="2"/>
                  </a:rPr>
                  <a:t>Med</a:t>
                </a:r>
                <a:r>
                  <a:rPr lang="pt-BR" sz="2400" dirty="0">
                    <a:sym typeface="Wingdings" pitchFamily="2" charset="2"/>
                  </a:rPr>
                  <a:t> 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/>
                            <a:sym typeface="Wingdings" pitchFamily="2" charset="2"/>
                          </a:rPr>
                          <m:t>6+8</m:t>
                        </m:r>
                      </m:num>
                      <m:den>
                        <m:r>
                          <a:rPr lang="pt-BR" sz="2400" b="0" i="1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2400" dirty="0">
                    <a:sym typeface="Wingdings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/>
                            <a:sym typeface="Wingdings" pitchFamily="2" charset="2"/>
                          </a:rPr>
                          <m:t>14</m:t>
                        </m:r>
                      </m:num>
                      <m:den>
                        <m:r>
                          <a:rPr lang="pt-BR" sz="2400" i="1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2400" dirty="0">
                    <a:sym typeface="Wingdings" pitchFamily="2" charset="2"/>
                  </a:rPr>
                  <a:t> = </a:t>
                </a:r>
                <a:r>
                  <a:rPr lang="pt-BR" sz="2400" dirty="0">
                    <a:solidFill>
                      <a:schemeClr val="tx2"/>
                    </a:solidFill>
                    <a:sym typeface="Wingdings" pitchFamily="2" charset="2"/>
                  </a:rPr>
                  <a:t>7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600200"/>
                <a:ext cx="7920880" cy="4572000"/>
              </a:xfrm>
              <a:blipFill>
                <a:blip r:embed="rId2"/>
                <a:stretch>
                  <a:fillRect l="-2000" t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ave esquerda 3"/>
          <p:cNvSpPr/>
          <p:nvPr/>
        </p:nvSpPr>
        <p:spPr>
          <a:xfrm rot="16200000">
            <a:off x="4251966" y="1588794"/>
            <a:ext cx="299464" cy="196365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121146" y="4787860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 e 8 são os elementos centrais</a:t>
            </a:r>
          </a:p>
        </p:txBody>
      </p:sp>
      <p:sp>
        <p:nvSpPr>
          <p:cNvPr id="6" name="Chave esquerda 5"/>
          <p:cNvSpPr/>
          <p:nvPr/>
        </p:nvSpPr>
        <p:spPr>
          <a:xfrm rot="16200000">
            <a:off x="4196526" y="3569015"/>
            <a:ext cx="299464" cy="217967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554353" y="2717281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 é o elemento central</a:t>
            </a:r>
          </a:p>
        </p:txBody>
      </p:sp>
    </p:spTree>
    <p:extLst>
      <p:ext uri="{BB962C8B-B14F-4D97-AF65-F5344CB8AC3E}">
        <p14:creationId xmlns:p14="http://schemas.microsoft.com/office/powerpoint/2010/main" val="2752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1600200"/>
            <a:ext cx="7776863" cy="4572000"/>
          </a:xfrm>
        </p:spPr>
        <p:txBody>
          <a:bodyPr>
            <a:normAutofit/>
          </a:bodyPr>
          <a:lstStyle/>
          <a:p>
            <a:r>
              <a:rPr lang="pt-BR" dirty="0"/>
              <a:t>Determine a mediana dos seguintes conjuntos.</a:t>
            </a:r>
          </a:p>
          <a:p>
            <a:pPr marL="822960" lvl="1" indent="-457200">
              <a:buFont typeface="+mj-lt"/>
              <a:buAutoNum type="alphaLcParenR"/>
            </a:pPr>
            <a:r>
              <a:rPr lang="pt-BR" dirty="0"/>
              <a:t>54, 74, 21, 01,12, 33, 03, 76, 40, 56, 89, 102, 04</a:t>
            </a:r>
          </a:p>
          <a:p>
            <a:pPr marL="822960" lvl="1" indent="-457200">
              <a:buFont typeface="+mj-lt"/>
              <a:buAutoNum type="alphaLcParenR"/>
            </a:pPr>
            <a:r>
              <a:rPr lang="pt-BR" dirty="0"/>
              <a:t>87, 45, 12, 120, 107, 05, 34, 02, 09, 01, 19, 29</a:t>
            </a:r>
          </a:p>
          <a:p>
            <a:pPr marL="822960" lvl="1" indent="-457200">
              <a:buFont typeface="+mj-lt"/>
              <a:buAutoNum type="alphaLcParenR"/>
            </a:pPr>
            <a:r>
              <a:rPr lang="pt-BR" dirty="0"/>
              <a:t>25, 74, 65, 12, 33, 03, 76, 40, 56 </a:t>
            </a:r>
          </a:p>
          <a:p>
            <a:pPr marL="822960" lvl="1" indent="-457200">
              <a:buFont typeface="+mj-lt"/>
              <a:buAutoNum type="alphaLcParenR"/>
            </a:pPr>
            <a:r>
              <a:rPr lang="pt-BR" dirty="0"/>
              <a:t>45, 12, 05, 34, 02, 09, 19, 29, 01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4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115616" y="1600200"/>
                <a:ext cx="7560839" cy="4997152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Determine a mediana dos seguintes conjuntos.</a:t>
                </a:r>
              </a:p>
              <a:p>
                <a:pPr marL="822960" lvl="1" indent="-457200">
                  <a:buFont typeface="+mj-lt"/>
                  <a:buAutoNum type="alphaLcParenR"/>
                </a:pPr>
                <a:r>
                  <a:rPr lang="pt-BR" dirty="0"/>
                  <a:t>54, 74, 21, 01,12, 33, 03, 76, 40, 56, 89, 102, 04</a:t>
                </a:r>
              </a:p>
              <a:p>
                <a:pPr marL="822960" lvl="1" indent="-457200">
                  <a:buFont typeface="+mj-lt"/>
                  <a:buAutoNum type="alphaLcParenR"/>
                </a:pPr>
                <a:r>
                  <a:rPr lang="pt-BR" dirty="0"/>
                  <a:t>87, 45, 12, 120, 107, 05, 34, 02, 09, 01, 19, 29</a:t>
                </a:r>
              </a:p>
              <a:p>
                <a:pPr marL="822960" lvl="1" indent="-457200">
                  <a:buFont typeface="+mj-lt"/>
                  <a:buAutoNum type="alphaLcParenR"/>
                </a:pPr>
                <a:r>
                  <a:rPr lang="pt-BR" dirty="0"/>
                  <a:t>25, 74, 65, 12, 33, 03, 76, 40, 56 </a:t>
                </a:r>
              </a:p>
              <a:p>
                <a:pPr marL="822960" lvl="1" indent="-457200">
                  <a:buFont typeface="+mj-lt"/>
                  <a:buAutoNum type="alphaLcParenR"/>
                </a:pPr>
                <a:r>
                  <a:rPr lang="pt-BR" dirty="0"/>
                  <a:t>45, 12, 05, 34, 02, 09, 19, 29, 01</a:t>
                </a:r>
              </a:p>
              <a:p>
                <a:pPr marL="0" indent="0" algn="ctr">
                  <a:buNone/>
                </a:pPr>
                <a:r>
                  <a:rPr lang="pt-BR" dirty="0">
                    <a:solidFill>
                      <a:srgbClr val="FF0000"/>
                    </a:solidFill>
                  </a:rPr>
                  <a:t>GABARITO</a:t>
                </a:r>
              </a:p>
              <a:p>
                <a:pPr marL="0" indent="0">
                  <a:buNone/>
                </a:pPr>
                <a:r>
                  <a:rPr lang="pt-BR" sz="2400" dirty="0">
                    <a:solidFill>
                      <a:srgbClr val="FF0000"/>
                    </a:solidFill>
                  </a:rPr>
                  <a:t>a) 01,03,04,12,21,33,</a:t>
                </a:r>
                <a:r>
                  <a:rPr lang="pt-BR" sz="2400" dirty="0">
                    <a:solidFill>
                      <a:schemeClr val="tx1">
                        <a:lumMod val="50000"/>
                      </a:schemeClr>
                    </a:solidFill>
                  </a:rPr>
                  <a:t>40</a:t>
                </a:r>
                <a:r>
                  <a:rPr lang="pt-BR" sz="2400" dirty="0">
                    <a:solidFill>
                      <a:srgbClr val="FF0000"/>
                    </a:solidFill>
                  </a:rPr>
                  <a:t>,54,56,74,76,89,102 = </a:t>
                </a:r>
                <a:r>
                  <a:rPr lang="pt-BR" sz="2400" b="1" dirty="0">
                    <a:solidFill>
                      <a:schemeClr val="tx1">
                        <a:lumMod val="50000"/>
                      </a:schemeClr>
                    </a:solidFill>
                  </a:rPr>
                  <a:t>40</a:t>
                </a:r>
              </a:p>
              <a:p>
                <a:pPr marL="0" indent="0">
                  <a:buNone/>
                </a:pPr>
                <a:r>
                  <a:rPr lang="pt-BR" sz="2400" dirty="0">
                    <a:solidFill>
                      <a:srgbClr val="FF0000"/>
                    </a:solidFill>
                  </a:rPr>
                  <a:t>b) 01,02,05,09,12,</a:t>
                </a:r>
                <a:r>
                  <a:rPr lang="pt-BR" sz="2400" dirty="0">
                    <a:solidFill>
                      <a:schemeClr val="tx1">
                        <a:lumMod val="50000"/>
                      </a:schemeClr>
                    </a:solidFill>
                  </a:rPr>
                  <a:t>19,29</a:t>
                </a:r>
                <a:r>
                  <a:rPr lang="pt-BR" sz="2400" dirty="0">
                    <a:solidFill>
                      <a:srgbClr val="FF0000"/>
                    </a:solidFill>
                  </a:rPr>
                  <a:t>,34,45,87,107,120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19+29</m:t>
                        </m:r>
                      </m:num>
                      <m:den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2400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48</m:t>
                        </m:r>
                      </m:num>
                      <m:den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2400" dirty="0">
                    <a:solidFill>
                      <a:srgbClr val="FF0000"/>
                    </a:solidFill>
                  </a:rPr>
                  <a:t>=</a:t>
                </a:r>
                <a:r>
                  <a:rPr lang="pt-BR" sz="2400" b="1" dirty="0">
                    <a:solidFill>
                      <a:schemeClr val="tx1">
                        <a:lumMod val="50000"/>
                      </a:schemeClr>
                    </a:solidFill>
                  </a:rPr>
                  <a:t>24</a:t>
                </a:r>
              </a:p>
              <a:p>
                <a:pPr marL="0" indent="0">
                  <a:buNone/>
                </a:pPr>
                <a:r>
                  <a:rPr lang="pt-BR" sz="2400" dirty="0">
                    <a:solidFill>
                      <a:srgbClr val="FF0000"/>
                    </a:solidFill>
                  </a:rPr>
                  <a:t>c) 03,12,25,</a:t>
                </a:r>
                <a:r>
                  <a:rPr lang="pt-BR" sz="2400" dirty="0">
                    <a:solidFill>
                      <a:schemeClr val="tx1">
                        <a:lumMod val="50000"/>
                      </a:schemeClr>
                    </a:solidFill>
                  </a:rPr>
                  <a:t>33,40</a:t>
                </a:r>
                <a:r>
                  <a:rPr lang="pt-BR" sz="2400" dirty="0">
                    <a:solidFill>
                      <a:srgbClr val="FF0000"/>
                    </a:solidFill>
                  </a:rPr>
                  <a:t>,56,65,74=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33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40</m:t>
                        </m:r>
                      </m:num>
                      <m:den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2400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73</m:t>
                        </m:r>
                      </m:num>
                      <m:den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2400" dirty="0">
                    <a:solidFill>
                      <a:srgbClr val="FF0000"/>
                    </a:solidFill>
                  </a:rPr>
                  <a:t> =</a:t>
                </a:r>
                <a:r>
                  <a:rPr lang="pt-BR" sz="2400" b="1" dirty="0">
                    <a:solidFill>
                      <a:schemeClr val="tx1">
                        <a:lumMod val="50000"/>
                      </a:schemeClr>
                    </a:solidFill>
                  </a:rPr>
                  <a:t>36,5</a:t>
                </a:r>
              </a:p>
              <a:p>
                <a:pPr marL="0" indent="0">
                  <a:buNone/>
                </a:pPr>
                <a:r>
                  <a:rPr lang="pt-BR" sz="2400" dirty="0">
                    <a:solidFill>
                      <a:srgbClr val="FF0000"/>
                    </a:solidFill>
                  </a:rPr>
                  <a:t>d) 01,02,05,09,</a:t>
                </a:r>
                <a:r>
                  <a:rPr lang="pt-BR" sz="2400" dirty="0">
                    <a:solidFill>
                      <a:schemeClr val="tx1">
                        <a:lumMod val="50000"/>
                      </a:schemeClr>
                    </a:solidFill>
                  </a:rPr>
                  <a:t>12</a:t>
                </a:r>
                <a:r>
                  <a:rPr lang="pt-BR" sz="2400" dirty="0">
                    <a:solidFill>
                      <a:srgbClr val="FF0000"/>
                    </a:solidFill>
                  </a:rPr>
                  <a:t>,19,29,34,45 = </a:t>
                </a:r>
                <a:r>
                  <a:rPr lang="pt-BR" sz="2400" b="1" dirty="0">
                    <a:solidFill>
                      <a:schemeClr val="tx1">
                        <a:lumMod val="50000"/>
                      </a:schemeClr>
                    </a:solidFill>
                  </a:rPr>
                  <a:t>12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616" y="1600200"/>
                <a:ext cx="7560839" cy="4997152"/>
              </a:xfrm>
              <a:blipFill>
                <a:blip r:embed="rId2"/>
                <a:stretch>
                  <a:fillRect l="-1855" t="-2686" r="-9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48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135238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da estatística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Estatística é uma ciência exata que visa fornecer subsídios ao analista para coletar, organizar, resumir, analisar e apresentar dados. Trata de parâmetros extraídos da população, tais como média ou desvio padrão.</a:t>
            </a:r>
          </a:p>
          <a:p>
            <a:pPr algn="just"/>
            <a:r>
              <a:rPr lang="pt-BR" dirty="0"/>
              <a:t>A estatística fornece-nos as técnicas para extrair informação de dados, os quais são muitas vezes incompletos, na medida em que nos dão informação útil sobre o problema em estudo, sendo assim, é objetivo da Estatística extrair informação dos dados para obter uma melhor compreensão das situações que representam.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875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6F07F-E781-4271-A2E0-3C16CFC7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Quantitativas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96B095-A977-43E5-B9E3-CFAF2ED5A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41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B7053-D07C-4FF6-B98C-AF562B69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Qualitativas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02A07E-D7A7-4EA9-A764-A52BAE66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3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79B72-1AB0-46D2-B23F-CF53435D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Média aparada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858566-BCCB-473D-8A1A-C47CAC1C4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873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Dentre as diversas técnicas, estudaremos algumas técnicas como:</a:t>
            </a:r>
          </a:p>
          <a:p>
            <a:pPr marL="0" indent="0">
              <a:buNone/>
            </a:pPr>
            <a:r>
              <a:rPr lang="pt-BR" dirty="0"/>
              <a:t>Média ou média Aritmética</a:t>
            </a:r>
          </a:p>
          <a:p>
            <a:pPr marL="0" indent="0">
              <a:buNone/>
            </a:pPr>
            <a:r>
              <a:rPr lang="pt-BR" dirty="0"/>
              <a:t>Média Ponderada</a:t>
            </a:r>
          </a:p>
          <a:p>
            <a:pPr marL="0" indent="0">
              <a:buNone/>
            </a:pPr>
            <a:r>
              <a:rPr lang="pt-BR" dirty="0"/>
              <a:t>Moda</a:t>
            </a:r>
          </a:p>
          <a:p>
            <a:pPr marL="0" indent="0">
              <a:buNone/>
            </a:pPr>
            <a:r>
              <a:rPr lang="pt-BR" dirty="0"/>
              <a:t>Mediana</a:t>
            </a:r>
          </a:p>
        </p:txBody>
      </p:sp>
    </p:spTree>
    <p:extLst>
      <p:ext uri="{BB962C8B-B14F-4D97-AF65-F5344CB8AC3E}">
        <p14:creationId xmlns:p14="http://schemas.microsoft.com/office/powerpoint/2010/main" val="374194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Média Aritmética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1628800"/>
                <a:ext cx="7848872" cy="4525963"/>
              </a:xfrm>
            </p:spPr>
            <p:txBody>
              <a:bodyPr/>
              <a:lstStyle/>
              <a:p>
                <a:r>
                  <a:rPr lang="pt-BR" dirty="0"/>
                  <a:t>Média ou média aritmética: É a soma dos valores, dividido pela quantidade de elementos somados.</a:t>
                </a:r>
              </a:p>
              <a:p>
                <a:r>
                  <a:rPr lang="pt-BR" dirty="0"/>
                  <a:t>Ex.: Determinar a média dos seguintes valores: 3;5;6;9 e 8.</a:t>
                </a:r>
              </a:p>
              <a:p>
                <a:pPr marL="0" indent="0">
                  <a:buNone/>
                </a:pPr>
                <a:r>
                  <a:rPr lang="pt-BR" dirty="0"/>
                  <a:t>       </a:t>
                </a:r>
                <a:r>
                  <a:rPr lang="pt-BR" sz="3600" dirty="0">
                    <a:solidFill>
                      <a:schemeClr val="tx2"/>
                    </a:solidFill>
                  </a:rPr>
                  <a:t>3+5+6+9+8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31</m:t>
                        </m:r>
                      </m:num>
                      <m:den>
                        <m:r>
                          <a:rPr lang="pt-BR" sz="36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r>
                  <a:rPr lang="pt-BR" sz="3600" dirty="0">
                    <a:solidFill>
                      <a:schemeClr val="tx2"/>
                    </a:solidFill>
                  </a:rPr>
                  <a:t> =6,2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628800"/>
                <a:ext cx="7848872" cy="4525963"/>
              </a:xfrm>
              <a:blipFill>
                <a:blip r:embed="rId2"/>
                <a:stretch>
                  <a:fillRect l="-2098" t="-3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ave esquerda 3"/>
          <p:cNvSpPr/>
          <p:nvPr/>
        </p:nvSpPr>
        <p:spPr>
          <a:xfrm rot="16200000">
            <a:off x="3247296" y="3645024"/>
            <a:ext cx="432048" cy="216024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845068" y="498521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 elementos</a:t>
            </a:r>
          </a:p>
        </p:txBody>
      </p:sp>
    </p:spTree>
    <p:extLst>
      <p:ext uri="{BB962C8B-B14F-4D97-AF65-F5344CB8AC3E}">
        <p14:creationId xmlns:p14="http://schemas.microsoft.com/office/powerpoint/2010/main" val="373509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95388" y="1600200"/>
            <a:ext cx="7553075" cy="46371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Determine a média aritmética dos seguintes conjuntos: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A)3;8;10;12;27;16</a:t>
            </a:r>
          </a:p>
          <a:p>
            <a:r>
              <a:rPr lang="pt-BR" dirty="0"/>
              <a:t>B)2;5;3;4;7;10</a:t>
            </a:r>
          </a:p>
          <a:p>
            <a:r>
              <a:rPr lang="pt-BR" dirty="0"/>
              <a:t>C)5;3;6;8;10</a:t>
            </a:r>
          </a:p>
          <a:p>
            <a:r>
              <a:rPr lang="pt-BR" dirty="0"/>
              <a:t>D)51;42;10;8;9</a:t>
            </a:r>
          </a:p>
          <a:p>
            <a:r>
              <a:rPr lang="pt-BR" dirty="0"/>
              <a:t>E)7;5;3;41;9</a:t>
            </a:r>
          </a:p>
        </p:txBody>
      </p:sp>
    </p:spTree>
    <p:extLst>
      <p:ext uri="{BB962C8B-B14F-4D97-AF65-F5344CB8AC3E}">
        <p14:creationId xmlns:p14="http://schemas.microsoft.com/office/powerpoint/2010/main" val="314224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7_TF02787947.potx" id="{F6616D8B-E49F-43FC-919C-EA67C56073C6}" vid="{41E3CBBC-B989-484B-85AF-2EEA8BFB511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tf02787947</Template>
  <TotalTime>13297</TotalTime>
  <Words>593</Words>
  <Application>Microsoft Office PowerPoint</Application>
  <PresentationFormat>Apresentação na tela (4:3)</PresentationFormat>
  <Paragraphs>131</Paragraphs>
  <Slides>24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Euphemia</vt:lpstr>
      <vt:lpstr>Matemática 16:9</vt:lpstr>
      <vt:lpstr>Estatística Básica</vt:lpstr>
      <vt:lpstr>Agenda </vt:lpstr>
      <vt:lpstr>Objetivo da estatística</vt:lpstr>
      <vt:lpstr>Variáveis Quantitativas</vt:lpstr>
      <vt:lpstr>Variáveis Qualitativas</vt:lpstr>
      <vt:lpstr>Média aparada</vt:lpstr>
      <vt:lpstr>Apresentação do PowerPoint</vt:lpstr>
      <vt:lpstr>Média Aritmética</vt:lpstr>
      <vt:lpstr>Exercícios</vt:lpstr>
      <vt:lpstr>Exercícios</vt:lpstr>
      <vt:lpstr>Média Ponderada (Mp)</vt:lpstr>
      <vt:lpstr>Média Ponderada</vt:lpstr>
      <vt:lpstr>Exercícios</vt:lpstr>
      <vt:lpstr>Exercícios</vt:lpstr>
      <vt:lpstr>Moda </vt:lpstr>
      <vt:lpstr>Moda </vt:lpstr>
      <vt:lpstr>Exercício</vt:lpstr>
      <vt:lpstr>Exercício</vt:lpstr>
      <vt:lpstr>Mediana</vt:lpstr>
      <vt:lpstr>Mediana</vt:lpstr>
      <vt:lpstr>Mediana</vt:lpstr>
      <vt:lpstr>Exercício</vt:lpstr>
      <vt:lpstr>Exercício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Estatistica Básica</dc:title>
  <dc:creator>Eric Sampaio</dc:creator>
  <cp:lastModifiedBy>Eric Sampaio</cp:lastModifiedBy>
  <cp:revision>89</cp:revision>
  <dcterms:created xsi:type="dcterms:W3CDTF">2018-09-08T02:53:40Z</dcterms:created>
  <dcterms:modified xsi:type="dcterms:W3CDTF">2019-02-02T23:18:41Z</dcterms:modified>
</cp:coreProperties>
</file>