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68" r:id="rId4"/>
    <p:sldId id="269" r:id="rId5"/>
    <p:sldId id="273" r:id="rId6"/>
    <p:sldId id="271" r:id="rId7"/>
    <p:sldId id="258" r:id="rId8"/>
    <p:sldId id="260" r:id="rId9"/>
    <p:sldId id="277" r:id="rId10"/>
    <p:sldId id="278" r:id="rId11"/>
    <p:sldId id="279" r:id="rId12"/>
    <p:sldId id="280" r:id="rId13"/>
    <p:sldId id="274" r:id="rId14"/>
    <p:sldId id="275" r:id="rId15"/>
    <p:sldId id="276" r:id="rId16"/>
    <p:sldId id="262" r:id="rId17"/>
    <p:sldId id="272" r:id="rId18"/>
    <p:sldId id="264" r:id="rId19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/>
            <a:t>Tarefa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/>
            <a:t>Tarefa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/>
            <a:t>Tarefa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pt-BR" noProof="0" dirty="0"/>
            <a:t>Tarefa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pt-BR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/>
            <a:t>Tarefa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pt-BR" noProof="0" dirty="0"/>
            <a:t>Tarefa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pt-BR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pt-BR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noProof="0" dirty="0"/>
            <a:t>Tarefa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noProof="0" dirty="0"/>
            <a:t>Tarefa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noProof="0" dirty="0"/>
            <a:t>Tarefa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noProof="0" dirty="0"/>
            <a:t>Tarefa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noProof="0" dirty="0"/>
            <a:t>Tarefa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noProof="0" dirty="0"/>
            <a:t>Tarefa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02/02/2019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841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423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07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024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037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009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44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158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30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38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1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39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11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42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409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67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0389546-EF65-4088-88EB-AC8D4DC7E592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928081-BA9C-4946-99B8-10A028550BF9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FEAE5-2AEC-4121-BBBF-8BF6789420A3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80C946-2BBA-48D3-9A4D-03881CF0CBE3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C811764-4980-4812-904A-1622A4C8028A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2988D-195D-41BE-8ED0-CDA70FFFA060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3515F-38EA-4021-8311-23EA6BA4A3D3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258F5-0665-4B53-BF10-369316D2060C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9FA944-3705-4F7F-9475-90187A9F21EF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5A64D-90EC-4135-A8DA-8AF848C81F9F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DA35EE8-A010-4F11-B1B0-692009D427B6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42D0BFCF-1240-466B-BAE2-7BAA0CC45258}" type="datetime1">
              <a:rPr lang="pt-BR" noProof="0" smtClean="0"/>
              <a:t>02/02/2019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Matemática Financeira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Prof. Eric Sampaio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Juros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1988840"/>
                <a:ext cx="9901576" cy="4183359"/>
              </a:xfrm>
            </p:spPr>
            <p:txBody>
              <a:bodyPr rtlCol="0">
                <a:normAutofit lnSpcReduction="10000"/>
              </a:bodyPr>
              <a:lstStyle/>
              <a:p>
                <a:pPr rtl="0"/>
                <a:r>
                  <a:rPr lang="pt-BR" dirty="0"/>
                  <a:t>Voltando para nossa fórmula:</a:t>
                </a:r>
              </a:p>
              <a:p>
                <a:pPr marL="0" indent="0" algn="ctr" rtl="0">
                  <a:buNone/>
                </a:pPr>
                <a:r>
                  <a:rPr lang="pt-BR" sz="3200" dirty="0"/>
                  <a:t>J = C*i*t</a:t>
                </a:r>
              </a:p>
              <a:p>
                <a:pPr marL="0" indent="0" rtl="0">
                  <a:buNone/>
                </a:pPr>
                <a:r>
                  <a:rPr lang="pt-BR" dirty="0"/>
                  <a:t>Podemos saber os descobrir qualquer uma das variáveis nesta formula, vejamos:</a:t>
                </a:r>
              </a:p>
              <a:p>
                <a:pPr marL="0" indent="0" rtl="0">
                  <a:buNone/>
                </a:pPr>
                <a:r>
                  <a:rPr lang="pt-BR" sz="3200" dirty="0"/>
                  <a:t>i=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sz="3200" dirty="0"/>
                  <a:t> Cálculo para determinar taxa</a:t>
                </a:r>
              </a:p>
              <a:p>
                <a:pPr marL="0" indent="0">
                  <a:buNone/>
                </a:pPr>
                <a:r>
                  <a:rPr lang="pt-BR" sz="3200" dirty="0"/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pt-BR" sz="3200" dirty="0"/>
                  <a:t> Cálculo para determinar o tempo</a:t>
                </a:r>
              </a:p>
              <a:p>
                <a:pPr marL="0" indent="0">
                  <a:buNone/>
                </a:pPr>
                <a:r>
                  <a:rPr lang="pt-BR" sz="3200" dirty="0"/>
                  <a:t>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sz="3200" dirty="0"/>
                  <a:t> Cálculo para determinar o capital</a:t>
                </a:r>
              </a:p>
              <a:p>
                <a:pPr marL="0" indent="0">
                  <a:buNone/>
                </a:pPr>
                <a:endParaRPr lang="pt-BR" sz="3200" dirty="0"/>
              </a:p>
              <a:p>
                <a:pPr marL="0" indent="0" rtl="0">
                  <a:buNone/>
                </a:pPr>
                <a:endParaRPr lang="pt-BR" sz="32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1988840"/>
                <a:ext cx="9901576" cy="4183359"/>
              </a:xfrm>
              <a:blipFill>
                <a:blip r:embed="rId3"/>
                <a:stretch>
                  <a:fillRect l="-1538" t="-37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507527-D275-42C0-B2FA-580299B3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97ED9-128D-4248-8219-1506A71C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10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1593436" y="1988840"/>
            <a:ext cx="9901576" cy="418335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pt-BR" sz="3200" dirty="0"/>
          </a:p>
          <a:p>
            <a:pPr marL="0" indent="0" rtl="0">
              <a:buNone/>
            </a:pPr>
            <a:endParaRPr lang="pt-BR" sz="32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507527-D275-42C0-B2FA-580299B3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97ED9-128D-4248-8219-1506A71C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11</a:t>
            </a:fld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3AE0A5-3A3B-43F9-A992-6564BDA08063}"/>
              </a:ext>
            </a:extLst>
          </p:cNvPr>
          <p:cNvSpPr txBox="1"/>
          <p:nvPr/>
        </p:nvSpPr>
        <p:spPr>
          <a:xfrm>
            <a:off x="1593435" y="1623732"/>
            <a:ext cx="9782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 o valor do juro correspondente a um empréstimo de R$ 3.200,00, pelo prazo de 18 meses, sabendo que a taxa cobrada é de 3% ao mês? 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  <a:p>
            <a:r>
              <a:rPr lang="pt-BR" dirty="0"/>
              <a:t>Qual o capital que, em quatro meses, rendeu R$ 11.520,00 de juros à taxa de 96% ao ano?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Durante quanto tempo ficou empregado um capital de R$ 45.000,00 que rendeu R$ 8.100,00 de juros, à taxa de 2% ao mês?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A que taxa mensal devo empregar um capital de R$ 10.000,00 para que, no fim de 2 meses renda R$ 2.000,00 de juros</a:t>
            </a:r>
            <a:r>
              <a:rPr lang="pt-BR"/>
              <a:t>? 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1593436" y="1988840"/>
            <a:ext cx="9901576" cy="418335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pt-BR" sz="3200" dirty="0"/>
          </a:p>
          <a:p>
            <a:pPr marL="0" indent="0" rtl="0">
              <a:buNone/>
            </a:pPr>
            <a:endParaRPr lang="pt-BR" sz="32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507527-D275-42C0-B2FA-580299B3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97ED9-128D-4248-8219-1506A71C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12</a:t>
            </a:fld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3AE0A5-3A3B-43F9-A992-6564BDA08063}"/>
              </a:ext>
            </a:extLst>
          </p:cNvPr>
          <p:cNvSpPr txBox="1"/>
          <p:nvPr/>
        </p:nvSpPr>
        <p:spPr>
          <a:xfrm>
            <a:off x="1593435" y="1623732"/>
            <a:ext cx="97828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 o valor do juro correspondente a um empréstimo de R$ 3.200,00, pelo prazo de 18 meses, sabendo que a taxa cobrada é de 3% ao mês? </a:t>
            </a:r>
            <a:r>
              <a:rPr lang="pt-BR" dirty="0">
                <a:solidFill>
                  <a:srgbClr val="FF0000"/>
                </a:solidFill>
              </a:rPr>
              <a:t>R$1.728,00</a:t>
            </a:r>
          </a:p>
          <a:p>
            <a:endParaRPr lang="pt-BR" dirty="0"/>
          </a:p>
          <a:p>
            <a:r>
              <a:rPr lang="pt-BR" dirty="0"/>
              <a:t>Qual o capital que, em quatro meses, rendeu R$ 11.520,00 de juros à taxa de 96% ao ano?</a:t>
            </a:r>
          </a:p>
          <a:p>
            <a:r>
              <a:rPr lang="pt-BR" dirty="0">
                <a:solidFill>
                  <a:srgbClr val="FF0000"/>
                </a:solidFill>
              </a:rPr>
              <a:t>R$36000,00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Durante quanto tempo ficou empregado um capital de R$ 45.000,00 que rendeu R$ 8.100,00 de juros, à taxa de 2% ao mês? </a:t>
            </a:r>
            <a:r>
              <a:rPr lang="pt-BR" dirty="0">
                <a:solidFill>
                  <a:srgbClr val="FF0000"/>
                </a:solidFill>
              </a:rPr>
              <a:t>9 meses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A que taxa mensal devo empregar um capital de R$ 10.000,00 para que, no fim de 2 meses renda R$ 2.000,00 de juros? </a:t>
            </a:r>
            <a:r>
              <a:rPr lang="pt-BR" dirty="0">
                <a:solidFill>
                  <a:srgbClr val="FF0000"/>
                </a:solidFill>
              </a:rPr>
              <a:t>10%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534399" cy="2654064"/>
          </a:xfrm>
        </p:spPr>
        <p:txBody>
          <a:bodyPr rtlCol="0"/>
          <a:lstStyle/>
          <a:p>
            <a:pPr rtl="0"/>
            <a:r>
              <a:rPr lang="pt-BR" spc="-100" dirty="0"/>
              <a:t>Juros Composto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5BC46F-B32E-449A-9F8B-ED6A51B7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B9108A-1577-46FF-B787-E22AC74A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2509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Juros Composto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1628800"/>
                <a:ext cx="9901576" cy="4536505"/>
              </a:xfrm>
            </p:spPr>
            <p:txBody>
              <a:bodyPr rtlCol="0"/>
              <a:lstStyle/>
              <a:p>
                <a:r>
                  <a:rPr lang="pt-BR" dirty="0"/>
                  <a:t>Juros compostos são acréscimos somados ao capital, ao fim de cada período de aplicação, formando com esta soma um novo capital, também conhecido como “juros sobre juros”.</a:t>
                </a:r>
              </a:p>
              <a:p>
                <a:endParaRPr lang="pt-BR" dirty="0"/>
              </a:p>
              <a:p>
                <a:pPr marL="0" indent="0" algn="ctr">
                  <a:buNone/>
                </a:pPr>
                <a:r>
                  <a:rPr lang="pt-BR" sz="2800" dirty="0"/>
                  <a:t>M=C(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t-BR" sz="2800" dirty="0"/>
              </a:p>
              <a:p>
                <a:r>
                  <a:rPr lang="pt-BR" dirty="0"/>
                  <a:t>M=Montante</a:t>
                </a:r>
              </a:p>
              <a:p>
                <a:r>
                  <a:rPr lang="pt-BR" dirty="0"/>
                  <a:t>C= Capital</a:t>
                </a:r>
              </a:p>
              <a:p>
                <a:r>
                  <a:rPr lang="pt-BR" dirty="0"/>
                  <a:t>I = Taxa</a:t>
                </a:r>
              </a:p>
              <a:p>
                <a:r>
                  <a:rPr lang="pt-BR" dirty="0"/>
                  <a:t>n = Número de períodos ( Tempo)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1628800"/>
                <a:ext cx="9901576" cy="4536505"/>
              </a:xfrm>
              <a:blipFill>
                <a:blip r:embed="rId3"/>
                <a:stretch>
                  <a:fillRect l="-1108" t="-2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507527-D275-42C0-B2FA-580299B3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97ED9-128D-4248-8219-1506A71C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99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EF5D40-A39A-4730-83B3-AFCF4654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1E2E65-6A6F-4B19-B0DD-38F5562D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037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2E8D240-38FE-40FF-8125-5BC80D2A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A0F733-87B4-4F33-80E6-352C98CB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C748C1-E5B8-4E92-A6EA-8D62EB3C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1231A5-DAA7-4A37-BB8D-CE9C460E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9" name="Espaço reservado para imagem 8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Espaço reservado para 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90B2E9-D2DB-41F6-8027-57BBF4C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EDE98-4D23-476F-A5C5-DEC62106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Porcentagem</a:t>
            </a:r>
          </a:p>
          <a:p>
            <a:pPr rtl="0"/>
            <a:r>
              <a:rPr lang="pt-BR" dirty="0"/>
              <a:t>Acréscimo</a:t>
            </a:r>
          </a:p>
          <a:p>
            <a:pPr rtl="0"/>
            <a:r>
              <a:rPr lang="pt-BR" dirty="0"/>
              <a:t>Desconto</a:t>
            </a:r>
          </a:p>
          <a:p>
            <a:pPr rtl="0"/>
            <a:r>
              <a:rPr lang="pt-BR" dirty="0"/>
              <a:t>Juros Simples</a:t>
            </a:r>
          </a:p>
          <a:p>
            <a:pPr rtl="0"/>
            <a:r>
              <a:rPr lang="pt-BR" dirty="0"/>
              <a:t>Juros Composto</a:t>
            </a:r>
          </a:p>
          <a:p>
            <a:pPr rtl="0"/>
            <a:r>
              <a:rPr lang="pt-BR" dirty="0"/>
              <a:t>Exercício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897ACE5-41F0-4666-9F53-849AB42A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DAD1F0C-8EE7-4614-9564-0200560F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gráfico</a:t>
            </a:r>
          </a:p>
        </p:txBody>
      </p:sp>
      <p:graphicFrame>
        <p:nvGraphicFramePr>
          <p:cNvPr id="7" name="Espaço reservado para conteúdo 6" descr="Gráfico de barras empilhadas que representa&#10;3 séries e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20093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033FB3-817B-4E36-89DF-ED4F7F9A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E3FF64-48C3-477B-BC66-B6CDD10D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Porcentagem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269876" y="1600200"/>
            <a:ext cx="10106361" cy="1972816"/>
          </a:xfrm>
        </p:spPr>
        <p:txBody>
          <a:bodyPr rtlCol="0">
            <a:normAutofit fontScale="92500"/>
          </a:bodyPr>
          <a:lstStyle/>
          <a:p>
            <a:r>
              <a:rPr lang="pt-BR" dirty="0"/>
              <a:t>A </a:t>
            </a:r>
            <a:r>
              <a:rPr lang="pt-BR" b="1" dirty="0"/>
              <a:t>porcentagem</a:t>
            </a:r>
            <a:r>
              <a:rPr lang="pt-BR" dirty="0"/>
              <a:t> é uma razão cujo o denominador é igual a 100.</a:t>
            </a:r>
          </a:p>
          <a:p>
            <a:r>
              <a:rPr lang="pt-BR" b="1" dirty="0"/>
              <a:t>Porcentagem</a:t>
            </a:r>
            <a:r>
              <a:rPr lang="pt-BR" dirty="0"/>
              <a:t> ou percentagem é uma razão centesimal representada pelo símbolo % (por cento) usada para calcular descontos, acréscimo de preços,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00B0DDC1-2DCF-4185-AECC-0657C00837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93435" y="3573016"/>
                <a:ext cx="9782801" cy="2599184"/>
              </a:xfrm>
            </p:spPr>
            <p:txBody>
              <a:bodyPr/>
              <a:lstStyle/>
              <a:p>
                <a:r>
                  <a:rPr lang="pt-BR" dirty="0"/>
                  <a:t>Ex. 5% </a:t>
                </a:r>
                <a:r>
                  <a:rPr lang="pt-B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100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0,05</a:t>
                </a:r>
              </a:p>
              <a:p>
                <a:r>
                  <a:rPr lang="pt-BR" dirty="0">
                    <a:sym typeface="Wingdings" panose="05000000000000000000" pitchFamily="2" charset="2"/>
                  </a:rPr>
                  <a:t>Ex. 12</a:t>
                </a:r>
                <a:r>
                  <a:rPr lang="pt-BR" dirty="0"/>
                  <a:t>% </a:t>
                </a:r>
                <a:r>
                  <a:rPr lang="pt-B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100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0,12</a:t>
                </a:r>
              </a:p>
              <a:p>
                <a:r>
                  <a:rPr lang="pt-BR" dirty="0"/>
                  <a:t>Ex. 80% </a:t>
                </a:r>
                <a:r>
                  <a:rPr lang="pt-B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80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100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0,8</a:t>
                </a:r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00B0DDC1-2DCF-4185-AECC-0657C0083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93435" y="3573016"/>
                <a:ext cx="9782801" cy="2599184"/>
              </a:xfrm>
              <a:blipFill>
                <a:blip r:embed="rId3"/>
                <a:stretch>
                  <a:fillRect l="-1433" t="-2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ECE43-6837-44CC-B43C-7B3369E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35773-1744-43C0-BB1E-77F13068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Acréscimo e Desconto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269876" y="1600200"/>
            <a:ext cx="10106361" cy="1972816"/>
          </a:xfrm>
        </p:spPr>
        <p:txBody>
          <a:bodyPr rtlCol="0">
            <a:normAutofit/>
          </a:bodyPr>
          <a:lstStyle/>
          <a:p>
            <a:r>
              <a:rPr lang="pt-BR" dirty="0"/>
              <a:t>Acréscimo: é todo aumento sobre um valor inicial dado.</a:t>
            </a:r>
          </a:p>
          <a:p>
            <a:r>
              <a:rPr lang="pt-BR" dirty="0"/>
              <a:t>Desconto: É toda redução ou abatimento ou dedução de um valor inicial dado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B0DDC1-2DCF-4185-AECC-0657C0083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3356992"/>
            <a:ext cx="9782800" cy="2815208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ECE43-6837-44CC-B43C-7B3369E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35773-1744-43C0-BB1E-77F13068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4434283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4AC08C-985B-4E37-8C61-1795E5A7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B21FD8-CFDC-4E1E-A6DF-1A2CEF75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534399" cy="2654064"/>
          </a:xfrm>
        </p:spPr>
        <p:txBody>
          <a:bodyPr rtlCol="0" anchor="ctr"/>
          <a:lstStyle/>
          <a:p>
            <a:pPr algn="ctr" rtl="0"/>
            <a:r>
              <a:rPr lang="pt-BR" spc="-100" dirty="0"/>
              <a:t>Juros Simples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5BC46F-B32E-449A-9F8B-ED6A51B7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B9108A-1577-46FF-B787-E22AC74A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Juros Simples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1593436" y="1772816"/>
            <a:ext cx="9901576" cy="4399383"/>
          </a:xfrm>
        </p:spPr>
        <p:txBody>
          <a:bodyPr rtlCol="0">
            <a:normAutofit fontScale="92500" lnSpcReduction="20000"/>
          </a:bodyPr>
          <a:lstStyle/>
          <a:p>
            <a:r>
              <a:rPr lang="pt-BR" b="1" dirty="0"/>
              <a:t>Juros simples</a:t>
            </a:r>
            <a:r>
              <a:rPr lang="pt-BR" dirty="0"/>
              <a:t> é uma remuneração dada a alguém pelo aplicação de seu capital em um determinando período.</a:t>
            </a:r>
          </a:p>
          <a:p>
            <a:endParaRPr lang="pt-BR" dirty="0"/>
          </a:p>
          <a:p>
            <a:pPr rtl="0"/>
            <a:r>
              <a:rPr lang="pt-BR" dirty="0"/>
              <a:t>A formula do juros Simples é apresentado pela seguinte fórmula:</a:t>
            </a:r>
          </a:p>
          <a:p>
            <a:pPr rtl="0"/>
            <a:endParaRPr lang="pt-BR" dirty="0"/>
          </a:p>
          <a:p>
            <a:pPr marL="0" indent="0" algn="ctr" rtl="0">
              <a:buNone/>
            </a:pPr>
            <a:r>
              <a:rPr lang="pt-BR" sz="3200" dirty="0"/>
              <a:t>J = C*i*t</a:t>
            </a:r>
          </a:p>
          <a:p>
            <a:pPr marL="0" indent="0" rtl="0">
              <a:buNone/>
            </a:pPr>
            <a:r>
              <a:rPr lang="pt-BR" dirty="0"/>
              <a:t>E para cálculo do montante:</a:t>
            </a:r>
          </a:p>
          <a:p>
            <a:pPr marL="0" indent="0" algn="ctr" rtl="0">
              <a:buNone/>
            </a:pPr>
            <a:r>
              <a:rPr lang="pt-BR" sz="3200" dirty="0"/>
              <a:t>M = C + J</a:t>
            </a:r>
          </a:p>
          <a:p>
            <a:pPr marL="0" indent="0" algn="ctr" rtl="0">
              <a:buNone/>
            </a:pPr>
            <a:endParaRPr lang="pt-BR" sz="3200" dirty="0"/>
          </a:p>
          <a:p>
            <a:pPr marL="0" indent="0" algn="ctr" rtl="0">
              <a:buNone/>
            </a:pPr>
            <a:r>
              <a:rPr lang="pt-BR" sz="3200" dirty="0"/>
              <a:t>Então vamos conhecer essas variáveis envolvidas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507527-D275-42C0-B2FA-580299B3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97ED9-128D-4248-8219-1506A71C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Juros Simples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1593436" y="1628800"/>
            <a:ext cx="9901576" cy="4543399"/>
          </a:xfrm>
        </p:spPr>
        <p:txBody>
          <a:bodyPr rtlCol="0"/>
          <a:lstStyle/>
          <a:p>
            <a:pPr rtl="0"/>
            <a:r>
              <a:rPr lang="pt-BR" dirty="0"/>
              <a:t>Em matemática financeira, para calcular os juros simples, antes precisaremos conhecer algumas variáveis:</a:t>
            </a:r>
          </a:p>
          <a:p>
            <a:pPr rtl="0"/>
            <a:r>
              <a:rPr lang="pt-BR" b="1" dirty="0">
                <a:solidFill>
                  <a:schemeClr val="tx2"/>
                </a:solidFill>
              </a:rPr>
              <a:t>C (Capital): </a:t>
            </a:r>
            <a:r>
              <a:rPr lang="pt-BR" dirty="0"/>
              <a:t>Valor de uma quantia em dinheiro "na data zero", ou seja, no inicio de uma aplicação.</a:t>
            </a:r>
          </a:p>
          <a:p>
            <a:pPr rtl="0"/>
            <a:r>
              <a:rPr lang="pt-BR" b="1" dirty="0">
                <a:solidFill>
                  <a:schemeClr val="tx2"/>
                </a:solidFill>
              </a:rPr>
              <a:t>t(Tempo): </a:t>
            </a:r>
            <a:r>
              <a:rPr lang="pt-BR" dirty="0"/>
              <a:t>Duração da aplicação</a:t>
            </a:r>
          </a:p>
          <a:p>
            <a:pPr rtl="0"/>
            <a:r>
              <a:rPr lang="pt-BR" b="1" dirty="0">
                <a:solidFill>
                  <a:schemeClr val="tx2"/>
                </a:solidFill>
              </a:rPr>
              <a:t>i(Taxa):</a:t>
            </a:r>
            <a:r>
              <a:rPr lang="pt-BR" dirty="0"/>
              <a:t>Porcentagem envolvida</a:t>
            </a:r>
          </a:p>
          <a:p>
            <a:pPr rtl="0"/>
            <a:r>
              <a:rPr lang="pt-BR" b="1" dirty="0">
                <a:solidFill>
                  <a:schemeClr val="tx2"/>
                </a:solidFill>
              </a:rPr>
              <a:t>M(Montante): </a:t>
            </a:r>
            <a:r>
              <a:rPr lang="pt-BR" dirty="0"/>
              <a:t>Soma do Capital mais o juros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507527-D275-42C0-B2FA-580299B3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Eric Sampaio - Mat. Financeira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97ED9-128D-4248-8219-1506A71C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582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Matemática Financeira</Template>
  <TotalTime>393</TotalTime>
  <Words>670</Words>
  <Application>Microsoft Office PowerPoint</Application>
  <PresentationFormat>Personalizar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Euphemia</vt:lpstr>
      <vt:lpstr>Matemática 16:9</vt:lpstr>
      <vt:lpstr>Matemática Financeira</vt:lpstr>
      <vt:lpstr>Agenda</vt:lpstr>
      <vt:lpstr>Título e layout de conteúdo com gráfico</vt:lpstr>
      <vt:lpstr>Porcentagem</vt:lpstr>
      <vt:lpstr>Acréscimo e Desconto</vt:lpstr>
      <vt:lpstr>Dois layouts de conteúdo com SmartArt</vt:lpstr>
      <vt:lpstr>Juros Simples</vt:lpstr>
      <vt:lpstr>Juros Simples</vt:lpstr>
      <vt:lpstr>Juros Simples</vt:lpstr>
      <vt:lpstr>Juros Simples</vt:lpstr>
      <vt:lpstr>Exercícios</vt:lpstr>
      <vt:lpstr>Exercícios</vt:lpstr>
      <vt:lpstr>Juros Composto</vt:lpstr>
      <vt:lpstr>Juros Composto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Eric Sampaio</dc:creator>
  <cp:lastModifiedBy>Eric Sampaio</cp:lastModifiedBy>
  <cp:revision>25</cp:revision>
  <dcterms:created xsi:type="dcterms:W3CDTF">2019-01-06T17:54:12Z</dcterms:created>
  <dcterms:modified xsi:type="dcterms:W3CDTF">2019-02-02T23:26:51Z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