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61" r:id="rId2"/>
    <p:sldId id="260" r:id="rId3"/>
    <p:sldId id="267" r:id="rId4"/>
    <p:sldId id="269" r:id="rId5"/>
    <p:sldId id="262" r:id="rId6"/>
    <p:sldId id="263" r:id="rId7"/>
    <p:sldId id="264" r:id="rId8"/>
    <p:sldId id="270" r:id="rId9"/>
    <p:sldId id="256" r:id="rId10"/>
    <p:sldId id="257" r:id="rId11"/>
    <p:sldId id="258" r:id="rId12"/>
    <p:sldId id="259" r:id="rId13"/>
    <p:sldId id="271" r:id="rId14"/>
    <p:sldId id="272" r:id="rId15"/>
    <p:sldId id="273"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8D39"/>
    <a:srgbClr val="EAD476"/>
    <a:srgbClr val="EFFA66"/>
    <a:srgbClr val="CBF070"/>
    <a:srgbClr val="E368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8" d="100"/>
          <a:sy n="88" d="100"/>
        </p:scale>
        <p:origin x="-374"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Planilha_do_Microsoft_Excel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Planilha_do_Microsoft_Excel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7720297382330431"/>
          <c:y val="0.26757745487999568"/>
          <c:w val="0.26031346357694246"/>
          <c:h val="0.72928024460859919"/>
        </c:manualLayout>
      </c:layout>
      <c:barChart>
        <c:barDir val="col"/>
        <c:grouping val="clustered"/>
        <c:varyColors val="0"/>
        <c:dLbls>
          <c:showLegendKey val="0"/>
          <c:showVal val="0"/>
          <c:showCatName val="0"/>
          <c:showSerName val="0"/>
          <c:showPercent val="0"/>
          <c:showBubbleSize val="0"/>
        </c:dLbls>
        <c:gapWidth val="150"/>
        <c:axId val="159368320"/>
        <c:axId val="159369856"/>
      </c:barChart>
      <c:catAx>
        <c:axId val="159368320"/>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59369856"/>
        <c:crosses val="autoZero"/>
        <c:auto val="1"/>
        <c:lblAlgn val="ctr"/>
        <c:lblOffset val="100"/>
        <c:noMultiLvlLbl val="0"/>
      </c:catAx>
      <c:valAx>
        <c:axId val="159369856"/>
        <c:scaling>
          <c:orientation val="minMax"/>
        </c:scaling>
        <c:delete val="0"/>
        <c:axPos val="l"/>
        <c:majorGridlines>
          <c:spPr>
            <a:ln w="9525" cap="flat" cmpd="sng" algn="ctr">
              <a:solidFill>
                <a:schemeClr val="tx1">
                  <a:lumMod val="15000"/>
                  <a:lumOff val="85000"/>
                </a:schemeClr>
              </a:solidFill>
              <a:round/>
            </a:ln>
            <a:effectLst/>
          </c:spPr>
        </c:majorGridlines>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5936832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Folha1!$B$1</c:f>
              <c:strCache>
                <c:ptCount val="1"/>
                <c:pt idx="0">
                  <c:v>Vendas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pt-BR"/>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Folha1!$A$2:$A$5</c:f>
              <c:strCache>
                <c:ptCount val="4"/>
                <c:pt idx="0">
                  <c:v>1° Trim.</c:v>
                </c:pt>
                <c:pt idx="1">
                  <c:v>2° Trim.</c:v>
                </c:pt>
                <c:pt idx="2">
                  <c:v>3° Trim.</c:v>
                </c:pt>
                <c:pt idx="3">
                  <c:v>4° Trim.</c:v>
                </c:pt>
              </c:strCache>
            </c:strRef>
          </c:cat>
          <c:val>
            <c:numRef>
              <c:f>Folha1!$B$2:$B$5</c:f>
              <c:numCache>
                <c:formatCode>0%</c:formatCode>
                <c:ptCount val="4"/>
                <c:pt idx="0">
                  <c:v>0.49</c:v>
                </c:pt>
                <c:pt idx="1">
                  <c:v>0.25</c:v>
                </c:pt>
                <c:pt idx="2">
                  <c:v>0.17</c:v>
                </c:pt>
                <c:pt idx="3">
                  <c:v>0.09</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nchor="b" anchorCtr="1"/>
    <a:lstStyle/>
    <a:p>
      <a:pPr>
        <a:defRPr/>
      </a:pPr>
      <a:endParaRPr lang="pt-B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PT" smtClean="0"/>
              <a:t>Clique para editar o estilo</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Faça clique para editar o estilo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605951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48A87A34-81AB-432B-8DAE-1953F412C126}" type="datetimeFigureOut">
              <a:rPr lang="en-US" smtClean="0"/>
              <a:t>9/15/2018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5162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PT" smtClean="0"/>
              <a:t>Clique para editar o estilo</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4" name="Date Placeholder 3"/>
          <p:cNvSpPr>
            <a:spLocks noGrp="1"/>
          </p:cNvSpPr>
          <p:nvPr>
            <p:ph type="dt" sz="half" idx="10"/>
          </p:nvPr>
        </p:nvSpPr>
        <p:spPr/>
        <p:txBody>
          <a:bodyPr/>
          <a:lstStyle/>
          <a:p>
            <a:fld id="{48A87A34-81AB-432B-8DAE-1953F412C126}" type="datetimeFigureOut">
              <a:rPr lang="en-US" smtClean="0"/>
              <a:t>9/15/2018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38885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PT" smtClean="0"/>
              <a:t>Clique para editar o estilo</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PT" smtClean="0"/>
              <a:t>Clique para editar os estilos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4" name="Date Placeholder 3"/>
          <p:cNvSpPr>
            <a:spLocks noGrp="1"/>
          </p:cNvSpPr>
          <p:nvPr>
            <p:ph type="dt" sz="half" idx="10"/>
          </p:nvPr>
        </p:nvSpPr>
        <p:spPr/>
        <p:txBody>
          <a:bodyPr/>
          <a:lstStyle/>
          <a:p>
            <a:fld id="{48A87A34-81AB-432B-8DAE-1953F412C126}" type="datetimeFigureOut">
              <a:rPr lang="en-US" smtClean="0"/>
              <a:t>9/15/2018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56030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t-PT" smtClean="0"/>
              <a:t>Clique para editar o estilo</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48A87A34-81AB-432B-8DAE-1953F412C126}" type="datetimeFigureOut">
              <a:rPr lang="en-US" smtClean="0"/>
              <a:t>9/15/2018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59680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PT" smtClean="0"/>
              <a:t>Clique para editar o estilo</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9/15/2018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80076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PT" smtClean="0"/>
              <a:t>Clique para editar o estilo</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9/15/2018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65939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Vertical Text Placeholder 2"/>
          <p:cNvSpPr>
            <a:spLocks noGrp="1"/>
          </p:cNvSpPr>
          <p:nvPr>
            <p:ph type="body" orient="vert" idx="1"/>
          </p:nvPr>
        </p:nvSpPr>
        <p:spPr/>
        <p:txBody>
          <a:bodyPr vert="eaVert" anchor="t" anchorCtr="0"/>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659040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PT" smtClean="0"/>
              <a:t>Clique para editar o estilo</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4798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9/15/2018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08477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PT" smtClean="0"/>
              <a:t>Clique para editar o estilo</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Date Placeholder 3"/>
          <p:cNvSpPr>
            <a:spLocks noGrp="1"/>
          </p:cNvSpPr>
          <p:nvPr>
            <p:ph type="dt" sz="half" idx="10"/>
          </p:nvPr>
        </p:nvSpPr>
        <p:spPr/>
        <p:txBody>
          <a:bodyPr/>
          <a:lstStyle/>
          <a:p>
            <a:fld id="{48A87A34-81AB-432B-8DAE-1953F412C126}" type="datetimeFigureOut">
              <a:rPr lang="en-US" smtClean="0"/>
              <a:t>9/15/2018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67438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27180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smtClean="0"/>
              <a:t>Clique para editar o estilo</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15004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mtClean="0"/>
              <a:t>Clique para editar o estilo</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9/15/2018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5122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9/15/2018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24588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t-PT" smtClean="0"/>
              <a:t>Clique para editar o estilo</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7" name="Date Placeholder 4"/>
          <p:cNvSpPr>
            <a:spLocks noGrp="1"/>
          </p:cNvSpPr>
          <p:nvPr>
            <p:ph type="dt" sz="half" idx="10"/>
          </p:nvPr>
        </p:nvSpPr>
        <p:spPr/>
        <p:txBody>
          <a:bodyPr/>
          <a:lstStyle/>
          <a:p>
            <a:fld id="{48A87A34-81AB-432B-8DAE-1953F412C126}" type="datetimeFigureOut">
              <a:rPr lang="en-US" smtClean="0"/>
              <a:t>9/15/2018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787542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PT" smtClean="0"/>
              <a:t>Clique para editar o estilo</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smtClean="0"/>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Date Placeholder 4"/>
          <p:cNvSpPr>
            <a:spLocks noGrp="1"/>
          </p:cNvSpPr>
          <p:nvPr>
            <p:ph type="dt" sz="half" idx="10"/>
          </p:nvPr>
        </p:nvSpPr>
        <p:spPr/>
        <p:txBody>
          <a:bodyPr/>
          <a:lstStyle/>
          <a:p>
            <a:fld id="{48A87A34-81AB-432B-8DAE-1953F412C126}" type="datetimeFigureOut">
              <a:rPr lang="en-US" smtClean="0"/>
              <a:t>9/15/2018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65827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PT" smtClean="0"/>
              <a:t>Clique para editar o estilo</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9/15/2018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95463537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ulekasdamatematica.blogspot.com.br/2012/11/montante-tambem-conhecido-como-valor.html" TargetMode="External"/><Relationship Id="rId2" Type="http://schemas.openxmlformats.org/officeDocument/2006/relationships/hyperlink" Target="http://educacao.globo.com/matematica/assunto/matematica-basica/juros-simpl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idx="1"/>
          </p:nvPr>
        </p:nvSpPr>
        <p:spPr/>
        <p:txBody>
          <a:bodyPr>
            <a:normAutofit/>
          </a:bodyPr>
          <a:lstStyle/>
          <a:p>
            <a:pPr marL="0" indent="0">
              <a:buNone/>
            </a:pPr>
            <a:r>
              <a:rPr lang="pt-BR" sz="9600" dirty="0" smtClean="0">
                <a:latin typeface="Times New Roman" panose="02020603050405020304" pitchFamily="18" charset="0"/>
                <a:cs typeface="Times New Roman" panose="02020603050405020304" pitchFamily="18" charset="0"/>
              </a:rPr>
              <a:t>MATEMÁTICA</a:t>
            </a:r>
          </a:p>
          <a:p>
            <a:pPr marL="0" indent="0">
              <a:buNone/>
            </a:pPr>
            <a:r>
              <a:rPr lang="pt-BR" sz="9600" dirty="0" smtClean="0">
                <a:latin typeface="Times New Roman" panose="02020603050405020304" pitchFamily="18" charset="0"/>
                <a:cs typeface="Times New Roman" panose="02020603050405020304" pitchFamily="18" charset="0"/>
              </a:rPr>
              <a:t> FINANCEIRA</a:t>
            </a:r>
            <a:endParaRPr lang="pt-BR" sz="9600" dirty="0">
              <a:latin typeface="Times New Roman" panose="02020603050405020304" pitchFamily="18" charset="0"/>
              <a:cs typeface="Times New Roman" panose="02020603050405020304" pitchFamily="18" charset="0"/>
            </a:endParaRPr>
          </a:p>
        </p:txBody>
      </p:sp>
      <p:sp>
        <p:nvSpPr>
          <p:cNvPr id="2" name="CaixaDeTexto 1"/>
          <p:cNvSpPr txBox="1"/>
          <p:nvPr/>
        </p:nvSpPr>
        <p:spPr>
          <a:xfrm>
            <a:off x="1173193" y="6193766"/>
            <a:ext cx="9704716" cy="369332"/>
          </a:xfrm>
          <a:prstGeom prst="rect">
            <a:avLst/>
          </a:prstGeom>
          <a:noFill/>
        </p:spPr>
        <p:txBody>
          <a:bodyPr wrap="square" rtlCol="0">
            <a:spAutoFit/>
          </a:bodyPr>
          <a:lstStyle/>
          <a:p>
            <a:pPr algn="ctr"/>
            <a:r>
              <a:rPr lang="pt-BR" dirty="0" smtClean="0"/>
              <a:t>Vanessa Souza</a:t>
            </a:r>
            <a:endParaRPr lang="pt-BR" dirty="0"/>
          </a:p>
        </p:txBody>
      </p:sp>
    </p:spTree>
    <p:extLst>
      <p:ext uri="{BB962C8B-B14F-4D97-AF65-F5344CB8AC3E}">
        <p14:creationId xmlns:p14="http://schemas.microsoft.com/office/powerpoint/2010/main" val="2749574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2400" dirty="0" smtClean="0">
                <a:effectLst/>
                <a:latin typeface="Times New Roman" panose="02020603050405020304" pitchFamily="18" charset="0"/>
                <a:cs typeface="Times New Roman" panose="02020603050405020304" pitchFamily="18" charset="0"/>
              </a:rPr>
              <a:t>1- Uma loja de cosmético resolveu fazer uma pesquisa para saber quais são os  produtos  de maquiagem que </a:t>
            </a:r>
            <a:r>
              <a:rPr lang="pt-BR" sz="2400" dirty="0">
                <a:effectLst/>
                <a:latin typeface="Times New Roman" panose="02020603050405020304" pitchFamily="18" charset="0"/>
                <a:cs typeface="Times New Roman" panose="02020603050405020304" pitchFamily="18" charset="0"/>
              </a:rPr>
              <a:t>as mulheres mais gostavam </a:t>
            </a:r>
            <a:r>
              <a:rPr lang="pt-BR" sz="2400" dirty="0" smtClean="0">
                <a:effectLst/>
                <a:latin typeface="Times New Roman" panose="02020603050405020304" pitchFamily="18" charset="0"/>
                <a:cs typeface="Times New Roman" panose="02020603050405020304" pitchFamily="18" charset="0"/>
              </a:rPr>
              <a:t>de comprar.   </a:t>
            </a:r>
            <a:r>
              <a:rPr lang="pt-BR" sz="2400" dirty="0">
                <a:effectLst/>
                <a:latin typeface="Times New Roman" panose="02020603050405020304" pitchFamily="18" charset="0"/>
                <a:cs typeface="Times New Roman" panose="02020603050405020304" pitchFamily="18" charset="0"/>
              </a:rPr>
              <a:t>Foram </a:t>
            </a:r>
            <a:r>
              <a:rPr lang="pt-BR" sz="2400" dirty="0" smtClean="0">
                <a:effectLst/>
                <a:latin typeface="Times New Roman" panose="02020603050405020304" pitchFamily="18" charset="0"/>
                <a:cs typeface="Times New Roman" panose="02020603050405020304" pitchFamily="18" charset="0"/>
              </a:rPr>
              <a:t>entrevistadas </a:t>
            </a:r>
            <a:r>
              <a:rPr lang="pt-BR" sz="2400" dirty="0">
                <a:effectLst/>
                <a:latin typeface="Times New Roman" panose="02020603050405020304" pitchFamily="18" charset="0"/>
                <a:cs typeface="Times New Roman" panose="02020603050405020304" pitchFamily="18" charset="0"/>
              </a:rPr>
              <a:t>2000 </a:t>
            </a:r>
            <a:r>
              <a:rPr lang="pt-BR" sz="2400" dirty="0" smtClean="0">
                <a:effectLst/>
                <a:latin typeface="Times New Roman" panose="02020603050405020304" pitchFamily="18" charset="0"/>
                <a:cs typeface="Times New Roman" panose="02020603050405020304" pitchFamily="18" charset="0"/>
              </a:rPr>
              <a:t>pessoas</a:t>
            </a:r>
            <a:r>
              <a:rPr lang="pt-BR" sz="2400" dirty="0" smtClean="0">
                <a:latin typeface="Times New Roman" panose="02020603050405020304" pitchFamily="18" charset="0"/>
                <a:cs typeface="Times New Roman" panose="02020603050405020304" pitchFamily="18" charset="0"/>
              </a:rPr>
              <a:t>. </a:t>
            </a:r>
            <a:r>
              <a:rPr lang="pt-BR" sz="2400" dirty="0" smtClean="0">
                <a:effectLst/>
                <a:latin typeface="Times New Roman" panose="02020603050405020304" pitchFamily="18" charset="0"/>
                <a:cs typeface="Times New Roman" panose="02020603050405020304" pitchFamily="18" charset="0"/>
              </a:rPr>
              <a:t>O resultado </a:t>
            </a:r>
            <a:r>
              <a:rPr lang="pt-BR" sz="2400" dirty="0">
                <a:effectLst/>
                <a:latin typeface="Times New Roman" panose="02020603050405020304" pitchFamily="18" charset="0"/>
                <a:cs typeface="Times New Roman" panose="02020603050405020304" pitchFamily="18" charset="0"/>
              </a:rPr>
              <a:t>está no gráfico abaixo.</a:t>
            </a:r>
            <a:br>
              <a:rPr lang="pt-BR" sz="2400" dirty="0">
                <a:effectLst/>
                <a:latin typeface="Times New Roman" panose="02020603050405020304" pitchFamily="18" charset="0"/>
                <a:cs typeface="Times New Roman" panose="02020603050405020304" pitchFamily="18" charset="0"/>
              </a:rPr>
            </a:br>
            <a:endParaRPr lang="pt-BR" sz="2400" dirty="0">
              <a:latin typeface="Times New Roman" panose="02020603050405020304" pitchFamily="18" charset="0"/>
              <a:cs typeface="Times New Roman" panose="02020603050405020304" pitchFamily="18" charset="0"/>
            </a:endParaRPr>
          </a:p>
        </p:txBody>
      </p:sp>
      <p:graphicFrame>
        <p:nvGraphicFramePr>
          <p:cNvPr id="7" name="Marcador de Posição de Conteúdo 6"/>
          <p:cNvGraphicFramePr>
            <a:graphicFrameLocks noGrp="1"/>
          </p:cNvGraphicFramePr>
          <p:nvPr>
            <p:ph sz="half" idx="1"/>
            <p:extLst>
              <p:ext uri="{D42A27DB-BD31-4B8C-83A1-F6EECF244321}">
                <p14:modId xmlns:p14="http://schemas.microsoft.com/office/powerpoint/2010/main" val="1259671673"/>
              </p:ext>
            </p:extLst>
          </p:nvPr>
        </p:nvGraphicFramePr>
        <p:xfrm>
          <a:off x="-342565" y="2083488"/>
          <a:ext cx="4395787" cy="4195763"/>
        </p:xfrm>
        <a:graphic>
          <a:graphicData uri="http://schemas.openxmlformats.org/drawingml/2006/chart">
            <c:chart xmlns:c="http://schemas.openxmlformats.org/drawingml/2006/chart" xmlns:r="http://schemas.openxmlformats.org/officeDocument/2006/relationships" r:id="rId2"/>
          </a:graphicData>
        </a:graphic>
      </p:graphicFrame>
      <p:sp>
        <p:nvSpPr>
          <p:cNvPr id="22" name="Marcador de Posição de Conteúdo 21"/>
          <p:cNvSpPr>
            <a:spLocks noGrp="1"/>
          </p:cNvSpPr>
          <p:nvPr>
            <p:ph sz="half" idx="2"/>
          </p:nvPr>
        </p:nvSpPr>
        <p:spPr>
          <a:xfrm>
            <a:off x="8609314" y="2442287"/>
            <a:ext cx="2341273" cy="3702881"/>
          </a:xfrm>
        </p:spPr>
        <p:txBody>
          <a:bodyPr/>
          <a:lstStyle/>
          <a:p>
            <a:pPr marL="0" indent="0" algn="ctr">
              <a:buNone/>
            </a:pPr>
            <a:r>
              <a:rPr lang="pt-BR" dirty="0" smtClean="0"/>
              <a:t>LEGENDA</a:t>
            </a:r>
          </a:p>
          <a:p>
            <a:pPr marL="0" indent="0">
              <a:buNone/>
            </a:pPr>
            <a:r>
              <a:rPr lang="pt-BR" dirty="0" smtClean="0"/>
              <a:t>BATOM</a:t>
            </a:r>
          </a:p>
          <a:p>
            <a:pPr marL="0" indent="0">
              <a:buNone/>
            </a:pPr>
            <a:r>
              <a:rPr lang="pt-BR" dirty="0" smtClean="0"/>
              <a:t>BASE</a:t>
            </a:r>
          </a:p>
          <a:p>
            <a:pPr marL="0" indent="0">
              <a:buNone/>
            </a:pPr>
            <a:r>
              <a:rPr lang="pt-BR" dirty="0" smtClean="0"/>
              <a:t>PÓ COMPACTO</a:t>
            </a:r>
          </a:p>
          <a:p>
            <a:pPr marL="0" indent="0">
              <a:buNone/>
            </a:pPr>
            <a:r>
              <a:rPr lang="pt-BR" dirty="0" smtClean="0"/>
              <a:t>BLUSH</a:t>
            </a:r>
            <a:endParaRPr lang="pt-BR" dirty="0"/>
          </a:p>
        </p:txBody>
      </p:sp>
      <p:graphicFrame>
        <p:nvGraphicFramePr>
          <p:cNvPr id="21" name="Gráfico 20"/>
          <p:cNvGraphicFramePr/>
          <p:nvPr>
            <p:extLst>
              <p:ext uri="{D42A27DB-BD31-4B8C-83A1-F6EECF244321}">
                <p14:modId xmlns:p14="http://schemas.microsoft.com/office/powerpoint/2010/main" val="2310863815"/>
              </p:ext>
            </p:extLst>
          </p:nvPr>
        </p:nvGraphicFramePr>
        <p:xfrm>
          <a:off x="1302199" y="2108246"/>
          <a:ext cx="6759633" cy="4451047"/>
        </p:xfrm>
        <a:graphic>
          <a:graphicData uri="http://schemas.openxmlformats.org/drawingml/2006/chart">
            <c:chart xmlns:c="http://schemas.openxmlformats.org/drawingml/2006/chart" xmlns:r="http://schemas.openxmlformats.org/officeDocument/2006/relationships" r:id="rId3"/>
          </a:graphicData>
        </a:graphic>
      </p:graphicFrame>
      <p:sp>
        <p:nvSpPr>
          <p:cNvPr id="23" name="Oval 22"/>
          <p:cNvSpPr/>
          <p:nvPr/>
        </p:nvSpPr>
        <p:spPr>
          <a:xfrm>
            <a:off x="8259050" y="2850537"/>
            <a:ext cx="283029" cy="283029"/>
          </a:xfrm>
          <a:prstGeom prst="ellipse">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Oval 24"/>
          <p:cNvSpPr/>
          <p:nvPr/>
        </p:nvSpPr>
        <p:spPr>
          <a:xfrm>
            <a:off x="8245602" y="3306741"/>
            <a:ext cx="283029" cy="283029"/>
          </a:xfrm>
          <a:prstGeom prst="ellips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Oval 25"/>
          <p:cNvSpPr/>
          <p:nvPr/>
        </p:nvSpPr>
        <p:spPr>
          <a:xfrm>
            <a:off x="8259050" y="4050741"/>
            <a:ext cx="283029" cy="283029"/>
          </a:xfrm>
          <a:prstGeom prst="ellipse">
            <a:avLst/>
          </a:prstGeom>
          <a:solidFill>
            <a:srgbClr val="E36803"/>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Oval 26"/>
          <p:cNvSpPr/>
          <p:nvPr/>
        </p:nvSpPr>
        <p:spPr>
          <a:xfrm>
            <a:off x="8259050" y="3693640"/>
            <a:ext cx="283029" cy="283029"/>
          </a:xfrm>
          <a:prstGeom prst="ellipse">
            <a:avLst/>
          </a:prstGeom>
          <a:solidFill>
            <a:srgbClr val="F38D39"/>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2524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14" dur="500"/>
                                        <p:tgtEl>
                                          <p:spTgt spid="2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animEffect transition="in" filter="randombar(horizontal)">
                                      <p:cBhvr>
                                        <p:cTn id="19" dur="500"/>
                                        <p:tgtEl>
                                          <p:spTgt spid="2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2">
                                            <p:txEl>
                                              <p:pRg st="2" end="2"/>
                                            </p:txEl>
                                          </p:spTgt>
                                        </p:tgtEl>
                                        <p:attrNameLst>
                                          <p:attrName>style.visibility</p:attrName>
                                        </p:attrNameLst>
                                      </p:cBhvr>
                                      <p:to>
                                        <p:strVal val="visible"/>
                                      </p:to>
                                    </p:set>
                                    <p:animEffect transition="in" filter="randombar(horizontal)">
                                      <p:cBhvr>
                                        <p:cTn id="24" dur="500"/>
                                        <p:tgtEl>
                                          <p:spTgt spid="2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2">
                                            <p:txEl>
                                              <p:pRg st="3" end="3"/>
                                            </p:txEl>
                                          </p:spTgt>
                                        </p:tgtEl>
                                        <p:attrNameLst>
                                          <p:attrName>style.visibility</p:attrName>
                                        </p:attrNameLst>
                                      </p:cBhvr>
                                      <p:to>
                                        <p:strVal val="visible"/>
                                      </p:to>
                                    </p:set>
                                    <p:animEffect transition="in" filter="randombar(horizontal)">
                                      <p:cBhvr>
                                        <p:cTn id="29" dur="500"/>
                                        <p:tgtEl>
                                          <p:spTgt spid="2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2">
                                            <p:txEl>
                                              <p:pRg st="4" end="4"/>
                                            </p:txEl>
                                          </p:spTgt>
                                        </p:tgtEl>
                                        <p:attrNameLst>
                                          <p:attrName>style.visibility</p:attrName>
                                        </p:attrNameLst>
                                      </p:cBhvr>
                                      <p:to>
                                        <p:strVal val="visible"/>
                                      </p:to>
                                    </p:set>
                                    <p:animEffect transition="in" filter="randombar(horizontal)">
                                      <p:cBhvr>
                                        <p:cTn id="34"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Graphic spid="21"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924680" y="430550"/>
            <a:ext cx="10353762" cy="3695136"/>
          </a:xfrm>
        </p:spPr>
        <p:txBody>
          <a:bodyPr>
            <a:normAutofit/>
          </a:bodyPr>
          <a:lstStyle/>
          <a:p>
            <a:pPr marL="0" indent="0" algn="ctr">
              <a:buNone/>
            </a:pPr>
            <a:r>
              <a:rPr lang="pt-BR" sz="2400" dirty="0" smtClean="0">
                <a:latin typeface="Times New Roman" panose="02020603050405020304" pitchFamily="18" charset="0"/>
                <a:cs typeface="Times New Roman" panose="02020603050405020304" pitchFamily="18" charset="0"/>
              </a:rPr>
              <a:t>USANDO OS DADOS DO GRÁFICO, CALCULE:</a:t>
            </a:r>
          </a:p>
          <a:p>
            <a:pPr marL="457200" indent="-457200">
              <a:buFont typeface="+mj-lt"/>
              <a:buAutoNum type="alphaLcParenR"/>
            </a:pPr>
            <a:endParaRPr lang="pt-BR" sz="2400" dirty="0" smtClean="0">
              <a:latin typeface="Times New Roman" panose="02020603050405020304" pitchFamily="18" charset="0"/>
              <a:cs typeface="Times New Roman" panose="02020603050405020304" pitchFamily="18" charset="0"/>
            </a:endParaRPr>
          </a:p>
          <a:p>
            <a:pPr marL="457200" indent="-457200">
              <a:buFont typeface="+mj-lt"/>
              <a:buAutoNum type="alphaLcParenR"/>
            </a:pPr>
            <a:endParaRPr lang="pt-BR" sz="2400" dirty="0">
              <a:latin typeface="Times New Roman" panose="02020603050405020304" pitchFamily="18" charset="0"/>
              <a:cs typeface="Times New Roman" panose="02020603050405020304" pitchFamily="18" charset="0"/>
            </a:endParaRPr>
          </a:p>
          <a:p>
            <a:pPr marL="457200" indent="-457200">
              <a:buFont typeface="+mj-lt"/>
              <a:buAutoNum type="alphaLcParenR"/>
            </a:pPr>
            <a:r>
              <a:rPr lang="pt-BR" sz="2400" dirty="0" smtClean="0">
                <a:latin typeface="Times New Roman" panose="02020603050405020304" pitchFamily="18" charset="0"/>
                <a:cs typeface="Times New Roman" panose="02020603050405020304" pitchFamily="18" charset="0"/>
              </a:rPr>
              <a:t>QUANTAS PESSOAS COMPRAM MAIS BATOM?</a:t>
            </a:r>
          </a:p>
          <a:p>
            <a:pPr marL="457200" indent="-457200">
              <a:buFont typeface="+mj-lt"/>
              <a:buAutoNum type="alphaLcParenR"/>
            </a:pPr>
            <a:r>
              <a:rPr lang="pt-BR" sz="2400" dirty="0">
                <a:latin typeface="Times New Roman" panose="02020603050405020304" pitchFamily="18" charset="0"/>
                <a:cs typeface="Times New Roman" panose="02020603050405020304" pitchFamily="18" charset="0"/>
              </a:rPr>
              <a:t>QUANTAS PESSOAS </a:t>
            </a:r>
            <a:r>
              <a:rPr lang="pt-BR" sz="2400" dirty="0" smtClean="0">
                <a:latin typeface="Times New Roman" panose="02020603050405020304" pitchFamily="18" charset="0"/>
                <a:cs typeface="Times New Roman" panose="02020603050405020304" pitchFamily="18" charset="0"/>
              </a:rPr>
              <a:t>COMPRAM BLUSH?</a:t>
            </a:r>
          </a:p>
          <a:p>
            <a:pPr marL="457200" indent="-457200">
              <a:buFont typeface="+mj-lt"/>
              <a:buAutoNum type="alphaLcParenR"/>
            </a:pPr>
            <a:r>
              <a:rPr lang="pt-BR" sz="2400" dirty="0">
                <a:latin typeface="Times New Roman" panose="02020603050405020304" pitchFamily="18" charset="0"/>
                <a:cs typeface="Times New Roman" panose="02020603050405020304" pitchFamily="18" charset="0"/>
              </a:rPr>
              <a:t>QUANTAS PESSOAS COMPRAM </a:t>
            </a:r>
            <a:r>
              <a:rPr lang="pt-BR" sz="2400" dirty="0" smtClean="0">
                <a:latin typeface="Times New Roman" panose="02020603050405020304" pitchFamily="18" charset="0"/>
                <a:cs typeface="Times New Roman" panose="02020603050405020304" pitchFamily="18" charset="0"/>
              </a:rPr>
              <a:t> PÓ COMPACTO?</a:t>
            </a:r>
          </a:p>
          <a:p>
            <a:pPr marL="457200" indent="-457200">
              <a:buFont typeface="+mj-lt"/>
              <a:buAutoNum type="alphaLcParenR"/>
            </a:pPr>
            <a:r>
              <a:rPr lang="pt-BR" sz="2400" dirty="0">
                <a:latin typeface="Times New Roman" panose="02020603050405020304" pitchFamily="18" charset="0"/>
                <a:cs typeface="Times New Roman" panose="02020603050405020304" pitchFamily="18" charset="0"/>
              </a:rPr>
              <a:t>QUANTAS PESSOAS COMPRAM </a:t>
            </a:r>
            <a:r>
              <a:rPr lang="pt-BR" sz="2400" dirty="0" smtClean="0">
                <a:latin typeface="Times New Roman" panose="02020603050405020304" pitchFamily="18" charset="0"/>
                <a:cs typeface="Times New Roman" panose="02020603050405020304" pitchFamily="18" charset="0"/>
              </a:rPr>
              <a:t>BASE?</a:t>
            </a:r>
            <a:endParaRPr lang="pt-B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82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496938" y="845486"/>
            <a:ext cx="10353762" cy="5703231"/>
          </a:xfrm>
        </p:spPr>
        <p:txBody>
          <a:bodyPr>
            <a:normAutofit fontScale="25000" lnSpcReduction="20000"/>
          </a:bodyPr>
          <a:lstStyle/>
          <a:p>
            <a:pPr marL="0" indent="0">
              <a:buNone/>
            </a:pPr>
            <a:r>
              <a:rPr lang="pt-BR" sz="9600" dirty="0" smtClean="0">
                <a:effectLst/>
                <a:latin typeface="Times New Roman" panose="02020603050405020304" pitchFamily="18" charset="0"/>
                <a:cs typeface="Times New Roman" panose="02020603050405020304" pitchFamily="18" charset="0"/>
              </a:rPr>
              <a:t>1-Uma maquiadora fez </a:t>
            </a:r>
            <a:r>
              <a:rPr lang="pt-BR" sz="9600" dirty="0">
                <a:effectLst/>
                <a:latin typeface="Times New Roman" panose="02020603050405020304" pitchFamily="18" charset="0"/>
                <a:cs typeface="Times New Roman" panose="02020603050405020304" pitchFamily="18" charset="0"/>
              </a:rPr>
              <a:t>um empréstimo de 5.200 reais e vai paga-lo em 5 meses, a uma taxa de 1,5% ao mês</a:t>
            </a:r>
            <a:r>
              <a:rPr lang="pt-BR" sz="9600" dirty="0" smtClean="0">
                <a:effectLst/>
                <a:latin typeface="Times New Roman" panose="02020603050405020304" pitchFamily="18" charset="0"/>
                <a:cs typeface="Times New Roman" panose="02020603050405020304" pitchFamily="18" charset="0"/>
              </a:rPr>
              <a:t>.</a:t>
            </a:r>
            <a:r>
              <a:rPr lang="pt-BR" sz="9600" dirty="0">
                <a:effectLst/>
                <a:latin typeface="Times New Roman" panose="02020603050405020304" pitchFamily="18" charset="0"/>
                <a:cs typeface="Times New Roman" panose="02020603050405020304" pitchFamily="18" charset="0"/>
              </a:rPr>
              <a:t/>
            </a:r>
            <a:br>
              <a:rPr lang="pt-BR" sz="9600" dirty="0">
                <a:effectLst/>
                <a:latin typeface="Times New Roman" panose="02020603050405020304" pitchFamily="18" charset="0"/>
                <a:cs typeface="Times New Roman" panose="02020603050405020304" pitchFamily="18" charset="0"/>
              </a:rPr>
            </a:br>
            <a:endParaRPr lang="pt-BR" sz="9600" dirty="0">
              <a:effectLst/>
              <a:latin typeface="Times New Roman" panose="02020603050405020304" pitchFamily="18" charset="0"/>
              <a:cs typeface="Times New Roman" panose="02020603050405020304" pitchFamily="18" charset="0"/>
            </a:endParaRPr>
          </a:p>
          <a:p>
            <a:pPr marL="0" indent="0">
              <a:buNone/>
            </a:pPr>
            <a:r>
              <a:rPr lang="pt-BR" sz="9600" dirty="0" smtClean="0">
                <a:effectLst/>
                <a:latin typeface="Times New Roman" panose="02020603050405020304" pitchFamily="18" charset="0"/>
                <a:cs typeface="Times New Roman" panose="02020603050405020304" pitchFamily="18" charset="0"/>
              </a:rPr>
              <a:t>a</a:t>
            </a:r>
            <a:r>
              <a:rPr lang="pt-BR" sz="9600" dirty="0">
                <a:effectLst/>
                <a:latin typeface="Times New Roman" panose="02020603050405020304" pitchFamily="18" charset="0"/>
                <a:cs typeface="Times New Roman" panose="02020603050405020304" pitchFamily="18" charset="0"/>
              </a:rPr>
              <a:t>) Qual a quantia de juro que </a:t>
            </a:r>
            <a:r>
              <a:rPr lang="pt-BR" sz="9600" dirty="0" smtClean="0">
                <a:effectLst/>
                <a:latin typeface="Times New Roman" panose="02020603050405020304" pitchFamily="18" charset="0"/>
                <a:cs typeface="Times New Roman" panose="02020603050405020304" pitchFamily="18" charset="0"/>
              </a:rPr>
              <a:t>a maquiadora vai </a:t>
            </a:r>
            <a:r>
              <a:rPr lang="pt-BR" sz="9600" dirty="0">
                <a:effectLst/>
                <a:latin typeface="Times New Roman" panose="02020603050405020304" pitchFamily="18" charset="0"/>
                <a:cs typeface="Times New Roman" panose="02020603050405020304" pitchFamily="18" charset="0"/>
              </a:rPr>
              <a:t>pagar por mês ?</a:t>
            </a:r>
            <a:br>
              <a:rPr lang="pt-BR" sz="9600" dirty="0">
                <a:effectLst/>
                <a:latin typeface="Times New Roman" panose="02020603050405020304" pitchFamily="18" charset="0"/>
                <a:cs typeface="Times New Roman" panose="02020603050405020304" pitchFamily="18" charset="0"/>
              </a:rPr>
            </a:br>
            <a:r>
              <a:rPr lang="pt-BR" sz="9600" dirty="0" smtClean="0">
                <a:effectLst/>
                <a:latin typeface="Times New Roman" panose="02020603050405020304" pitchFamily="18" charset="0"/>
                <a:cs typeface="Times New Roman" panose="02020603050405020304" pitchFamily="18" charset="0"/>
              </a:rPr>
              <a:t>b</a:t>
            </a:r>
            <a:r>
              <a:rPr lang="pt-BR" sz="9600" dirty="0">
                <a:effectLst/>
                <a:latin typeface="Times New Roman" panose="02020603050405020304" pitchFamily="18" charset="0"/>
                <a:cs typeface="Times New Roman" panose="02020603050405020304" pitchFamily="18" charset="0"/>
              </a:rPr>
              <a:t>) Após os 5 meses, qual o total (empréstimo + juro) pago </a:t>
            </a:r>
            <a:r>
              <a:rPr lang="pt-BR" sz="9600" dirty="0" smtClean="0">
                <a:effectLst/>
                <a:latin typeface="Times New Roman" panose="02020603050405020304" pitchFamily="18" charset="0"/>
                <a:cs typeface="Times New Roman" panose="02020603050405020304" pitchFamily="18" charset="0"/>
              </a:rPr>
              <a:t>pela maquiadora </a:t>
            </a:r>
            <a:r>
              <a:rPr lang="pt-BR" sz="9600" dirty="0">
                <a:effectLst/>
                <a:latin typeface="Times New Roman" panose="02020603050405020304" pitchFamily="18" charset="0"/>
                <a:cs typeface="Times New Roman" panose="02020603050405020304" pitchFamily="18" charset="0"/>
              </a:rPr>
              <a:t>?</a:t>
            </a:r>
            <a:br>
              <a:rPr lang="pt-BR" sz="9600" dirty="0">
                <a:effectLst/>
                <a:latin typeface="Times New Roman" panose="02020603050405020304" pitchFamily="18" charset="0"/>
                <a:cs typeface="Times New Roman" panose="02020603050405020304" pitchFamily="18" charset="0"/>
              </a:rPr>
            </a:br>
            <a:endParaRPr lang="pt-BR" sz="9600" dirty="0" smtClean="0">
              <a:effectLst/>
              <a:latin typeface="Times New Roman" panose="02020603050405020304" pitchFamily="18" charset="0"/>
              <a:cs typeface="Times New Roman" panose="02020603050405020304" pitchFamily="18" charset="0"/>
            </a:endParaRPr>
          </a:p>
          <a:p>
            <a:pPr marL="0" indent="0">
              <a:buNone/>
            </a:pPr>
            <a:r>
              <a:rPr lang="pt-BR" sz="9600" dirty="0" smtClean="0">
                <a:effectLst/>
                <a:latin typeface="Times New Roman" panose="02020603050405020304" pitchFamily="18" charset="0"/>
                <a:cs typeface="Times New Roman" panose="02020603050405020304" pitchFamily="18" charset="0"/>
              </a:rPr>
              <a:t>2-Quanto renderá de juro:</a:t>
            </a:r>
          </a:p>
          <a:p>
            <a:pPr marL="0" indent="0">
              <a:buFont typeface="+mj-lt"/>
              <a:buAutoNum type="alphaLcParenR"/>
            </a:pPr>
            <a:r>
              <a:rPr lang="pt-BR" sz="9600" dirty="0" smtClean="0">
                <a:effectLst/>
                <a:latin typeface="Times New Roman" panose="02020603050405020304" pitchFamily="18" charset="0"/>
                <a:cs typeface="Times New Roman" panose="02020603050405020304" pitchFamily="18" charset="0"/>
              </a:rPr>
              <a:t>A quantia de R$ 1.800,00 aplicada durante 5 mesea a uma taxa de 2,3% ao mês?</a:t>
            </a:r>
          </a:p>
          <a:p>
            <a:pPr marL="0" indent="0">
              <a:buFont typeface="+mj-lt"/>
              <a:buAutoNum type="alphaLcParenR"/>
            </a:pPr>
            <a:r>
              <a:rPr lang="pt-BR" sz="9600" dirty="0">
                <a:effectLst/>
                <a:latin typeface="Times New Roman" panose="02020603050405020304" pitchFamily="18" charset="0"/>
                <a:cs typeface="Times New Roman" panose="02020603050405020304" pitchFamily="18" charset="0"/>
              </a:rPr>
              <a:t>A quantia de R$ </a:t>
            </a:r>
            <a:r>
              <a:rPr lang="pt-BR" sz="9600" dirty="0" smtClean="0">
                <a:effectLst/>
                <a:latin typeface="Times New Roman" panose="02020603050405020304" pitchFamily="18" charset="0"/>
                <a:cs typeface="Times New Roman" panose="02020603050405020304" pitchFamily="18" charset="0"/>
              </a:rPr>
              <a:t>2.450,00 </a:t>
            </a:r>
            <a:r>
              <a:rPr lang="pt-BR" sz="9600" dirty="0">
                <a:effectLst/>
                <a:latin typeface="Times New Roman" panose="02020603050405020304" pitchFamily="18" charset="0"/>
                <a:cs typeface="Times New Roman" panose="02020603050405020304" pitchFamily="18" charset="0"/>
              </a:rPr>
              <a:t>aplicada durante </a:t>
            </a:r>
            <a:r>
              <a:rPr lang="pt-BR" sz="9600" dirty="0" smtClean="0">
                <a:effectLst/>
                <a:latin typeface="Times New Roman" panose="02020603050405020304" pitchFamily="18" charset="0"/>
                <a:cs typeface="Times New Roman" panose="02020603050405020304" pitchFamily="18" charset="0"/>
              </a:rPr>
              <a:t>2 mesea </a:t>
            </a:r>
            <a:r>
              <a:rPr lang="pt-BR" sz="9600" dirty="0">
                <a:effectLst/>
                <a:latin typeface="Times New Roman" panose="02020603050405020304" pitchFamily="18" charset="0"/>
                <a:cs typeface="Times New Roman" panose="02020603050405020304" pitchFamily="18" charset="0"/>
              </a:rPr>
              <a:t>a uma taxa de </a:t>
            </a:r>
            <a:r>
              <a:rPr lang="pt-BR" sz="9600" dirty="0" smtClean="0">
                <a:effectLst/>
                <a:latin typeface="Times New Roman" panose="02020603050405020304" pitchFamily="18" charset="0"/>
                <a:cs typeface="Times New Roman" panose="02020603050405020304" pitchFamily="18" charset="0"/>
              </a:rPr>
              <a:t>1,96 % </a:t>
            </a:r>
            <a:r>
              <a:rPr lang="pt-BR" sz="9600" dirty="0">
                <a:effectLst/>
                <a:latin typeface="Times New Roman" panose="02020603050405020304" pitchFamily="18" charset="0"/>
                <a:cs typeface="Times New Roman" panose="02020603050405020304" pitchFamily="18" charset="0"/>
              </a:rPr>
              <a:t>ao mês?</a:t>
            </a:r>
          </a:p>
          <a:p>
            <a:pPr marL="0" indent="0">
              <a:buNone/>
            </a:pPr>
            <a:endParaRPr lang="pt-BR" sz="9600" dirty="0" smtClean="0">
              <a:effectLst/>
              <a:latin typeface="Times New Roman" panose="02020603050405020304" pitchFamily="18" charset="0"/>
              <a:cs typeface="Times New Roman" panose="02020603050405020304" pitchFamily="18" charset="0"/>
            </a:endParaRPr>
          </a:p>
          <a:p>
            <a:pPr marL="0" indent="0">
              <a:buNone/>
            </a:pPr>
            <a:r>
              <a:rPr lang="pt-BR" sz="9600" dirty="0" smtClean="0">
                <a:latin typeface="Times New Roman" panose="02020603050405020304" pitchFamily="18" charset="0"/>
                <a:cs typeface="Times New Roman" panose="02020603050405020304" pitchFamily="18" charset="0"/>
              </a:rPr>
              <a:t>3-Um </a:t>
            </a:r>
            <a:r>
              <a:rPr lang="pt-BR" sz="9600" dirty="0">
                <a:latin typeface="Times New Roman" panose="02020603050405020304" pitchFamily="18" charset="0"/>
                <a:cs typeface="Times New Roman" panose="02020603050405020304" pitchFamily="18" charset="0"/>
              </a:rPr>
              <a:t>capital de 7.500,00 foi aplicado em um investimento que rende juro simples de 5% ao mês. Qual será o saldo dessa aplicação após seis meses?</a:t>
            </a:r>
          </a:p>
          <a:p>
            <a:pPr marL="0" indent="0">
              <a:buNone/>
            </a:pPr>
            <a:r>
              <a:rPr lang="pt-BR" sz="9600" dirty="0">
                <a:latin typeface="Times New Roman" panose="02020603050405020304" pitchFamily="18" charset="0"/>
                <a:cs typeface="Times New Roman" panose="02020603050405020304" pitchFamily="18" charset="0"/>
              </a:rPr>
              <a:t/>
            </a:r>
            <a:br>
              <a:rPr lang="pt-BR" sz="9600" dirty="0">
                <a:latin typeface="Times New Roman" panose="02020603050405020304" pitchFamily="18" charset="0"/>
                <a:cs typeface="Times New Roman" panose="02020603050405020304" pitchFamily="18" charset="0"/>
              </a:rPr>
            </a:br>
            <a:r>
              <a:rPr lang="pt-BR" sz="9600" dirty="0" smtClean="0">
                <a:latin typeface="Times New Roman" panose="02020603050405020304" pitchFamily="18" charset="0"/>
                <a:cs typeface="Times New Roman" panose="02020603050405020304" pitchFamily="18" charset="0"/>
              </a:rPr>
              <a:t>4-Um </a:t>
            </a:r>
            <a:r>
              <a:rPr lang="pt-BR" sz="9600" dirty="0">
                <a:latin typeface="Times New Roman" panose="02020603050405020304" pitchFamily="18" charset="0"/>
                <a:cs typeface="Times New Roman" panose="02020603050405020304" pitchFamily="18" charset="0"/>
              </a:rPr>
              <a:t>investidor aplica R$ 1.000,00 a juros simples de 3% ao mês. Determine o valor recebido após um </a:t>
            </a:r>
            <a:r>
              <a:rPr lang="pt-BR" sz="9600" dirty="0" smtClean="0">
                <a:latin typeface="Times New Roman" panose="02020603050405020304" pitchFamily="18" charset="0"/>
                <a:cs typeface="Times New Roman" panose="02020603050405020304" pitchFamily="18" charset="0"/>
              </a:rPr>
              <a:t>ano</a:t>
            </a:r>
            <a:r>
              <a:rPr lang="pt-BR" sz="9600" dirty="0">
                <a:latin typeface="Times New Roman" panose="02020603050405020304" pitchFamily="18" charset="0"/>
                <a:cs typeface="Times New Roman" panose="02020603050405020304" pitchFamily="18" charset="0"/>
              </a:rPr>
              <a:t>.</a:t>
            </a:r>
            <a:r>
              <a:rPr lang="pt-BR" sz="9600" dirty="0"/>
              <a:t/>
            </a:r>
            <a:br>
              <a:rPr lang="pt-BR" sz="9600" dirty="0"/>
            </a:br>
            <a:endParaRPr lang="pt-BR" sz="9600" dirty="0">
              <a:effectLst/>
              <a:latin typeface="Times New Roman" panose="02020603050405020304" pitchFamily="18" charset="0"/>
              <a:cs typeface="Times New Roman" panose="02020603050405020304" pitchFamily="18" charset="0"/>
            </a:endParaRPr>
          </a:p>
          <a:p>
            <a:pPr marL="0" indent="0">
              <a:buNone/>
            </a:pPr>
            <a:endParaRPr lang="pt-BR" sz="9600" dirty="0" smtClean="0">
              <a:effectLst/>
            </a:endParaRPr>
          </a:p>
          <a:p>
            <a:pPr marL="0" indent="0">
              <a:buNone/>
            </a:pPr>
            <a:endParaRPr lang="pt-BR" sz="9600" dirty="0" smtClean="0">
              <a:effectLst/>
            </a:endParaRPr>
          </a:p>
          <a:p>
            <a:pPr marL="457200" indent="-457200">
              <a:buFont typeface="+mj-lt"/>
              <a:buAutoNum type="alphaLcParenR"/>
            </a:pPr>
            <a:endParaRPr lang="pt-BR" sz="9600" dirty="0">
              <a:effectLst/>
            </a:endParaRPr>
          </a:p>
          <a:p>
            <a:pPr marL="457200" indent="-457200">
              <a:buFont typeface="+mj-lt"/>
              <a:buAutoNum type="alphaLcParenR"/>
            </a:pPr>
            <a:endParaRPr lang="pt-BR" sz="9600" dirty="0" smtClean="0">
              <a:effectLst/>
            </a:endParaRPr>
          </a:p>
          <a:p>
            <a:pPr marL="0" indent="0">
              <a:buNone/>
            </a:pPr>
            <a:r>
              <a:rPr lang="pt-BR" dirty="0">
                <a:effectLst/>
              </a:rPr>
              <a:t/>
            </a:r>
            <a:br>
              <a:rPr lang="pt-BR" dirty="0">
                <a:effectLst/>
              </a:rPr>
            </a:br>
            <a:endParaRPr lang="pt-BR" dirty="0">
              <a:effectLst/>
            </a:endParaRPr>
          </a:p>
          <a:p>
            <a:pPr marL="457200" indent="-457200">
              <a:buFont typeface="+mj-lt"/>
              <a:buAutoNum type="alphaLcParenR"/>
            </a:pPr>
            <a:endParaRPr lang="pt-BR" dirty="0">
              <a:effectLst/>
            </a:endParaRPr>
          </a:p>
          <a:p>
            <a:pPr marL="0" indent="0">
              <a:buNone/>
            </a:pPr>
            <a:endParaRPr lang="pt-BR" dirty="0"/>
          </a:p>
        </p:txBody>
      </p:sp>
    </p:spTree>
    <p:extLst>
      <p:ext uri="{BB962C8B-B14F-4D97-AF65-F5344CB8AC3E}">
        <p14:creationId xmlns:p14="http://schemas.microsoft.com/office/powerpoint/2010/main" val="416476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idx="1"/>
          </p:nvPr>
        </p:nvSpPr>
        <p:spPr>
          <a:xfrm>
            <a:off x="580798" y="1161143"/>
            <a:ext cx="10421031" cy="5595257"/>
          </a:xfrm>
        </p:spPr>
        <p:txBody>
          <a:bodyPr>
            <a:normAutofit/>
          </a:bodyPr>
          <a:lstStyle/>
          <a:p>
            <a:pPr marL="0" indent="0">
              <a:lnSpc>
                <a:spcPct val="107000"/>
              </a:lnSpc>
              <a:spcAft>
                <a:spcPts val="800"/>
              </a:spcAft>
              <a:buNone/>
            </a:pPr>
            <a:r>
              <a:rPr lang="pt-BR" sz="2400" b="1" dirty="0" smtClean="0">
                <a:latin typeface="Times New Roman" panose="02020603050405020304" pitchFamily="18" charset="0"/>
                <a:ea typeface="Calibri" panose="020F0502020204030204" pitchFamily="34" charset="0"/>
                <a:cs typeface="Times New Roman" panose="02020603050405020304" pitchFamily="18" charset="0"/>
              </a:rPr>
              <a:t>5-Fernando </a:t>
            </a:r>
            <a:r>
              <a:rPr lang="pt-BR" sz="2400" b="1" dirty="0">
                <a:latin typeface="Times New Roman" panose="02020603050405020304" pitchFamily="18" charset="0"/>
                <a:ea typeface="Calibri" panose="020F0502020204030204" pitchFamily="34" charset="0"/>
                <a:cs typeface="Times New Roman" panose="02020603050405020304" pitchFamily="18" charset="0"/>
              </a:rPr>
              <a:t>aplicou R$ 1.200,00 em uma instituição bancária que paga juros simples de 2,5% ao mês. Qual será o montante no final de 10 meses?</a:t>
            </a:r>
          </a:p>
          <a:p>
            <a:pPr marL="0" indent="0">
              <a:lnSpc>
                <a:spcPct val="107000"/>
              </a:lnSpc>
              <a:spcAft>
                <a:spcPts val="800"/>
              </a:spcAft>
              <a:buNone/>
            </a:pPr>
            <a:r>
              <a:rPr lang="pt-BR" sz="2400" b="1" dirty="0" smtClean="0">
                <a:latin typeface="Times New Roman" panose="02020603050405020304" pitchFamily="18" charset="0"/>
                <a:ea typeface="Calibri" panose="020F0502020204030204" pitchFamily="34" charset="0"/>
                <a:cs typeface="Times New Roman" panose="02020603050405020304" pitchFamily="18" charset="0"/>
              </a:rPr>
              <a:t>6-Um </a:t>
            </a:r>
            <a:r>
              <a:rPr lang="pt-BR" sz="2400" b="1" dirty="0">
                <a:latin typeface="Times New Roman" panose="02020603050405020304" pitchFamily="18" charset="0"/>
                <a:ea typeface="Calibri" panose="020F0502020204030204" pitchFamily="34" charset="0"/>
                <a:cs typeface="Times New Roman" panose="02020603050405020304" pitchFamily="18" charset="0"/>
              </a:rPr>
              <a:t>capital de R$ 2.000,00, aplicado no sistema de juros simples, produziu um montante de R$ 2.720,00 após 12 meses de aplicação. Qual foi a taxa de juros</a:t>
            </a:r>
          </a:p>
          <a:p>
            <a:pPr marL="0" indent="0">
              <a:lnSpc>
                <a:spcPct val="107000"/>
              </a:lnSpc>
              <a:spcAft>
                <a:spcPts val="800"/>
              </a:spcAft>
              <a:buNone/>
            </a:pPr>
            <a:r>
              <a:rPr lang="pt-BR" sz="2400" b="1" dirty="0" smtClean="0">
                <a:latin typeface="Times New Roman" panose="02020603050405020304" pitchFamily="18" charset="0"/>
                <a:ea typeface="Calibri" panose="020F0502020204030204" pitchFamily="34" charset="0"/>
                <a:cs typeface="Times New Roman" panose="02020603050405020304" pitchFamily="18" charset="0"/>
              </a:rPr>
              <a:t>7-Um </a:t>
            </a:r>
            <a:r>
              <a:rPr lang="pt-BR" sz="2400" b="1" dirty="0">
                <a:latin typeface="Times New Roman" panose="02020603050405020304" pitchFamily="18" charset="0"/>
                <a:ea typeface="Calibri" panose="020F0502020204030204" pitchFamily="34" charset="0"/>
                <a:cs typeface="Times New Roman" panose="02020603050405020304" pitchFamily="18" charset="0"/>
              </a:rPr>
              <a:t>capital de R$ 1.000,00, aplicado a juros simples com uma taxa de 2% ao mês, resultou no montante de R$ 1.300,00 após certo tempo. Qual o tempo aplicação?</a:t>
            </a:r>
            <a:endParaRPr lang="pt-BR" sz="2400" dirty="0">
              <a:latin typeface="Times New Roman" panose="02020603050405020304" pitchFamily="18" charset="0"/>
              <a:cs typeface="Times New Roman" panose="02020603050405020304" pitchFamily="18" charset="0"/>
            </a:endParaRPr>
          </a:p>
          <a:p>
            <a:pPr marL="0" indent="0">
              <a:lnSpc>
                <a:spcPct val="107000"/>
              </a:lnSpc>
              <a:spcAft>
                <a:spcPts val="800"/>
              </a:spcAft>
              <a:buNone/>
            </a:pPr>
            <a:endParaRPr lang="pt-B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591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6000" dirty="0" smtClean="0">
                <a:latin typeface="Times New Roman" panose="02020603050405020304" pitchFamily="18" charset="0"/>
                <a:cs typeface="Times New Roman" panose="02020603050405020304" pitchFamily="18" charset="0"/>
              </a:rPr>
              <a:t>JUROS COMPOSTOS</a:t>
            </a:r>
            <a:endParaRPr lang="pt-BR" sz="6000" dirty="0">
              <a:latin typeface="Times New Roman" panose="02020603050405020304" pitchFamily="18" charset="0"/>
              <a:cs typeface="Times New Roman" panose="02020603050405020304" pitchFamily="18" charset="0"/>
            </a:endParaRPr>
          </a:p>
        </p:txBody>
      </p:sp>
      <p:sp>
        <p:nvSpPr>
          <p:cNvPr id="3" name="Marcador de Posição de Conteúdo 2"/>
          <p:cNvSpPr>
            <a:spLocks noGrp="1"/>
          </p:cNvSpPr>
          <p:nvPr>
            <p:ph idx="1"/>
          </p:nvPr>
        </p:nvSpPr>
        <p:spPr>
          <a:xfrm>
            <a:off x="1103311" y="1524000"/>
            <a:ext cx="10537145" cy="4724399"/>
          </a:xfrm>
        </p:spPr>
        <p:txBody>
          <a:bodyPr>
            <a:normAutofit lnSpcReduction="10000"/>
          </a:bodyPr>
          <a:lstStyle/>
          <a:p>
            <a:r>
              <a:rPr lang="pt-BR" sz="2800" dirty="0" smtClean="0">
                <a:latin typeface="Times New Roman" panose="02020603050405020304" pitchFamily="18" charset="0"/>
                <a:cs typeface="Times New Roman" panose="02020603050405020304" pitchFamily="18" charset="0"/>
              </a:rPr>
              <a:t>DEFINIÇÃO</a:t>
            </a:r>
            <a:r>
              <a:rPr lang="pt-BR" sz="2600" dirty="0" smtClean="0">
                <a:latin typeface="Times New Roman" panose="02020603050405020304" pitchFamily="18" charset="0"/>
                <a:cs typeface="Times New Roman" panose="02020603050405020304" pitchFamily="18" charset="0"/>
              </a:rPr>
              <a:t>:  Os </a:t>
            </a:r>
            <a:r>
              <a:rPr lang="pt-BR" sz="2600" dirty="0">
                <a:latin typeface="Times New Roman" panose="02020603050405020304" pitchFamily="18" charset="0"/>
                <a:cs typeface="Times New Roman" panose="02020603050405020304" pitchFamily="18" charset="0"/>
              </a:rPr>
              <a:t>juros compostos são a prática de juros sobre juros. Eles são muito utilizados pelo sistema financeiro, pois oferecem maior rentabilidade se comparados ao juro simples.</a:t>
            </a:r>
            <a:br>
              <a:rPr lang="pt-BR" sz="2600" dirty="0">
                <a:latin typeface="Times New Roman" panose="02020603050405020304" pitchFamily="18" charset="0"/>
                <a:cs typeface="Times New Roman" panose="02020603050405020304" pitchFamily="18" charset="0"/>
              </a:rPr>
            </a:br>
            <a:endParaRPr lang="pt-BR" sz="2600" dirty="0" smtClean="0">
              <a:latin typeface="Times New Roman" panose="02020603050405020304" pitchFamily="18" charset="0"/>
              <a:cs typeface="Times New Roman" panose="02020603050405020304" pitchFamily="18" charset="0"/>
            </a:endParaRPr>
          </a:p>
          <a:p>
            <a:r>
              <a:rPr lang="pt-BR" sz="2800" dirty="0" smtClean="0">
                <a:latin typeface="Times New Roman" panose="02020603050405020304" pitchFamily="18" charset="0"/>
                <a:cs typeface="Times New Roman" panose="02020603050405020304" pitchFamily="18" charset="0"/>
              </a:rPr>
              <a:t>FÓRMULA:</a:t>
            </a:r>
          </a:p>
          <a:p>
            <a:pPr marL="0" indent="0">
              <a:buNone/>
            </a:pPr>
            <a:endParaRPr lang="pt-BR" dirty="0" smtClean="0"/>
          </a:p>
          <a:p>
            <a:pPr marL="0" indent="0">
              <a:buNone/>
            </a:pPr>
            <a:endParaRPr lang="pt-BR" dirty="0"/>
          </a:p>
          <a:p>
            <a:pPr marL="0" indent="0">
              <a:buNone/>
            </a:pPr>
            <a:endParaRPr lang="pt-BR" dirty="0" smtClean="0"/>
          </a:p>
          <a:p>
            <a:pPr marL="0" indent="0">
              <a:buNone/>
            </a:pPr>
            <a:r>
              <a:rPr lang="pt-BR" sz="2400" dirty="0">
                <a:latin typeface="Times New Roman" panose="02020603050405020304" pitchFamily="18" charset="0"/>
                <a:cs typeface="Times New Roman" panose="02020603050405020304" pitchFamily="18" charset="0"/>
              </a:rPr>
              <a:t>M: montante</a:t>
            </a:r>
            <a:br>
              <a:rPr lang="pt-BR" sz="2400" dirty="0">
                <a:latin typeface="Times New Roman" panose="02020603050405020304" pitchFamily="18" charset="0"/>
                <a:cs typeface="Times New Roman" panose="02020603050405020304" pitchFamily="18" charset="0"/>
              </a:rPr>
            </a:br>
            <a:r>
              <a:rPr lang="pt-BR" sz="2400" dirty="0">
                <a:latin typeface="Times New Roman" panose="02020603050405020304" pitchFamily="18" charset="0"/>
                <a:cs typeface="Times New Roman" panose="02020603050405020304" pitchFamily="18" charset="0"/>
              </a:rPr>
              <a:t>C: capital</a:t>
            </a:r>
            <a:br>
              <a:rPr lang="pt-BR" sz="2400" dirty="0">
                <a:latin typeface="Times New Roman" panose="02020603050405020304" pitchFamily="18" charset="0"/>
                <a:cs typeface="Times New Roman" panose="02020603050405020304" pitchFamily="18" charset="0"/>
              </a:rPr>
            </a:br>
            <a:r>
              <a:rPr lang="pt-BR" sz="2400" dirty="0">
                <a:latin typeface="Times New Roman" panose="02020603050405020304" pitchFamily="18" charset="0"/>
                <a:cs typeface="Times New Roman" panose="02020603050405020304" pitchFamily="18" charset="0"/>
              </a:rPr>
              <a:t>i: taxa de juros</a:t>
            </a:r>
            <a:br>
              <a:rPr lang="pt-BR" sz="2400" dirty="0">
                <a:latin typeface="Times New Roman" panose="02020603050405020304" pitchFamily="18" charset="0"/>
                <a:cs typeface="Times New Roman" panose="02020603050405020304" pitchFamily="18" charset="0"/>
              </a:rPr>
            </a:br>
            <a:r>
              <a:rPr lang="pt-BR" sz="2400" dirty="0">
                <a:latin typeface="Times New Roman" panose="02020603050405020304" pitchFamily="18" charset="0"/>
                <a:cs typeface="Times New Roman" panose="02020603050405020304" pitchFamily="18" charset="0"/>
              </a:rPr>
              <a:t>t: tempo de aplicação</a:t>
            </a:r>
          </a:p>
          <a:p>
            <a:pPr marL="0" indent="0">
              <a:buNone/>
            </a:pPr>
            <a:endParaRPr lang="pt-BR" dirty="0"/>
          </a:p>
        </p:txBody>
      </p:sp>
      <p:sp>
        <p:nvSpPr>
          <p:cNvPr id="4" name="Retângulo 3"/>
          <p:cNvSpPr/>
          <p:nvPr/>
        </p:nvSpPr>
        <p:spPr>
          <a:xfrm>
            <a:off x="1393372" y="3751515"/>
            <a:ext cx="2496457" cy="798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t>M = C</a:t>
            </a:r>
            <a:r>
              <a:rPr lang="pt-BR" b="1" dirty="0" smtClean="0"/>
              <a:t>. </a:t>
            </a:r>
            <a:r>
              <a:rPr lang="pt-BR" b="1" dirty="0"/>
              <a:t>(1 +  </a:t>
            </a:r>
            <a:r>
              <a:rPr lang="pt-BR" b="1" dirty="0" smtClean="0"/>
              <a:t>i)</a:t>
            </a:r>
            <a:r>
              <a:rPr lang="pt-BR" b="1" baseline="30000" dirty="0"/>
              <a:t>t</a:t>
            </a:r>
            <a:endParaRPr lang="pt-BR" dirty="0"/>
          </a:p>
        </p:txBody>
      </p:sp>
    </p:spTree>
    <p:extLst>
      <p:ext uri="{BB962C8B-B14F-4D97-AF65-F5344CB8AC3E}">
        <p14:creationId xmlns:p14="http://schemas.microsoft.com/office/powerpoint/2010/main" val="409795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sz="6000" dirty="0" smtClean="0">
                <a:latin typeface="Times New Roman" panose="02020603050405020304" pitchFamily="18" charset="0"/>
                <a:cs typeface="Times New Roman" panose="02020603050405020304" pitchFamily="18" charset="0"/>
              </a:rPr>
              <a:t>EXERCÍCIOS</a:t>
            </a:r>
            <a:endParaRPr lang="pt-BR" sz="6000" dirty="0">
              <a:latin typeface="Times New Roman" panose="02020603050405020304" pitchFamily="18" charset="0"/>
              <a:cs typeface="Times New Roman" panose="02020603050405020304" pitchFamily="18" charset="0"/>
            </a:endParaRPr>
          </a:p>
        </p:txBody>
      </p:sp>
      <p:sp>
        <p:nvSpPr>
          <p:cNvPr id="3" name="Marcador de Posição de Conteúdo 2"/>
          <p:cNvSpPr>
            <a:spLocks noGrp="1"/>
          </p:cNvSpPr>
          <p:nvPr>
            <p:ph idx="1"/>
          </p:nvPr>
        </p:nvSpPr>
        <p:spPr/>
        <p:txBody>
          <a:bodyPr>
            <a:normAutofit/>
          </a:bodyPr>
          <a:lstStyle/>
          <a:p>
            <a:r>
              <a:rPr lang="pt-BR" sz="2400" dirty="0">
                <a:latin typeface="Times New Roman" panose="02020603050405020304" pitchFamily="18" charset="0"/>
                <a:cs typeface="Times New Roman" panose="02020603050405020304" pitchFamily="18" charset="0"/>
              </a:rPr>
              <a:t>Qual o montante produzido por um capital de R$ 2.000,00, aplicado a juros compostos de 2% ao mês, durante um ano? </a:t>
            </a:r>
            <a:endParaRPr lang="pt-BR" sz="2400" dirty="0" smtClean="0">
              <a:latin typeface="Times New Roman" panose="02020603050405020304" pitchFamily="18" charset="0"/>
              <a:cs typeface="Times New Roman" panose="02020603050405020304" pitchFamily="18" charset="0"/>
            </a:endParaRPr>
          </a:p>
          <a:p>
            <a:r>
              <a:rPr lang="pt-BR" sz="2400" dirty="0">
                <a:latin typeface="Times New Roman" panose="02020603050405020304" pitchFamily="18" charset="0"/>
                <a:cs typeface="Times New Roman" panose="02020603050405020304" pitchFamily="18" charset="0"/>
              </a:rPr>
              <a:t>Qual deve ser o capital que, no sistema de juros compostos, à taxa de 4% ao mês, gera um montante de R$ 12.154,90 ao final de </a:t>
            </a:r>
            <a:r>
              <a:rPr lang="pt-BR" sz="2400" dirty="0" smtClean="0">
                <a:latin typeface="Times New Roman" panose="02020603050405020304" pitchFamily="18" charset="0"/>
                <a:cs typeface="Times New Roman" panose="02020603050405020304" pitchFamily="18" charset="0"/>
              </a:rPr>
              <a:t> 2 meses</a:t>
            </a:r>
            <a:r>
              <a:rPr lang="pt-BR" sz="2400" dirty="0">
                <a:latin typeface="Times New Roman" panose="02020603050405020304" pitchFamily="18" charset="0"/>
                <a:cs typeface="Times New Roman" panose="02020603050405020304" pitchFamily="18" charset="0"/>
              </a:rPr>
              <a:t>? </a:t>
            </a:r>
            <a:endParaRPr lang="pt-BR" sz="2400" dirty="0" smtClean="0">
              <a:latin typeface="Times New Roman" panose="02020603050405020304" pitchFamily="18" charset="0"/>
              <a:cs typeface="Times New Roman" panose="02020603050405020304" pitchFamily="18" charset="0"/>
            </a:endParaRPr>
          </a:p>
          <a:p>
            <a:r>
              <a:rPr lang="pt-BR" sz="2400" dirty="0">
                <a:latin typeface="Times New Roman" panose="02020603050405020304" pitchFamily="18" charset="0"/>
                <a:cs typeface="Times New Roman" panose="02020603050405020304" pitchFamily="18" charset="0"/>
              </a:rPr>
              <a:t>Calcule o montante de um capital de R$ 12.000,00 aplicado durante 3 anos em um banco que paga no regime de juros compostos uma taxa de 1,5% a.m. </a:t>
            </a:r>
            <a:br>
              <a:rPr lang="pt-BR" sz="2400" dirty="0">
                <a:latin typeface="Times New Roman" panose="02020603050405020304" pitchFamily="18" charset="0"/>
                <a:cs typeface="Times New Roman" panose="02020603050405020304" pitchFamily="18" charset="0"/>
              </a:rPr>
            </a:br>
            <a:endParaRPr lang="pt-B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300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REFERÊNCIAS</a:t>
            </a:r>
            <a:br>
              <a:rPr lang="pt-BR" dirty="0" smtClean="0"/>
            </a:br>
            <a:endParaRPr lang="pt-BR" dirty="0"/>
          </a:p>
        </p:txBody>
      </p:sp>
      <p:sp>
        <p:nvSpPr>
          <p:cNvPr id="3" name="Marcador de Posição de Conteúdo 2"/>
          <p:cNvSpPr>
            <a:spLocks noGrp="1"/>
          </p:cNvSpPr>
          <p:nvPr>
            <p:ph idx="1"/>
          </p:nvPr>
        </p:nvSpPr>
        <p:spPr/>
        <p:txBody>
          <a:bodyPr/>
          <a:lstStyle/>
          <a:p>
            <a:r>
              <a:rPr lang="pt-BR" dirty="0">
                <a:hlinkClick r:id="rId2"/>
              </a:rPr>
              <a:t>http://</a:t>
            </a:r>
            <a:r>
              <a:rPr lang="pt-BR" dirty="0" smtClean="0">
                <a:hlinkClick r:id="rId2"/>
              </a:rPr>
              <a:t>educacao.globo.com/matematica/assunto/matematica-basica/juros-simples.html</a:t>
            </a:r>
            <a:endParaRPr lang="pt-BR" dirty="0" smtClean="0"/>
          </a:p>
          <a:p>
            <a:r>
              <a:rPr lang="pt-BR" dirty="0">
                <a:hlinkClick r:id="rId3"/>
              </a:rPr>
              <a:t>http://</a:t>
            </a:r>
            <a:r>
              <a:rPr lang="pt-BR" dirty="0" smtClean="0">
                <a:hlinkClick r:id="rId3"/>
              </a:rPr>
              <a:t>mulekasdamatematica.blogspot.com.br/2012/11/montante-tambem-conhecido-como-valor.html</a:t>
            </a:r>
            <a:endParaRPr lang="pt-BR" dirty="0" smtClean="0"/>
          </a:p>
          <a:p>
            <a:r>
              <a:rPr lang="pt-BR" dirty="0"/>
              <a:t>https://matematicabasica.net/juros-compostos/</a:t>
            </a:r>
            <a:endParaRPr lang="pt-BR" dirty="0" smtClean="0"/>
          </a:p>
        </p:txBody>
      </p:sp>
    </p:spTree>
    <p:extLst>
      <p:ext uri="{BB962C8B-B14F-4D97-AF65-F5344CB8AC3E}">
        <p14:creationId xmlns:p14="http://schemas.microsoft.com/office/powerpoint/2010/main" val="698080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6000" dirty="0">
                <a:latin typeface="Times New Roman" panose="02020603050405020304" pitchFamily="18" charset="0"/>
                <a:cs typeface="Times New Roman" panose="02020603050405020304" pitchFamily="18" charset="0"/>
              </a:rPr>
              <a:t>CONTEÚDOS</a:t>
            </a:r>
          </a:p>
        </p:txBody>
      </p:sp>
      <p:sp>
        <p:nvSpPr>
          <p:cNvPr id="3" name="Marcador de Posição de Conteúdo 2"/>
          <p:cNvSpPr>
            <a:spLocks noGrp="1"/>
          </p:cNvSpPr>
          <p:nvPr>
            <p:ph idx="1"/>
          </p:nvPr>
        </p:nvSpPr>
        <p:spPr/>
        <p:txBody>
          <a:bodyPr/>
          <a:lstStyle/>
          <a:p>
            <a:r>
              <a:rPr lang="pt-BR" sz="4000" dirty="0">
                <a:latin typeface="Times New Roman" panose="02020603050405020304" pitchFamily="18" charset="0"/>
                <a:cs typeface="Times New Roman" panose="02020603050405020304" pitchFamily="18" charset="0"/>
              </a:rPr>
              <a:t>JUROS </a:t>
            </a:r>
            <a:r>
              <a:rPr lang="pt-BR" sz="4000" dirty="0" smtClean="0">
                <a:latin typeface="Times New Roman" panose="02020603050405020304" pitchFamily="18" charset="0"/>
                <a:cs typeface="Times New Roman" panose="02020603050405020304" pitchFamily="18" charset="0"/>
              </a:rPr>
              <a:t>SIMPLES</a:t>
            </a:r>
            <a:endParaRPr lang="pt-BR" sz="4000" dirty="0">
              <a:latin typeface="Times New Roman" panose="02020603050405020304" pitchFamily="18" charset="0"/>
              <a:cs typeface="Times New Roman" panose="02020603050405020304" pitchFamily="18" charset="0"/>
            </a:endParaRPr>
          </a:p>
          <a:p>
            <a:r>
              <a:rPr lang="pt-BR" sz="4000" dirty="0">
                <a:latin typeface="Times New Roman" panose="02020603050405020304" pitchFamily="18" charset="0"/>
                <a:cs typeface="Times New Roman" panose="02020603050405020304" pitchFamily="18" charset="0"/>
              </a:rPr>
              <a:t>TAXA DE JUROS</a:t>
            </a:r>
          </a:p>
          <a:p>
            <a:r>
              <a:rPr lang="pt-BR" sz="4000" dirty="0" smtClean="0">
                <a:latin typeface="Times New Roman" panose="02020603050405020304" pitchFamily="18" charset="0"/>
                <a:cs typeface="Times New Roman" panose="02020603050405020304" pitchFamily="18" charset="0"/>
              </a:rPr>
              <a:t>MONTANTE</a:t>
            </a:r>
            <a:endParaRPr lang="pt-BR" sz="4000" dirty="0">
              <a:latin typeface="Times New Roman" panose="02020603050405020304" pitchFamily="18" charset="0"/>
              <a:cs typeface="Times New Roman" panose="02020603050405020304" pitchFamily="18" charset="0"/>
            </a:endParaRPr>
          </a:p>
          <a:p>
            <a:r>
              <a:rPr lang="pt-BR" sz="4000" dirty="0">
                <a:latin typeface="Times New Roman" panose="02020603050405020304" pitchFamily="18" charset="0"/>
                <a:cs typeface="Times New Roman" panose="02020603050405020304" pitchFamily="18" charset="0"/>
              </a:rPr>
              <a:t>JUROS COMPOSTOS</a:t>
            </a:r>
          </a:p>
          <a:p>
            <a:pPr marL="0" indent="0">
              <a:buNone/>
            </a:pPr>
            <a:endParaRPr lang="pt-BR" dirty="0"/>
          </a:p>
        </p:txBody>
      </p:sp>
    </p:spTree>
    <p:extLst>
      <p:ext uri="{BB962C8B-B14F-4D97-AF65-F5344CB8AC3E}">
        <p14:creationId xmlns:p14="http://schemas.microsoft.com/office/powerpoint/2010/main" val="1532890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2664" y="374381"/>
            <a:ext cx="9404723" cy="1400530"/>
          </a:xfrm>
        </p:spPr>
        <p:txBody>
          <a:bodyPr/>
          <a:lstStyle/>
          <a:p>
            <a:r>
              <a:rPr lang="pt-BR" sz="6000" dirty="0">
                <a:latin typeface="Times New Roman" panose="02020603050405020304" pitchFamily="18" charset="0"/>
                <a:cs typeface="Times New Roman" panose="02020603050405020304" pitchFamily="18" charset="0"/>
              </a:rPr>
              <a:t>JUROS SIMPLES</a:t>
            </a:r>
          </a:p>
        </p:txBody>
      </p:sp>
      <p:sp>
        <p:nvSpPr>
          <p:cNvPr id="3" name="Marcador de Posição de Conteúdo 2"/>
          <p:cNvSpPr>
            <a:spLocks noGrp="1"/>
          </p:cNvSpPr>
          <p:nvPr>
            <p:ph idx="1"/>
          </p:nvPr>
        </p:nvSpPr>
        <p:spPr>
          <a:xfrm>
            <a:off x="470647" y="1559859"/>
            <a:ext cx="10448365" cy="4675093"/>
          </a:xfrm>
        </p:spPr>
        <p:txBody>
          <a:bodyPr>
            <a:normAutofit fontScale="55000" lnSpcReduction="20000"/>
          </a:bodyPr>
          <a:lstStyle/>
          <a:p>
            <a:r>
              <a:rPr lang="pt-BR" sz="5100" dirty="0" smtClean="0">
                <a:latin typeface="Times New Roman" panose="02020603050405020304" pitchFamily="18" charset="0"/>
                <a:cs typeface="Times New Roman" panose="02020603050405020304" pitchFamily="18" charset="0"/>
              </a:rPr>
              <a:t>DEFINIÇÃO</a:t>
            </a:r>
            <a:r>
              <a:rPr lang="pt-BR" sz="5100" dirty="0">
                <a:latin typeface="Times New Roman" panose="02020603050405020304" pitchFamily="18" charset="0"/>
                <a:cs typeface="Times New Roman" panose="02020603050405020304" pitchFamily="18" charset="0"/>
              </a:rPr>
              <a:t>: </a:t>
            </a:r>
            <a:r>
              <a:rPr lang="pt-BR" sz="5100" dirty="0" smtClean="0">
                <a:latin typeface="Times New Roman" panose="02020603050405020304" pitchFamily="18" charset="0"/>
                <a:cs typeface="Times New Roman" panose="02020603050405020304" pitchFamily="18" charset="0"/>
              </a:rPr>
              <a:t>    </a:t>
            </a:r>
          </a:p>
          <a:p>
            <a:pPr marL="0" indent="0">
              <a:buNone/>
            </a:pPr>
            <a:r>
              <a:rPr lang="pt-BR" sz="4400" dirty="0">
                <a:latin typeface="Times New Roman" panose="02020603050405020304" pitchFamily="18" charset="0"/>
                <a:cs typeface="Times New Roman" panose="02020603050405020304" pitchFamily="18" charset="0"/>
              </a:rPr>
              <a:t>P</a:t>
            </a:r>
            <a:r>
              <a:rPr lang="pt-BR" sz="4400" dirty="0" smtClean="0">
                <a:latin typeface="Times New Roman" panose="02020603050405020304" pitchFamily="18" charset="0"/>
                <a:cs typeface="Times New Roman" panose="02020603050405020304" pitchFamily="18" charset="0"/>
              </a:rPr>
              <a:t>ercentual </a:t>
            </a:r>
            <a:r>
              <a:rPr lang="pt-BR" sz="4400" dirty="0">
                <a:latin typeface="Times New Roman" panose="02020603050405020304" pitchFamily="18" charset="0"/>
                <a:cs typeface="Times New Roman" panose="02020603050405020304" pitchFamily="18" charset="0"/>
              </a:rPr>
              <a:t>calculado a partir de um valor inicial. Esse rendimento é aplicado sobre uma quantia de dinheiro emprestado, como um aluguel pelo empréstimo daquele dinheiro. Os juros simples são baseados no capital inicial, independente de futuros aumentos ao longo do tempo da dívida.</a:t>
            </a:r>
          </a:p>
          <a:p>
            <a:pPr marL="0" indent="0">
              <a:buNone/>
            </a:pPr>
            <a:endParaRPr lang="pt-BR" dirty="0" smtClean="0"/>
          </a:p>
          <a:p>
            <a:r>
              <a:rPr lang="pt-BR" sz="5100" dirty="0">
                <a:latin typeface="Times New Roman" panose="02020603050405020304" pitchFamily="18" charset="0"/>
                <a:cs typeface="Times New Roman" panose="02020603050405020304" pitchFamily="18" charset="0"/>
              </a:rPr>
              <a:t>FÓRMULA:  </a:t>
            </a:r>
            <a:endParaRPr lang="pt-BR" sz="5100" dirty="0" smtClean="0">
              <a:latin typeface="Times New Roman" panose="02020603050405020304" pitchFamily="18" charset="0"/>
              <a:cs typeface="Times New Roman" panose="02020603050405020304" pitchFamily="18" charset="0"/>
            </a:endParaRPr>
          </a:p>
          <a:p>
            <a:pPr marL="0" indent="0">
              <a:buNone/>
            </a:pPr>
            <a:endParaRPr lang="pt-BR" dirty="0"/>
          </a:p>
          <a:p>
            <a:pPr marL="0" indent="0">
              <a:buNone/>
            </a:pPr>
            <a:endParaRPr lang="pt-BR" dirty="0" smtClean="0"/>
          </a:p>
          <a:p>
            <a:pPr marL="0" indent="0">
              <a:buNone/>
            </a:pPr>
            <a:r>
              <a:rPr lang="pt-BR" sz="4400" dirty="0" smtClean="0">
                <a:latin typeface="Times New Roman" panose="02020603050405020304" pitchFamily="18" charset="0"/>
                <a:cs typeface="Times New Roman" panose="02020603050405020304" pitchFamily="18" charset="0"/>
              </a:rPr>
              <a:t>J </a:t>
            </a:r>
            <a:r>
              <a:rPr lang="pt-BR" sz="4400" dirty="0">
                <a:latin typeface="Times New Roman" panose="02020603050405020304" pitchFamily="18" charset="0"/>
                <a:cs typeface="Times New Roman" panose="02020603050405020304" pitchFamily="18" charset="0"/>
              </a:rPr>
              <a:t>= juros simples</a:t>
            </a:r>
            <a:br>
              <a:rPr lang="pt-BR" sz="4400" dirty="0">
                <a:latin typeface="Times New Roman" panose="02020603050405020304" pitchFamily="18" charset="0"/>
                <a:cs typeface="Times New Roman" panose="02020603050405020304" pitchFamily="18" charset="0"/>
              </a:rPr>
            </a:br>
            <a:r>
              <a:rPr lang="pt-BR" sz="4400" dirty="0">
                <a:latin typeface="Times New Roman" panose="02020603050405020304" pitchFamily="18" charset="0"/>
                <a:cs typeface="Times New Roman" panose="02020603050405020304" pitchFamily="18" charset="0"/>
              </a:rPr>
              <a:t>C = capital inicial</a:t>
            </a:r>
            <a:br>
              <a:rPr lang="pt-BR" sz="4400" dirty="0">
                <a:latin typeface="Times New Roman" panose="02020603050405020304" pitchFamily="18" charset="0"/>
                <a:cs typeface="Times New Roman" panose="02020603050405020304" pitchFamily="18" charset="0"/>
              </a:rPr>
            </a:br>
            <a:r>
              <a:rPr lang="pt-BR" sz="4400" dirty="0">
                <a:latin typeface="Times New Roman" panose="02020603050405020304" pitchFamily="18" charset="0"/>
                <a:cs typeface="Times New Roman" panose="02020603050405020304" pitchFamily="18" charset="0"/>
              </a:rPr>
              <a:t>i = taxa de juros (%)</a:t>
            </a:r>
            <a:br>
              <a:rPr lang="pt-BR" sz="4400" dirty="0">
                <a:latin typeface="Times New Roman" panose="02020603050405020304" pitchFamily="18" charset="0"/>
                <a:cs typeface="Times New Roman" panose="02020603050405020304" pitchFamily="18" charset="0"/>
              </a:rPr>
            </a:br>
            <a:r>
              <a:rPr lang="pt-BR" sz="4400" dirty="0">
                <a:latin typeface="Times New Roman" panose="02020603050405020304" pitchFamily="18" charset="0"/>
                <a:cs typeface="Times New Roman" panose="02020603050405020304" pitchFamily="18" charset="0"/>
              </a:rPr>
              <a:t>t = tempo de aplicação (mês, bimestre, semestre.)</a:t>
            </a:r>
            <a:br>
              <a:rPr lang="pt-BR" sz="4400" dirty="0">
                <a:latin typeface="Times New Roman" panose="02020603050405020304" pitchFamily="18" charset="0"/>
                <a:cs typeface="Times New Roman" panose="02020603050405020304" pitchFamily="18" charset="0"/>
              </a:rPr>
            </a:br>
            <a:endParaRPr lang="pt-BR" sz="4400" dirty="0">
              <a:latin typeface="Times New Roman" panose="02020603050405020304" pitchFamily="18" charset="0"/>
              <a:cs typeface="Times New Roman" panose="02020603050405020304" pitchFamily="18" charset="0"/>
            </a:endParaRPr>
          </a:p>
          <a:p>
            <a:pPr marL="0" indent="0">
              <a:buNone/>
            </a:pPr>
            <a:endParaRPr lang="pt-BR" dirty="0"/>
          </a:p>
        </p:txBody>
      </p:sp>
      <p:sp>
        <p:nvSpPr>
          <p:cNvPr id="4" name="Retângulo 3"/>
          <p:cNvSpPr/>
          <p:nvPr/>
        </p:nvSpPr>
        <p:spPr>
          <a:xfrm>
            <a:off x="1751383" y="3969122"/>
            <a:ext cx="1385047" cy="336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latin typeface="Times New Roman" panose="02020603050405020304" pitchFamily="18" charset="0"/>
                <a:cs typeface="Times New Roman" panose="02020603050405020304" pitchFamily="18" charset="0"/>
              </a:rPr>
              <a:t>J=C.i.t</a:t>
            </a:r>
            <a:endParaRPr lang="pt-BR"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874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MONTANTE</a:t>
            </a:r>
            <a:endParaRPr lang="pt-BR" dirty="0"/>
          </a:p>
        </p:txBody>
      </p:sp>
      <p:sp>
        <p:nvSpPr>
          <p:cNvPr id="3" name="Marcador de Posição de Conteúdo 2"/>
          <p:cNvSpPr>
            <a:spLocks noGrp="1"/>
          </p:cNvSpPr>
          <p:nvPr>
            <p:ph idx="1"/>
          </p:nvPr>
        </p:nvSpPr>
        <p:spPr/>
        <p:txBody>
          <a:bodyPr/>
          <a:lstStyle/>
          <a:p>
            <a:r>
              <a:rPr lang="pt-BR" sz="2800" dirty="0" smtClean="0">
                <a:latin typeface="Times New Roman" panose="02020603050405020304" pitchFamily="18" charset="0"/>
                <a:cs typeface="Times New Roman" panose="02020603050405020304" pitchFamily="18" charset="0"/>
              </a:rPr>
              <a:t>DEFINIÇÃO: </a:t>
            </a:r>
            <a:r>
              <a:rPr lang="pt-BR" sz="2800" dirty="0">
                <a:latin typeface="Times New Roman" panose="02020603050405020304" pitchFamily="18" charset="0"/>
                <a:cs typeface="Times New Roman" panose="02020603050405020304" pitchFamily="18" charset="0"/>
              </a:rPr>
              <a:t> </a:t>
            </a:r>
            <a:r>
              <a:rPr lang="pt-BR" sz="2400" dirty="0" smtClean="0">
                <a:latin typeface="Times New Roman" panose="02020603050405020304" pitchFamily="18" charset="0"/>
                <a:cs typeface="Times New Roman" panose="02020603050405020304" pitchFamily="18" charset="0"/>
              </a:rPr>
              <a:t>é </a:t>
            </a:r>
            <a:r>
              <a:rPr lang="pt-BR" sz="2400" dirty="0">
                <a:latin typeface="Times New Roman" panose="02020603050405020304" pitchFamily="18" charset="0"/>
                <a:cs typeface="Times New Roman" panose="02020603050405020304" pitchFamily="18" charset="0"/>
              </a:rPr>
              <a:t>a soma do </a:t>
            </a:r>
            <a:r>
              <a:rPr lang="pt-BR" sz="2400" i="1" dirty="0">
                <a:latin typeface="Times New Roman" panose="02020603050405020304" pitchFamily="18" charset="0"/>
                <a:cs typeface="Times New Roman" panose="02020603050405020304" pitchFamily="18" charset="0"/>
              </a:rPr>
              <a:t>Capital Inicial</a:t>
            </a:r>
            <a:r>
              <a:rPr lang="pt-BR" sz="2400" dirty="0">
                <a:latin typeface="Times New Roman" panose="02020603050405020304" pitchFamily="18" charset="0"/>
                <a:cs typeface="Times New Roman" panose="02020603050405020304" pitchFamily="18" charset="0"/>
              </a:rPr>
              <a:t> com o </a:t>
            </a:r>
            <a:r>
              <a:rPr lang="pt-BR" sz="2400" i="1" dirty="0">
                <a:latin typeface="Times New Roman" panose="02020603050405020304" pitchFamily="18" charset="0"/>
                <a:cs typeface="Times New Roman" panose="02020603050405020304" pitchFamily="18" charset="0"/>
              </a:rPr>
              <a:t>juro</a:t>
            </a:r>
            <a:r>
              <a:rPr lang="pt-BR" sz="2400" dirty="0">
                <a:latin typeface="Times New Roman" panose="02020603050405020304" pitchFamily="18" charset="0"/>
                <a:cs typeface="Times New Roman" panose="02020603050405020304" pitchFamily="18" charset="0"/>
              </a:rPr>
              <a:t> produzido em determinado </a:t>
            </a:r>
            <a:r>
              <a:rPr lang="pt-BR" sz="2400" i="1" dirty="0">
                <a:latin typeface="Times New Roman" panose="02020603050405020304" pitchFamily="18" charset="0"/>
                <a:cs typeface="Times New Roman" panose="02020603050405020304" pitchFamily="18" charset="0"/>
              </a:rPr>
              <a:t>tempo</a:t>
            </a:r>
            <a:r>
              <a:rPr lang="pt-BR" sz="2400" dirty="0" smtClean="0">
                <a:latin typeface="Times New Roman" panose="02020603050405020304" pitchFamily="18" charset="0"/>
                <a:cs typeface="Times New Roman" panose="02020603050405020304" pitchFamily="18" charset="0"/>
              </a:rPr>
              <a:t>.(</a:t>
            </a:r>
            <a:r>
              <a:rPr lang="pt-BR" sz="2400" dirty="0">
                <a:latin typeface="Times New Roman" panose="02020603050405020304" pitchFamily="18" charset="0"/>
                <a:cs typeface="Times New Roman" panose="02020603050405020304" pitchFamily="18" charset="0"/>
              </a:rPr>
              <a:t>também conhecido como </a:t>
            </a:r>
            <a:r>
              <a:rPr lang="pt-BR" sz="2400" b="1" dirty="0">
                <a:latin typeface="Times New Roman" panose="02020603050405020304" pitchFamily="18" charset="0"/>
                <a:cs typeface="Times New Roman" panose="02020603050405020304" pitchFamily="18" charset="0"/>
              </a:rPr>
              <a:t>valor acumulado</a:t>
            </a:r>
            <a:r>
              <a:rPr lang="pt-BR" sz="2400" dirty="0">
                <a:latin typeface="Times New Roman" panose="02020603050405020304" pitchFamily="18" charset="0"/>
                <a:cs typeface="Times New Roman" panose="02020603050405020304" pitchFamily="18" charset="0"/>
              </a:rPr>
              <a:t>) </a:t>
            </a:r>
            <a:endParaRPr lang="pt-BR"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pt-BR" sz="2400" dirty="0" smtClean="0">
              <a:latin typeface="Times New Roman" panose="02020603050405020304" pitchFamily="18" charset="0"/>
              <a:cs typeface="Times New Roman" panose="02020603050405020304" pitchFamily="18" charset="0"/>
            </a:endParaRPr>
          </a:p>
          <a:p>
            <a:r>
              <a:rPr lang="pt-BR" sz="2800" dirty="0" smtClean="0">
                <a:latin typeface="Times New Roman" panose="02020603050405020304" pitchFamily="18" charset="0"/>
                <a:cs typeface="Times New Roman" panose="02020603050405020304" pitchFamily="18" charset="0"/>
              </a:rPr>
              <a:t>FÓRMULA:</a:t>
            </a:r>
          </a:p>
          <a:p>
            <a:pPr marL="0" indent="0">
              <a:buNone/>
            </a:pPr>
            <a:r>
              <a:rPr lang="pt-BR" dirty="0"/>
              <a:t/>
            </a:r>
            <a:br>
              <a:rPr lang="pt-BR" dirty="0"/>
            </a:br>
            <a:endParaRPr lang="pt-BR" dirty="0"/>
          </a:p>
        </p:txBody>
      </p:sp>
      <p:sp>
        <p:nvSpPr>
          <p:cNvPr id="4" name="Retângulo 3"/>
          <p:cNvSpPr/>
          <p:nvPr/>
        </p:nvSpPr>
        <p:spPr>
          <a:xfrm>
            <a:off x="1224338" y="4352364"/>
            <a:ext cx="2204664" cy="645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smtClean="0">
                <a:latin typeface="Times New Roman" panose="02020603050405020304" pitchFamily="18" charset="0"/>
                <a:cs typeface="Times New Roman" panose="02020603050405020304" pitchFamily="18" charset="0"/>
              </a:rPr>
              <a:t>M= C+J</a:t>
            </a:r>
            <a:endParaRPr lang="pt-BR"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67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sz="6000" dirty="0">
                <a:latin typeface="Times New Roman" panose="02020603050405020304" pitchFamily="18" charset="0"/>
                <a:cs typeface="Times New Roman" panose="02020603050405020304" pitchFamily="18" charset="0"/>
              </a:rPr>
              <a:t>EXEMPLOS</a:t>
            </a:r>
          </a:p>
        </p:txBody>
      </p:sp>
      <p:sp>
        <p:nvSpPr>
          <p:cNvPr id="3" name="Marcador de Posição de Conteúdo 2"/>
          <p:cNvSpPr>
            <a:spLocks noGrp="1"/>
          </p:cNvSpPr>
          <p:nvPr>
            <p:ph idx="1"/>
          </p:nvPr>
        </p:nvSpPr>
        <p:spPr>
          <a:xfrm>
            <a:off x="1103312" y="1573306"/>
            <a:ext cx="8946541" cy="4675093"/>
          </a:xfrm>
        </p:spPr>
        <p:txBody>
          <a:bodyPr/>
          <a:lstStyle/>
          <a:p>
            <a:r>
              <a:rPr lang="pt-BR" sz="2400" dirty="0">
                <a:latin typeface="Times New Roman" panose="02020603050405020304" pitchFamily="18" charset="0"/>
                <a:cs typeface="Times New Roman" panose="02020603050405020304" pitchFamily="18" charset="0"/>
              </a:rPr>
              <a:t>01) Qual o valor do juro correspondente a um empréstimo de R$ 600,00 pelo prazo de 15 meses, com uma taxa de 3% ao mês?</a:t>
            </a:r>
            <a:r>
              <a:rPr lang="pt-BR" sz="2400" b="1" dirty="0">
                <a:latin typeface="Times New Roman" panose="02020603050405020304" pitchFamily="18" charset="0"/>
                <a:cs typeface="Times New Roman" panose="02020603050405020304" pitchFamily="18" charset="0"/>
              </a:rPr>
              <a:t/>
            </a:r>
            <a:br>
              <a:rPr lang="pt-BR" sz="2400" b="1" dirty="0">
                <a:latin typeface="Times New Roman" panose="02020603050405020304" pitchFamily="18" charset="0"/>
                <a:cs typeface="Times New Roman" panose="02020603050405020304" pitchFamily="18" charset="0"/>
              </a:rPr>
            </a:br>
            <a:endParaRPr lang="pt-BR" sz="2400" dirty="0">
              <a:latin typeface="Times New Roman" panose="02020603050405020304" pitchFamily="18" charset="0"/>
              <a:cs typeface="Times New Roman" panose="02020603050405020304" pitchFamily="18" charset="0"/>
            </a:endParaRPr>
          </a:p>
          <a:p>
            <a:pPr marL="0" indent="0">
              <a:buNone/>
            </a:pP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67" y="2593245"/>
            <a:ext cx="4429125" cy="3505200"/>
          </a:xfrm>
          <a:prstGeom prst="rect">
            <a:avLst/>
          </a:prstGeom>
        </p:spPr>
      </p:pic>
    </p:spTree>
    <p:extLst>
      <p:ext uri="{BB962C8B-B14F-4D97-AF65-F5344CB8AC3E}">
        <p14:creationId xmlns:p14="http://schemas.microsoft.com/office/powerpoint/2010/main" val="415496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sz="6000" dirty="0">
                <a:latin typeface="Times New Roman" panose="02020603050405020304" pitchFamily="18" charset="0"/>
                <a:cs typeface="Times New Roman" panose="02020603050405020304" pitchFamily="18" charset="0"/>
              </a:rPr>
              <a:t>EXEMPLOS</a:t>
            </a:r>
            <a:endParaRPr lang="pt-BR" sz="6000" dirty="0"/>
          </a:p>
        </p:txBody>
      </p:sp>
      <p:sp>
        <p:nvSpPr>
          <p:cNvPr id="3" name="Marcador de Posição de Conteúdo 2"/>
          <p:cNvSpPr>
            <a:spLocks noGrp="1"/>
          </p:cNvSpPr>
          <p:nvPr>
            <p:ph idx="1"/>
          </p:nvPr>
        </p:nvSpPr>
        <p:spPr/>
        <p:txBody>
          <a:bodyPr/>
          <a:lstStyle/>
          <a:p>
            <a:r>
              <a:rPr lang="pt-BR" sz="2400" b="1" dirty="0">
                <a:latin typeface="Times New Roman" panose="02020603050405020304" pitchFamily="18" charset="0"/>
                <a:cs typeface="Times New Roman" panose="02020603050405020304" pitchFamily="18" charset="0"/>
              </a:rPr>
              <a:t>02)</a:t>
            </a:r>
            <a:r>
              <a:rPr lang="pt-BR" sz="2400" dirty="0">
                <a:latin typeface="Times New Roman" panose="02020603050405020304" pitchFamily="18" charset="0"/>
                <a:cs typeface="Times New Roman" panose="02020603050405020304" pitchFamily="18" charset="0"/>
              </a:rPr>
              <a:t> A que taxa o capital de R$ 8000,00 rende R$ 2.400,00 em 6 meses?</a:t>
            </a:r>
          </a:p>
          <a:p>
            <a:pPr marL="0" indent="0">
              <a:buNone/>
            </a:pPr>
            <a:r>
              <a:rPr lang="pt-BR" dirty="0"/>
              <a:t/>
            </a:r>
            <a:br>
              <a:rPr lang="pt-BR" dirty="0"/>
            </a:b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0947" y="2707621"/>
            <a:ext cx="4648200" cy="3190875"/>
          </a:xfrm>
          <a:prstGeom prst="rect">
            <a:avLst/>
          </a:prstGeom>
        </p:spPr>
      </p:pic>
    </p:spTree>
    <p:extLst>
      <p:ext uri="{BB962C8B-B14F-4D97-AF65-F5344CB8AC3E}">
        <p14:creationId xmlns:p14="http://schemas.microsoft.com/office/powerpoint/2010/main" val="231829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sz="6000" dirty="0">
                <a:latin typeface="Times New Roman" panose="02020603050405020304" pitchFamily="18" charset="0"/>
                <a:cs typeface="Times New Roman" panose="02020603050405020304" pitchFamily="18" charset="0"/>
              </a:rPr>
              <a:t>EXEMPLOS</a:t>
            </a:r>
            <a:endParaRPr lang="pt-BR" sz="6000" dirty="0"/>
          </a:p>
        </p:txBody>
      </p:sp>
      <p:sp>
        <p:nvSpPr>
          <p:cNvPr id="3" name="Marcador de Posição de Conteúdo 2"/>
          <p:cNvSpPr>
            <a:spLocks noGrp="1"/>
          </p:cNvSpPr>
          <p:nvPr>
            <p:ph idx="1"/>
          </p:nvPr>
        </p:nvSpPr>
        <p:spPr>
          <a:xfrm>
            <a:off x="1103312" y="1559860"/>
            <a:ext cx="8946541" cy="4688540"/>
          </a:xfrm>
        </p:spPr>
        <p:txBody>
          <a:bodyPr/>
          <a:lstStyle/>
          <a:p>
            <a:r>
              <a:rPr lang="pt-BR" sz="2400" b="1" dirty="0">
                <a:latin typeface="Times New Roman" panose="02020603050405020304" pitchFamily="18" charset="0"/>
                <a:cs typeface="Times New Roman" panose="02020603050405020304" pitchFamily="18" charset="0"/>
              </a:rPr>
              <a:t>03)</a:t>
            </a:r>
            <a:r>
              <a:rPr lang="pt-BR" sz="2400" dirty="0">
                <a:latin typeface="Times New Roman" panose="02020603050405020304" pitchFamily="18" charset="0"/>
                <a:cs typeface="Times New Roman" panose="02020603050405020304" pitchFamily="18" charset="0"/>
              </a:rPr>
              <a:t> Em quantos meses um capital de R$ 3.000,00 rendeu de juros R$ 900,00 à taxa de 24% ao ano</a:t>
            </a:r>
            <a:r>
              <a:rPr lang="pt-BR" sz="2400" dirty="0" smtClean="0">
                <a:latin typeface="Times New Roman" panose="02020603050405020304" pitchFamily="18" charset="0"/>
                <a:cs typeface="Times New Roman" panose="02020603050405020304" pitchFamily="18" charset="0"/>
              </a:rPr>
              <a:t>?</a:t>
            </a:r>
          </a:p>
          <a:p>
            <a:pPr marL="0" indent="0">
              <a:buNone/>
            </a:pP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472" y="2541494"/>
            <a:ext cx="6732495" cy="3906576"/>
          </a:xfrm>
          <a:prstGeom prst="rect">
            <a:avLst/>
          </a:prstGeom>
        </p:spPr>
      </p:pic>
    </p:spTree>
    <p:extLst>
      <p:ext uri="{BB962C8B-B14F-4D97-AF65-F5344CB8AC3E}">
        <p14:creationId xmlns:p14="http://schemas.microsoft.com/office/powerpoint/2010/main" val="11252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z="4400" dirty="0">
                <a:latin typeface="Times New Roman" panose="02020603050405020304" pitchFamily="18" charset="0"/>
                <a:cs typeface="Times New Roman" panose="02020603050405020304" pitchFamily="18" charset="0"/>
              </a:rPr>
              <a:t>EXEMPLOS</a:t>
            </a:r>
            <a:endParaRPr lang="pt-BR" dirty="0"/>
          </a:p>
        </p:txBody>
      </p:sp>
      <p:sp>
        <p:nvSpPr>
          <p:cNvPr id="3" name="Marcador de Posição de Conteúdo 2"/>
          <p:cNvSpPr>
            <a:spLocks noGrp="1"/>
          </p:cNvSpPr>
          <p:nvPr>
            <p:ph idx="1"/>
          </p:nvPr>
        </p:nvSpPr>
        <p:spPr/>
        <p:txBody>
          <a:bodyPr/>
          <a:lstStyle/>
          <a:p>
            <a:r>
              <a:rPr lang="pt-BR" b="1" dirty="0"/>
              <a:t>04)</a:t>
            </a:r>
            <a:r>
              <a:rPr lang="pt-BR" dirty="0"/>
              <a:t> Determine o montante de uma aplicação de R$ 5.000,00, à taxa de 2,5% ao mês, durante 10 mese</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2922" y="2895244"/>
            <a:ext cx="4543425" cy="3552825"/>
          </a:xfrm>
          <a:prstGeom prst="rect">
            <a:avLst/>
          </a:prstGeom>
        </p:spPr>
      </p:pic>
    </p:spTree>
    <p:extLst>
      <p:ext uri="{BB962C8B-B14F-4D97-AF65-F5344CB8AC3E}">
        <p14:creationId xmlns:p14="http://schemas.microsoft.com/office/powerpoint/2010/main" val="92434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sz="9600" dirty="0" smtClean="0">
                <a:latin typeface="Times New Roman" panose="02020603050405020304" pitchFamily="18" charset="0"/>
                <a:cs typeface="Times New Roman" panose="02020603050405020304" pitchFamily="18" charset="0"/>
              </a:rPr>
              <a:t>Exercícios</a:t>
            </a:r>
            <a:endParaRPr lang="pt-BR"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83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ão">
  <a:themeElements>
    <a:clrScheme name="Ião">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ão">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ão">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169</TotalTime>
  <Words>365</Words>
  <Application>Microsoft Office PowerPoint</Application>
  <PresentationFormat>Personalizar</PresentationFormat>
  <Paragraphs>78</Paragraphs>
  <Slides>16</Slides>
  <Notes>0</Notes>
  <HiddenSlides>0</HiddenSlides>
  <MMClips>0</MMClip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Ião</vt:lpstr>
      <vt:lpstr>Apresentação do PowerPoint</vt:lpstr>
      <vt:lpstr>CONTEÚDOS</vt:lpstr>
      <vt:lpstr>JUROS SIMPLES</vt:lpstr>
      <vt:lpstr>MONTANTE</vt:lpstr>
      <vt:lpstr>EXEMPLOS</vt:lpstr>
      <vt:lpstr>EXEMPLOS</vt:lpstr>
      <vt:lpstr>EXEMPLOS</vt:lpstr>
      <vt:lpstr>EXEMPLOS</vt:lpstr>
      <vt:lpstr>Exercícios</vt:lpstr>
      <vt:lpstr>1- Uma loja de cosmético resolveu fazer uma pesquisa para saber quais são os  produtos  de maquiagem que as mulheres mais gostavam de comprar.   Foram entrevistadas 2000 pessoas. O resultado está no gráfico abaixo. </vt:lpstr>
      <vt:lpstr>Apresentação do PowerPoint</vt:lpstr>
      <vt:lpstr>Apresentação do PowerPoint</vt:lpstr>
      <vt:lpstr>Apresentação do PowerPoint</vt:lpstr>
      <vt:lpstr>JUROS COMPOSTOS</vt:lpstr>
      <vt:lpstr>EXERCÍCIOS</vt:lpstr>
      <vt:lpstr>REFERÊNCIAS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Exercícios</dc:title>
  <dc:creator>aluno</dc:creator>
  <cp:lastModifiedBy>Eric Sampaio</cp:lastModifiedBy>
  <cp:revision>16</cp:revision>
  <dcterms:created xsi:type="dcterms:W3CDTF">2017-10-09T18:22:51Z</dcterms:created>
  <dcterms:modified xsi:type="dcterms:W3CDTF">2018-09-16T02:04:51Z</dcterms:modified>
</cp:coreProperties>
</file>