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7" r:id="rId4"/>
    <p:sldId id="260" r:id="rId5"/>
    <p:sldId id="266" r:id="rId6"/>
    <p:sldId id="276" r:id="rId7"/>
    <p:sldId id="258" r:id="rId8"/>
    <p:sldId id="264" r:id="rId9"/>
    <p:sldId id="267" r:id="rId10"/>
    <p:sldId id="261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9" r:id="rId19"/>
    <p:sldId id="270" r:id="rId20"/>
    <p:sldId id="288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278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004471-A498-4544-B3DD-9A7C1B7DAFD0}" type="datetimeFigureOut">
              <a:rPr lang="pt-BR" smtClean="0"/>
              <a:pPr/>
              <a:t>14/03/2019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A62EC4-9CBF-4B14-8C53-77871B56A0B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mundo.com.br/processadores/2760-tabela-de-processadores-intel.htm" TargetMode="External"/><Relationship Id="rId13" Type="http://schemas.openxmlformats.org/officeDocument/2006/relationships/hyperlink" Target="http://www.techtudo.com.br/artigos/noticia/2012/02/o-que-e-processador.html" TargetMode="External"/><Relationship Id="rId18" Type="http://schemas.openxmlformats.org/officeDocument/2006/relationships/hyperlink" Target="http://pt.wikipedia.org/wiki/Intel_Core_i5" TargetMode="External"/><Relationship Id="rId3" Type="http://schemas.openxmlformats.org/officeDocument/2006/relationships/hyperlink" Target="http://pt.wikipedia.org/wiki/Intel" TargetMode="External"/><Relationship Id="rId7" Type="http://schemas.openxmlformats.org/officeDocument/2006/relationships/hyperlink" Target="http://www.infoescola.com/informatica/processador/6da881dc4cb1e39fa36f8&amp;amp;cmundo.com.br/tira-duvidas/30707" TargetMode="External"/><Relationship Id="rId12" Type="http://schemas.openxmlformats.org/officeDocument/2006/relationships/hyperlink" Target="http://motta-caixas.blogspot.com.br/2009/03/o-que-sao-processadores.html" TargetMode="External"/><Relationship Id="rId17" Type="http://schemas.openxmlformats.org/officeDocument/2006/relationships/hyperlink" Target="http://pt.wikipedia.org/wiki/Intel_Core_i3" TargetMode="External"/><Relationship Id="rId2" Type="http://schemas.openxmlformats.org/officeDocument/2006/relationships/hyperlink" Target="http://pt.wikipedia.org/wiki/Anexo:Lista_de_fabricantes_de_hardware" TargetMode="External"/><Relationship Id="rId16" Type="http://schemas.openxmlformats.org/officeDocument/2006/relationships/hyperlink" Target="http://www.tecmundo.com.br/historia/2157-a-historia-dos-processador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.clubedohardware.com.br/quais-fabricantes-processadores/532491?s=a81a4269f746da881dc4cb1e39fa36f8&amp;" TargetMode="External"/><Relationship Id="rId11" Type="http://schemas.openxmlformats.org/officeDocument/2006/relationships/hyperlink" Target="http://pt.wikipedia.org/wiki/Microprocessador" TargetMode="External"/><Relationship Id="rId5" Type="http://schemas.openxmlformats.org/officeDocument/2006/relationships/hyperlink" Target="http://www.tecmundo.com.br/tira-duvidas/30707" TargetMode="External"/><Relationship Id="rId15" Type="http://schemas.openxmlformats.org/officeDocument/2006/relationships/hyperlink" Target="http://upload.wikimedia.org/wikipedia/commons/thumb/d/de/Intel_Core_i5_750_1.jpg/200px-Intel_Core_i5_750_1.jpg" TargetMode="External"/><Relationship Id="rId10" Type="http://schemas.openxmlformats.org/officeDocument/2006/relationships/hyperlink" Target="http://www.ufpa.br/dicas/mic/mic-proc.htm" TargetMode="External"/><Relationship Id="rId19" Type="http://schemas.openxmlformats.org/officeDocument/2006/relationships/hyperlink" Target="http://pt.wikipedia.org/wiki/Intel_Core_i7" TargetMode="External"/><Relationship Id="rId4" Type="http://schemas.openxmlformats.org/officeDocument/2006/relationships/hyperlink" Target="http://pt.wikipedia.org/wiki/AMD" TargetMode="External"/><Relationship Id="rId9" Type="http://schemas.openxmlformats.org/officeDocument/2006/relationships/hyperlink" Target="http://br.answers.yahoo.com/question/index?qid=20061216054650AAq1Gsn" TargetMode="External"/><Relationship Id="rId14" Type="http://schemas.openxmlformats.org/officeDocument/2006/relationships/hyperlink" Target="http://pt.wikipedia.org/wiki/IB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483768" y="3356992"/>
            <a:ext cx="6400800" cy="1752600"/>
          </a:xfrm>
        </p:spPr>
        <p:txBody>
          <a:bodyPr/>
          <a:lstStyle/>
          <a:p>
            <a:r>
              <a:rPr lang="pt-BR" sz="2400" dirty="0">
                <a:solidFill>
                  <a:srgbClr val="002060"/>
                </a:solidFill>
                <a:latin typeface="Algerian" pitchFamily="82" charset="0"/>
              </a:rPr>
              <a:t>Trabalho De S.O.A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0070C0"/>
                </a:solidFill>
                <a:latin typeface="Algerian" pitchFamily="82" charset="0"/>
              </a:rPr>
              <a:t>Processador</a:t>
            </a:r>
          </a:p>
        </p:txBody>
      </p:sp>
      <p:pic>
        <p:nvPicPr>
          <p:cNvPr id="6146" name="Picture 2" descr="http://3.bp.blogspot.com/-CPfu8N9BcJw/T249hLARL0I/AAAAAAAAALo/rzdqZ5ufboo/s320/Processador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1871">
            <a:off x="613149" y="33585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Características - 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ULA é a sigla para Unidade Lógica Aritmética. Trata-se do circuito que se encarrega de realizar as operações matemáticas requisitadas por um determinado programa;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O termo “cérebro eletrônico” está longe de classificar e resumir o funcionamento de um processador. No entanto, a Unidade de Controle é o que há de mais próximo a um cérebro dentro do processador. Esse controlador define o regime de funcionamento e da ordem às diversas tarefas do processador;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Principais Fabricantes</a:t>
            </a:r>
          </a:p>
        </p:txBody>
      </p:sp>
      <p:pic>
        <p:nvPicPr>
          <p:cNvPr id="4100" name="Picture 4" descr="http://redgamingtech.com/wp-content/uploads/2012/06/amd-cash-b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6814">
            <a:off x="4926682" y="3085761"/>
            <a:ext cx="2784985" cy="208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encrypted-tbn0.gstatic.com/images?q=tbn:ANd9GcTJH9iSN3tJpxibdMSidOViCWMtgiNsegPLYzbehlHueHnp15t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6773">
            <a:off x="1898351" y="3235113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showmetech.band.uol.com.br/wp-content/uploads/2011/11/intel-logo-HD_wallpapers_hi_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7094">
            <a:off x="3455876" y="4178718"/>
            <a:ext cx="2520280" cy="1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6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endParaRPr lang="pt-BR" sz="28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Slogan: “</a:t>
            </a:r>
            <a:r>
              <a:rPr lang="pt-BR" sz="2400" dirty="0" err="1">
                <a:solidFill>
                  <a:srgbClr val="002060"/>
                </a:solidFill>
              </a:rPr>
              <a:t>Leap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ahead</a:t>
            </a:r>
            <a:r>
              <a:rPr lang="pt-BR" sz="2400" dirty="0">
                <a:solidFill>
                  <a:srgbClr val="002060"/>
                </a:solidFill>
              </a:rPr>
              <a:t>”</a:t>
            </a:r>
            <a:endParaRPr lang="pt-BR" sz="24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Intel </a:t>
            </a:r>
            <a:r>
              <a:rPr lang="pt-BR" sz="2400" b="1" dirty="0" err="1">
                <a:solidFill>
                  <a:srgbClr val="002060"/>
                </a:solidFill>
              </a:rPr>
              <a:t>Corporation</a:t>
            </a:r>
            <a:r>
              <a:rPr lang="pt-BR" sz="2400" dirty="0">
                <a:solidFill>
                  <a:srgbClr val="002060"/>
                </a:solidFill>
              </a:rPr>
              <a:t> (NASDAQ: INTC) (</a:t>
            </a:r>
            <a:r>
              <a:rPr lang="pt-BR" sz="2400" b="1" dirty="0">
                <a:solidFill>
                  <a:srgbClr val="002060"/>
                </a:solidFill>
              </a:rPr>
              <a:t>Intel</a:t>
            </a:r>
            <a:r>
              <a:rPr lang="pt-BR" sz="2400" dirty="0">
                <a:solidFill>
                  <a:srgbClr val="002060"/>
                </a:solidFill>
              </a:rPr>
              <a:t>) é uma empresa multinacional de tecnologia dos Estados Unidos, que fabrica circuitos integrados como microprocessadores e outros </a:t>
            </a:r>
            <a:r>
              <a:rPr lang="pt-BR" sz="2400" dirty="0" err="1">
                <a:solidFill>
                  <a:srgbClr val="002060"/>
                </a:solidFill>
              </a:rPr>
              <a:t>chipsets</a:t>
            </a:r>
            <a:r>
              <a:rPr lang="pt-BR" sz="2400" dirty="0">
                <a:solidFill>
                  <a:srgbClr val="002060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Sede</a:t>
            </a:r>
            <a:r>
              <a:rPr lang="pt-BR" sz="2400" dirty="0">
                <a:solidFill>
                  <a:srgbClr val="002060"/>
                </a:solidFill>
              </a:rPr>
              <a:t>: Santa Clara, Santa Clara, CA – Estados Unidos;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Fundadores</a:t>
            </a:r>
            <a:r>
              <a:rPr lang="pt-BR" sz="2400" dirty="0">
                <a:solidFill>
                  <a:srgbClr val="002060"/>
                </a:solidFill>
              </a:rPr>
              <a:t>: Gordon Moore e Robert </a:t>
            </a:r>
            <a:r>
              <a:rPr lang="pt-BR" sz="2400" dirty="0" err="1">
                <a:solidFill>
                  <a:srgbClr val="002060"/>
                </a:solidFill>
              </a:rPr>
              <a:t>Noyce</a:t>
            </a:r>
            <a:r>
              <a:rPr lang="pt-BR" sz="2400" dirty="0">
                <a:solidFill>
                  <a:srgbClr val="002060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Presidente</a:t>
            </a:r>
            <a:r>
              <a:rPr lang="pt-BR" sz="2400" dirty="0">
                <a:solidFill>
                  <a:srgbClr val="002060"/>
                </a:solidFill>
              </a:rPr>
              <a:t>: Paul </a:t>
            </a:r>
            <a:r>
              <a:rPr lang="pt-BR" sz="2400" dirty="0" err="1">
                <a:solidFill>
                  <a:srgbClr val="002060"/>
                </a:solidFill>
              </a:rPr>
              <a:t>Otellini</a:t>
            </a:r>
            <a:r>
              <a:rPr lang="pt-BR" sz="2400" dirty="0">
                <a:solidFill>
                  <a:srgbClr val="002060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Produtos</a:t>
            </a:r>
            <a:r>
              <a:rPr lang="pt-BR" sz="2400" dirty="0">
                <a:solidFill>
                  <a:srgbClr val="002060"/>
                </a:solidFill>
              </a:rPr>
              <a:t>: Bluetooth, </a:t>
            </a:r>
            <a:r>
              <a:rPr lang="pt-BR" sz="2400" dirty="0" err="1">
                <a:solidFill>
                  <a:srgbClr val="002060"/>
                </a:solidFill>
              </a:rPr>
              <a:t>Chipsets</a:t>
            </a:r>
            <a:r>
              <a:rPr lang="pt-BR" sz="2400" dirty="0">
                <a:solidFill>
                  <a:srgbClr val="002060"/>
                </a:solidFill>
              </a:rPr>
              <a:t>, Memórias flash,  Microprocessadores (Principalmente), Placa de rede e Placa mãe;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solidFill>
                  <a:srgbClr val="0070C0"/>
                </a:solidFill>
                <a:latin typeface="Algerian" pitchFamily="82" charset="0"/>
              </a:rPr>
              <a:t>amd</a:t>
            </a:r>
            <a:endParaRPr lang="pt-BR" sz="28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4572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  <a:latin typeface="+mj-lt"/>
              </a:rPr>
              <a:t>Slogan:</a:t>
            </a:r>
            <a:r>
              <a:rPr lang="pt-BR" sz="2400" dirty="0">
                <a:solidFill>
                  <a:srgbClr val="002060"/>
                </a:solidFill>
                <a:latin typeface="+mj-lt"/>
              </a:rPr>
              <a:t> “</a:t>
            </a:r>
            <a:r>
              <a:rPr lang="pt-BR" sz="2400" dirty="0" err="1">
                <a:solidFill>
                  <a:srgbClr val="002060"/>
                </a:solidFill>
                <a:latin typeface="+mj-lt"/>
              </a:rPr>
              <a:t>The</a:t>
            </a:r>
            <a:r>
              <a:rPr lang="pt-BR" sz="2400" dirty="0">
                <a:solidFill>
                  <a:srgbClr val="002060"/>
                </a:solidFill>
                <a:latin typeface="+mj-lt"/>
              </a:rPr>
              <a:t> future is </a:t>
            </a:r>
            <a:r>
              <a:rPr lang="pt-BR" sz="2400" dirty="0" err="1">
                <a:solidFill>
                  <a:srgbClr val="002060"/>
                </a:solidFill>
                <a:latin typeface="+mj-lt"/>
              </a:rPr>
              <a:t>fusion</a:t>
            </a:r>
            <a:r>
              <a:rPr lang="pt-BR" sz="2400" dirty="0">
                <a:solidFill>
                  <a:srgbClr val="002060"/>
                </a:solidFill>
                <a:latin typeface="+mj-lt"/>
              </a:rPr>
              <a:t>"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  <a:latin typeface="+mj-lt"/>
              </a:rPr>
              <a:t>A </a:t>
            </a:r>
            <a:r>
              <a:rPr lang="pt-BR" sz="2400" b="1" dirty="0">
                <a:solidFill>
                  <a:srgbClr val="002060"/>
                </a:solidFill>
                <a:latin typeface="+mj-lt"/>
              </a:rPr>
              <a:t>AMD</a:t>
            </a:r>
            <a:r>
              <a:rPr lang="pt-BR" sz="2400" dirty="0">
                <a:solidFill>
                  <a:srgbClr val="002060"/>
                </a:solidFill>
                <a:latin typeface="+mj-lt"/>
              </a:rPr>
              <a:t> (</a:t>
            </a:r>
            <a:r>
              <a:rPr lang="pt-BR" sz="2400" b="1" dirty="0" err="1">
                <a:solidFill>
                  <a:srgbClr val="002060"/>
                </a:solidFill>
                <a:latin typeface="+mj-lt"/>
              </a:rPr>
              <a:t>Advanced</a:t>
            </a:r>
            <a:r>
              <a:rPr lang="pt-BR" sz="2400" b="1" dirty="0">
                <a:solidFill>
                  <a:srgbClr val="002060"/>
                </a:solidFill>
                <a:latin typeface="+mj-lt"/>
              </a:rPr>
              <a:t> Micro </a:t>
            </a:r>
            <a:r>
              <a:rPr lang="pt-BR" sz="2400" b="1" dirty="0" err="1">
                <a:solidFill>
                  <a:srgbClr val="002060"/>
                </a:solidFill>
                <a:latin typeface="+mj-lt"/>
              </a:rPr>
              <a:t>Devices</a:t>
            </a:r>
            <a:r>
              <a:rPr lang="pt-BR" sz="2400" dirty="0">
                <a:solidFill>
                  <a:srgbClr val="002060"/>
                </a:solidFill>
                <a:latin typeface="+mj-lt"/>
              </a:rPr>
              <a:t>) (ou em Tradução literal: </a:t>
            </a:r>
            <a:r>
              <a:rPr lang="pt-BR" sz="2400" b="1" dirty="0">
                <a:solidFill>
                  <a:srgbClr val="002060"/>
                </a:solidFill>
                <a:latin typeface="+mj-lt"/>
              </a:rPr>
              <a:t>Micro Dispositivos Avançados</a:t>
            </a:r>
            <a:r>
              <a:rPr lang="pt-BR" sz="2400" dirty="0">
                <a:solidFill>
                  <a:srgbClr val="002060"/>
                </a:solidFill>
                <a:latin typeface="+mj-lt"/>
              </a:rPr>
              <a:t>) é uma empresa norte-americana fabricante de circuitos integrados, especialmente processadores</a:t>
            </a:r>
            <a:r>
              <a:rPr lang="pt-BR" sz="2400" dirty="0">
                <a:solidFill>
                  <a:srgbClr val="002060"/>
                </a:solidFill>
              </a:rPr>
              <a:t>. Seus produtos concorrem diretamente com os processadores fabricados pela Intel;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Sede: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One</a:t>
            </a:r>
            <a:r>
              <a:rPr lang="pt-BR" sz="2400" dirty="0">
                <a:solidFill>
                  <a:srgbClr val="002060"/>
                </a:solidFill>
              </a:rPr>
              <a:t> AMD </a:t>
            </a:r>
            <a:r>
              <a:rPr lang="pt-BR" sz="2400" dirty="0" err="1">
                <a:solidFill>
                  <a:srgbClr val="002060"/>
                </a:solidFill>
              </a:rPr>
              <a:t>Place</a:t>
            </a:r>
            <a:r>
              <a:rPr lang="pt-BR" sz="2400" dirty="0">
                <a:solidFill>
                  <a:srgbClr val="002060"/>
                </a:solidFill>
              </a:rPr>
              <a:t>, </a:t>
            </a:r>
            <a:r>
              <a:rPr lang="pt-BR" sz="2400" dirty="0" err="1">
                <a:solidFill>
                  <a:srgbClr val="002060"/>
                </a:solidFill>
              </a:rPr>
              <a:t>Sunnyvale</a:t>
            </a:r>
            <a:r>
              <a:rPr lang="pt-BR" sz="2400" dirty="0">
                <a:solidFill>
                  <a:srgbClr val="002060"/>
                </a:solidFill>
              </a:rPr>
              <a:t>, Califórnia, </a:t>
            </a:r>
            <a:r>
              <a:rPr lang="pt-BR" sz="2400" dirty="0" err="1">
                <a:solidFill>
                  <a:srgbClr val="002060"/>
                </a:solidFill>
              </a:rPr>
              <a:t>E.U.</a:t>
            </a:r>
            <a:r>
              <a:rPr lang="pt-BR" sz="2400" dirty="0">
                <a:solidFill>
                  <a:srgbClr val="002060"/>
                </a:solidFill>
              </a:rPr>
              <a:t>A;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Fundadores: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W.</a:t>
            </a:r>
            <a:r>
              <a:rPr lang="pt-BR" sz="2400" dirty="0">
                <a:solidFill>
                  <a:srgbClr val="002060"/>
                </a:solidFill>
              </a:rPr>
              <a:t>Jerry </a:t>
            </a:r>
            <a:r>
              <a:rPr lang="pt-BR" sz="2400" dirty="0" err="1">
                <a:solidFill>
                  <a:srgbClr val="002060"/>
                </a:solidFill>
              </a:rPr>
              <a:t>Sanders</a:t>
            </a:r>
            <a:r>
              <a:rPr lang="pt-BR" sz="2400" dirty="0">
                <a:solidFill>
                  <a:srgbClr val="002060"/>
                </a:solidFill>
              </a:rPr>
              <a:t> III, Edwin J. </a:t>
            </a:r>
            <a:r>
              <a:rPr lang="pt-BR" sz="2400" dirty="0" err="1">
                <a:solidFill>
                  <a:srgbClr val="002060"/>
                </a:solidFill>
              </a:rPr>
              <a:t>Turney</a:t>
            </a:r>
            <a:r>
              <a:rPr lang="pt-BR" sz="2400" dirty="0">
                <a:solidFill>
                  <a:srgbClr val="002060"/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Presidentes:</a:t>
            </a:r>
            <a:r>
              <a:rPr lang="pt-BR" sz="2400" dirty="0">
                <a:solidFill>
                  <a:srgbClr val="002060"/>
                </a:solidFill>
              </a:rPr>
              <a:t> Bruce </a:t>
            </a:r>
            <a:r>
              <a:rPr lang="pt-BR" sz="2400" dirty="0" err="1">
                <a:solidFill>
                  <a:srgbClr val="002060"/>
                </a:solidFill>
              </a:rPr>
              <a:t>Claflin</a:t>
            </a:r>
            <a:r>
              <a:rPr lang="pt-BR" sz="2400" dirty="0">
                <a:solidFill>
                  <a:srgbClr val="002060"/>
                </a:solidFill>
              </a:rPr>
              <a:t> (Presidente do conselho), Thomas Seifert (Presidente executivo);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>
                <a:solidFill>
                  <a:srgbClr val="002060"/>
                </a:solidFill>
              </a:rPr>
              <a:t>Produtos:</a:t>
            </a:r>
            <a:r>
              <a:rPr lang="pt-BR" sz="2400" dirty="0">
                <a:solidFill>
                  <a:srgbClr val="002060"/>
                </a:solidFill>
              </a:rPr>
              <a:t> Microprocessadores, </a:t>
            </a:r>
            <a:r>
              <a:rPr lang="pt-BR" sz="2400" dirty="0" err="1">
                <a:solidFill>
                  <a:srgbClr val="002060"/>
                </a:solidFill>
              </a:rPr>
              <a:t>Chipsets</a:t>
            </a:r>
            <a:r>
              <a:rPr lang="pt-BR" sz="2400" dirty="0">
                <a:solidFill>
                  <a:srgbClr val="002060"/>
                </a:solidFill>
              </a:rPr>
              <a:t>, Aceleradores, gráficos (Sintonizadores de TV);</a:t>
            </a: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Algerian" pitchFamily="82" charset="0"/>
              </a:rPr>
              <a:t>IBM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200" b="1" dirty="0">
                <a:solidFill>
                  <a:srgbClr val="002060"/>
                </a:solidFill>
              </a:rPr>
              <a:t>Slogan: “</a:t>
            </a:r>
            <a:r>
              <a:rPr lang="pt-BR" sz="2200" dirty="0">
                <a:solidFill>
                  <a:srgbClr val="002060"/>
                </a:solidFill>
              </a:rPr>
              <a:t>Um Planeta Mais Inteligente”;</a:t>
            </a:r>
          </a:p>
          <a:p>
            <a:pPr>
              <a:buFont typeface="Wingdings" pitchFamily="2" charset="2"/>
              <a:buChar char="v"/>
            </a:pPr>
            <a:r>
              <a:rPr lang="pt-BR" sz="2200" b="1" dirty="0" err="1">
                <a:solidFill>
                  <a:srgbClr val="002060"/>
                </a:solidFill>
              </a:rPr>
              <a:t>International</a:t>
            </a:r>
            <a:r>
              <a:rPr lang="pt-BR" sz="2200" b="1" dirty="0">
                <a:solidFill>
                  <a:srgbClr val="002060"/>
                </a:solidFill>
              </a:rPr>
              <a:t> Business </a:t>
            </a:r>
            <a:r>
              <a:rPr lang="pt-BR" sz="2200" b="1" dirty="0" err="1">
                <a:solidFill>
                  <a:srgbClr val="002060"/>
                </a:solidFill>
              </a:rPr>
              <a:t>Machines</a:t>
            </a:r>
            <a:r>
              <a:rPr lang="pt-BR" sz="2200" b="1" dirty="0">
                <a:solidFill>
                  <a:srgbClr val="002060"/>
                </a:solidFill>
              </a:rPr>
              <a:t> (IBM)</a:t>
            </a:r>
            <a:r>
              <a:rPr lang="pt-BR" sz="2200" dirty="0">
                <a:solidFill>
                  <a:srgbClr val="002060"/>
                </a:solidFill>
              </a:rPr>
              <a:t> é uma empresa dos Estados Unidos voltada para a área de informática. A empresa é uma das poucas da área de Tecnologia da Informação (TI);</a:t>
            </a:r>
          </a:p>
          <a:p>
            <a:pPr>
              <a:buFont typeface="Wingdings" pitchFamily="2" charset="2"/>
              <a:buChar char="v"/>
            </a:pPr>
            <a:r>
              <a:rPr lang="pt-BR" sz="2200" b="1" dirty="0">
                <a:solidFill>
                  <a:srgbClr val="002060"/>
                </a:solidFill>
              </a:rPr>
              <a:t>Sede: </a:t>
            </a:r>
            <a:r>
              <a:rPr lang="pt-BR" sz="2200" dirty="0" err="1">
                <a:solidFill>
                  <a:srgbClr val="002060"/>
                </a:solidFill>
              </a:rPr>
              <a:t>Armonk</a:t>
            </a:r>
            <a:r>
              <a:rPr lang="pt-BR" sz="2200" dirty="0">
                <a:solidFill>
                  <a:srgbClr val="002060"/>
                </a:solidFill>
              </a:rPr>
              <a:t>, NY, Estados Unidos;</a:t>
            </a:r>
          </a:p>
          <a:p>
            <a:pPr>
              <a:buFont typeface="Wingdings" pitchFamily="2" charset="2"/>
              <a:buChar char="v"/>
            </a:pPr>
            <a:r>
              <a:rPr lang="pt-BR" sz="2200" b="1" dirty="0">
                <a:solidFill>
                  <a:srgbClr val="002060"/>
                </a:solidFill>
              </a:rPr>
              <a:t>Fundadores: </a:t>
            </a:r>
            <a:r>
              <a:rPr lang="pt-BR" sz="2200" dirty="0">
                <a:solidFill>
                  <a:srgbClr val="002060"/>
                </a:solidFill>
              </a:rPr>
              <a:t>Herman </a:t>
            </a:r>
            <a:r>
              <a:rPr lang="pt-BR" sz="2200" dirty="0" err="1">
                <a:solidFill>
                  <a:srgbClr val="002060"/>
                </a:solidFill>
              </a:rPr>
              <a:t>Hollerith</a:t>
            </a:r>
            <a:r>
              <a:rPr lang="pt-BR" sz="2200" dirty="0">
                <a:solidFill>
                  <a:srgbClr val="002060"/>
                </a:solidFill>
              </a:rPr>
              <a:t> (Procedência não exata)</a:t>
            </a:r>
          </a:p>
          <a:p>
            <a:pPr>
              <a:buFont typeface="Wingdings" pitchFamily="2" charset="2"/>
              <a:buChar char="v"/>
            </a:pPr>
            <a:r>
              <a:rPr lang="pt-BR" sz="2200" b="1" dirty="0">
                <a:solidFill>
                  <a:srgbClr val="002060"/>
                </a:solidFill>
              </a:rPr>
              <a:t>Presidentes: </a:t>
            </a:r>
            <a:r>
              <a:rPr lang="pt-BR" sz="2200" dirty="0">
                <a:solidFill>
                  <a:srgbClr val="002060"/>
                </a:solidFill>
              </a:rPr>
              <a:t>Virginia </a:t>
            </a:r>
            <a:r>
              <a:rPr lang="pt-BR" sz="2200" dirty="0" err="1">
                <a:solidFill>
                  <a:srgbClr val="002060"/>
                </a:solidFill>
              </a:rPr>
              <a:t>Rometty</a:t>
            </a:r>
            <a:r>
              <a:rPr lang="pt-BR" sz="2200" dirty="0">
                <a:solidFill>
                  <a:srgbClr val="002060"/>
                </a:solidFill>
              </a:rPr>
              <a:t>(CEO, Presidente e Chairman)  e Rodrigo </a:t>
            </a:r>
            <a:r>
              <a:rPr lang="pt-BR" sz="2200" dirty="0" err="1">
                <a:solidFill>
                  <a:srgbClr val="002060"/>
                </a:solidFill>
              </a:rPr>
              <a:t>Kede</a:t>
            </a:r>
            <a:r>
              <a:rPr lang="pt-BR" sz="2200" dirty="0">
                <a:solidFill>
                  <a:srgbClr val="002060"/>
                </a:solidFill>
              </a:rPr>
              <a:t> Lima (Diretor-Geral);</a:t>
            </a:r>
          </a:p>
          <a:p>
            <a:pPr>
              <a:buFont typeface="Wingdings" pitchFamily="2" charset="2"/>
              <a:buChar char="v"/>
            </a:pPr>
            <a:r>
              <a:rPr lang="pt-BR" sz="2200" b="1" dirty="0">
                <a:solidFill>
                  <a:srgbClr val="002060"/>
                </a:solidFill>
              </a:rPr>
              <a:t>Produtos: </a:t>
            </a:r>
            <a:r>
              <a:rPr lang="pt-BR" sz="2400" dirty="0">
                <a:solidFill>
                  <a:srgbClr val="002060"/>
                </a:solidFill>
              </a:rPr>
              <a:t>Hardware e Software.</a:t>
            </a:r>
            <a:endParaRPr lang="pt-BR" sz="2200" b="1" dirty="0">
              <a:solidFill>
                <a:srgbClr val="002060"/>
              </a:solidFill>
            </a:endParaRPr>
          </a:p>
          <a:p>
            <a:endParaRPr lang="pt-BR" sz="22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18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Quadro comparativo </a:t>
            </a:r>
          </a:p>
        </p:txBody>
      </p:sp>
      <p:pic>
        <p:nvPicPr>
          <p:cNvPr id="2050" name="Picture 2" descr="http://news.dsystem.com.br/wp-content/uploads/2010/01/intel_vs_a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73" y="2208581"/>
            <a:ext cx="61912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61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up.arab-x.com/July09/uMr975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848872" cy="60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4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639763" y="1557338"/>
            <a:ext cx="8504237" cy="4572000"/>
          </a:xfrm>
        </p:spPr>
        <p:txBody>
          <a:bodyPr>
            <a:normAutofit/>
          </a:bodyPr>
          <a:lstStyle/>
          <a:p>
            <a:endParaRPr lang="pt-BR" sz="22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</p:txBody>
      </p:sp>
      <p:pic>
        <p:nvPicPr>
          <p:cNvPr id="5125" name="Picture 5" descr="http://1.bp.blogspot.com/-EC4DtmLX96M/T9OOgMcuAoI/AAAAAAAAAyw/DVMyGWq6-Fs/s400/diagrama-processa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13162" cy="54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7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0070C0"/>
                </a:solidFill>
                <a:latin typeface="Algerian" pitchFamily="82" charset="0"/>
              </a:rPr>
              <a:t>Linha do tempo</a:t>
            </a:r>
            <a:br>
              <a:rPr lang="pt-BR" sz="6000" dirty="0">
                <a:solidFill>
                  <a:srgbClr val="0070C0"/>
                </a:solidFill>
                <a:latin typeface="Algerian" pitchFamily="82" charset="0"/>
              </a:rPr>
            </a:br>
            <a:r>
              <a:rPr lang="pt-BR" sz="6000" dirty="0">
                <a:solidFill>
                  <a:srgbClr val="0070C0"/>
                </a:solidFill>
                <a:latin typeface="Algerian" pitchFamily="82" charset="0"/>
              </a:rPr>
              <a:t>(curiosidade)</a:t>
            </a:r>
          </a:p>
        </p:txBody>
      </p:sp>
    </p:spTree>
    <p:extLst>
      <p:ext uri="{BB962C8B-B14F-4D97-AF65-F5344CB8AC3E}">
        <p14:creationId xmlns:p14="http://schemas.microsoft.com/office/powerpoint/2010/main" val="11196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1971 – Intel 4004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4005064"/>
            <a:ext cx="8503920" cy="24117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Intel 4004 foi o primeiro microprocessador a ser lançado, em 1971;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Sendo desenvolvido para o uso em calculadoras;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Operava com o </a:t>
            </a:r>
            <a:r>
              <a:rPr lang="pt-BR" sz="2000" dirty="0" err="1">
                <a:solidFill>
                  <a:srgbClr val="002060"/>
                </a:solidFill>
              </a:rPr>
              <a:t>clock</a:t>
            </a:r>
            <a:r>
              <a:rPr lang="pt-BR" sz="2000" dirty="0">
                <a:solidFill>
                  <a:srgbClr val="002060"/>
                </a:solidFill>
              </a:rPr>
              <a:t> máximo de 740 KHz e podia calcular até 92 mil instruções por segundo, ou seja, cada instrução gastava cerca de 11 microssegundos.</a:t>
            </a:r>
          </a:p>
        </p:txBody>
      </p:sp>
      <p:pic>
        <p:nvPicPr>
          <p:cNvPr id="4" name="Imagem 3" descr="A história dos processado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3888432" cy="213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O microprocessador, ou comumente chamado de processador; 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É uma espécie de microchip especializado;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Um circuito integrado que realiza as funções de cálculo e tomada de decisão de um computador, parecida com a função cérebro humano;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Também pode ser chamado de Unidade Central de Processamento (UCP) (Em inglês CPU: Central </a:t>
            </a:r>
            <a:r>
              <a:rPr lang="pt-BR" sz="2400" dirty="0" err="1">
                <a:solidFill>
                  <a:srgbClr val="002060"/>
                </a:solidFill>
              </a:rPr>
              <a:t>Processing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Unit</a:t>
            </a:r>
            <a:r>
              <a:rPr lang="pt-BR" sz="2400" dirty="0">
                <a:solidFill>
                  <a:srgbClr val="002060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1973 – Intel 8008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933056"/>
            <a:ext cx="8503920" cy="21659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Em 1973 a Intel lança seu novo processador;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Intel 8008, que possuía uma CPU de 8 bits implementada sobre as tecnologias TTL MSI;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com aproximadamente 3.500 transistores. Sua nomenclatura foi </a:t>
            </a:r>
            <a:r>
              <a:rPr lang="pt-BR" sz="2000" dirty="0" err="1">
                <a:solidFill>
                  <a:srgbClr val="002060"/>
                </a:solidFill>
              </a:rPr>
              <a:t>deﬁnida</a:t>
            </a:r>
            <a:r>
              <a:rPr lang="pt-BR" sz="2000" dirty="0">
                <a:solidFill>
                  <a:srgbClr val="002060"/>
                </a:solidFill>
              </a:rPr>
              <a:t> com base no marketing, por ser o dobro do Intel 4004TM.</a:t>
            </a:r>
          </a:p>
        </p:txBody>
      </p:sp>
      <p:pic>
        <p:nvPicPr>
          <p:cNvPr id="4" name="Imagem 3" descr="Ficheiro:Intel 800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9925" y="1715294"/>
            <a:ext cx="2724150" cy="191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361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1974 – Intel 8080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3100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 Intel lança o primeiro processador voltado para computadores pessoais;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Intel 8080, com 4.800 transistores, herdava varias  características do seu predecessor Intel 8008TM, possuindo também uma CPU de 8 bits;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Porém, com uma frequência de operação maior, era capaz de executar 290.000 operações por segundo, oferecendo uma performance cerca de 10 vezes maior que seu predecessor.</a:t>
            </a:r>
          </a:p>
          <a:p>
            <a:endParaRPr lang="pt-BR" sz="1200" dirty="0"/>
          </a:p>
        </p:txBody>
      </p:sp>
      <p:pic>
        <p:nvPicPr>
          <p:cNvPr id="4" name="Imagem 3" descr="Ficheiro:Intel C8080A 9064 33001 N8384 top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964266" cy="159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01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1978 – Intel 8086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3100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Intel investe em pesquisas para produzir o seu primeiro processador com uma CPU de 16 bits; 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Intel 8086 é  lançado;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contendo 29.000 transistores, sua performance era 10 vezes maior que o Intel 8080TM, com frequência de 8MHz. </a:t>
            </a:r>
          </a:p>
          <a:p>
            <a:endParaRPr lang="pt-BR" sz="1200" dirty="0"/>
          </a:p>
        </p:txBody>
      </p:sp>
      <p:pic>
        <p:nvPicPr>
          <p:cNvPr id="5" name="Imagem 4" descr="Ficheiro:I808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6"/>
            <a:ext cx="5073630" cy="156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02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1979 – Intel 8088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Intel 8086 foi seguido em 1979 pelo, pelo Intel 8088 uma versão do 8086 com barramento de 8 bits;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Mas uma poderosa concorrente desenvolveu um processador que possuía vantagens em diversos pontos chave do seu design;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 escolha do Intel 8088 como a arquitetura do primeiro computador pessoal da IBM foi uma grande ajuda para a Intel Isso fez com que a Intel conseguisse consolidar a </a:t>
            </a:r>
            <a:r>
              <a:rPr lang="pt-BR" sz="2000" dirty="0" err="1">
                <a:solidFill>
                  <a:srgbClr val="002060"/>
                </a:solidFill>
              </a:rPr>
              <a:t>especiﬁcação</a:t>
            </a:r>
            <a:r>
              <a:rPr lang="pt-BR" sz="2000" dirty="0">
                <a:solidFill>
                  <a:srgbClr val="002060"/>
                </a:solidFill>
              </a:rPr>
              <a:t> da arquitetura 8086/8088 como o padrão mundial de 16 bits.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7170" name="Picture 2" descr="http://cache.gawkerassets.com/assets/images/4/2009/07/504x_intel808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3077878" cy="19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368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1982 – Intel 80286 e amd286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sz="3800" dirty="0">
                <a:solidFill>
                  <a:srgbClr val="002060"/>
                </a:solidFill>
              </a:rPr>
              <a:t>A próxima geração da família Intel 8086 inicia em 1982 com o lançamento do novo processador de 16 bits, o Intel 80286 , mais conhecido como Intel 286TM; </a:t>
            </a:r>
          </a:p>
          <a:p>
            <a:pPr>
              <a:buFont typeface="Wingdings" pitchFamily="2" charset="2"/>
              <a:buChar char="v"/>
            </a:pPr>
            <a:r>
              <a:rPr lang="pt-BR" sz="3800" dirty="0">
                <a:solidFill>
                  <a:srgbClr val="002060"/>
                </a:solidFill>
              </a:rPr>
              <a:t>Ele possuía 134.000 transistores e estava tecnologicamente muito distante dos anteriores, com uma frequência máxima de 12 MHz;</a:t>
            </a:r>
          </a:p>
          <a:p>
            <a:pPr>
              <a:buFont typeface="Wingdings" pitchFamily="2" charset="2"/>
              <a:buChar char="v"/>
            </a:pPr>
            <a:r>
              <a:rPr lang="pt-BR" sz="3800" dirty="0">
                <a:solidFill>
                  <a:srgbClr val="002060"/>
                </a:solidFill>
              </a:rPr>
              <a:t>Porem, manteve a compatibilidade com os softwares criados para seus predecessores Intel 286TMera multitarefa e possuía uma função de segurança embutida que garantia a proteção dos dados;</a:t>
            </a:r>
          </a:p>
          <a:p>
            <a:pPr>
              <a:buFont typeface="Wingdings" pitchFamily="2" charset="2"/>
              <a:buChar char="v"/>
            </a:pPr>
            <a:r>
              <a:rPr lang="pt-BR" sz="3800" dirty="0">
                <a:solidFill>
                  <a:srgbClr val="002060"/>
                </a:solidFill>
              </a:rPr>
              <a:t>Neste mesmo ano a AMD consegue terminar e laçar seu processador baseado no Intel 286TM, o Am286. Como possuía alguns recursos interessantes que o Intel 286 não era capaz de fazer. Ele tinha um emulador EMS(</a:t>
            </a:r>
            <a:r>
              <a:rPr lang="pt-BR" sz="3800" dirty="0" err="1">
                <a:solidFill>
                  <a:srgbClr val="002060"/>
                </a:solidFill>
              </a:rPr>
              <a:t>Expanded</a:t>
            </a:r>
            <a:r>
              <a:rPr lang="pt-BR" sz="3800" dirty="0">
                <a:solidFill>
                  <a:srgbClr val="002060"/>
                </a:solidFill>
              </a:rPr>
              <a:t> </a:t>
            </a:r>
            <a:r>
              <a:rPr lang="pt-BR" sz="3800" dirty="0" err="1">
                <a:solidFill>
                  <a:srgbClr val="002060"/>
                </a:solidFill>
              </a:rPr>
              <a:t>Memory</a:t>
            </a:r>
            <a:r>
              <a:rPr lang="pt-BR" sz="3800" dirty="0">
                <a:solidFill>
                  <a:srgbClr val="002060"/>
                </a:solidFill>
              </a:rPr>
              <a:t> </a:t>
            </a:r>
            <a:r>
              <a:rPr lang="pt-BR" sz="3800" dirty="0" err="1">
                <a:solidFill>
                  <a:srgbClr val="002060"/>
                </a:solidFill>
              </a:rPr>
              <a:t>Speciﬁcation</a:t>
            </a:r>
            <a:r>
              <a:rPr lang="pt-BR" sz="3800" dirty="0">
                <a:solidFill>
                  <a:srgbClr val="002060"/>
                </a:solidFill>
              </a:rPr>
              <a:t>) e a capacidade de sair do modo de proteção. Ele era formado por 134.000 transistores e com frequência máxima de 16MHz.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6" name="Imagem 5" descr="http://upload.wikimedia.org/wikipedia/commons/thumb/5/5d/80286_plcc.jpg/250px-80286_plc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628800"/>
            <a:ext cx="1972365" cy="202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72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1985 – Intel i386 e amd386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Intel lança a grande inovação da década, o processador de 32 bits;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Com 275.000 transistores, o Intel 386 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Operava a uma velocidade máxima de 5 milhões de instruções por segundo (MIPS) e frequência de 33MHz;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Em sequencia, a AMD lança o Am386, sua versão do Intel 386TM, que possuía 275.000 transistores, frequência máxima de 40 </a:t>
            </a:r>
            <a:r>
              <a:rPr lang="pt-BR" sz="2000" dirty="0" err="1">
                <a:solidFill>
                  <a:srgbClr val="002060"/>
                </a:solidFill>
              </a:rPr>
              <a:t>Mhz</a:t>
            </a:r>
            <a:r>
              <a:rPr lang="pt-BR" sz="2000" dirty="0">
                <a:solidFill>
                  <a:srgbClr val="002060"/>
                </a:solidFill>
              </a:rPr>
              <a:t> e uma CPU de 32 bits.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5" name="Imagem 4" descr="http://upload.wikimedia.org/wikipedia/commons/thumb/5/53/Ic-photo-intel-A80386DX-33-IV-%28386DX%29.png/250px-Ic-photo-intel-A80386DX-33-IV-%28386DX%29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05558"/>
            <a:ext cx="2343071" cy="20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http://upload.wikimedia.org/wikipedia/commons/thumb/7/74/Am386DX-40.jpg/220px-Am386DX-4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86640">
            <a:off x="4828870" y="2090640"/>
            <a:ext cx="1880105" cy="128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46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1988 – Intel 386sx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Intel lança em 1988 o Intel 386SX, chamado de “386 Lite”;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Esse processador representa a adição de um novo nível na família Intel 386TM, com preço mais competitivo  e; 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Ao mesmo tempo, capaz de processar de 2,5 a 3 MIPS, sendo um upgrade natural ao Intel 286TM;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Ele também possuía uma vantagem distinta, podia rodar softwares de 32 bits.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5808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1989 – Intel 486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Em 1989,  é lançada uma nova família de processadores;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Intel 486 possuía 1.200.000 transistores e foi o primeiro com um coprocessador matemático integrado e cachê L1.;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Ele trabalhava a uma frequência máxima de 50MHz;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Am486 da AMD ´e construído com um coprocessador matemático integrado. Porém, a frequência do seu barramento interno era de 40MHz, fazendo ele ser mais rápido que as primeiras versões do Intel 486 em diversos benchmarks. Ele proporcionou o início da popularidade da AMD.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4" name="Imagem 3" descr="http://upload.wikimedia.org/wikipedia/commons/thumb/6/67/AMD_Am486DX_40MHz_2007_03_27.jpg/220px-AMD_Am486DX_40MHz_2007_03_2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025650"/>
            <a:ext cx="209486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272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1993 – Intel Pentium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O Pentium foi um marco na linha do tempo do avanço tecnológico, possuindo cerca de 3.100.000 transistores construídos com a tecnologia CMOS de 0.8µm;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Em suas primeiras versões, trabalhava a uma frequência de 66MHz e executava cerca de 112 MIPS, posteriormente chegando aos 233MHz. Este processador incluía duas cachês de 8Kb no chip e uma unidade de ponto integrada 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AMD lança o Am586, uma versão melhorada do Am486r que mesmo com sua frequência máxima de 150MHz e 1.600.000 transistores. 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5" name="Imagem 4" descr="http://www.oocities.org/cfleri/Gallery/IntelPentium13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91970"/>
            <a:ext cx="1693545" cy="163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84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1995 – Intel Pentium PRO e amd-k5r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 Intel investe no mercado de servidores lançando o Pentium PRO;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Ele introduziu a novidade da cachê L2, rodava a 200MHz e possuía 5,5 milhões de transistores, sendo o primeiro processador a ser produzido com a tecnologia de 0.35µm;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Neste mesmo ano a AMD decide sair da sombra da Intel e introduz o microprocessador AMD-K5r, que foi a primeira arquitetura concebida independentemente, porém com soquete compatível com microprocessador x86.</a:t>
            </a:r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6" name="Imagem 5" descr="Ficheiro:Pentium Pr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772817"/>
            <a:ext cx="2232248" cy="186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64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1856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rgbClr val="0070C0"/>
                </a:solidFill>
                <a:latin typeface="Algerian" pitchFamily="82" charset="0"/>
              </a:rPr>
              <a:t>Funções</a:t>
            </a:r>
            <a:endParaRPr lang="pt-BR" sz="6000" dirty="0">
              <a:solidFill>
                <a:srgbClr val="0070C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0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1997 –amd-k6 e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pentium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3789040"/>
            <a:ext cx="8503920" cy="24482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AMD-K6, que oferecia um desempenho competitivo em aplicativos comerciais e desktop sem perder desempenho com o cálculo de ponto </a:t>
            </a:r>
            <a:r>
              <a:rPr lang="pt-BR" sz="2000" dirty="0" err="1">
                <a:solidFill>
                  <a:srgbClr val="002060"/>
                </a:solidFill>
              </a:rPr>
              <a:t>ﬂutuante</a:t>
            </a:r>
            <a:r>
              <a:rPr lang="pt-BR" sz="2000" dirty="0">
                <a:solidFill>
                  <a:srgbClr val="002060"/>
                </a:solidFill>
              </a:rPr>
              <a:t>, que é uma funcionalidade essencial para os jogos e de algumas tarefas de multimídia;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Esse processador possuía a tecnologia Intel MMXTM, que amplia a arquitetura do processador para melhorar seu desempenho de processamento </a:t>
            </a:r>
            <a:r>
              <a:rPr lang="pt-BR" sz="2000" dirty="0" err="1">
                <a:solidFill>
                  <a:srgbClr val="002060"/>
                </a:solidFill>
              </a:rPr>
              <a:t>multimı</a:t>
            </a:r>
            <a:r>
              <a:rPr lang="pt-BR" sz="2000" dirty="0">
                <a:solidFill>
                  <a:srgbClr val="002060"/>
                </a:solidFill>
              </a:rPr>
              <a:t>- dia, comunicação, numérico e de outras aplicações;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Essa tecnologia usa um SIMD técnica para explorar o paralelismo possível em muitos algoritmos.</a:t>
            </a:r>
          </a:p>
          <a:p>
            <a:r>
              <a:rPr lang="pt-BR" sz="1800" dirty="0">
                <a:solidFill>
                  <a:srgbClr val="002060"/>
                </a:solidFill>
              </a:rPr>
              <a:t>Pentium II possuía 7,5 milhões de transistores produzidos na tecnologia de 0.25µm e também incorporava a tecnologia Intel MMXTM. Foi introduzido também um chip de memória cachê de alta velocidade.</a:t>
            </a:r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5" name="Imagem 4" descr="http://2.bp.blogspot.com/_y4p9-TFVWNk/S_sX94sZDhI/AAAAAAAAADk/jC0R_vZhgNI/s200/k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8535" y="1765970"/>
            <a:ext cx="1903095" cy="190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835">
            <a:off x="4887121" y="2248128"/>
            <a:ext cx="1905000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249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1998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pentium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II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xeon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e amd-k6-2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368806" y="1628800"/>
            <a:ext cx="5469980" cy="4752528"/>
          </a:xfrm>
        </p:spPr>
        <p:txBody>
          <a:bodyPr>
            <a:normAutofit fontScale="77500" lnSpcReduction="20000"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O Intel Pentium II Xeon é concebido para satisfazer os requisitos de desempenho de médios e grandes servidores estações de trabalho Xeon possui características inovadoras e técnicas </a:t>
            </a:r>
            <a:r>
              <a:rPr lang="pt-BR" sz="2000" dirty="0" err="1">
                <a:solidFill>
                  <a:srgbClr val="002060"/>
                </a:solidFill>
              </a:rPr>
              <a:t>especiﬁcamente</a:t>
            </a:r>
            <a:r>
              <a:rPr lang="pt-BR" sz="2000" dirty="0">
                <a:solidFill>
                  <a:srgbClr val="002060"/>
                </a:solidFill>
              </a:rPr>
              <a:t> concebidas para estações de trabalho e servidores que utilizam aplicações </a:t>
            </a:r>
            <a:r>
              <a:rPr lang="pt-BR" sz="2000" dirty="0" err="1">
                <a:solidFill>
                  <a:srgbClr val="002060"/>
                </a:solidFill>
              </a:rPr>
              <a:t>proﬁssionais</a:t>
            </a:r>
            <a:r>
              <a:rPr lang="pt-BR" sz="2000" dirty="0">
                <a:solidFill>
                  <a:srgbClr val="002060"/>
                </a:solidFill>
              </a:rPr>
              <a:t> exigentes, tais como serviços de Internet, a  sistemas computacionais baseados nesse processador podem ser </a:t>
            </a:r>
            <a:r>
              <a:rPr lang="pt-BR" sz="2000" dirty="0" err="1">
                <a:solidFill>
                  <a:srgbClr val="002060"/>
                </a:solidFill>
              </a:rPr>
              <a:t>conﬁgurados</a:t>
            </a:r>
            <a:r>
              <a:rPr lang="pt-BR" sz="2000" dirty="0">
                <a:solidFill>
                  <a:srgbClr val="002060"/>
                </a:solidFill>
              </a:rPr>
              <a:t> para utilizar quatro, oito, ou mais processadores;</a:t>
            </a:r>
          </a:p>
          <a:p>
            <a:r>
              <a:rPr lang="pt-BR" sz="2000" dirty="0">
                <a:solidFill>
                  <a:srgbClr val="002060"/>
                </a:solidFill>
              </a:rPr>
              <a:t>AMD-K6-2, que acrescentou suporte para instruções SIMD (Single </a:t>
            </a:r>
            <a:r>
              <a:rPr lang="pt-BR" sz="2000" dirty="0" err="1">
                <a:solidFill>
                  <a:srgbClr val="002060"/>
                </a:solidFill>
              </a:rPr>
              <a:t>Instruction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Multiple</a:t>
            </a:r>
            <a:r>
              <a:rPr lang="pt-BR" sz="2000" dirty="0">
                <a:solidFill>
                  <a:srgbClr val="002060"/>
                </a:solidFill>
              </a:rPr>
              <a:t> Data) e passou a usar uma forma mais avançado;</a:t>
            </a:r>
          </a:p>
          <a:p>
            <a:r>
              <a:rPr lang="pt-BR" sz="2000" dirty="0">
                <a:solidFill>
                  <a:srgbClr val="002060"/>
                </a:solidFill>
              </a:rPr>
              <a:t> AMD-K6-2, que acrescentou suporte para instruções SIMD (Single </a:t>
            </a:r>
            <a:r>
              <a:rPr lang="pt-BR" sz="2000" dirty="0" err="1">
                <a:solidFill>
                  <a:srgbClr val="002060"/>
                </a:solidFill>
              </a:rPr>
              <a:t>Instruction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Multiple</a:t>
            </a:r>
            <a:r>
              <a:rPr lang="pt-BR" sz="2000" dirty="0">
                <a:solidFill>
                  <a:srgbClr val="002060"/>
                </a:solidFill>
              </a:rPr>
              <a:t> Data) e passou a usar uma forma mais avançada do Soquete 7, agora chamada </a:t>
            </a:r>
            <a:r>
              <a:rPr lang="pt-BR" sz="2000" dirty="0" err="1">
                <a:solidFill>
                  <a:srgbClr val="002060"/>
                </a:solidFill>
              </a:rPr>
              <a:t>Super</a:t>
            </a:r>
            <a:r>
              <a:rPr lang="pt-BR" sz="2000" dirty="0">
                <a:solidFill>
                  <a:srgbClr val="002060"/>
                </a:solidFill>
              </a:rPr>
              <a:t> Soquete 7. Esse novo formato acrescentava suporte para um barramento externo de 100 MHz. O AMD-K6-2 400 utilizou uma </a:t>
            </a:r>
            <a:r>
              <a:rPr lang="pt-BR" sz="2000" dirty="0" err="1">
                <a:solidFill>
                  <a:srgbClr val="002060"/>
                </a:solidFill>
              </a:rPr>
              <a:t>modiﬁcacão</a:t>
            </a:r>
            <a:r>
              <a:rPr lang="pt-BR" sz="2000" dirty="0">
                <a:solidFill>
                  <a:srgbClr val="002060"/>
                </a:solidFill>
              </a:rPr>
              <a:t> de um multiplicador anterior, permitindo que ele operasse a 400 MHz mesmo em </a:t>
            </a:r>
            <a:r>
              <a:rPr lang="pt-BR" sz="2000" dirty="0" err="1">
                <a:solidFill>
                  <a:srgbClr val="002060"/>
                </a:solidFill>
              </a:rPr>
              <a:t>placas-mãe</a:t>
            </a:r>
            <a:r>
              <a:rPr lang="pt-BR" sz="2000" dirty="0">
                <a:solidFill>
                  <a:srgbClr val="002060"/>
                </a:solidFill>
              </a:rPr>
              <a:t> mais antigas.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6" name="Imagem 5" descr="Histoire_Pentium_II_Xeon_cpu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24050"/>
            <a:ext cx="184658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497">
            <a:off x="1967543" y="2356842"/>
            <a:ext cx="123507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19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1999 – amdk7/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amd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Athlon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sz="2300" dirty="0">
                <a:solidFill>
                  <a:srgbClr val="002060"/>
                </a:solidFill>
              </a:rPr>
              <a:t>AMDK7, ou AMD Athlon, o primeiro processador com frequência acima de 1GHz. Com a criação do </a:t>
            </a:r>
            <a:r>
              <a:rPr lang="pt-BR" sz="2300" dirty="0" err="1">
                <a:solidFill>
                  <a:srgbClr val="002060"/>
                </a:solidFill>
              </a:rPr>
              <a:t>Atlhon</a:t>
            </a:r>
            <a:r>
              <a:rPr lang="pt-BR" sz="2300" dirty="0">
                <a:solidFill>
                  <a:srgbClr val="002060"/>
                </a:solidFill>
              </a:rPr>
              <a:t>, a AMD rompe de vez com a </a:t>
            </a:r>
            <a:r>
              <a:rPr lang="pt-BR" sz="2300" dirty="0" err="1">
                <a:solidFill>
                  <a:srgbClr val="002060"/>
                </a:solidFill>
              </a:rPr>
              <a:t>criacão</a:t>
            </a:r>
            <a:r>
              <a:rPr lang="pt-BR" sz="2300" dirty="0">
                <a:solidFill>
                  <a:srgbClr val="002060"/>
                </a:solidFill>
              </a:rPr>
              <a:t> de chips compatíveis com os Intel;</a:t>
            </a:r>
          </a:p>
          <a:p>
            <a:pPr>
              <a:buFont typeface="Wingdings" pitchFamily="2" charset="2"/>
              <a:buChar char="v"/>
            </a:pPr>
            <a:r>
              <a:rPr lang="pt-BR" sz="2300" dirty="0">
                <a:solidFill>
                  <a:srgbClr val="002060"/>
                </a:solidFill>
              </a:rPr>
              <a:t>Os processadores AMD Athlon foram projetados </a:t>
            </a:r>
            <a:r>
              <a:rPr lang="pt-BR" sz="2300" dirty="0" err="1">
                <a:solidFill>
                  <a:srgbClr val="002060"/>
                </a:solidFill>
              </a:rPr>
              <a:t>especiﬁcamente</a:t>
            </a:r>
            <a:r>
              <a:rPr lang="pt-BR" sz="2300" dirty="0">
                <a:solidFill>
                  <a:srgbClr val="002060"/>
                </a:solidFill>
              </a:rPr>
              <a:t> do zero para executar sistemas Windows com performance excepcional;</a:t>
            </a:r>
          </a:p>
          <a:p>
            <a:pPr>
              <a:buFont typeface="Wingdings" pitchFamily="2" charset="2"/>
              <a:buChar char="v"/>
            </a:pPr>
            <a:r>
              <a:rPr lang="pt-BR" sz="2300" dirty="0">
                <a:solidFill>
                  <a:srgbClr val="002060"/>
                </a:solidFill>
              </a:rPr>
              <a:t>Intel lança o Pentium III, que possuía 70 novas instruções, que aumentaram visivelmente o desempenho de </a:t>
            </a:r>
            <a:r>
              <a:rPr lang="pt-BR" sz="2300" dirty="0" err="1">
                <a:solidFill>
                  <a:srgbClr val="002060"/>
                </a:solidFill>
              </a:rPr>
              <a:t>graﬁcos</a:t>
            </a:r>
            <a:r>
              <a:rPr lang="pt-BR" sz="2300" dirty="0">
                <a:solidFill>
                  <a:srgbClr val="002060"/>
                </a:solidFill>
              </a:rPr>
              <a:t>  avançados, 3D, streaming de áudio, vídeo e aplicações de reconhecimento de voz. Foi concebido para melhorar </a:t>
            </a:r>
            <a:r>
              <a:rPr lang="pt-BR" sz="2300" dirty="0" err="1">
                <a:solidFill>
                  <a:srgbClr val="002060"/>
                </a:solidFill>
              </a:rPr>
              <a:t>signiﬁcativamente</a:t>
            </a:r>
            <a:r>
              <a:rPr lang="pt-BR" sz="2300" dirty="0">
                <a:solidFill>
                  <a:srgbClr val="002060"/>
                </a:solidFill>
              </a:rPr>
              <a:t> as experiências na Internet, permitindo aos usuários navegar em museus e lojas on-line e fazer download de vídeos de alta qualidade. Suas primeiras versões possuam 9.7 milhões de transistores operando a uma frequência de até 500MHz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6432">
            <a:off x="2631886" y="1772816"/>
            <a:ext cx="19050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4479">
            <a:off x="4418903" y="2147887"/>
            <a:ext cx="1905000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90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2000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pentium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 Intel lança o Pentium 4, um dos processadores mais vendidos na história;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Com 42 milhões de transistores, suas primeiras versões chegavam a 1,5 </a:t>
            </a:r>
            <a:r>
              <a:rPr lang="pt-BR" sz="2000" dirty="0" err="1">
                <a:solidFill>
                  <a:srgbClr val="002060"/>
                </a:solidFill>
              </a:rPr>
              <a:t>Ghz</a:t>
            </a:r>
            <a:r>
              <a:rPr lang="pt-BR" sz="2000" dirty="0">
                <a:solidFill>
                  <a:srgbClr val="002060"/>
                </a:solidFill>
              </a:rPr>
              <a:t> de frequência, possibilitando usar computadores pessoais para edição de vídeos </a:t>
            </a:r>
            <a:r>
              <a:rPr lang="pt-BR" sz="2000" dirty="0" err="1">
                <a:solidFill>
                  <a:srgbClr val="002060"/>
                </a:solidFill>
              </a:rPr>
              <a:t>proﬁssionais</a:t>
            </a:r>
            <a:r>
              <a:rPr lang="pt-BR" sz="2000" dirty="0">
                <a:solidFill>
                  <a:srgbClr val="002060"/>
                </a:solidFill>
              </a:rPr>
              <a:t>, assistir </a:t>
            </a:r>
            <a:r>
              <a:rPr lang="pt-BR" sz="2000" dirty="0" err="1">
                <a:solidFill>
                  <a:srgbClr val="002060"/>
                </a:solidFill>
              </a:rPr>
              <a:t>ﬁlmes</a:t>
            </a:r>
            <a:r>
              <a:rPr lang="pt-BR" sz="2000" dirty="0">
                <a:solidFill>
                  <a:srgbClr val="002060"/>
                </a:solidFill>
              </a:rPr>
              <a:t> pela internet, comunicar-se em tempo real com vídeo e voz, </a:t>
            </a:r>
            <a:r>
              <a:rPr lang="pt-BR" sz="2000" dirty="0" err="1">
                <a:solidFill>
                  <a:srgbClr val="002060"/>
                </a:solidFill>
              </a:rPr>
              <a:t>renderizar</a:t>
            </a:r>
            <a:r>
              <a:rPr lang="pt-BR" sz="2000" dirty="0">
                <a:solidFill>
                  <a:srgbClr val="002060"/>
                </a:solidFill>
              </a:rPr>
              <a:t> imagens 3D em tempo real e rodar inúmeras aplicações multimídia simultaneamente, enquanto navega na internet.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6" y="1700213"/>
            <a:ext cx="19050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349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2001-2006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sz="2100" dirty="0">
                <a:solidFill>
                  <a:srgbClr val="002060"/>
                </a:solidFill>
              </a:rPr>
              <a:t>Intel e AMD desenvolveram suas próprias arquiteturas 64 bits, contudo, somente o projeto da AMD (x86-64 AMD64) foi vitorioso. O principal fato para isso ter acontecido foi porque a AMD evoluiu o AMD64 diretamente do x86-32, enquanto que a Intel tentou criar o projeto (</a:t>
            </a:r>
            <a:r>
              <a:rPr lang="pt-BR" sz="2100" dirty="0" err="1">
                <a:solidFill>
                  <a:srgbClr val="002060"/>
                </a:solidFill>
              </a:rPr>
              <a:t>Itanium</a:t>
            </a:r>
            <a:r>
              <a:rPr lang="pt-BR" sz="2100" dirty="0">
                <a:solidFill>
                  <a:srgbClr val="002060"/>
                </a:solidFill>
              </a:rPr>
              <a:t>) do zero;</a:t>
            </a:r>
          </a:p>
          <a:p>
            <a:pPr>
              <a:buFont typeface="Wingdings" pitchFamily="2" charset="2"/>
              <a:buChar char="v"/>
            </a:pPr>
            <a:r>
              <a:rPr lang="pt-BR" sz="2100" dirty="0">
                <a:solidFill>
                  <a:srgbClr val="002060"/>
                </a:solidFill>
              </a:rPr>
              <a:t>Com o sucesso do Athlon 64, o primeiro processador de 64 bits, as duas empresas criaram um acordo no uso desta arquitetura, onde a AMD licenciou a Intel para o uso do padrão x86-64. Logo, todos os modelos de processadores 64 bits atuais rodam sobre o padrão x86-64 da AMD;</a:t>
            </a:r>
          </a:p>
          <a:p>
            <a:pPr>
              <a:buFont typeface="Wingdings" pitchFamily="2" charset="2"/>
              <a:buChar char="v"/>
            </a:pPr>
            <a:r>
              <a:rPr lang="pt-BR" sz="2100" dirty="0">
                <a:solidFill>
                  <a:srgbClr val="002060"/>
                </a:solidFill>
              </a:rPr>
              <a:t>Em 2004 surge a tecnologia de fabricação de 90nm, que possibilitou o lançamento do Intel Pentium M, para maior economia de energia em dispositivos móveis, e novas versões do  AMD Athlon 64 mais econômicas e estáveis;</a:t>
            </a:r>
          </a:p>
          <a:p>
            <a:pPr>
              <a:buFont typeface="Wingdings" pitchFamily="2" charset="2"/>
              <a:buChar char="v"/>
            </a:pPr>
            <a:r>
              <a:rPr lang="pt-BR" sz="2100" dirty="0">
                <a:solidFill>
                  <a:srgbClr val="002060"/>
                </a:solidFill>
              </a:rPr>
              <a:t>2006-era </a:t>
            </a:r>
            <a:r>
              <a:rPr lang="pt-BR" sz="2100" dirty="0" err="1">
                <a:solidFill>
                  <a:srgbClr val="002060"/>
                </a:solidFill>
              </a:rPr>
              <a:t>multi</a:t>
            </a:r>
            <a:r>
              <a:rPr lang="pt-BR" sz="2100" dirty="0">
                <a:solidFill>
                  <a:srgbClr val="002060"/>
                </a:solidFill>
              </a:rPr>
              <a:t> core.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73238"/>
            <a:ext cx="19050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62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2005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pentium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D e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amd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64x2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Intel </a:t>
            </a:r>
            <a:r>
              <a:rPr lang="pt-BR" sz="2000" dirty="0" err="1">
                <a:solidFill>
                  <a:srgbClr val="002060"/>
                </a:solidFill>
              </a:rPr>
              <a:t>PentiumD</a:t>
            </a:r>
            <a:r>
              <a:rPr lang="pt-BR" sz="2000" dirty="0">
                <a:solidFill>
                  <a:srgbClr val="002060"/>
                </a:solidFill>
              </a:rPr>
              <a:t>, que nada mais é do que dois núcleos de Pentium 4 em um mesmo chip com adaptações para o compartilhamento do barramento;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Suas melhores versões eram produzidas com a tecnologia de 65nm; 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Possuía 2MB de cachê de L2 por núcleo e seu barramento tinha frequência de 800MHz;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AMD sai ganhando com o lançamento do seu primeiro </a:t>
            </a:r>
            <a:r>
              <a:rPr lang="pt-BR" sz="2000" dirty="0" err="1">
                <a:solidFill>
                  <a:srgbClr val="002060"/>
                </a:solidFill>
              </a:rPr>
              <a:t>multi</a:t>
            </a:r>
            <a:r>
              <a:rPr lang="pt-BR" sz="2000" dirty="0">
                <a:solidFill>
                  <a:srgbClr val="002060"/>
                </a:solidFill>
              </a:rPr>
              <a:t> core, o Athlon 64 X2, que tinha muitas vantagens sobre o Pentium D, como o </a:t>
            </a:r>
            <a:r>
              <a:rPr lang="pt-BR" sz="2000" dirty="0" err="1">
                <a:solidFill>
                  <a:srgbClr val="002060"/>
                </a:solidFill>
              </a:rPr>
              <a:t>HyperTransport</a:t>
            </a:r>
            <a:r>
              <a:rPr lang="pt-BR" sz="2000" dirty="0">
                <a:solidFill>
                  <a:srgbClr val="002060"/>
                </a:solidFill>
              </a:rPr>
              <a:t>. A tecnologia </a:t>
            </a:r>
            <a:r>
              <a:rPr lang="pt-BR" sz="2000" dirty="0" err="1">
                <a:solidFill>
                  <a:srgbClr val="002060"/>
                </a:solidFill>
              </a:rPr>
              <a:t>HyperTransport</a:t>
            </a:r>
            <a:r>
              <a:rPr lang="pt-BR" sz="2000" dirty="0">
                <a:solidFill>
                  <a:srgbClr val="002060"/>
                </a:solidFill>
              </a:rPr>
              <a:t> e uma conexão ponto-ponto de alta velocidade e baixa latência, projetada para aumentar a velocidade da comunicação entre os circuito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5" name="Imagem 4" descr="http://www.legitreviews.com/images/reviews/210/PentD82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68438"/>
            <a:ext cx="3749720" cy="19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static.trustedreviews.com/94/c4065e/4ff2/1370-x2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75940">
            <a:off x="4355976" y="2031392"/>
            <a:ext cx="3672408" cy="159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56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2005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Core 2 duo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A Intel lança sua nova linha de processadores </a:t>
            </a:r>
            <a:r>
              <a:rPr lang="pt-BR" sz="2000" dirty="0" err="1">
                <a:solidFill>
                  <a:srgbClr val="002060"/>
                </a:solidFill>
              </a:rPr>
              <a:t>multi</a:t>
            </a:r>
            <a:r>
              <a:rPr lang="pt-BR" sz="2000" dirty="0">
                <a:solidFill>
                  <a:srgbClr val="002060"/>
                </a:solidFill>
              </a:rPr>
              <a:t> core e deixa o Athlon 64 X2 para trás;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Essa nova linha abandona a marca Pentium e passa a utilizar de  Core2, trazendo também algumas melhorias que tornariam a Intel novamente a líder de mercado.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77" y="1844824"/>
            <a:ext cx="1600200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239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2005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quad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Core 2 e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amd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phenom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x4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Com as mais novas tecnologias de fabricação de processadores, agora com transistores de 45nm (e diminuindo), os fabricantes investem em chips com mais e mais cores; 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Lançamentos recentes para desktops chegam a possuir 4 cores (Intel Core2 </a:t>
            </a:r>
            <a:r>
              <a:rPr lang="pt-BR" sz="2000" dirty="0" err="1">
                <a:solidFill>
                  <a:srgbClr val="002060"/>
                </a:solidFill>
              </a:rPr>
              <a:t>Quad</a:t>
            </a:r>
            <a:r>
              <a:rPr lang="pt-BR" sz="2000" dirty="0">
                <a:solidFill>
                  <a:srgbClr val="002060"/>
                </a:solidFill>
              </a:rPr>
              <a:t> e AMD PhenomTMX4) e para servidores 6 cores (AMD </a:t>
            </a:r>
            <a:r>
              <a:rPr lang="pt-BR" sz="2000" dirty="0" err="1">
                <a:solidFill>
                  <a:srgbClr val="002060"/>
                </a:solidFill>
              </a:rPr>
              <a:t>OpteronTMSix</a:t>
            </a:r>
            <a:r>
              <a:rPr lang="pt-BR" sz="2000" dirty="0">
                <a:solidFill>
                  <a:srgbClr val="002060"/>
                </a:solidFill>
              </a:rPr>
              <a:t>-Core), enquanto já existem pesquisas em desenvolvimento na AMD e Intel para produzir processadores com dezenas de cores em um único chip.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1872034" cy="1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2928">
            <a:off x="4652207" y="1589075"/>
            <a:ext cx="17748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87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2007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core i3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Core i3 utiliza um controlador interno de memória. Já o núcleo que o processador Core i3 utiliza se chama </a:t>
            </a:r>
            <a:r>
              <a:rPr lang="pt-BR" sz="2000" dirty="0" err="1">
                <a:solidFill>
                  <a:srgbClr val="002060"/>
                </a:solidFill>
              </a:rPr>
              <a:t>Arrandale</a:t>
            </a:r>
            <a:r>
              <a:rPr lang="pt-BR" sz="2000" dirty="0">
                <a:solidFill>
                  <a:srgbClr val="002060"/>
                </a:solidFill>
              </a:rPr>
              <a:t>; </a:t>
            </a: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Mais especificamente o processador Core i3 possui 2 núcleos de processamento físicos e dois virtuais, ou seja, ele já possui dois núcleos de processamento físicos e simula mais dois. A tecnologia que possibilita isso se chama </a:t>
            </a:r>
            <a:r>
              <a:rPr lang="pt-BR" sz="2000" i="1" dirty="0" err="1">
                <a:solidFill>
                  <a:srgbClr val="002060"/>
                </a:solidFill>
              </a:rPr>
              <a:t>Hyper</a:t>
            </a:r>
            <a:r>
              <a:rPr lang="pt-BR" sz="2000" i="1" dirty="0">
                <a:solidFill>
                  <a:srgbClr val="002060"/>
                </a:solidFill>
              </a:rPr>
              <a:t> </a:t>
            </a:r>
            <a:r>
              <a:rPr lang="pt-BR" sz="2000" i="1" dirty="0" err="1">
                <a:solidFill>
                  <a:srgbClr val="002060"/>
                </a:solidFill>
              </a:rPr>
              <a:t>Threading</a:t>
            </a:r>
            <a:r>
              <a:rPr lang="pt-BR" sz="2000" i="1" dirty="0">
                <a:solidFill>
                  <a:srgbClr val="002060"/>
                </a:solidFill>
              </a:rPr>
              <a:t>;</a:t>
            </a:r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pt-BR" sz="2000" dirty="0">
                <a:solidFill>
                  <a:srgbClr val="002060"/>
                </a:solidFill>
              </a:rPr>
              <a:t>É equipado com o acelerador de mídia gráfica de alta definição que proporciona reprodução de alta definição e com recursos avançados de 3D. O que faz com que o processador Core i3 seja diferente dos seus irmãos se da ao fato de que a nova série Core i3 pretende revolucionar utilizando uma lisura em 32nm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pic>
        <p:nvPicPr>
          <p:cNvPr id="6" name="Imagem 5" descr="Core i3 Logo p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330" y="1894521"/>
            <a:ext cx="1424940" cy="107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478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2007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core i5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pt-BR" sz="1800" b="1" dirty="0">
                <a:solidFill>
                  <a:srgbClr val="002060"/>
                </a:solidFill>
              </a:rPr>
              <a:t>Intel Core i5</a:t>
            </a:r>
            <a:r>
              <a:rPr lang="pt-BR" sz="1800" dirty="0">
                <a:solidFill>
                  <a:srgbClr val="002060"/>
                </a:solidFill>
              </a:rPr>
              <a:t> é uma série de processadores da Intel destinada a desktop x86-64 que aborda a utilização da microarquitetura  </a:t>
            </a:r>
            <a:r>
              <a:rPr lang="pt-BR" sz="1800" dirty="0" err="1">
                <a:solidFill>
                  <a:srgbClr val="002060"/>
                </a:solidFill>
              </a:rPr>
              <a:t>Nehalem</a:t>
            </a:r>
            <a:r>
              <a:rPr lang="pt-BR" sz="1800" dirty="0">
                <a:solidFill>
                  <a:srgbClr val="002060"/>
                </a:solidFill>
              </a:rPr>
              <a:t>  Intel Core i5 utiliza uma soquete denominada LGA 1156;</a:t>
            </a:r>
          </a:p>
          <a:p>
            <a:pPr>
              <a:buFont typeface="Wingdings" pitchFamily="2" charset="2"/>
              <a:buChar char="v"/>
            </a:pPr>
            <a:r>
              <a:rPr lang="pt-BR" sz="1800" dirty="0">
                <a:solidFill>
                  <a:srgbClr val="002060"/>
                </a:solidFill>
              </a:rPr>
              <a:t>O processador Core i5 continuará a trabalhar com uma controladora de memória embutida, permanecendo com a arquitetura </a:t>
            </a:r>
            <a:r>
              <a:rPr lang="pt-BR" sz="1800" dirty="0" err="1">
                <a:solidFill>
                  <a:srgbClr val="002060"/>
                </a:solidFill>
              </a:rPr>
              <a:t>Nehalem</a:t>
            </a:r>
            <a:r>
              <a:rPr lang="pt-BR" sz="1800" dirty="0">
                <a:solidFill>
                  <a:srgbClr val="002060"/>
                </a:solidFill>
              </a:rPr>
              <a:t> do processador Core i7;</a:t>
            </a:r>
          </a:p>
          <a:p>
            <a:pPr>
              <a:buFont typeface="Wingdings" pitchFamily="2" charset="2"/>
              <a:buChar char="v"/>
            </a:pPr>
            <a:r>
              <a:rPr lang="pt-BR" sz="1800" dirty="0">
                <a:solidFill>
                  <a:srgbClr val="002060"/>
                </a:solidFill>
              </a:rPr>
              <a:t>A diferença para o seu irmão Core i7 se dá pelo fato de que a geração i7 possui uma controladora de gráficos PCI-Express embutida, utilizando uma interface de comunicação denominada DMI (</a:t>
            </a:r>
            <a:r>
              <a:rPr lang="pt-BR" sz="1800" dirty="0" err="1">
                <a:solidFill>
                  <a:srgbClr val="002060"/>
                </a:solidFill>
              </a:rPr>
              <a:t>Direct</a:t>
            </a:r>
            <a:r>
              <a:rPr lang="pt-BR" sz="1800" dirty="0">
                <a:solidFill>
                  <a:srgbClr val="002060"/>
                </a:solidFill>
              </a:rPr>
              <a:t> Media Interface), que agiliza ainda mais a comunicação com o chipset  e pela falta do SMT, recurso semelhante ao </a:t>
            </a:r>
            <a:r>
              <a:rPr lang="pt-BR" sz="1800" dirty="0" err="1">
                <a:solidFill>
                  <a:srgbClr val="002060"/>
                </a:solidFill>
              </a:rPr>
              <a:t>Hyper</a:t>
            </a:r>
            <a:r>
              <a:rPr lang="pt-BR" sz="1800" dirty="0">
                <a:solidFill>
                  <a:srgbClr val="002060"/>
                </a:solidFill>
              </a:rPr>
              <a:t> </a:t>
            </a:r>
            <a:r>
              <a:rPr lang="pt-BR" sz="1800" dirty="0" err="1">
                <a:solidFill>
                  <a:srgbClr val="002060"/>
                </a:solidFill>
              </a:rPr>
              <a:t>Threading</a:t>
            </a:r>
            <a:r>
              <a:rPr lang="pt-BR" sz="1800" dirty="0">
                <a:solidFill>
                  <a:srgbClr val="002060"/>
                </a:solidFill>
              </a:rPr>
              <a:t> do antigo Pentium 4.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sp>
        <p:nvSpPr>
          <p:cNvPr id="4" name="AutoShape 2" descr="data:image/jpeg;base64,/9j/4AAQSkZJRgABAQAAAQABAAD/2wCEAAkGBhQSEBQUEBEUFRQVFRQWFRYUGBYXGBYUFRUWFRQUFBgYGyYgFxojGRcUHy8gIycpLCwsFR4xNTAqNSYtLCkBCQoKDgwOGg8PGi4lHyQsNCwsKykyLC8qLywuLywqLSwwLCwsMDQvLSwpLC0pLCwsLCwvLCwsKSwtLSwsLCwsLP/AABEIAMABBgMBIgACEQEDEQH/xAAcAAABBQEBAQAAAAAAAAAAAAAGAAECBQcEAwj/xABSEAABAgMEBAUOCwcCBQUAAAABAgMABBEFEiExBgdBURMiYXGRFBcyMzRUc4GSobGys9IWI0JSYnJ0gpPT4RU1U6KjwdEkRGODwsPwJTZD4vH/xAAaAQACAwEBAAAAAAAAAAAAAAACBAEDBQAG/8QAOhEAAQMCAgcECgICAQUAAAAAAQACAwQRITESExRBUVKRBXGB0SIyM0JhobHB4fAVYhZTNAYjY3KD/9oADAMBAAIRAxEAPwDcY4bXtlqWbLjywkZAZlR+akbTHTNTKW0KWs0ShJUo7gkVJ6IwDTPTFT7pdXtqGkbEI/zlXefMzTw6w3OQzSdXUmEANF3HLzRna+tVwk8ClDSdhXxln/pHNQ88Up1kzPfR8hHuRmD04tZqVH+8eNzn6YfBibg1g8VkuZM/F8h8MAtU65Mz30fIR7kLrlTPfR8hHuRlvB8/TD8EOXpMFpM5Ah1L/wDa7qtQ65Uz32fIR7kN1y5nvs+Qj3IzEMDl6TDiXHL0mO0m8gUap3+13VaZ1zJnvs+Qj3IXXNme+z5CPcjNOpU8vSYl1Inl6TE3byBdq3f7XdVpHXOme+z5CPchuudM99nyEe5GciTTuPSYcSKdx6THYcjV2gf9juq0XrnzPfZ8hHuQ3XQme+z+Gj3Iz3qBG49JiQs9G49JibDkaot/5HdVoHXRme/D+Gj8uG66Mz34fw0flwBCQRuPSYmJFO49JidEcjeij/6O6o566Ux34fw0flwuunMd+H8NH5cBIkk7j0mJCTTu85idAcreiHSP+x3VGfXTmO/D+Gj8uG66kx34fw0flwHiTTu85iYlE7vPE6screijT/u7qi3rqzHfh/DR+XDddWY78P4aPy4FhKp3RISyd0Tqhyt6KNb/AHd1RN11pjvw/ho/LhddeY78P4aPy4GhKp3RLqRO6O1I5W9FGu/u7qiLrsTHfp/DT+XDddmY79P4afy4H+o07ofqJO7zmO1P9W9F2v8A7P6q/wCuzMd+n8NP5cN12pjv0/hp/Lii6iRu85hdQo3ecx2o/q3ou2gcz+qvOu3Md+n8NP5ce0trbmK4TaVci0IA9QemB7qFG7zmGVZyDs/88cdqP6t6LtpHM/qtVsDWulZCZtARXJxupT95OJA5QTzCNAadCgFJIIIBBBqCDkQRmI+ZEMFo4diej9DGj6sdLC26JV1XxbleCr8hzO6ORWOG/nhKopAG6bBa2YWlSVxLgyQ3ByPmtXhQoUZi2kI60J0t2eoA9sWhHixWR0Ip44+dbUfvvKGxOHRn56xv2t7uJvw6fZux8+TQ+Oc+sqNKHCEd6yJsak/BqaHAhARICDVZKQESAhARICCQEpARICEBFtYGjExOLuyzRXTslZIT9ZRwHNnuBibgYlQASbBVYEdEnIuOquNNrcUfkoSVHoAg/a0Ss2QxtKaD7wzYYqQDuVd43lFHNHpMa3Ayng7NkmmEbCsCvPcRQV51GA1hPqC6s1Qb67rfDMqssrVHPO0K0IZH/FVjT6qKnppBGzqcYaAM5P0G26ENDynCfRATaOnk8/2yacA+a2eDHNRFK+OKNaio1USTvOJ6TE6Ers3W7lGshbk2/etYTo7YLPZzKXDyvqV7KkeiXtHk7Gz92ZV5yDGSCJAROz3zcUO1AZMHRa4HtH1YUaH3X0+egj2RopYj+DLraScgh8g+StR9EZABEqROznc4qNrHvMC1S0NS6CKy0yobg6kKB+8inoMBluaDTcpUutVQP/kb46Oc7U/eAjhsrSGYljVh9aPog1T40GqT0Ro2jGtlKyG55IQTgHU9j99PyecVHIIg6+PH1h81w2abD1T8v3osqAiQEa7phq2bfSXpIJQ5S9cTQId28XYlR2EYHbvjJltlJIUCCCQQcCCMCCNhhmGZsouEnUQPhNndVECJAQgIkBDASpKQESAhAQ8EgSiQhqQ8chSiUNDxKhIRKFDxyFQcbvAiPITCkBp1JooGoP0kEEHpEdIjifPxKOdfpgHhWxE3Hf5r6TlnwtCVjJSUqHMoV/vCjnsTuZjwTfqJhR5g5r24NwhLW/3E39oT7N2Pn6bHxy+dUfQGuHuJv7Qn2bsYDNj45XOfTGjD7Ed6yJ/+Q7uUAIkBCAiQEWqolICJAR02ZZrkw6hplBW4s0Skek7gBUk7ADF7pro8zJKaYbc4R9KCZlQrdDiqFKEjYAmvLjU50HaQBsu0SRpblF/V7PoaU6uVUG0oK1KvNYIAvE0C65R5q0xmupkSyHS2yhJF1riFdSSS4oYqrXKtOSDa0tcLTsm5LiWcBWwtoKKkUBU2UVPJjGX0gY9J3rhFLos9mUhEgIQESEMBKlOBEgI7rAaCpqXSoApLzIIIqCC4kEEbRSNd1laPyzVmuralmULCmqKQ2hJFXEg0IFcorfKGODeKsZCXsc++SxYCJAQgImhBJoBU7hDCUKYCPVloqUEjMkAc5NIZTRSaKBB3EUPnj3kB8a39dHrCJ3Id+KI7V1bTUsyt53griBVV1ZJoSBgLo2mKqzNHnXkFaALo2m9jzBIJpymgwOOBjaNYX7smfqj10xk9iaRJabuqBBFBUJC6oCnVC7VSS2sKdWQsHYnKhqrDLJIwnfdPVEEUUobusizVhpGtDpkXzvLVTWhAvFAIwKSnjCmGBpgRHNrZ0fCHETKBQOm45T+IBVKvGkHyeWBOz7RpOsuIBAQ4wEitTcbuIAJ2kpTjzmNa1ly4VZrpPyC2oc/CJT6FGAeNVO1w35qyM66me0+7ksSAhwIQESEaixClDgQhDxKFKHEIQ8ShSh4Qh45QlEhDCHjkKUcD3akc6vTFiIrXu1p51QD1bFn4+a+jrE7mY8E36iYUKxe5mfBN+oIUeYOa9u3IIQ1xdxN/aE+zdjA5sfGnx+mN71ydwtfaE+zdjBZsfG9PpjRh9iO9ZNR/yD3JgIkBDARcaKWR1VOsMnJbiQr6g4y/5QqLjgLqkC5sFoOi8imybKXPupBmX0gMhXyQvtafH2xXIkDZGXTDylqUtaipSipSlHElRqSTykxp2vG0vjJaXTglKFOkDKqjcRhyBK/KjL6YRXCLjSO9W1BsdAZBfSWkDY/ZUxgO43fYKjM9SSf9c9Uf7c+0bjTtIP3VMfY3fYqjM9SXdz32c+0bhaP2T03L7Zi0bSXTSVkVoRMBdVpKhcRewBpjjD2XacnajK7qEuIBurS4ihBIqM8sMiDs5IANdw/1Mv4JXrxZ6j+1TX12vVVHGICLWDNcJiZ9UckHTthiUtlDKSSlMywUVzuLWhaQd5ANK8kbfbtstyrCnnq3ElIN0XjxlBIw5zGT6Z/+4EeFk/8Atwd60/3W99Zn2qIOQaZjvvVcJ1Yl0dyArZKLYtRsSpUEFtKVqUmhSlBWpaqcxAHKRGgzExI2OykXQi9gAkXnXCKVJO3MYkgCo5oCdS7Q6qfVtDIA5lLFfVEGelujsjMPJVOP8GtKKJSXUN8W8o1uq5a48kTKQHiM30QogBMZlFtInevazrYkrWaWi7fCeyQ6mi01yUkgmnOk7Iyi39HTJT4aqSm+2ptRzLalYV5QQQeaNK0esizZJ0uMTaLxSUG8+2RQkHLDGqRA5rNm2nZqUUy424cQooUlVKOIKQbpwzVBQHRk0W30TxVdS3SiDn20gdyNNYP7tmfqj10xhAEbvrA/dsx9UeumMLSmpoM4voPUPelu1PaDu+6ttEbNL86wgCo4RKlfUQb6vMKeONS1oTgRZ6k7XFtoHiVwh8yI8dXWh5lWy68mjzgpTa2jO6fpE0J5gNhgQ1l6RCYmQ02atsVTUZKcPZnmFAnxHfAk6+oGjk1GG7NSnSzchKXl1LUlCElSlEBIGZJwAEes7IOMrKHkFCxSqVZioqItNC7OW9OtpbcLaheWFhIUU3UnGhwONBjvi2ldGlz89NB2Z7SSFulAqq6SgcUEBOCT0Q66UNcQTgBdZjIC9gLRiTYZWyQfDgQbJ0CYeacVJTweW2mpTdArgSBUHCtDQ4iK7RvRFMwyuYffDLCDQqpUk4V24DjJG2pOUdtEdib5KDSS6QbbP4i2GeKG47HrJdQ0l1bSktrpcWRgqoJFPECYsrdsOXabSuWnEv1VdKKUWMCb2eWFMhnFtpXY76eo5Th1PFSRcbupQEEXUAVGY7LE5ARxmFxbfxvuUCnIDr7rZWOeX6EGx1TlmOs3eGbWi8KpvAio3isF7Wgssh1DL88OHJT8WlNcVUomtdvLTPKPbTiSXN2miXZpVLSRjkmpUtSjyUKfNAipaXADKxJKM0TmxkuzuAALHEoCjtFjvUSeCVxgSmgrUAFRIpsAB6ILUavWVqU01PoVMJBqi6KVGYNFEjHPOm6Btu0lMqSLl1bKHms8lKW4a5fJKsttIMTB/s/mqnU5i9rkeFj3rgXLKSlKlJISupQSMFBJoab6HCKd3sE86oJLUtXhgkBAQlBXdSDUJSq4EpHNdz21MDbvYDxwZuRihYGh3om4/C+j7F7mY8E36ghQrF7mZ8E36ghR5k5r2jcgg7XL3C19oT7J2MImx8aOY+mN21z9wtfaE+ydjCpsfGp+qfTGlB7LxWTU+3PcmAg01RIBtVquxDxHPwZHoJgNAgk1eWgGbTllnAFdw/8ANSWx51CLJBdhVURs8d6u9dCD+0gTkZdunlOD01gEpGwa67AK2mppArwVW3ORCyChR5Aqo++IyECIpzdgU1QLZCvoq1JpLljurQapVJOEHkLBjOtSfdr32c+0bgSs/SmZZYWw28eBcStKmyApNFghV2o4pNTlSI2FpA/JuFyWWEKUm6SUpVxag0ooHaBANgIY5vFG6qa57XndmjfXb3TL+CV68WWpDtU19dv1VRnVuaRvzikqmVhakApSQlKaAmp7ECuMe1g6VzMmFCWcCAsgqqlCqkAgdkDTODMLjDob1WKhon1m78Ig0/mQ3bfCKyQqWWeZIQo+YRqWk9jiekltNuAcIEKQvskmikrScMwQMxvjBLVtZyZdLr6ry1AAmgT2IoMEgDIRYWRplNyyLjEwpKNiSErSPqhYN3xRz6dxa2xxC5lWxrn6QwciSw2jY9qJbmHEqQ40AtaagJC1G6TXcpAqdyjBnpzoMJ8IcacCHUCgKqlK0E1AJGIoakEVzPix617admnOEmF313QmtEp4oJIFEgDaYsbG02m5ZIQ08bgyQsBaRyJvYpHICIJ8EhIe0+lvQMqYgHRuHonLiiyydTir1Zt9N3His1JJ2cZaRToMB1s2OZKbLSlpXwakqqkjFNaio+SqmYPooYsZ3WRPOpKeGCAc+DSlJ8rMeIiBskk1JqTiSdpOZMXRMluTIfBLzyQWAiae8rcdN5hLllPrQQpKm0qSRkQVoIIge1VWCyWTMrQFOpcUlJViEBKUmqRsOJx9EZ9L2u+lpTCXV8EvAt1qk1IOAORrTKEm1HkslgOKS1eJKBgCo0BvUxOQwOGEVtpXCMxg5n5K51cx0olLch81oem+sRISpiTVVRqFupySNqWztV9IYDZjlmMKHAhqGFsTbNSFRUPndpOR1qpZAemHlZNM0P3jePmbMeuijpRZloTJ7Jy8kHlKcP5nYEbPt15ht1tpd1Loo4LqSSKEZkVGBOW+HRbjwljLBdGSq8U3U4moViqlcwNuyKnwOc4niR0CvjqmMa0Y3Ad1KLNX3xUpPzHzW7qedKFqp0qRHDolbj0oi45LLdlnsSm4o1qLpUgkUVUChSc6bIope3HkS65dC6NOGq00TUni/KpX5I2x32bpvNsNhtt7iJFEhSUKoNwJFaRzoXHSNgbn6KGVLG6AuRog5AZk9+Su9I9E2mp+VSyCEPrSS2fkUWm9SuIBBOByofFeuPBy30gntTBCfrFJUfM4eiM8VpC+ZhMwp0qdT2KlBJpgRQJpQDE4U2x5uWw6p8vlw8MVXr4oDWlMKYZYUgdne4WcfdI8Sp2uJpJa33gbfAflFdjSDjltqU42sBLzyySk0om9cxP3aRdaMzActS0HM1JF1A3hKrhp5CemBNesOeIpw4HKENg+rFPJWq6y7wrThS5jVQ21xN4HAg7jEGne8HSsMLBS2sijLdG59IuN7cLcdyM7PttLThcasd1LiQq8q85gD2dbyKDbATOzJcdW4RQrWtdN15RVTzxbz2m828goW9xVAhQSlKag4EEgVpFFF8ERZckY95P1SlVOJAGtOA+AH0SEVT3YjxxbCKp7sR44ueqYM19HWL3Mz4Jv1BChWL3Mz4Jv1BCjy7s17hvqhBuujuFr7Qj2TsYZN9sR9U+mNy109wNfaEeydjDpvtiPqH0xpU/svFZFV7fwTARNJplnyemGAiQEMhKEr6E0L0ibtKSo6EqWE8HMIO0kUvU+aoVPSNkZrprqzdlFKcl0qdl8ThitsblgYkD5w8dNoxYFuuybweYVRQwIOKVJ2pWNoP6ihjcNE9YkvOgJKg0/tbWcz/w1fL5s+SEnNfA7SbktBr2VDdF+DlgIESAj6DtvV9JTRKlshCzmtriKJ3mmCjzgwIz2pMY8BNHkDqK/zJI9WLmVcZzwS8lDKPVxWWARICDt7U5ODsVsK+8selEc/WnnvmNfiD/EXiePmSxppuUoOAiYEGbeqSeOYZHO4f7JMdrGpuZPZvsp5r6v+kRO0RD3kOyzH3SgECJARqcnqabHbplauRCEo86iqCGz9XMi1Q8BwhG10lf8p4vmit1bGMsVa3s6Z2dgsVkbOceVdZbW4dyElXTTLxwY2NqomHKGYUllO7s19ANB0+KNaZYShNEJSlI2JASB4hgIpLW07lJeoU8FqHyGuOeY0wHjIig1kkmEY+6ab2fDENKV32ClYOhctKULbd5f8RfGX4tifEBGHzXbF/WV6TBlbutJ92qZdIZR87snD48k+IV5YCia5w1SxSNJdJmUhXTxPDWRDAJhDwocQ8sxKHhQ4iUKUPCEOTTOOUJ4eKt23k1o2hbpHzBhHn+3196vdB/xFDqmJpsXJltFO4XDVcw4EUo0gVn1K9Tm/SJft9fej3Qf8QO2Qcyn+PqeT6K5h4pRpAvvR7oP+IcaQr70e6P0jtsg5go/j6nk+iuxFQ/l0xBOkaiQOpXakgAcpw3R4tomnF/Fyby0DBRbQp2iiK4lAIyphyxzqiMi4Ksho5mus4fRfS9i9zM+Cb9QQolZCCJdkEEENNgg4EEIFQRDR545r1zcggrXX3A19pR7J2MQm+2N+DPpjbNeLoTZ7ZOQmEeydjCVTxVdcLaglIKSQKitcMY0KdwEdvisupY4y3HD7LsAiQEcQtZH0uj9YcWu39Lo/WGRIzilDDJwXcBEgI4RbDf0uj9YcW039Lo/WC1jOKAwycEa2JrEnZYAJe4RA+Q9xxTcDW8PEYMbP11DDh5UjeWlg/yqAp0xjYttv6XR+sOLcb+l0frFTmwOzsrmPqWZXW/S+tqRV2RdR9Zsn1CY7E6y7PP+56W3fcj52/brX0uj9Yl+32vpeT+sVbPBzK7aqoe78vyvodWsuzx/uK8zbvuRyva15IZF1X1WyPWIjAxpA19Pyf1iQ0ha+n5P6xIp6fmUGqq+T5flbPNa5Gx2qWcV9dSUereijndbE2vBtLTQ3gFSulRp5ozX4RNfT8n9Yf4RtfT8n9YvbHTN4JZ8tY7j4IltG35iY7e+4sbio3fJFE+aOECKoaSM/T8n9YXwlZ+n5P6wyJYmiwISboJ3G5BVtDxU/CZn6fk/rD/CZn6fk/rE6+PmCDZZuUq2Ah4qfhOz9Pyf1hfCdn6fk/rE6+PmCHZZuUq3EPFR8KGfp+T+sSbtFx83ZZtQG1axQDm/8PNAPqoWN0i5EyinebBq7J20UNDjGqtiRmf8RGVsZ6aF9wFLQIo2nM4jPp//ACLCwtGLryCtJUpRxWqudK4RpdnSIalgUhNStIqTQUKkg05d0eer+1nDRazJxFu4kj7LfouzY23LsSPrh5qmszQ1tpKKoCalJoM8SAa9Oce8/o00HHKJPycRlihPLF5ILJQkqpUhRN01FaY3TtGOcc86jjLJvVojKtOwTnyx57tAOY+9/wBwW/SWLwP3eqaQ0aaLRVQ1oebPdHu7ow1/DczThUVyVy5R32cPiPErmz2x7OsJyq5mn51clcmUZjJXaTseK0pGt0/FVkrou0Qg3VfJNK8g5coUvo2zVslKgLxqoni7eWLeTQLqM8k765Dzf2jnckkuISlRXxioGlabcqimyKhK45lAWt0sVTTdhtJCyKVF4jxAkUiz1O9omfDj2TcQn7Cb4MqqurbZQMRkkKUK4ZxPU72iZ8OPZNx6rsh+lSyY39IfRYVcxjaxmjvafqtChQoUPKU1IyDWHIh61kNqJCVloEjOlyuHRGwRk+mgP7bZpSt5oCuWKCNkWsNmSEchSlT60X/uPuveX0FZbSUpJNT8reaJ/wAR5P6IoKk02gxe9VqvcYJxplXfXf8ARhy4LoWUqF1ZRQ3ccK3sCcOgx49j5XaLpHeje1/mt4tzw9Ii/wArfVDsrogmtSRdrUb6XaY/erHM/okktjAghIqSMjT9YMGW64JoBy1McE8hDSilak5DMqyNOXkjRJaXCNhu4Zj0t2G4JK7YjrHkgE4Zb+8oVb0XaBALmF7jFGBICSBT+XoMdkto0ySsArWFIIIONCSOgYxYIelioALTUkAC8cScAIsWrNSDxQrxHZUHfyREjjGLPw79IfZSZaeYlzXOPdo+aHF6DtlLY4MquoSkk0zAFc+WsefwFb/g7TtTyQVIBTVACyBkokYimQEeS3lVwVQHbhnuhIz1GlZr8/j+VeymgIx+n4VC5oO0htRu/J2lHJhgN8ctn6JN3+wA4pyocfu4xeT3C3k3XwpBNFoCACMD8o8tMo7FqbaCFqqBdxIGZwFcTAyTTsGi59yeBumGU0Rybvwwt8eC5RoajPlJpjWl3DZvhDRFCwaCnOCPSItZm3mReSquCQTgMAoJoc/pCIN6QMpFKqwIScBmbxG3kMIaya29WagkX0VXHRRu9Shz3H/EcJ0RR6fTF+3bTI44KqFd2l0dlQH+8c0xaTaFFK3EJUDiCQCMjD0GudC+wJNx97qlwbFINPAWOeCqBomiOSc0RSl44iikJI5MQn+0X37YZ/jN+UI7XmOECSkihSihxoczhTnhuiEzS7TBGG8W3hJ1z4nBugQcTkfggYaNIDoqcKVy2Jcbr4+MImxoy2E1qMQ350sn+8EloWaQEpNTeJ7HLsmcweaKx2qWjUnNvOlaEM0y2YRu0oJI0t6zKg2pnEHHh8F2/Btg4BxJO7mOPoPRHtK2CylWBBOOzaRSL2clWkEUbTU3q4bDgfSYqXnjwl3hFISR8lJJAwyplsx5o8m9wcwOYTY8bfZbdLG8kh1vmvaVlClwUTxQfNTOO9hg8AE5KCgaEVwCgfRFRJzJSCCpSqLWKqNTQKNKnmh2nL63CuhSAm7eGAzvUPRXxQ8RLNYNFy21rfDL644oJGtjbpk2Bvn+/BW0pLqSlN4UoFVrQZjDAGg8UV9o2g2gqGw3KYgYJABpXmihtXShKTRgAqyv0FB9Ubec4c8DLrpUoqUSScyY9HB2HrvTqjnuGA3fH4LzFT20YyBT7t6OWraaSgoTkcqqTvrHu5pG2TXm+UnZXl5Yz4CHAhsf9PUQ3HqUk7t+sJuXDoEfM6Qti7lgAOyTsAG+EjSBsBAw4pJ7JO2vLywBARICI/xyh5T1PmhPb9ZxHQI3mLcQptSQRVV7anaCBt5Y5NB7cTIMPl5NQpy/VCkmgCEpoeWoy5YFQIonHDeWmpu8U02VoRWm+G4ezIKZhZGMCblCO0qieTWOOIFsl9LSkwHG0LAoFpSoA5gKAND0wo8LG7mZ8E36ghoyTmvVNNwCoWxbbcslCniQFrDaaCtVlKlAZ7kmM00hd4a1GX0JVwaVNkkjIJSQa4xb67z/AKBr7Sj2T0ZFaE2ta2VLUSS1ia8sPQQtfG6+8W8CsitleJGgbsfELWpidB7GteaPVdooLKU0N4GqsMMiM+akY8FneemJBZ3nphYdh02gGXNr3z35cFJ7YqtLSwvll+VsMhaiUgXq1ruMNPzEs6qq0LJoBUFQyjIQs7z0xIKO89MEOxIWymVjnBx3g2z8FRJ2lLI0Me1pA4j8rTl2ZJHNpzy1R0SLcoyoqbbWCU3OyUeLnTGMtbClEBNSTkBUkncBti0GjM5SvUsxTwbn+IN/ZbD68z/FyCOtkb7ONvg38rS/2o1h2zAUGOzoiBnmMO2YGoxOHNhGTrCkkhV4EZg1BHODlHtKSjjqrrSFrVuQFKPQIW/xukGOk7r+EwO3Ku9hbofNah1RL49txNTxlUrvyxiExMs3TcCicAAoXhSorgQNkZ9MWBNNpvOS76U7SULoOc0wjgvHeYJv/TtJmHOPiPJQ/tusGDrdD5rRura1KgkmgGKAa0pQGpxGA6I8XJ5exLewmqE5jI5wGSdlPuirTLqxvQhah0gUjpVozOAVMrMfhr/xFw7FpGn1j1CBva1XbBoPgfNEqp96lAlqla0uJpe3558sXTlqIJwUfI/WMwcQpJIUFAjMGoI5wcoZNSaCpJyAr0CCf2DTP3n5eSA9tVHAfPzWkqnx845fM/Xzx5Kmx87Z8z/7Yc8Bzejc2RUSz9PBr/xHhNWW+0KusuoG9aFpHSRSKh2FSZBx+XkjPbFW0XLR0PmjNx6vyt3yKf8AVh/eOW0by21JBqb6CMLuAIKsMaQMs2U8oIKUEhZuooUm8rDACta4jpEeKpZYQFlKgkqKATleSASnnFRF8XY1PG4Oa43Hdxvw+Cqm7XqZGFrmix+B81pk1bza6cRzCuxO370crVpIS6FgLrdKSKJ2lJB7Iboz2WYW4sIbClKUaBIzJ5I6Z+yH2LvDtrbvVu3ttKVp0iKf8eowBHc9Vze2qsAuAFt+CJpi0G2rynVAkrWpKE5kKNRe3f8AmcDtp20t7A8VGxCcuSu+ONqXUrsUqPMCfRHoJFz+GvyVf4jXp6SGnFmBIVVbUVXrk2+S8IcRNbCk9kkjnBHphodWacM0ocCEBEgIlCkBDiFEgI5CkIH19sXzJ9EEIgfX21fMn0GK5Nyapfe7vuvpCxu5mfBN+oIaHsbuZnwTfqCGjy7syvdt9UIH14/u9r7Sj2T0ZBMDFjwP941/Xl+72vtKPZPRkUwO0eB/vGnSeosWv9qP3cUwESAhARICHwswlICJAQgIekEhW0aC2C1JSQmXQA4pvhXFkVKG6XghO7i0rTM+KKh3XKL5uylUVwKnKKI5QEEA8lTBFplhZDtP4LY8V5A9EYiBGdTxNn0nvxxWtVzvptGOPDBGukNsotZ+VQw2ptwlSFlQScFFJBqDVQSAs40g8tCelrJlEhLeFbqUppecXSpUtXnJPJTYIzbVsn/1JnkDp/pLgi1xK48sNl10+OrcTJGDK2H3c/qhilIhfUe9e30VjYmtRt55LbrBaCyEpUF3gCcBe4ooK4Vit1oaLoQEzLKQm8q66kYAk1urpsNRQ76jljPEGhrujatYYrZj1f8AhHx8KiJfGIJmFm/BDHK6qgkEmJbiD18lLQFVLMYO5Lh/qLgab1wGovSgpyOY+dEEugaa2WyBtS4P6i4AWtWE6SAUtgbysU8wJ80VRthMj9bx81fM+obFFqeGOHwCOras5m0pHhUJ4xbK2lkUUlQrxDyVBSRl5oodU1koKXZhSQVBQbQT8kXQpRG4m8BXk5YInSizbNuqWCUNqSnZfdVeNEj6xPMByRWaph/pHfDH2bcAHEQPAOF8EZa01MZcPStc9/7deNsa0OBfcaRLhQbUpF5S6VKTQ4BJoKg7YodIdYapuXUyWEoCik3r5V2KgrK6N0X1o6reFecc6ppwi1rpwdaXlFVK38c4oNKNAeo2OF4e/wAdKaXLuYONbx3QzDst22z8c0lU7dZxd6uPDJUEnafBhvi14NxxedK30oTTLClyvjj0tC2S6gJKQKKCsDmq7xzTepZUr71NkVtIeNHVtvdY2tdbRvgrCwZxTUy04hBcUlVQgVqo0IoKAnbui702t52Y4IPSqmLt8i9e41btaXkjKg6YrtD+75fwg9Bgs1s/7b/m/wDbhaQt2hotjbPqnYmuNG9wdhfLorDVoLkgtZ/iOK8SUpH9jHINbCO9leWPdiy0IZSbMSgrA4QPVxFReWtNcdtIr3NVbRHxcwuuwkJUPNSEbwmV+t44LUtUiCMU/DHL7oa0v0rE7wVGijg7+agqt67yCnY+eB4RaW/o67KOBDtCCKoWnJQGfMRhUcsVka8IYGAMyXnKl0jpCZfW3pCJQhDgRalUhEhCAhxEoSkBA8rtrnMn0GCMQOntznMn0GK5Nybpfe7vuvo+xu5mfBN+oIUKxu52fBN+oIUeWdmV7xnqhA2vL93tfaUeyejJJgdz+B/vG064bOLtmLIFS04254gShR8QWT4oxRS6ttK+ZVB5NxjToz6BWL2gP+4D+5FSAiQEICJARorKJSAiVIQESAggEF1uOkKS/Y6y3jel0LFNoASvDxCMRAg/0D1goYbEvNVCE9rcAJugmt1YGNK1oRXdF+7L2KslwmWqcTRZT/ICPRGdE51MS1zSRfCy15mNqw17XAECxBQLq8eCLSYqcytPjU2oDz0gp1wShIl3AOKC4gncVXVJ6bquiKLTS25ZS2BZ6QgMlRvoRcF4lBSU4AmhSTUjbBbZWn8pNM8HOhKFEALS4KtqO9JxA30NKcucTJp6bZw0/Eb0EWr1b6YvHEHduWVycqpxxCECqlqSkDlUaCNi1kPBNmuA/KU0kc99KvQkx4y03ZMoeEaXLhWOKCXFCud2l4jxQDabaYGdWlKAUsoqUg5qUcCtQ2YYAbKnfh13VErSGkAcVFmUkL2lwLnYYLRNBFUstkjYlz2i4G9C9YDzsylqaUkpcFEEJCaOZgGmw4jnpHfojpRLNWc224+hK0pcBSa1BK1kbNxEZa2oggg0IoQRmCMiIiKnEjpA4b8D1Uz1ZibCWHdiOma0DWtZCwtuYBUUEXCCSQhWYKRsCh508sWmqbuR3wx9miJM6VSs5I8HNvIQtaLqwcCFjJafGAoQNaC6VIk3HGnjVpauzTUgKThepmUkU5cBA6L3QGMjEI9OJlU2YOwcOhVZpBa76ZuYAfeADzoADiwAAtVABXARWP2g64KOOuLFa0UtShXfQmNRmm7IfWXHFy5UrEnhCgk7yAoY+KB/SuWsxMsrqQtl6qbtxa1YXhe2kdjXOGIp2mzdA37knUUrwHP1gtic0DQ8KHEaCx1caH93y/hB6DBbrZ/23/N/7cB+jMylucYW4oJSlYKicgMcTBHrHtll/gOBdSu7wl67srcpXoPRCMjTtLDbC3mtSF7RRSNJxuPsgqkWmjc0tuaZLSiCXG0kD5QUoApI2ggwSaPrsxyXbRMpSh1IopSr6Lxqcb6TQ7M4upJqypZQdQ60VJyPCKcI+qmpx8UdLUixaWG/chgojdsgkbbA54hLWggdStnaHhTmKF19AjMQIJNM9KRNrSlsENN1u1zUo5qI2YYAc+/AdAi2jjdHEA7NL9pTMmnLmZZJCHAhARKGlmlIQ4EIRICJQlICBynxznMn0GCF1dATFFKMFx4hIqpxSUJG89iPOYqkOSdpAfS/d6+i7H7nZ8E36ghR0S7IQhKRklISOYCkKPLnEr3rRYAJpqWS42pDgvIWkpUDtSoUI6DHzzpNow5ITC2lgqbVUtr2LRsP1hkRv5CI+i44LYsRmaaLcwgLScRsKTsUk5pPLF8E2qd8EtU0+ubbevmlL13A4jZvj2EynfGi2zqdcSSZZxDiNiXOKsclaXVc/FigVqpm69yV5nG/fjVbOwjBw8Vhvpng2cw+GKGuqk74kJtO+CLrVTfef9Rv8yF1rJzvP+o378HrhzDqq9nPK7oh4Tad8S6tTvMX3WtnO9P6jXvwutdO96f1GvfjteOYdVGzHld0VD1aneeiH6tTvPQYvetfO96f1GvfhdbCe70P4jXvx2vbzDqo2V3K7oqPq1O89Bh+rU7z0GLvrYz3eh/Ea9+F1sp/vU/iNe/E7Q3mC7ZHcruiperU7z0GH6tTvPQYuetnaHep/Ea9+F1tLQ71P4jPvx20N5go2N3KVUCdTvPQYXVqeXoMW/W2tHvU+Wz78Lrb2j3sfLZ9+O2lnMFGxP5T++CqhOp3noMOJ1PL0GLTrcWl3sfxGffhutzaXex/EZ9+O2lnMF2wv5T++CrerE8vQYkJtPL0GLDrdWn3sfxGffhdbu0+9j+Ix78TtTOIUbBJyn5+S4RNJ5egxITSeXoMdnW8tTvc+Wx78Lre2r3ufLY9+O2qPio/j5OB+fkuQTKeXoiQmU8vRHT1vrV73Plse/C639rd7ny2Pfjtrj4qP42Xh9fJc/VKeXoiQmU8vRHr8ALW73Plse/C+AVr/wAA+XL+/HbXHxQ/xkvD6+S8+qU8vQYkJlPL0GJfAO1/4B8uX9+H+AlsfwD5cv78dtkfFd/Fy8Pr5KImU8vQYRmxsBPiiXwGtn+Ary5f3om3q8tdw0U3dG9TjQH8hJ80dtkfFQOypb5fXyVTaM9sOG4CDTVRokpbgm3U0bRXgQflryKx9FONDv5o7tGdTKG1Bc84HVDHg0VCK/TUeMvmoPHGltthIASAAAAAMAAMAANgjPqazTGi1bdH2dqrOfuUoUKFGatl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hQSEBQUEBEUFRQVFRQWFRYUGBYXGBYUFRUWFRQUFBgYGyYgFxojGRcUHy8gIycpLCwsFR4xNTAqNSYtLCkBCQoKDgwOGg8PGi4lHyQsNCwsKykyLC8qLywuLywqLSwwLCwsMDQvLSwpLC0pLCwsLCwvLCwsKSwtLSwsLCwsLP/AABEIAMABBgMBIgACEQEDEQH/xAAcAAABBQEBAQAAAAAAAAAAAAAGAAECBQcEAwj/xABSEAABAgMEBAUOCwcCBQUAAAABAgMABBEFEiExBgdBURMiYXGRFBcyMzRUc4GSobGys9IWI0JSYnJ0gpPT4RU1U6KjwdEkRGODwsPwJTZD4vH/xAAaAQACAwEBAAAAAAAAAAAAAAACBAEDBQAG/8QAOhEAAQMCAgcECgICAQUAAAAAAQACAwQRITESExRBUVKRBXGB0SIyM0JhobHB4fAVYhZTNAYjY3KD/9oADAMBAAIRAxEAPwDcY4bXtlqWbLjywkZAZlR+akbTHTNTKW0KWs0ShJUo7gkVJ6IwDTPTFT7pdXtqGkbEI/zlXefMzTw6w3OQzSdXUmEANF3HLzRna+tVwk8ClDSdhXxln/pHNQ88Up1kzPfR8hHuRmD04tZqVH+8eNzn6YfBibg1g8VkuZM/F8h8MAtU65Mz30fIR7kLrlTPfR8hHuRlvB8/TD8EOXpMFpM5Ah1L/wDa7qtQ65Uz32fIR7kN1y5nvs+Qj3IzEMDl6TDiXHL0mO0m8gUap3+13VaZ1zJnvs+Qj3IXXNme+z5CPcjNOpU8vSYl1Inl6TE3byBdq3f7XdVpHXOme+z5CPchuudM99nyEe5GciTTuPSYcSKdx6THYcjV2gf9juq0XrnzPfZ8hHuQ3XQme+z+Gj3Iz3qBG49JiQs9G49JibDkaot/5HdVoHXRme/D+Gj8uG66Mz34fw0flwBCQRuPSYmJFO49JidEcjeij/6O6o566Ux34fw0flwuunMd+H8NH5cBIkk7j0mJCTTu85idAcreiHSP+x3VGfXTmO/D+Gj8uG66kx34fw0flwHiTTu85iYlE7vPE6screijT/u7qi3rqzHfh/DR+XDddWY78P4aPy4FhKp3RISyd0Tqhyt6KNb/AHd1RN11pjvw/ho/LhddeY78P4aPy4GhKp3RLqRO6O1I5W9FGu/u7qiLrsTHfp/DT+XDddmY79P4afy4H+o07ofqJO7zmO1P9W9F2v8A7P6q/wCuzMd+n8NP5cN12pjv0/hp/Lii6iRu85hdQo3ecx2o/q3ou2gcz+qvOu3Md+n8NP5ce0trbmK4TaVci0IA9QemB7qFG7zmGVZyDs/88cdqP6t6LtpHM/qtVsDWulZCZtARXJxupT95OJA5QTzCNAadCgFJIIIBBBqCDkQRmI+ZEMFo4diej9DGj6sdLC26JV1XxbleCr8hzO6ORWOG/nhKopAG6bBa2YWlSVxLgyQ3ByPmtXhQoUZi2kI60J0t2eoA9sWhHixWR0Ip44+dbUfvvKGxOHRn56xv2t7uJvw6fZux8+TQ+Oc+sqNKHCEd6yJsak/BqaHAhARICDVZKQESAhARICCQEpARICEBFtYGjExOLuyzRXTslZIT9ZRwHNnuBibgYlQASbBVYEdEnIuOquNNrcUfkoSVHoAg/a0Ss2QxtKaD7wzYYqQDuVd43lFHNHpMa3Ayng7NkmmEbCsCvPcRQV51GA1hPqC6s1Qb67rfDMqssrVHPO0K0IZH/FVjT6qKnppBGzqcYaAM5P0G26ENDynCfRATaOnk8/2yacA+a2eDHNRFK+OKNaio1USTvOJ6TE6Ers3W7lGshbk2/etYTo7YLPZzKXDyvqV7KkeiXtHk7Gz92ZV5yDGSCJAROz3zcUO1AZMHRa4HtH1YUaH3X0+egj2RopYj+DLraScgh8g+StR9EZABEqROznc4qNrHvMC1S0NS6CKy0yobg6kKB+8inoMBluaDTcpUutVQP/kb46Oc7U/eAjhsrSGYljVh9aPog1T40GqT0Ro2jGtlKyG55IQTgHU9j99PyecVHIIg6+PH1h81w2abD1T8v3osqAiQEa7phq2bfSXpIJQ5S9cTQId28XYlR2EYHbvjJltlJIUCCCQQcCCMCCNhhmGZsouEnUQPhNndVECJAQgIkBDASpKQESAhAQ8EgSiQhqQ8chSiUNDxKhIRKFDxyFQcbvAiPITCkBp1JooGoP0kEEHpEdIjifPxKOdfpgHhWxE3Hf5r6TlnwtCVjJSUqHMoV/vCjnsTuZjwTfqJhR5g5r24NwhLW/3E39oT7N2Pn6bHxy+dUfQGuHuJv7Qn2bsYDNj45XOfTGjD7Ed6yJ/+Q7uUAIkBCAiQEWqolICJAR02ZZrkw6hplBW4s0Skek7gBUk7ADF7pro8zJKaYbc4R9KCZlQrdDiqFKEjYAmvLjU50HaQBsu0SRpblF/V7PoaU6uVUG0oK1KvNYIAvE0C65R5q0xmupkSyHS2yhJF1riFdSSS4oYqrXKtOSDa0tcLTsm5LiWcBWwtoKKkUBU2UVPJjGX0gY9J3rhFLos9mUhEgIQESEMBKlOBEgI7rAaCpqXSoApLzIIIqCC4kEEbRSNd1laPyzVmuralmULCmqKQ2hJFXEg0IFcorfKGODeKsZCXsc++SxYCJAQgImhBJoBU7hDCUKYCPVloqUEjMkAc5NIZTRSaKBB3EUPnj3kB8a39dHrCJ3Id+KI7V1bTUsyt53griBVV1ZJoSBgLo2mKqzNHnXkFaALo2m9jzBIJpymgwOOBjaNYX7smfqj10xk9iaRJabuqBBFBUJC6oCnVC7VSS2sKdWQsHYnKhqrDLJIwnfdPVEEUUobusizVhpGtDpkXzvLVTWhAvFAIwKSnjCmGBpgRHNrZ0fCHETKBQOm45T+IBVKvGkHyeWBOz7RpOsuIBAQ4wEitTcbuIAJ2kpTjzmNa1ly4VZrpPyC2oc/CJT6FGAeNVO1w35qyM66me0+7ksSAhwIQESEaixClDgQhDxKFKHEIQ8ShSh4Qh45QlEhDCHjkKUcD3akc6vTFiIrXu1p51QD1bFn4+a+jrE7mY8E36iYUKxe5mfBN+oIUeYOa9u3IIQ1xdxN/aE+zdjA5sfGnx+mN71ydwtfaE+zdjBZsfG9PpjRh9iO9ZNR/yD3JgIkBDARcaKWR1VOsMnJbiQr6g4y/5QqLjgLqkC5sFoOi8imybKXPupBmX0gMhXyQvtafH2xXIkDZGXTDylqUtaipSipSlHElRqSTykxp2vG0vjJaXTglKFOkDKqjcRhyBK/KjL6YRXCLjSO9W1BsdAZBfSWkDY/ZUxgO43fYKjM9SSf9c9Uf7c+0bjTtIP3VMfY3fYqjM9SXdz32c+0bhaP2T03L7Zi0bSXTSVkVoRMBdVpKhcRewBpjjD2XacnajK7qEuIBurS4ihBIqM8sMiDs5IANdw/1Mv4JXrxZ6j+1TX12vVVHGICLWDNcJiZ9UckHTthiUtlDKSSlMywUVzuLWhaQd5ANK8kbfbtstyrCnnq3ElIN0XjxlBIw5zGT6Z/+4EeFk/8Atwd60/3W99Zn2qIOQaZjvvVcJ1Yl0dyArZKLYtRsSpUEFtKVqUmhSlBWpaqcxAHKRGgzExI2OykXQi9gAkXnXCKVJO3MYkgCo5oCdS7Q6qfVtDIA5lLFfVEGelujsjMPJVOP8GtKKJSXUN8W8o1uq5a48kTKQHiM30QogBMZlFtInevazrYkrWaWi7fCeyQ6mi01yUkgmnOk7Iyi39HTJT4aqSm+2ptRzLalYV5QQQeaNK0esizZJ0uMTaLxSUG8+2RQkHLDGqRA5rNm2nZqUUy424cQooUlVKOIKQbpwzVBQHRk0W30TxVdS3SiDn20gdyNNYP7tmfqj10xhAEbvrA/dsx9UeumMLSmpoM4voPUPelu1PaDu+6ttEbNL86wgCo4RKlfUQb6vMKeONS1oTgRZ6k7XFtoHiVwh8yI8dXWh5lWy68mjzgpTa2jO6fpE0J5gNhgQ1l6RCYmQ02atsVTUZKcPZnmFAnxHfAk6+oGjk1GG7NSnSzchKXl1LUlCElSlEBIGZJwAEes7IOMrKHkFCxSqVZioqItNC7OW9OtpbcLaheWFhIUU3UnGhwONBjvi2ldGlz89NB2Z7SSFulAqq6SgcUEBOCT0Q66UNcQTgBdZjIC9gLRiTYZWyQfDgQbJ0CYeacVJTweW2mpTdArgSBUHCtDQ4iK7RvRFMwyuYffDLCDQqpUk4V24DjJG2pOUdtEdib5KDSS6QbbP4i2GeKG47HrJdQ0l1bSktrpcWRgqoJFPECYsrdsOXabSuWnEv1VdKKUWMCb2eWFMhnFtpXY76eo5Th1PFSRcbupQEEXUAVGY7LE5ARxmFxbfxvuUCnIDr7rZWOeX6EGx1TlmOs3eGbWi8KpvAio3isF7Wgssh1DL88OHJT8WlNcVUomtdvLTPKPbTiSXN2miXZpVLSRjkmpUtSjyUKfNAipaXADKxJKM0TmxkuzuAALHEoCjtFjvUSeCVxgSmgrUAFRIpsAB6ILUavWVqU01PoVMJBqi6KVGYNFEjHPOm6Btu0lMqSLl1bKHms8lKW4a5fJKsttIMTB/s/mqnU5i9rkeFj3rgXLKSlKlJISupQSMFBJoab6HCKd3sE86oJLUtXhgkBAQlBXdSDUJSq4EpHNdz21MDbvYDxwZuRihYGh3om4/C+j7F7mY8E36ghQrF7mZ8E36ghR5k5r2jcgg7XL3C19oT7J2MImx8aOY+mN21z9wtfaE+ydjCpsfGp+qfTGlB7LxWTU+3PcmAg01RIBtVquxDxHPwZHoJgNAgk1eWgGbTllnAFdw/8ANSWx51CLJBdhVURs8d6u9dCD+0gTkZdunlOD01gEpGwa67AK2mppArwVW3ORCyChR5Aqo++IyECIpzdgU1QLZCvoq1JpLljurQapVJOEHkLBjOtSfdr32c+0bgSs/SmZZYWw28eBcStKmyApNFghV2o4pNTlSI2FpA/JuFyWWEKUm6SUpVxag0ooHaBANgIY5vFG6qa57XndmjfXb3TL+CV68WWpDtU19dv1VRnVuaRvzikqmVhakApSQlKaAmp7ECuMe1g6VzMmFCWcCAsgqqlCqkAgdkDTODMLjDob1WKhon1m78Ig0/mQ3bfCKyQqWWeZIQo+YRqWk9jiekltNuAcIEKQvskmikrScMwQMxvjBLVtZyZdLr6ry1AAmgT2IoMEgDIRYWRplNyyLjEwpKNiSErSPqhYN3xRz6dxa2xxC5lWxrn6QwciSw2jY9qJbmHEqQ40AtaagJC1G6TXcpAqdyjBnpzoMJ8IcacCHUCgKqlK0E1AJGIoakEVzPix617admnOEmF313QmtEp4oJIFEgDaYsbG02m5ZIQ08bgyQsBaRyJvYpHICIJ8EhIe0+lvQMqYgHRuHonLiiyydTir1Zt9N3His1JJ2cZaRToMB1s2OZKbLSlpXwakqqkjFNaio+SqmYPooYsZ3WRPOpKeGCAc+DSlJ8rMeIiBskk1JqTiSdpOZMXRMluTIfBLzyQWAiae8rcdN5hLllPrQQpKm0qSRkQVoIIge1VWCyWTMrQFOpcUlJViEBKUmqRsOJx9EZ9L2u+lpTCXV8EvAt1qk1IOAORrTKEm1HkslgOKS1eJKBgCo0BvUxOQwOGEVtpXCMxg5n5K51cx0olLch81oem+sRISpiTVVRqFupySNqWztV9IYDZjlmMKHAhqGFsTbNSFRUPndpOR1qpZAemHlZNM0P3jePmbMeuijpRZloTJ7Jy8kHlKcP5nYEbPt15ht1tpd1Loo4LqSSKEZkVGBOW+HRbjwljLBdGSq8U3U4moViqlcwNuyKnwOc4niR0CvjqmMa0Y3Ad1KLNX3xUpPzHzW7qedKFqp0qRHDolbj0oi45LLdlnsSm4o1qLpUgkUVUChSc6bIope3HkS65dC6NOGq00TUni/KpX5I2x32bpvNsNhtt7iJFEhSUKoNwJFaRzoXHSNgbn6KGVLG6AuRog5AZk9+Su9I9E2mp+VSyCEPrSS2fkUWm9SuIBBOByofFeuPBy30gntTBCfrFJUfM4eiM8VpC+ZhMwp0qdT2KlBJpgRQJpQDE4U2x5uWw6p8vlw8MVXr4oDWlMKYZYUgdne4WcfdI8Sp2uJpJa33gbfAflFdjSDjltqU42sBLzyySk0om9cxP3aRdaMzActS0HM1JF1A3hKrhp5CemBNesOeIpw4HKENg+rFPJWq6y7wrThS5jVQ21xN4HAg7jEGne8HSsMLBS2sijLdG59IuN7cLcdyM7PttLThcasd1LiQq8q85gD2dbyKDbATOzJcdW4RQrWtdN15RVTzxbz2m828goW9xVAhQSlKag4EEgVpFFF8ERZckY95P1SlVOJAGtOA+AH0SEVT3YjxxbCKp7sR44ueqYM19HWL3Mz4Jv1BChWL3Mz4Jv1BCjy7s17hvqhBuujuFr7Qj2TsYZN9sR9U+mNy109wNfaEeydjDpvtiPqH0xpU/svFZFV7fwTARNJplnyemGAiQEMhKEr6E0L0ibtKSo6EqWE8HMIO0kUvU+aoVPSNkZrprqzdlFKcl0qdl8ThitsblgYkD5w8dNoxYFuuybweYVRQwIOKVJ2pWNoP6ihjcNE9YkvOgJKg0/tbWcz/w1fL5s+SEnNfA7SbktBr2VDdF+DlgIESAj6DtvV9JTRKlshCzmtriKJ3mmCjzgwIz2pMY8BNHkDqK/zJI9WLmVcZzwS8lDKPVxWWARICDt7U5ODsVsK+8selEc/WnnvmNfiD/EXiePmSxppuUoOAiYEGbeqSeOYZHO4f7JMdrGpuZPZvsp5r6v+kRO0RD3kOyzH3SgECJARqcnqabHbplauRCEo86iqCGz9XMi1Q8BwhG10lf8p4vmit1bGMsVa3s6Z2dgsVkbOceVdZbW4dyElXTTLxwY2NqomHKGYUllO7s19ANB0+KNaZYShNEJSlI2JASB4hgIpLW07lJeoU8FqHyGuOeY0wHjIig1kkmEY+6ab2fDENKV32ClYOhctKULbd5f8RfGX4tifEBGHzXbF/WV6TBlbutJ92qZdIZR87snD48k+IV5YCia5w1SxSNJdJmUhXTxPDWRDAJhDwocQ8sxKHhQ4iUKUPCEOTTOOUJ4eKt23k1o2hbpHzBhHn+3196vdB/xFDqmJpsXJltFO4XDVcw4EUo0gVn1K9Tm/SJft9fej3Qf8QO2Qcyn+PqeT6K5h4pRpAvvR7oP+IcaQr70e6P0jtsg5go/j6nk+iuxFQ/l0xBOkaiQOpXakgAcpw3R4tomnF/Fyby0DBRbQp2iiK4lAIyphyxzqiMi4Ksho5mus4fRfS9i9zM+Cb9QQolZCCJdkEEENNgg4EEIFQRDR545r1zcggrXX3A19pR7J2MQm+2N+DPpjbNeLoTZ7ZOQmEeydjCVTxVdcLaglIKSQKitcMY0KdwEdvisupY4y3HD7LsAiQEcQtZH0uj9YcWu39Lo/WGRIzilDDJwXcBEgI4RbDf0uj9YcW039Lo/WC1jOKAwycEa2JrEnZYAJe4RA+Q9xxTcDW8PEYMbP11DDh5UjeWlg/yqAp0xjYttv6XR+sOLcb+l0frFTmwOzsrmPqWZXW/S+tqRV2RdR9Zsn1CY7E6y7PP+56W3fcj52/brX0uj9Yl+32vpeT+sVbPBzK7aqoe78vyvodWsuzx/uK8zbvuRyva15IZF1X1WyPWIjAxpA19Pyf1iQ0ha+n5P6xIp6fmUGqq+T5flbPNa5Gx2qWcV9dSUereijndbE2vBtLTQ3gFSulRp5ozX4RNfT8n9Yf4RtfT8n9YvbHTN4JZ8tY7j4IltG35iY7e+4sbio3fJFE+aOECKoaSM/T8n9YXwlZ+n5P6wyJYmiwISboJ3G5BVtDxU/CZn6fk/rD/CZn6fk/rE6+PmCDZZuUq2Ah4qfhOz9Pyf1hfCdn6fk/rE6+PmCHZZuUq3EPFR8KGfp+T+sSbtFx83ZZtQG1axQDm/8PNAPqoWN0i5EyinebBq7J20UNDjGqtiRmf8RGVsZ6aF9wFLQIo2nM4jPp//ACLCwtGLryCtJUpRxWqudK4RpdnSIalgUhNStIqTQUKkg05d0eer+1nDRazJxFu4kj7LfouzY23LsSPrh5qmszQ1tpKKoCalJoM8SAa9Oce8/o00HHKJPycRlihPLF5ILJQkqpUhRN01FaY3TtGOcc86jjLJvVojKtOwTnyx57tAOY+9/wBwW/SWLwP3eqaQ0aaLRVQ1oebPdHu7ow1/DczThUVyVy5R32cPiPErmz2x7OsJyq5mn51clcmUZjJXaTseK0pGt0/FVkrou0Qg3VfJNK8g5coUvo2zVslKgLxqoni7eWLeTQLqM8k765Dzf2jnckkuISlRXxioGlabcqimyKhK45lAWt0sVTTdhtJCyKVF4jxAkUiz1O9omfDj2TcQn7Cb4MqqurbZQMRkkKUK4ZxPU72iZ8OPZNx6rsh+lSyY39IfRYVcxjaxmjvafqtChQoUPKU1IyDWHIh61kNqJCVloEjOlyuHRGwRk+mgP7bZpSt5oCuWKCNkWsNmSEchSlT60X/uPuveX0FZbSUpJNT8reaJ/wAR5P6IoKk02gxe9VqvcYJxplXfXf8ARhy4LoWUqF1ZRQ3ccK3sCcOgx49j5XaLpHeje1/mt4tzw9Ii/wArfVDsrogmtSRdrUb6XaY/erHM/okktjAghIqSMjT9YMGW64JoBy1McE8hDSilak5DMqyNOXkjRJaXCNhu4Zj0t2G4JK7YjrHkgE4Zb+8oVb0XaBALmF7jFGBICSBT+XoMdkto0ySsArWFIIIONCSOgYxYIelioALTUkAC8cScAIsWrNSDxQrxHZUHfyREjjGLPw79IfZSZaeYlzXOPdo+aHF6DtlLY4MquoSkk0zAFc+WsefwFb/g7TtTyQVIBTVACyBkokYimQEeS3lVwVQHbhnuhIz1GlZr8/j+VeymgIx+n4VC5oO0htRu/J2lHJhgN8ctn6JN3+wA4pyocfu4xeT3C3k3XwpBNFoCACMD8o8tMo7FqbaCFqqBdxIGZwFcTAyTTsGi59yeBumGU0Rybvwwt8eC5RoajPlJpjWl3DZvhDRFCwaCnOCPSItZm3mReSquCQTgMAoJoc/pCIN6QMpFKqwIScBmbxG3kMIaya29WagkX0VXHRRu9Shz3H/EcJ0RR6fTF+3bTI44KqFd2l0dlQH+8c0xaTaFFK3EJUDiCQCMjD0GudC+wJNx97qlwbFINPAWOeCqBomiOSc0RSl44iikJI5MQn+0X37YZ/jN+UI7XmOECSkihSihxoczhTnhuiEzS7TBGG8W3hJ1z4nBugQcTkfggYaNIDoqcKVy2Jcbr4+MImxoy2E1qMQ350sn+8EloWaQEpNTeJ7HLsmcweaKx2qWjUnNvOlaEM0y2YRu0oJI0t6zKg2pnEHHh8F2/Btg4BxJO7mOPoPRHtK2CylWBBOOzaRSL2clWkEUbTU3q4bDgfSYqXnjwl3hFISR8lJJAwyplsx5o8m9wcwOYTY8bfZbdLG8kh1vmvaVlClwUTxQfNTOO9hg8AE5KCgaEVwCgfRFRJzJSCCpSqLWKqNTQKNKnmh2nL63CuhSAm7eGAzvUPRXxQ8RLNYNFy21rfDL644oJGtjbpk2Bvn+/BW0pLqSlN4UoFVrQZjDAGg8UV9o2g2gqGw3KYgYJABpXmihtXShKTRgAqyv0FB9Ubec4c8DLrpUoqUSScyY9HB2HrvTqjnuGA3fH4LzFT20YyBT7t6OWraaSgoTkcqqTvrHu5pG2TXm+UnZXl5Yz4CHAhsf9PUQ3HqUk7t+sJuXDoEfM6Qti7lgAOyTsAG+EjSBsBAw4pJ7JO2vLywBARICI/xyh5T1PmhPb9ZxHQI3mLcQptSQRVV7anaCBt5Y5NB7cTIMPl5NQpy/VCkmgCEpoeWoy5YFQIonHDeWmpu8U02VoRWm+G4ezIKZhZGMCblCO0qieTWOOIFsl9LSkwHG0LAoFpSoA5gKAND0wo8LG7mZ8E36ghoyTmvVNNwCoWxbbcslCniQFrDaaCtVlKlAZ7kmM00hd4a1GX0JVwaVNkkjIJSQa4xb67z/AKBr7Sj2T0ZFaE2ta2VLUSS1ia8sPQQtfG6+8W8CsitleJGgbsfELWpidB7GteaPVdooLKU0N4GqsMMiM+akY8FneemJBZ3nphYdh02gGXNr3z35cFJ7YqtLSwvll+VsMhaiUgXq1ruMNPzEs6qq0LJoBUFQyjIQs7z0xIKO89MEOxIWymVjnBx3g2z8FRJ2lLI0Me1pA4j8rTl2ZJHNpzy1R0SLcoyoqbbWCU3OyUeLnTGMtbClEBNSTkBUkncBti0GjM5SvUsxTwbn+IN/ZbD68z/FyCOtkb7ONvg38rS/2o1h2zAUGOzoiBnmMO2YGoxOHNhGTrCkkhV4EZg1BHODlHtKSjjqrrSFrVuQFKPQIW/xukGOk7r+EwO3Ku9hbofNah1RL49txNTxlUrvyxiExMs3TcCicAAoXhSorgQNkZ9MWBNNpvOS76U7SULoOc0wjgvHeYJv/TtJmHOPiPJQ/tusGDrdD5rRura1KgkmgGKAa0pQGpxGA6I8XJ5exLewmqE5jI5wGSdlPuirTLqxvQhah0gUjpVozOAVMrMfhr/xFw7FpGn1j1CBva1XbBoPgfNEqp96lAlqla0uJpe3558sXTlqIJwUfI/WMwcQpJIUFAjMGoI5wcoZNSaCpJyAr0CCf2DTP3n5eSA9tVHAfPzWkqnx845fM/Xzx5Kmx87Z8z/7Yc8Bzejc2RUSz9PBr/xHhNWW+0KusuoG9aFpHSRSKh2FSZBx+XkjPbFW0XLR0PmjNx6vyt3yKf8AVh/eOW0by21JBqb6CMLuAIKsMaQMs2U8oIKUEhZuooUm8rDACta4jpEeKpZYQFlKgkqKATleSASnnFRF8XY1PG4Oa43Hdxvw+Cqm7XqZGFrmix+B81pk1bza6cRzCuxO370crVpIS6FgLrdKSKJ2lJB7Iboz2WYW4sIbClKUaBIzJ5I6Z+yH2LvDtrbvVu3ttKVp0iKf8eowBHc9Vze2qsAuAFt+CJpi0G2rynVAkrWpKE5kKNRe3f8AmcDtp20t7A8VGxCcuSu+ONqXUrsUqPMCfRHoJFz+GvyVf4jXp6SGnFmBIVVbUVXrk2+S8IcRNbCk9kkjnBHphodWacM0ocCEBEgIlCkBDiFEgI5CkIH19sXzJ9EEIgfX21fMn0GK5Nyapfe7vuvpCxu5mfBN+oIaHsbuZnwTfqCGjy7syvdt9UIH14/u9r7Sj2T0ZBMDFjwP941/Xl+72vtKPZPRkUwO0eB/vGnSeosWv9qP3cUwESAhARICHwswlICJAQgIekEhW0aC2C1JSQmXQA4pvhXFkVKG6XghO7i0rTM+KKh3XKL5uylUVwKnKKI5QEEA8lTBFplhZDtP4LY8V5A9EYiBGdTxNn0nvxxWtVzvptGOPDBGukNsotZ+VQw2ptwlSFlQScFFJBqDVQSAs40g8tCelrJlEhLeFbqUppecXSpUtXnJPJTYIzbVsn/1JnkDp/pLgi1xK48sNl10+OrcTJGDK2H3c/qhilIhfUe9e30VjYmtRt55LbrBaCyEpUF3gCcBe4ooK4Vit1oaLoQEzLKQm8q66kYAk1urpsNRQ76jljPEGhrujatYYrZj1f8AhHx8KiJfGIJmFm/BDHK6qgkEmJbiD18lLQFVLMYO5Lh/qLgab1wGovSgpyOY+dEEugaa2WyBtS4P6i4AWtWE6SAUtgbysU8wJ80VRthMj9bx81fM+obFFqeGOHwCOras5m0pHhUJ4xbK2lkUUlQrxDyVBSRl5oodU1koKXZhSQVBQbQT8kXQpRG4m8BXk5YInSizbNuqWCUNqSnZfdVeNEj6xPMByRWaph/pHfDH2bcAHEQPAOF8EZa01MZcPStc9/7deNsa0OBfcaRLhQbUpF5S6VKTQ4BJoKg7YodIdYapuXUyWEoCik3r5V2KgrK6N0X1o6reFecc6ppwi1rpwdaXlFVK38c4oNKNAeo2OF4e/wAdKaXLuYONbx3QzDst22z8c0lU7dZxd6uPDJUEnafBhvi14NxxedK30oTTLClyvjj0tC2S6gJKQKKCsDmq7xzTepZUr71NkVtIeNHVtvdY2tdbRvgrCwZxTUy04hBcUlVQgVqo0IoKAnbui702t52Y4IPSqmLt8i9e41btaXkjKg6YrtD+75fwg9Bgs1s/7b/m/wDbhaQt2hotjbPqnYmuNG9wdhfLorDVoLkgtZ/iOK8SUpH9jHINbCO9leWPdiy0IZSbMSgrA4QPVxFReWtNcdtIr3NVbRHxcwuuwkJUPNSEbwmV+t44LUtUiCMU/DHL7oa0v0rE7wVGijg7+agqt67yCnY+eB4RaW/o67KOBDtCCKoWnJQGfMRhUcsVka8IYGAMyXnKl0jpCZfW3pCJQhDgRalUhEhCAhxEoSkBA8rtrnMn0GCMQOntznMn0GK5Nybpfe7vuvo+xu5mfBN+oIUKxu52fBN+oIUeWdmV7xnqhA2vL93tfaUeyejJJgdz+B/vG064bOLtmLIFS04254gShR8QWT4oxRS6ttK+ZVB5NxjToz6BWL2gP+4D+5FSAiQEICJARorKJSAiVIQESAggEF1uOkKS/Y6y3jel0LFNoASvDxCMRAg/0D1goYbEvNVCE9rcAJugmt1YGNK1oRXdF+7L2KslwmWqcTRZT/ICPRGdE51MS1zSRfCy15mNqw17XAECxBQLq8eCLSYqcytPjU2oDz0gp1wShIl3AOKC4gncVXVJ6bquiKLTS25ZS2BZ6QgMlRvoRcF4lBSU4AmhSTUjbBbZWn8pNM8HOhKFEALS4KtqO9JxA30NKcucTJp6bZw0/Eb0EWr1b6YvHEHduWVycqpxxCECqlqSkDlUaCNi1kPBNmuA/KU0kc99KvQkx4y03ZMoeEaXLhWOKCXFCud2l4jxQDabaYGdWlKAUsoqUg5qUcCtQ2YYAbKnfh13VErSGkAcVFmUkL2lwLnYYLRNBFUstkjYlz2i4G9C9YDzsylqaUkpcFEEJCaOZgGmw4jnpHfojpRLNWc224+hK0pcBSa1BK1kbNxEZa2oggg0IoQRmCMiIiKnEjpA4b8D1Uz1ZibCWHdiOma0DWtZCwtuYBUUEXCCSQhWYKRsCh508sWmqbuR3wx9miJM6VSs5I8HNvIQtaLqwcCFjJafGAoQNaC6VIk3HGnjVpauzTUgKThepmUkU5cBA6L3QGMjEI9OJlU2YOwcOhVZpBa76ZuYAfeADzoADiwAAtVABXARWP2g64KOOuLFa0UtShXfQmNRmm7IfWXHFy5UrEnhCgk7yAoY+KB/SuWsxMsrqQtl6qbtxa1YXhe2kdjXOGIp2mzdA37knUUrwHP1gtic0DQ8KHEaCx1caH93y/hB6DBbrZ/23/N/7cB+jMylucYW4oJSlYKicgMcTBHrHtll/gOBdSu7wl67srcpXoPRCMjTtLDbC3mtSF7RRSNJxuPsgqkWmjc0tuaZLSiCXG0kD5QUoApI2ggwSaPrsxyXbRMpSh1IopSr6Lxqcb6TQ7M4upJqypZQdQ60VJyPCKcI+qmpx8UdLUixaWG/chgojdsgkbbA54hLWggdStnaHhTmKF19AjMQIJNM9KRNrSlsENN1u1zUo5qI2YYAc+/AdAi2jjdHEA7NL9pTMmnLmZZJCHAhARKGlmlIQ4EIRICJQlICBynxznMn0GCF1dATFFKMFx4hIqpxSUJG89iPOYqkOSdpAfS/d6+i7H7nZ8E36ghR0S7IQhKRklISOYCkKPLnEr3rRYAJpqWS42pDgvIWkpUDtSoUI6DHzzpNow5ITC2lgqbVUtr2LRsP1hkRv5CI+i44LYsRmaaLcwgLScRsKTsUk5pPLF8E2qd8EtU0+ubbevmlL13A4jZvj2EynfGi2zqdcSSZZxDiNiXOKsclaXVc/FigVqpm69yV5nG/fjVbOwjBw8Vhvpng2cw+GKGuqk74kJtO+CLrVTfef9Rv8yF1rJzvP+o378HrhzDqq9nPK7oh4Tad8S6tTvMX3WtnO9P6jXvwutdO96f1GvfjteOYdVGzHld0VD1aneeiH6tTvPQYvetfO96f1GvfhdbCe70P4jXvx2vbzDqo2V3K7oqPq1O89Bh+rU7z0GLvrYz3eh/Ea9+F1sp/vU/iNe/E7Q3mC7ZHcruiperU7z0GH6tTvPQYuetnaHep/Ea9+F1tLQ71P4jPvx20N5go2N3KVUCdTvPQYXVqeXoMW/W2tHvU+Wz78Lrb2j3sfLZ9+O2lnMFGxP5T++CqhOp3noMOJ1PL0GLTrcWl3sfxGffhutzaXex/EZ9+O2lnMF2wv5T++CrerE8vQYkJtPL0GLDrdWn3sfxGffhdbu0+9j+Ix78TtTOIUbBJyn5+S4RNJ5egxITSeXoMdnW8tTvc+Wx78Lre2r3ufLY9+O2qPio/j5OB+fkuQTKeXoiQmU8vRHT1vrV73Plse/C639rd7ny2Pfjtrj4qP42Xh9fJc/VKeXoiQmU8vRHr8ALW73Plse/C+AVr/wAA+XL+/HbXHxQ/xkvD6+S8+qU8vQYkJlPL0GJfAO1/4B8uX9+H+AlsfwD5cv78dtkfFd/Fy8Pr5KImU8vQYRmxsBPiiXwGtn+Ary5f3om3q8tdw0U3dG9TjQH8hJ80dtkfFQOypb5fXyVTaM9sOG4CDTVRokpbgm3U0bRXgQflryKx9FONDv5o7tGdTKG1Bc84HVDHg0VCK/TUeMvmoPHGltthIASAAAAAMAAMAANgjPqazTGi1bdH2dqrOfuUoUKFGatl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data:image/jpeg;base64,/9j/4AAQSkZJRgABAQAAAQABAAD/2wCEAAkGBhQSEBQUEBEUFRQVFRQWFRYUGBYXGBYUFRUWFRQUFBgYGyYgFxojGRcUHy8gIycpLCwsFR4xNTAqNSYtLCkBCQoKDgwOGg8PGi4lHyQsNCwsKykyLC8qLywuLywqLSwwLCwsMDQvLSwpLC0pLCwsLCwvLCwsKSwtLSwsLCwsLP/AABEIAMABBgMBIgACEQEDEQH/xAAcAAABBQEBAQAAAAAAAAAAAAAGAAECBQcEAwj/xABSEAABAgMEBAUOCwcCBQUAAAABAgMABBEFEiExBgdBURMiYXGRFBcyMzRUc4GSobGys9IWI0JSYnJ0gpPT4RU1U6KjwdEkRGODwsPwJTZD4vH/xAAaAQACAwEBAAAAAAAAAAAAAAACBAEDBQAG/8QAOhEAAQMCAgcECgICAQUAAAAAAQACAwQRITESExRBUVKRBXGB0SIyM0JhobHB4fAVYhZTNAYjY3KD/9oADAMBAAIRAxEAPwDcY4bXtlqWbLjywkZAZlR+akbTHTNTKW0KWs0ShJUo7gkVJ6IwDTPTFT7pdXtqGkbEI/zlXefMzTw6w3OQzSdXUmEANF3HLzRna+tVwk8ClDSdhXxln/pHNQ88Up1kzPfR8hHuRmD04tZqVH+8eNzn6YfBibg1g8VkuZM/F8h8MAtU65Mz30fIR7kLrlTPfR8hHuRlvB8/TD8EOXpMFpM5Ah1L/wDa7qtQ65Uz32fIR7kN1y5nvs+Qj3IzEMDl6TDiXHL0mO0m8gUap3+13VaZ1zJnvs+Qj3IXXNme+z5CPcjNOpU8vSYl1Inl6TE3byBdq3f7XdVpHXOme+z5CPchuudM99nyEe5GciTTuPSYcSKdx6THYcjV2gf9juq0XrnzPfZ8hHuQ3XQme+z+Gj3Iz3qBG49JiQs9G49JibDkaot/5HdVoHXRme/D+Gj8uG66Mz34fw0flwBCQRuPSYmJFO49JidEcjeij/6O6o566Ux34fw0flwuunMd+H8NH5cBIkk7j0mJCTTu85idAcreiHSP+x3VGfXTmO/D+Gj8uG66kx34fw0flwHiTTu85iYlE7vPE6screijT/u7qi3rqzHfh/DR+XDddWY78P4aPy4FhKp3RISyd0Tqhyt6KNb/AHd1RN11pjvw/ho/LhddeY78P4aPy4GhKp3RLqRO6O1I5W9FGu/u7qiLrsTHfp/DT+XDddmY79P4afy4H+o07ofqJO7zmO1P9W9F2v8A7P6q/wCuzMd+n8NP5cN12pjv0/hp/Lii6iRu85hdQo3ecx2o/q3ou2gcz+qvOu3Md+n8NP5ce0trbmK4TaVci0IA9QemB7qFG7zmGVZyDs/88cdqP6t6LtpHM/qtVsDWulZCZtARXJxupT95OJA5QTzCNAadCgFJIIIBBBqCDkQRmI+ZEMFo4diej9DGj6sdLC26JV1XxbleCr8hzO6ORWOG/nhKopAG6bBa2YWlSVxLgyQ3ByPmtXhQoUZi2kI60J0t2eoA9sWhHixWR0Ip44+dbUfvvKGxOHRn56xv2t7uJvw6fZux8+TQ+Oc+sqNKHCEd6yJsak/BqaHAhARICDVZKQESAhARICCQEpARICEBFtYGjExOLuyzRXTslZIT9ZRwHNnuBibgYlQASbBVYEdEnIuOquNNrcUfkoSVHoAg/a0Ss2QxtKaD7wzYYqQDuVd43lFHNHpMa3Ayng7NkmmEbCsCvPcRQV51GA1hPqC6s1Qb67rfDMqssrVHPO0K0IZH/FVjT6qKnppBGzqcYaAM5P0G26ENDynCfRATaOnk8/2yacA+a2eDHNRFK+OKNaio1USTvOJ6TE6Ers3W7lGshbk2/etYTo7YLPZzKXDyvqV7KkeiXtHk7Gz92ZV5yDGSCJAROz3zcUO1AZMHRa4HtH1YUaH3X0+egj2RopYj+DLraScgh8g+StR9EZABEqROznc4qNrHvMC1S0NS6CKy0yobg6kKB+8inoMBluaDTcpUutVQP/kb46Oc7U/eAjhsrSGYljVh9aPog1T40GqT0Ro2jGtlKyG55IQTgHU9j99PyecVHIIg6+PH1h81w2abD1T8v3osqAiQEa7phq2bfSXpIJQ5S9cTQId28XYlR2EYHbvjJltlJIUCCCQQcCCMCCNhhmGZsouEnUQPhNndVECJAQgIkBDASpKQESAhAQ8EgSiQhqQ8chSiUNDxKhIRKFDxyFQcbvAiPITCkBp1JooGoP0kEEHpEdIjifPxKOdfpgHhWxE3Hf5r6TlnwtCVjJSUqHMoV/vCjnsTuZjwTfqJhR5g5r24NwhLW/3E39oT7N2Pn6bHxy+dUfQGuHuJv7Qn2bsYDNj45XOfTGjD7Ed6yJ/+Q7uUAIkBCAiQEWqolICJAR02ZZrkw6hplBW4s0Skek7gBUk7ADF7pro8zJKaYbc4R9KCZlQrdDiqFKEjYAmvLjU50HaQBsu0SRpblF/V7PoaU6uVUG0oK1KvNYIAvE0C65R5q0xmupkSyHS2yhJF1riFdSSS4oYqrXKtOSDa0tcLTsm5LiWcBWwtoKKkUBU2UVPJjGX0gY9J3rhFLos9mUhEgIQESEMBKlOBEgI7rAaCpqXSoApLzIIIqCC4kEEbRSNd1laPyzVmuralmULCmqKQ2hJFXEg0IFcorfKGODeKsZCXsc++SxYCJAQgImhBJoBU7hDCUKYCPVloqUEjMkAc5NIZTRSaKBB3EUPnj3kB8a39dHrCJ3Id+KI7V1bTUsyt53griBVV1ZJoSBgLo2mKqzNHnXkFaALo2m9jzBIJpymgwOOBjaNYX7smfqj10xk9iaRJabuqBBFBUJC6oCnVC7VSS2sKdWQsHYnKhqrDLJIwnfdPVEEUUobusizVhpGtDpkXzvLVTWhAvFAIwKSnjCmGBpgRHNrZ0fCHETKBQOm45T+IBVKvGkHyeWBOz7RpOsuIBAQ4wEitTcbuIAJ2kpTjzmNa1ly4VZrpPyC2oc/CJT6FGAeNVO1w35qyM66me0+7ksSAhwIQESEaixClDgQhDxKFKHEIQ8ShSh4Qh45QlEhDCHjkKUcD3akc6vTFiIrXu1p51QD1bFn4+a+jrE7mY8E36iYUKxe5mfBN+oIUeYOa9u3IIQ1xdxN/aE+zdjA5sfGnx+mN71ydwtfaE+zdjBZsfG9PpjRh9iO9ZNR/yD3JgIkBDARcaKWR1VOsMnJbiQr6g4y/5QqLjgLqkC5sFoOi8imybKXPupBmX0gMhXyQvtafH2xXIkDZGXTDylqUtaipSipSlHElRqSTykxp2vG0vjJaXTglKFOkDKqjcRhyBK/KjL6YRXCLjSO9W1BsdAZBfSWkDY/ZUxgO43fYKjM9SSf9c9Uf7c+0bjTtIP3VMfY3fYqjM9SXdz32c+0bhaP2T03L7Zi0bSXTSVkVoRMBdVpKhcRewBpjjD2XacnajK7qEuIBurS4ihBIqM8sMiDs5IANdw/1Mv4JXrxZ6j+1TX12vVVHGICLWDNcJiZ9UckHTthiUtlDKSSlMywUVzuLWhaQd5ANK8kbfbtstyrCnnq3ElIN0XjxlBIw5zGT6Z/+4EeFk/8Atwd60/3W99Zn2qIOQaZjvvVcJ1Yl0dyArZKLYtRsSpUEFtKVqUmhSlBWpaqcxAHKRGgzExI2OykXQi9gAkXnXCKVJO3MYkgCo5oCdS7Q6qfVtDIA5lLFfVEGelujsjMPJVOP8GtKKJSXUN8W8o1uq5a48kTKQHiM30QogBMZlFtInevazrYkrWaWi7fCeyQ6mi01yUkgmnOk7Iyi39HTJT4aqSm+2ptRzLalYV5QQQeaNK0esizZJ0uMTaLxSUG8+2RQkHLDGqRA5rNm2nZqUUy424cQooUlVKOIKQbpwzVBQHRk0W30TxVdS3SiDn20gdyNNYP7tmfqj10xhAEbvrA/dsx9UeumMLSmpoM4voPUPelu1PaDu+6ttEbNL86wgCo4RKlfUQb6vMKeONS1oTgRZ6k7XFtoHiVwh8yI8dXWh5lWy68mjzgpTa2jO6fpE0J5gNhgQ1l6RCYmQ02atsVTUZKcPZnmFAnxHfAk6+oGjk1GG7NSnSzchKXl1LUlCElSlEBIGZJwAEes7IOMrKHkFCxSqVZioqItNC7OW9OtpbcLaheWFhIUU3UnGhwONBjvi2ldGlz89NB2Z7SSFulAqq6SgcUEBOCT0Q66UNcQTgBdZjIC9gLRiTYZWyQfDgQbJ0CYeacVJTweW2mpTdArgSBUHCtDQ4iK7RvRFMwyuYffDLCDQqpUk4V24DjJG2pOUdtEdib5KDSS6QbbP4i2GeKG47HrJdQ0l1bSktrpcWRgqoJFPECYsrdsOXabSuWnEv1VdKKUWMCb2eWFMhnFtpXY76eo5Th1PFSRcbupQEEXUAVGY7LE5ARxmFxbfxvuUCnIDr7rZWOeX6EGx1TlmOs3eGbWi8KpvAio3isF7Wgssh1DL88OHJT8WlNcVUomtdvLTPKPbTiSXN2miXZpVLSRjkmpUtSjyUKfNAipaXADKxJKM0TmxkuzuAALHEoCjtFjvUSeCVxgSmgrUAFRIpsAB6ILUavWVqU01PoVMJBqi6KVGYNFEjHPOm6Btu0lMqSLl1bKHms8lKW4a5fJKsttIMTB/s/mqnU5i9rkeFj3rgXLKSlKlJISupQSMFBJoab6HCKd3sE86oJLUtXhgkBAQlBXdSDUJSq4EpHNdz21MDbvYDxwZuRihYGh3om4/C+j7F7mY8E36ghQrF7mZ8E36ghR5k5r2jcgg7XL3C19oT7J2MImx8aOY+mN21z9wtfaE+ydjCpsfGp+qfTGlB7LxWTU+3PcmAg01RIBtVquxDxHPwZHoJgNAgk1eWgGbTllnAFdw/8ANSWx51CLJBdhVURs8d6u9dCD+0gTkZdunlOD01gEpGwa67AK2mppArwVW3ORCyChR5Aqo++IyECIpzdgU1QLZCvoq1JpLljurQapVJOEHkLBjOtSfdr32c+0bgSs/SmZZYWw28eBcStKmyApNFghV2o4pNTlSI2FpA/JuFyWWEKUm6SUpVxag0ooHaBANgIY5vFG6qa57XndmjfXb3TL+CV68WWpDtU19dv1VRnVuaRvzikqmVhakApSQlKaAmp7ECuMe1g6VzMmFCWcCAsgqqlCqkAgdkDTODMLjDob1WKhon1m78Ig0/mQ3bfCKyQqWWeZIQo+YRqWk9jiekltNuAcIEKQvskmikrScMwQMxvjBLVtZyZdLr6ry1AAmgT2IoMEgDIRYWRplNyyLjEwpKNiSErSPqhYN3xRz6dxa2xxC5lWxrn6QwciSw2jY9qJbmHEqQ40AtaagJC1G6TXcpAqdyjBnpzoMJ8IcacCHUCgKqlK0E1AJGIoakEVzPix617admnOEmF313QmtEp4oJIFEgDaYsbG02m5ZIQ08bgyQsBaRyJvYpHICIJ8EhIe0+lvQMqYgHRuHonLiiyydTir1Zt9N3His1JJ2cZaRToMB1s2OZKbLSlpXwakqqkjFNaio+SqmYPooYsZ3WRPOpKeGCAc+DSlJ8rMeIiBskk1JqTiSdpOZMXRMluTIfBLzyQWAiae8rcdN5hLllPrQQpKm0qSRkQVoIIge1VWCyWTMrQFOpcUlJViEBKUmqRsOJx9EZ9L2u+lpTCXV8EvAt1qk1IOAORrTKEm1HkslgOKS1eJKBgCo0BvUxOQwOGEVtpXCMxg5n5K51cx0olLch81oem+sRISpiTVVRqFupySNqWztV9IYDZjlmMKHAhqGFsTbNSFRUPndpOR1qpZAemHlZNM0P3jePmbMeuijpRZloTJ7Jy8kHlKcP5nYEbPt15ht1tpd1Loo4LqSSKEZkVGBOW+HRbjwljLBdGSq8U3U4moViqlcwNuyKnwOc4niR0CvjqmMa0Y3Ad1KLNX3xUpPzHzW7qedKFqp0qRHDolbj0oi45LLdlnsSm4o1qLpUgkUVUChSc6bIope3HkS65dC6NOGq00TUni/KpX5I2x32bpvNsNhtt7iJFEhSUKoNwJFaRzoXHSNgbn6KGVLG6AuRog5AZk9+Su9I9E2mp+VSyCEPrSS2fkUWm9SuIBBOByofFeuPBy30gntTBCfrFJUfM4eiM8VpC+ZhMwp0qdT2KlBJpgRQJpQDE4U2x5uWw6p8vlw8MVXr4oDWlMKYZYUgdne4WcfdI8Sp2uJpJa33gbfAflFdjSDjltqU42sBLzyySk0om9cxP3aRdaMzActS0HM1JF1A3hKrhp5CemBNesOeIpw4HKENg+rFPJWq6y7wrThS5jVQ21xN4HAg7jEGne8HSsMLBS2sijLdG59IuN7cLcdyM7PttLThcasd1LiQq8q85gD2dbyKDbATOzJcdW4RQrWtdN15RVTzxbz2m828goW9xVAhQSlKag4EEgVpFFF8ERZckY95P1SlVOJAGtOA+AH0SEVT3YjxxbCKp7sR44ueqYM19HWL3Mz4Jv1BChWL3Mz4Jv1BCjy7s17hvqhBuujuFr7Qj2TsYZN9sR9U+mNy109wNfaEeydjDpvtiPqH0xpU/svFZFV7fwTARNJplnyemGAiQEMhKEr6E0L0ibtKSo6EqWE8HMIO0kUvU+aoVPSNkZrprqzdlFKcl0qdl8ThitsblgYkD5w8dNoxYFuuybweYVRQwIOKVJ2pWNoP6ihjcNE9YkvOgJKg0/tbWcz/w1fL5s+SEnNfA7SbktBr2VDdF+DlgIESAj6DtvV9JTRKlshCzmtriKJ3mmCjzgwIz2pMY8BNHkDqK/zJI9WLmVcZzwS8lDKPVxWWARICDt7U5ODsVsK+8selEc/WnnvmNfiD/EXiePmSxppuUoOAiYEGbeqSeOYZHO4f7JMdrGpuZPZvsp5r6v+kRO0RD3kOyzH3SgECJARqcnqabHbplauRCEo86iqCGz9XMi1Q8BwhG10lf8p4vmit1bGMsVa3s6Z2dgsVkbOceVdZbW4dyElXTTLxwY2NqomHKGYUllO7s19ANB0+KNaZYShNEJSlI2JASB4hgIpLW07lJeoU8FqHyGuOeY0wHjIig1kkmEY+6ab2fDENKV32ClYOhctKULbd5f8RfGX4tifEBGHzXbF/WV6TBlbutJ92qZdIZR87snD48k+IV5YCia5w1SxSNJdJmUhXTxPDWRDAJhDwocQ8sxKHhQ4iUKUPCEOTTOOUJ4eKt23k1o2hbpHzBhHn+3196vdB/xFDqmJpsXJltFO4XDVcw4EUo0gVn1K9Tm/SJft9fej3Qf8QO2Qcyn+PqeT6K5h4pRpAvvR7oP+IcaQr70e6P0jtsg5go/j6nk+iuxFQ/l0xBOkaiQOpXakgAcpw3R4tomnF/Fyby0DBRbQp2iiK4lAIyphyxzqiMi4Ksho5mus4fRfS9i9zM+Cb9QQolZCCJdkEEENNgg4EEIFQRDR545r1zcggrXX3A19pR7J2MQm+2N+DPpjbNeLoTZ7ZOQmEeydjCVTxVdcLaglIKSQKitcMY0KdwEdvisupY4y3HD7LsAiQEcQtZH0uj9YcWu39Lo/WGRIzilDDJwXcBEgI4RbDf0uj9YcW039Lo/WC1jOKAwycEa2JrEnZYAJe4RA+Q9xxTcDW8PEYMbP11DDh5UjeWlg/yqAp0xjYttv6XR+sOLcb+l0frFTmwOzsrmPqWZXW/S+tqRV2RdR9Zsn1CY7E6y7PP+56W3fcj52/brX0uj9Yl+32vpeT+sVbPBzK7aqoe78vyvodWsuzx/uK8zbvuRyva15IZF1X1WyPWIjAxpA19Pyf1iQ0ha+n5P6xIp6fmUGqq+T5flbPNa5Gx2qWcV9dSUereijndbE2vBtLTQ3gFSulRp5ozX4RNfT8n9Yf4RtfT8n9YvbHTN4JZ8tY7j4IltG35iY7e+4sbio3fJFE+aOECKoaSM/T8n9YXwlZ+n5P6wyJYmiwISboJ3G5BVtDxU/CZn6fk/rD/CZn6fk/rE6+PmCDZZuUq2Ah4qfhOz9Pyf1hfCdn6fk/rE6+PmCHZZuUq3EPFR8KGfp+T+sSbtFx83ZZtQG1axQDm/8PNAPqoWN0i5EyinebBq7J20UNDjGqtiRmf8RGVsZ6aF9wFLQIo2nM4jPp//ACLCwtGLryCtJUpRxWqudK4RpdnSIalgUhNStIqTQUKkg05d0eer+1nDRazJxFu4kj7LfouzY23LsSPrh5qmszQ1tpKKoCalJoM8SAa9Oce8/o00HHKJPycRlihPLF5ILJQkqpUhRN01FaY3TtGOcc86jjLJvVojKtOwTnyx57tAOY+9/wBwW/SWLwP3eqaQ0aaLRVQ1oebPdHu7ow1/DczThUVyVy5R32cPiPErmz2x7OsJyq5mn51clcmUZjJXaTseK0pGt0/FVkrou0Qg3VfJNK8g5coUvo2zVslKgLxqoni7eWLeTQLqM8k765Dzf2jnckkuISlRXxioGlabcqimyKhK45lAWt0sVTTdhtJCyKVF4jxAkUiz1O9omfDj2TcQn7Cb4MqqurbZQMRkkKUK4ZxPU72iZ8OPZNx6rsh+lSyY39IfRYVcxjaxmjvafqtChQoUPKU1IyDWHIh61kNqJCVloEjOlyuHRGwRk+mgP7bZpSt5oCuWKCNkWsNmSEchSlT60X/uPuveX0FZbSUpJNT8reaJ/wAR5P6IoKk02gxe9VqvcYJxplXfXf8ARhy4LoWUqF1ZRQ3ccK3sCcOgx49j5XaLpHeje1/mt4tzw9Ii/wArfVDsrogmtSRdrUb6XaY/erHM/okktjAghIqSMjT9YMGW64JoBy1McE8hDSilak5DMqyNOXkjRJaXCNhu4Zj0t2G4JK7YjrHkgE4Zb+8oVb0XaBALmF7jFGBICSBT+XoMdkto0ySsArWFIIIONCSOgYxYIelioALTUkAC8cScAIsWrNSDxQrxHZUHfyREjjGLPw79IfZSZaeYlzXOPdo+aHF6DtlLY4MquoSkk0zAFc+WsefwFb/g7TtTyQVIBTVACyBkokYimQEeS3lVwVQHbhnuhIz1GlZr8/j+VeymgIx+n4VC5oO0htRu/J2lHJhgN8ctn6JN3+wA4pyocfu4xeT3C3k3XwpBNFoCACMD8o8tMo7FqbaCFqqBdxIGZwFcTAyTTsGi59yeBumGU0Rybvwwt8eC5RoajPlJpjWl3DZvhDRFCwaCnOCPSItZm3mReSquCQTgMAoJoc/pCIN6QMpFKqwIScBmbxG3kMIaya29WagkX0VXHRRu9Shz3H/EcJ0RR6fTF+3bTI44KqFd2l0dlQH+8c0xaTaFFK3EJUDiCQCMjD0GudC+wJNx97qlwbFINPAWOeCqBomiOSc0RSl44iikJI5MQn+0X37YZ/jN+UI7XmOECSkihSihxoczhTnhuiEzS7TBGG8W3hJ1z4nBugQcTkfggYaNIDoqcKVy2Jcbr4+MImxoy2E1qMQ350sn+8EloWaQEpNTeJ7HLsmcweaKx2qWjUnNvOlaEM0y2YRu0oJI0t6zKg2pnEHHh8F2/Btg4BxJO7mOPoPRHtK2CylWBBOOzaRSL2clWkEUbTU3q4bDgfSYqXnjwl3hFISR8lJJAwyplsx5o8m9wcwOYTY8bfZbdLG8kh1vmvaVlClwUTxQfNTOO9hg8AE5KCgaEVwCgfRFRJzJSCCpSqLWKqNTQKNKnmh2nL63CuhSAm7eGAzvUPRXxQ8RLNYNFy21rfDL644oJGtjbpk2Bvn+/BW0pLqSlN4UoFVrQZjDAGg8UV9o2g2gqGw3KYgYJABpXmihtXShKTRgAqyv0FB9Ubec4c8DLrpUoqUSScyY9HB2HrvTqjnuGA3fH4LzFT20YyBT7t6OWraaSgoTkcqqTvrHu5pG2TXm+UnZXl5Yz4CHAhsf9PUQ3HqUk7t+sJuXDoEfM6Qti7lgAOyTsAG+EjSBsBAw4pJ7JO2vLywBARICI/xyh5T1PmhPb9ZxHQI3mLcQptSQRVV7anaCBt5Y5NB7cTIMPl5NQpy/VCkmgCEpoeWoy5YFQIonHDeWmpu8U02VoRWm+G4ezIKZhZGMCblCO0qieTWOOIFsl9LSkwHG0LAoFpSoA5gKAND0wo8LG7mZ8E36ghoyTmvVNNwCoWxbbcslCniQFrDaaCtVlKlAZ7kmM00hd4a1GX0JVwaVNkkjIJSQa4xb67z/AKBr7Sj2T0ZFaE2ta2VLUSS1ia8sPQQtfG6+8W8CsitleJGgbsfELWpidB7GteaPVdooLKU0N4GqsMMiM+akY8FneemJBZ3nphYdh02gGXNr3z35cFJ7YqtLSwvll+VsMhaiUgXq1ruMNPzEs6qq0LJoBUFQyjIQs7z0xIKO89MEOxIWymVjnBx3g2z8FRJ2lLI0Me1pA4j8rTl2ZJHNpzy1R0SLcoyoqbbWCU3OyUeLnTGMtbClEBNSTkBUkncBti0GjM5SvUsxTwbn+IN/ZbD68z/FyCOtkb7ONvg38rS/2o1h2zAUGOzoiBnmMO2YGoxOHNhGTrCkkhV4EZg1BHODlHtKSjjqrrSFrVuQFKPQIW/xukGOk7r+EwO3Ku9hbofNah1RL49txNTxlUrvyxiExMs3TcCicAAoXhSorgQNkZ9MWBNNpvOS76U7SULoOc0wjgvHeYJv/TtJmHOPiPJQ/tusGDrdD5rRura1KgkmgGKAa0pQGpxGA6I8XJ5exLewmqE5jI5wGSdlPuirTLqxvQhah0gUjpVozOAVMrMfhr/xFw7FpGn1j1CBva1XbBoPgfNEqp96lAlqla0uJpe3558sXTlqIJwUfI/WMwcQpJIUFAjMGoI5wcoZNSaCpJyAr0CCf2DTP3n5eSA9tVHAfPzWkqnx845fM/Xzx5Kmx87Z8z/7Yc8Bzejc2RUSz9PBr/xHhNWW+0KusuoG9aFpHSRSKh2FSZBx+XkjPbFW0XLR0PmjNx6vyt3yKf8AVh/eOW0by21JBqb6CMLuAIKsMaQMs2U8oIKUEhZuooUm8rDACta4jpEeKpZYQFlKgkqKATleSASnnFRF8XY1PG4Oa43Hdxvw+Cqm7XqZGFrmix+B81pk1bza6cRzCuxO370crVpIS6FgLrdKSKJ2lJB7Iboz2WYW4sIbClKUaBIzJ5I6Z+yH2LvDtrbvVu3ttKVp0iKf8eowBHc9Vze2qsAuAFt+CJpi0G2rynVAkrWpKE5kKNRe3f8AmcDtp20t7A8VGxCcuSu+ONqXUrsUqPMCfRHoJFz+GvyVf4jXp6SGnFmBIVVbUVXrk2+S8IcRNbCk9kkjnBHphodWacM0ocCEBEgIlCkBDiFEgI5CkIH19sXzJ9EEIgfX21fMn0GK5Nyapfe7vuvpCxu5mfBN+oIaHsbuZnwTfqCGjy7syvdt9UIH14/u9r7Sj2T0ZBMDFjwP941/Xl+72vtKPZPRkUwO0eB/vGnSeosWv9qP3cUwESAhARICHwswlICJAQgIekEhW0aC2C1JSQmXQA4pvhXFkVKG6XghO7i0rTM+KKh3XKL5uylUVwKnKKI5QEEA8lTBFplhZDtP4LY8V5A9EYiBGdTxNn0nvxxWtVzvptGOPDBGukNsotZ+VQw2ptwlSFlQScFFJBqDVQSAs40g8tCelrJlEhLeFbqUppecXSpUtXnJPJTYIzbVsn/1JnkDp/pLgi1xK48sNl10+OrcTJGDK2H3c/qhilIhfUe9e30VjYmtRt55LbrBaCyEpUF3gCcBe4ooK4Vit1oaLoQEzLKQm8q66kYAk1urpsNRQ76jljPEGhrujatYYrZj1f8AhHx8KiJfGIJmFm/BDHK6qgkEmJbiD18lLQFVLMYO5Lh/qLgab1wGovSgpyOY+dEEugaa2WyBtS4P6i4AWtWE6SAUtgbysU8wJ80VRthMj9bx81fM+obFFqeGOHwCOras5m0pHhUJ4xbK2lkUUlQrxDyVBSRl5oodU1koKXZhSQVBQbQT8kXQpRG4m8BXk5YInSizbNuqWCUNqSnZfdVeNEj6xPMByRWaph/pHfDH2bcAHEQPAOF8EZa01MZcPStc9/7deNsa0OBfcaRLhQbUpF5S6VKTQ4BJoKg7YodIdYapuXUyWEoCik3r5V2KgrK6N0X1o6reFecc6ppwi1rpwdaXlFVK38c4oNKNAeo2OF4e/wAdKaXLuYONbx3QzDst22z8c0lU7dZxd6uPDJUEnafBhvi14NxxedK30oTTLClyvjj0tC2S6gJKQKKCsDmq7xzTepZUr71NkVtIeNHVtvdY2tdbRvgrCwZxTUy04hBcUlVQgVqo0IoKAnbui702t52Y4IPSqmLt8i9e41btaXkjKg6YrtD+75fwg9Bgs1s/7b/m/wDbhaQt2hotjbPqnYmuNG9wdhfLorDVoLkgtZ/iOK8SUpH9jHINbCO9leWPdiy0IZSbMSgrA4QPVxFReWtNcdtIr3NVbRHxcwuuwkJUPNSEbwmV+t44LUtUiCMU/DHL7oa0v0rE7wVGijg7+agqt67yCnY+eB4RaW/o67KOBDtCCKoWnJQGfMRhUcsVka8IYGAMyXnKl0jpCZfW3pCJQhDgRalUhEhCAhxEoSkBA8rtrnMn0GCMQOntznMn0GK5Nybpfe7vuvo+xu5mfBN+oIUKxu52fBN+oIUeWdmV7xnqhA2vL93tfaUeyejJJgdz+B/vG064bOLtmLIFS04254gShR8QWT4oxRS6ttK+ZVB5NxjToz6BWL2gP+4D+5FSAiQEICJARorKJSAiVIQESAggEF1uOkKS/Y6y3jel0LFNoASvDxCMRAg/0D1goYbEvNVCE9rcAJugmt1YGNK1oRXdF+7L2KslwmWqcTRZT/ICPRGdE51MS1zSRfCy15mNqw17XAECxBQLq8eCLSYqcytPjU2oDz0gp1wShIl3AOKC4gncVXVJ6bquiKLTS25ZS2BZ6QgMlRvoRcF4lBSU4AmhSTUjbBbZWn8pNM8HOhKFEALS4KtqO9JxA30NKcucTJp6bZw0/Eb0EWr1b6YvHEHduWVycqpxxCECqlqSkDlUaCNi1kPBNmuA/KU0kc99KvQkx4y03ZMoeEaXLhWOKCXFCud2l4jxQDabaYGdWlKAUsoqUg5qUcCtQ2YYAbKnfh13VErSGkAcVFmUkL2lwLnYYLRNBFUstkjYlz2i4G9C9YDzsylqaUkpcFEEJCaOZgGmw4jnpHfojpRLNWc224+hK0pcBSa1BK1kbNxEZa2oggg0IoQRmCMiIiKnEjpA4b8D1Uz1ZibCWHdiOma0DWtZCwtuYBUUEXCCSQhWYKRsCh508sWmqbuR3wx9miJM6VSs5I8HNvIQtaLqwcCFjJafGAoQNaC6VIk3HGnjVpauzTUgKThepmUkU5cBA6L3QGMjEI9OJlU2YOwcOhVZpBa76ZuYAfeADzoADiwAAtVABXARWP2g64KOOuLFa0UtShXfQmNRmm7IfWXHFy5UrEnhCgk7yAoY+KB/SuWsxMsrqQtl6qbtxa1YXhe2kdjXOGIp2mzdA37knUUrwHP1gtic0DQ8KHEaCx1caH93y/hB6DBbrZ/23/N/7cB+jMylucYW4oJSlYKicgMcTBHrHtll/gOBdSu7wl67srcpXoPRCMjTtLDbC3mtSF7RRSNJxuPsgqkWmjc0tuaZLSiCXG0kD5QUoApI2ggwSaPrsxyXbRMpSh1IopSr6Lxqcb6TQ7M4upJqypZQdQ60VJyPCKcI+qmpx8UdLUixaWG/chgojdsgkbbA54hLWggdStnaHhTmKF19AjMQIJNM9KRNrSlsENN1u1zUo5qI2YYAc+/AdAi2jjdHEA7NL9pTMmnLmZZJCHAhARKGlmlIQ4EIRICJQlICBynxznMn0GCF1dATFFKMFx4hIqpxSUJG89iPOYqkOSdpAfS/d6+i7H7nZ8E36ghR0S7IQhKRklISOYCkKPLnEr3rRYAJpqWS42pDgvIWkpUDtSoUI6DHzzpNow5ITC2lgqbVUtr2LRsP1hkRv5CI+i44LYsRmaaLcwgLScRsKTsUk5pPLF8E2qd8EtU0+ubbevmlL13A4jZvj2EynfGi2zqdcSSZZxDiNiXOKsclaXVc/FigVqpm69yV5nG/fjVbOwjBw8Vhvpng2cw+GKGuqk74kJtO+CLrVTfef9Rv8yF1rJzvP+o378HrhzDqq9nPK7oh4Tad8S6tTvMX3WtnO9P6jXvwutdO96f1GvfjteOYdVGzHld0VD1aneeiH6tTvPQYvetfO96f1GvfhdbCe70P4jXvx2vbzDqo2V3K7oqPq1O89Bh+rU7z0GLvrYz3eh/Ea9+F1sp/vU/iNe/E7Q3mC7ZHcruiperU7z0GH6tTvPQYuetnaHep/Ea9+F1tLQ71P4jPvx20N5go2N3KVUCdTvPQYXVqeXoMW/W2tHvU+Wz78Lrb2j3sfLZ9+O2lnMFGxP5T++CqhOp3noMOJ1PL0GLTrcWl3sfxGffhutzaXex/EZ9+O2lnMF2wv5T++CrerE8vQYkJtPL0GLDrdWn3sfxGffhdbu0+9j+Ix78TtTOIUbBJyn5+S4RNJ5egxITSeXoMdnW8tTvc+Wx78Lre2r3ufLY9+O2qPio/j5OB+fkuQTKeXoiQmU8vRHT1vrV73Plse/C639rd7ny2Pfjtrj4qP42Xh9fJc/VKeXoiQmU8vRHr8ALW73Plse/C+AVr/wAA+XL+/HbXHxQ/xkvD6+S8+qU8vQYkJlPL0GJfAO1/4B8uX9+H+AlsfwD5cv78dtkfFd/Fy8Pr5KImU8vQYRmxsBPiiXwGtn+Ary5f3om3q8tdw0U3dG9TjQH8hJ80dtkfFQOypb5fXyVTaM9sOG4CDTVRokpbgm3U0bRXgQflryKx9FONDv5o7tGdTKG1Bc84HVDHg0VCK/TUeMvmoPHGltthIASAAAAAMAAMAANgjPqazTGi1bdH2dqrOfuUoUKFGatl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6" name="Picture 8" descr="http://www.notebookcheck.net/uploads/tx_nbc2/i5_badge_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45053"/>
            <a:ext cx="2226914" cy="163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Realiza cálculos de operações aritméticas e comparações lógicas;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 err="1">
                <a:solidFill>
                  <a:srgbClr val="002060"/>
                </a:solidFill>
              </a:rPr>
              <a:t>Mantem</a:t>
            </a:r>
            <a:r>
              <a:rPr lang="pt-BR" sz="2400" dirty="0">
                <a:solidFill>
                  <a:srgbClr val="002060"/>
                </a:solidFill>
              </a:rPr>
              <a:t> o funcionamento de todos os equipamentos e programas, pois a unidade de controle interpreta e gerencia a execução de cada instrução do programa;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Administra na memória central (principal) além do programa submetido, os dados transferidos de um elemento ao outro da máquina visando o seu processamento;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Recebe dados e comandos  do usuário administra-as e as processa de acordo com as instruções armazenadas em sua memória, e fornece resultados como saída;</a:t>
            </a:r>
          </a:p>
          <a:p>
            <a:pPr>
              <a:buFont typeface="Wingdings" pitchFamily="2" charset="2"/>
              <a:buChar char="v"/>
            </a:pPr>
            <a:endParaRPr lang="pt-BR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2008 – </a:t>
            </a:r>
            <a:r>
              <a:rPr lang="pt-BR" dirty="0" err="1">
                <a:solidFill>
                  <a:srgbClr val="0070C0"/>
                </a:solidFill>
                <a:latin typeface="Algerian" pitchFamily="82" charset="0"/>
              </a:rPr>
              <a:t>intel</a:t>
            </a:r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 core i7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861048"/>
            <a:ext cx="8659274" cy="2448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1800" b="1" dirty="0">
                <a:solidFill>
                  <a:srgbClr val="002060"/>
                </a:solidFill>
              </a:rPr>
              <a:t>Intel Core i7</a:t>
            </a:r>
            <a:r>
              <a:rPr lang="pt-BR" sz="1800" dirty="0">
                <a:solidFill>
                  <a:srgbClr val="002060"/>
                </a:solidFill>
              </a:rPr>
              <a:t> é uma família de processadores Intel para desktop e notebooks x86-64 (64 bits);</a:t>
            </a:r>
          </a:p>
          <a:p>
            <a:pPr>
              <a:buFont typeface="Wingdings" pitchFamily="2" charset="2"/>
              <a:buChar char="v"/>
            </a:pPr>
            <a:r>
              <a:rPr lang="pt-BR" sz="1800" dirty="0">
                <a:solidFill>
                  <a:srgbClr val="002060"/>
                </a:solidFill>
              </a:rPr>
              <a:t>É o primeiro processador lançado que utiliza a microarquitetura Intel </a:t>
            </a:r>
            <a:r>
              <a:rPr lang="pt-BR" sz="1800" dirty="0" err="1">
                <a:solidFill>
                  <a:srgbClr val="002060"/>
                </a:solidFill>
              </a:rPr>
              <a:t>Nehalem</a:t>
            </a:r>
            <a:r>
              <a:rPr lang="pt-BR" sz="1800" dirty="0">
                <a:solidFill>
                  <a:srgbClr val="002060"/>
                </a:solidFill>
              </a:rPr>
              <a:t>; </a:t>
            </a:r>
          </a:p>
          <a:p>
            <a:pPr>
              <a:buFont typeface="Wingdings" pitchFamily="2" charset="2"/>
              <a:buChar char="v"/>
            </a:pPr>
            <a:r>
              <a:rPr lang="pt-BR" sz="1800" dirty="0">
                <a:solidFill>
                  <a:srgbClr val="002060"/>
                </a:solidFill>
              </a:rPr>
              <a:t>Este processador possui 8 MB de cache inteligente, e trabalha com memórias de até 1066 MHZ em modo Triple </a:t>
            </a:r>
            <a:r>
              <a:rPr lang="pt-BR" sz="1800" dirty="0" err="1">
                <a:solidFill>
                  <a:srgbClr val="002060"/>
                </a:solidFill>
              </a:rPr>
              <a:t>Channel</a:t>
            </a:r>
            <a:r>
              <a:rPr lang="pt-BR" sz="1800" dirty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pt-BR" sz="2000" dirty="0">
              <a:solidFill>
                <a:srgbClr val="002060"/>
              </a:solidFill>
            </a:endParaRPr>
          </a:p>
          <a:p>
            <a:endParaRPr lang="pt-BR" sz="1200" dirty="0"/>
          </a:p>
        </p:txBody>
      </p:sp>
      <p:sp>
        <p:nvSpPr>
          <p:cNvPr id="4" name="AutoShape 2" descr="data:image/jpeg;base64,/9j/4AAQSkZJRgABAQAAAQABAAD/2wCEAAkGBhASEBQUEBQUFBQUFxUVFRQUFxgUGBUVFxQXFBUUFBYXHCYeFxwjGRUUHy8gIycpLCwtFR4xNTAqNSYrLCkBCQoKDgwOGA8PGi8lHyUqKiosLCkvKSopKSwtKjEqLywpKSw1KSwsKiosLCwsLCkqKiwsLCwsLCwsLCksLCwsKf/AABEIAL8BCAMBIgACEQEDEQH/xAAcAAAABwEBAAAAAAAAAAAAAAAAAQIEBQYHAwj/xABOEAABAgMDBgYLDgQGAwAAAAABAgMABBEFEiEGBzFBUZETImFxgdIWMjVCUlNykqGxsxQVFyMzVGKCk6KjstHhNHPB8ENjdIPC0yTD8f/EABsBAAEFAQEAAAAAAAAAAAAAAAIAAQMEBQYH/8QAOREAAQMCAgUKBQQCAwEAAAAAAQACAwQRITESE0FRkQUUIjJSYXGBsdEVM6HB8AZCguE0chaSsmL/2gAMAwEAAhEDEQA/ANxiMt7KBmUbvunTglA7ZZ2JH9dAh/MPpQhS1GiUgqUdgAqTuEefMtMrlvOqdV31Q0g94gaBT0naTFmnhEhJdkM1Tq6gxABmLjl7qy23nNmVk3VhhGpKMVU5VUrupFccy0WTi+8Tyuq60Ud15SzVROP94wkIGyNIPa3BjQsh0Dn4yPJP0V37M1ePd+1PXgdmavHu/anrxSQgbIUGxsEFrTuCDmre0eKuZy0V4977U9eC7NFePe+1PXincENghXAp2DdC1p3BLmzN54q3dmp8e99qevBdmyvHPfaHrxUwwnYN0KDCfBG6H1jtwTahm88VaezZXjnvtD14HZurxz32h68VgS6PBG6DEsjwRuhabtwS1Me93FWXs3V4577Q9eC7OFeOf+0PXiuiVR4Kd0KEqjwU7hD6TtwTauPe7irB2cK8c/8AaHrwOzdfjn/tFdeIES6PBTuELEsjwRuh7u7uCbQj3nipvs2X42Y+0V14HZqvxsx9orrxDiXT4I3QoS6fBG6C6XdwQ2Z38VK9mrnjZjz1deB2aOeMmfPV14jAwnYN0LDKdg3Q9nd3BD0O/ipDs0d8ZM+errwOzN3xk156uvDEMp2DdCg0nYIfRPdwTaTO/iU77M3fGTXnr68Ds0e8Oa89fWhsGU7BuhXAp2DdD6B7uCbTZ38Su3Zo94c15y+vA7NXvDmvOX1o5cAnYN0HwCdg3QtW7u4JtazceJS+zV7w5vzl9aC7NnvDm/OX14LgE+CN0GJdPgjdC1R7uCWuZuPEouzZ7w5vzl9aFt5cvg1Dk2nlvL60F7nR4I3QfuZHgiFqnd3BLXs3HirVk/nUmUEX1CYRrSvBYHIqld4MatYOUDE21wjJrqUk4KQdih/YMednpK7xkaonMlspFyb6HRUoODiR36NfSNI5RzxUnpA8EgWPdkVepq4scATdp35hb/AhDLoUkKSapUAQRoIIqCOiBGKuiVdzjTRRZr1NKriOhS0hXorHm62Hbz5GpIA9F4+uPROdHucvy2vziPOdpD/yFdH5RGlB8j+X2WTUf5H8fuuUGIAEKAiRRFACFCBCgINASgBCgIAETmTeR03Oq+IRxB2zq+K2nbVWs8gqYRIbiUwBcbBQoESNk2BMzJpLsuO7SkcUeUo8VPSYurVn2FZ/8Q4Z98aUNirSTs03T9ZSvJEc7RzwTRTclG2pZsYJCUhagOSoCB5sBpud1B5lSatjeu7yGK62VmVm1isw62wNYFXVDnpRI84xKpyGsGW/ipvhFDSkupT9xrjemM4tG3pqYPx7zrnIpZKehPajoEMgIfVSO6zuCbXRN6rOK1kWvkwz2jSXKf5TjnpdjonOLYiO0kz9WXZH/KMkAhQEPzVpzJ4oTWOGQA8lrozmWOrBUqvpZZP/ACjonKPJx7BbTSCfCl7n3kJw3xkAELAh+aM2E8U3PX7QD5LYuwCxpsVlXKH/ACXb9OdC71ObCK1bWaOaaBVLqS+kd72i9xNFdBryRRm1lJBSSCNBBoRzEYiLrk3nQmmCEzBMw1rvfKJH0V99zK3iGMU0eLHX7ikJqeXB7bd4VOel1IUUrSUqSaFKgQQdhBxEJAjcrSsaRtaXDiCKkUQ8kcdB8BY1ga0nopgYxy2LGdlXlNPCik6xoUDoUk6wf7xETwTiTA4Hcq9TTGHpDFp2pkBCgIAEKAi2AqJKAEKEAQYgkCEKgqQcJCgIVBCDh0yAg4EHCQoxDa5xF/QUKcxh0IbrPEe50QLkbD9vVbfm6my5ZkuVaQlSOhC1IHoSIEN81vctnnd9suBHMS4Pd4ldrAbxt8Ak50u5q/La/OI862kPjz0flEeis6fc1fltfnEedrR+W/vwRF6D5P8AL7LOqP8AI/j91zAhQEEBCgImUBKAELAhxZtmuvuoaZSVuLN1KRrPKdQAqSdQBiz5bWJKySGZZtXCTSauTLg0C8kXG07AMTTlBOkALSAICQaS0u2LpIZp7QeYQ8gs3HEJcTVwg3VJvCouYGhiui25j3OJfhVhkEq4MGiSVGpKgO26axoVj5xZ9uUaaRZ61oQ0hCXAHaKSEBIXgimIx0xmsrKrcUEtpUtVMEoSVEgDEgJxgY9I300cui0DQv3rmBCgIkBk9N/N5j7Fzqwh6x5hAvOMuoSNKlNrSBzkikTgjeqxa7cmgELEFSPRmVMtes2YCE1UWFgBIqSbmAAGJMBLLqyBbNHDBrQ43yXnYCFAR3mpB1unCtrbrWl9KkVpppeArpg5SScdVdaQtavBQkqO5IixcWuqpBvZcQIUBD+bsCaZTeeYebT4S21JHSSKCGVIJpByQOBGavbeal0ywf4dFC0HbtxVaXL9K1isWRYpfBN5KEpBJKiMaAFVLxAwBTUkjthtjb2O5if9KPYRith26qXrS8NJStBCVoJuhV2oINQhFQfBHKDSglkkDt4V+phiiLMMDmp3JK1HLOng24qrTpuL2AhZbvkHtVIWlSTyA6RQxcc6lhB2V4dI47BFTtbUQFA8xIV0HbGU2nPcKuoSEJF66kGtLylLUa7SpR9A1RuU4eFstZXpXKknnLNfXAzgxvZJt2o6YiWOSLZsWCgQYEAQqNdYZQEGIAg4SFCDgAQcOhQg4Ag4SZAQqCAg4dChDV08V3nTDyGT2hznTAPUkefD1W1Zru5bPO77ZcCBmu7ls87vtlwI5mb5jvErtIPlN8AkZ1e5q/La/OI882j8qP770R6FzrdzF+W1+cR57tD5QdPqEXaf5Pms+p/yP4rmBCgIICH1jWcX5hlkf4riG67ApQST0Ak9ET5KtmbLS8ibPRZlmO2k8kF5xFGQdSVGjY+uqij9EDljMJiYW44pbhKlrUVKUdJUTUk9MarntnAhmVlkYIqpd0aAG0htA5uOrdGTiIoBpAvO1TVJ0SIxsXpLJPuXK/6Zr2QjH80fdRnyHfZmNhyU7ly3+ma9kIx/NJ3Ua8h32ZivF1ZPzerMvWi/Ny1rLHLRuz0tqcbW5whUBcIFLoBxvHljlkjl4xaJcQhC0KQASF3SCkmlQUk69R2xV8+Hycr5bv5UxG5kv4mY/lJ/PDCJph09v9ojO4VGr2f0ojOhYLctPHgQEodQHQkYBKiVJUANQqmtPpRtVoWiJeVW8oFQabKyBSpCU1oKxlOen+Ma/kf+xyNHyt7mTP8Ap1/kgpOkyO6GLovlssyyktwWzNSrTCFtmqkErocFFKirinvUoUY0OamZKx5RNEkAm6EpAK3V0qSomlThUk4DQNQjNc1KR75orqQ7Tnu09RMadle3Zh4P3xKacfg7ylp8G/S4fJ0wU4DXtjxtuCjpyXMdLhpHackzyWzhy884WS2ptZBISohSVgdsKjXTGhGisUPOXksiUmErZF1p4KISNCFppeSNgNQQOcaBFts6YyeYdS6yttK0VKVXnjSoKTgSRoJiLzn5RyczLNBh1Li0u1IFahJbUCcRtuwcPRmGgCAc7oZ7OgOscC4ZWV4Y7mJ/0o9hGAJEb+x3MT/pR7CMCSImoP3+Kr8pZR+Cc2bIKedQ0jtnFBI6TSvMBU9EbhlbMpl7OepgA0Wk86hwafX6IgM3GRamB7pmE0dUKNoOltJ0qVsURhTUOcgRGdPKQOOJlmzVLRvOEa3KUCfqgmvKeSBkdzidrG5DNFE3mtO57s3Zfn1VBAiRtnJ9+VUlMwkJKxeACkqwBpjdOGMc7EkeGmWWqkX3EJJGkAqFSOUCp6Its9k2H7W9yqefWlCAVOOK4RYFy+QCRSlVJ1azF+SUMdY5WJKzI4TIy4GNwB4qjwYjQJXJOyHnlS7T7/DJvDGlKoqFU4gBpQ69URWTeRQfmZht5ZSiWJCygVUohSki7WtO0UdB1QIqWWJNxbeEjRyXAFjfDAqqxIs2A+qWVMhI4FBoVXgMagYJrU4qEStqyVk8CpUq8/wqaXUOJwXiBpuCmFTp1aIcWlZJasqXWHXiX1D4m/8AF0N5YIRTTgjXpMOZ72thc2xCYU9tK+NhfAjw/AqnEg/Yb6GEPrRRpw0QqqcTj3ta96dUWZ7JWz5RKBaDzvDLTeKGhUJHmmuIIrhWhwiQy9k+JIybFTXBIOnAJQgq3qJPPAGpBc0NyN8TlYbkYoi1jnPzFsAcbk7VncPGLLcWgKTcoVJQBfSDeUaJTdJrjQ9Ai4jJCzG3Uy78w4ZhV0cQUSFK7UdqaVqNJ1jRWIC1pdck+pjBQbdbeSogi9dBKKiv0sRtESNnD8GZ54jMdyhdSmIaUmWWByPeo5+ynUJWpSaBtfBKNRguhNBjjgNIw0bREO//AInOmJ6atlxxu4oJpxMRWpKL4BOOJooAnYhMQMxpXziDGlbpKMaGl0Mv7W15ru5bPO77ZcFB5ru5bPO77ZcFHOTfMd4ldjB8pvgFyzr9zHPLa9oI8+2h26en1CPQWdjuY55bXtBHn6fHHR9b1CLtN8k+Pss+q+ePD3SAIsuboD31lK+M9NxVPTSK4BEjk/aHATTDx0NutrPkhQKvu1idwu0hVmOs4HvV+z5tH3RLK1FtYHOFgn8wjNAI3XOxk+ZmRDjYvLlzwgpjebIo5ToCVfUjDAIjpXXZbcpatpbITvXofIafQ7ZTBQQbjIaUNi203FA7NFeYiMpzS91GvId9mYrtl2zMS5Jl3Vt3u2umgV5SdB6RCLPtB1hYcZWptYBAUnAgEUPoh205aHi+aZ1SHFhIyWpZ7/k5Xy3fypiNzKfxMx/KT+eKTaVvTUwEiYeW6E1KQs1oTppBWZa8xLkql3FNlQoSg0qK1oYIQEQ6vagdUt1+s2f0rpnnH/mM/wAge0XGkSjzNoWfRKuI+0UKKdKCU3VDnSa7owS0bVfmFBUw4pxQF0FRqQKk03kwuzrXmGCSw643XTcUU15wMD0wzqUuja2+ISbWNbI51sCrZadi+8s5KupcL1StShduG6KIWkcY1JSs9IEaJbdiy1qyqClzDt2nUY3TShBB3FJocNREYjaNsTEwUmYdW4U1u3zWlaVpuG6F2ZbUzLklh1bddIScDzp0HpEE6me4B2l0htQsq42FzdHoHYtFs7M2hLgL8xfQD2iEXCrkKio0HMOkRUcuMnWZSZKGXApKheuVqpqveLPpGumnaecxl1aK00VMuU+jdQd6ADEISSanEnSf1iaGOUOu93koJ5oC3RjZbvK3GxrTbfsoKQQbsuUKGtK0NXVJOzRuIin5pLMZWt5xxCVKa4O4Vd5ev1IGivFGOqKNKTbqCeCWtJULpuKKbwOF00080LUt5q+0StFacI3impGgLTrpU4HbACkIa9oOaM1oc5j3N6q0zLPOOhALMmoKcOCnRilG24e+Vy6BymMtJJNTiTrMFBiLUMDYRZqp1FS+d13cFac2spftBs+LStf3bg9KxFlySfC7RtCZPathYB5L5p91mM8s+03mFFTK1NqIukpNCRUGm8DdCpa1X20rS24pKXcHADS+KEcbbgTviKWB0hcb5gD63KkgqmxBoIyJP0sFa817V+dcdV3ralE/SWoD1X4Z2JMWgHnJuUbWtLji7wCb6VVVfKVJGPfDEaNumIGRtR5m9wLikXxRV00vDHA7zvjrZ1uzMuKMOrbBxupOFdt04V5YJ0Li5xFsbDHchZUNDWNNxYk3G8q35f2c0qWZmuC4CYdUAtvWapUTeGsggY0B42PI9yquNzNmS6iAlotlWzBTaBXzFRQJ21X3lhbzi1qGgqNaY14o0DHZAnrRefVeeWpxQF0FRqaVJp6TviNtM6zQTlf6+yN9Yy7y1uej9MTfxV1ytsCZftRJ4JamiWU3wklIRhfqRgKEr0xJT82lVvMpUcG27or4am1rH5x6Io7eVs8lISJh2gwGNTTyjj6YjnZpal31KUpZIN8klVRoN7TXAboTaZ5ADiMAQLd+1O6tjBLmA3Lg43ts2LSLRmpwTS7lmsuELqh65UqAPEWXNRoBrwijZR2k4/MuLdSErrcKUmoBRxaA1NcQYWvKyeKbpmHaeVQ+cMfTEWTWJIIDGbkDdhf7qCqqhKLNJte+NvsihhNaV84iQiPmtKuiLLslUhzW15ru5bPO77ZcFB5ru5bPO77ZcFHMTfMd4ldtB8pvgFxztdy3PLa9oIwCeHGb+t6hG/52+5bnlte0EYDPds19f1CL1N8o+Pss+r+cPD3SQIUBAEKAi0qJK3DNVlemYlhLOn45hNBXv2hglQ2lIok9B1xBZc5qVhSn5BNUmqlsDApOklraPo6RqroGayM44y4lxpRQtBqlScCD/erXWNjyRzsMPBLc4Qy7ov6GlnbX/DPIcOXVFN8b4naceSvxyxzN1cmewrG3GVJUUqBSoGhSQQQdhBxEEBHpK1cnZObSC+025UYL76n0VpoqnMYqM/mYlFYsuutchuuJG+h9MSMrGHrYKKSgeOqbrHRCgI0d/Mo+Pk5htXlIUn1FUN/ganfGy/nOf9cTipi7SrGkm7KoYEKAi+ozNzmt1gcxcP8Awh4xmXd7+ZQPJbKvWoQXOohtQ8znP7VnAEKAjWpPM7Kp+VddXyC6geon0xYJDIOzmcUy6FHa5Vw/fJA6BEbq6MZXKkbybKc7BYlZ1jvvmjDS3PISSBznQOkxcrHzSzK6GZWllPgp+MX6OKN55o1cBKU6kpHQAPUIr9rZwJBio4XhFDvWuPvV2o6TFc1ksmEY+6tCggiGlK77BOLCyNlJTFpuq/GL4y+g6E/VAjIss+6Ez/MPqETduZ0pp2qZcBhO0cZw/WIonoFeWKa44pRJUSSTUkmpJ2knTFqkgka4vkOapVtTE9ojiGA4JIEHAgxGgslCDgQYh0KEHAg4SZHBiIx+2xeusoU6r6OjfHM2nNg0Mqrb237RVfWQRmznC6tsoKh4u1qmIMRCpteaOiVUfrftCvfWb+aq879oD4hTdsI/hlV2PRTMHEKLWmvmqvO/aD995r5orD6X7QviNN2wh+F1XY9FNARHzmlXRDVVtTQ0yqvO/aCMraD7gSxLFS6X1IQQtQQLo42inbDfBc8he0lpv4Io6CZrwHC1+8Ldc1/ctnnd9suBHbNzJutWayh5Cm1guEoWKKTV1ZFegiBGDKQXuI3ldVCCI2g7gmOdzuW55bXtBGBTuln6/qjfc7aCbLcupUo32jRIKj8oNAGMefH1P0SpxlxAbKtKSnA0pgqkXKZ4EZHf7KjVMcZA4bvdOAIUBDJNpA6EOHmTCvfL/Lc82LWuj3qmaeXsp6BCgIYi0x4tzzYV77DxbnmwWvj3oDTy9lWOxsqJyV/h3loHgdsjzFVT6IuVnZ55lNA+w25yoKmzuN4eqMrTa6fAc8394ULXHi3fNiNxp3daykYKpnVutwls80oflGX0nkuLH5gfRD5GdqzjpLo52z/QmMA9/EeA5uH6wfv8jwHNw/WItTTb1MJ6sftW/qzsWcNBdPM2f60hs7ngkh2rb6vqoHrXGFi3keA5uH6wYygR4Dm4frDiGm7SY1FZsathms8vipbpW5/RKf6xCzudK0HO0LbQ+gip3rKozv39T4t3zf3hXv8AJ8U95v7xK0UjdyrvdWu3+VgrBPWxMPn451xzkWokdCdA6BDQRFi30+Ke8394HZCnxbvm/vFoVMAFg4Ko6lqHG5aVLAQcRHZEjxbvm/vB9kaPFu+aP1h+dQ9pAaOfslS4EHEP2So8W75o/WDGUzfi3fNH6w/OYu0h5nP2VMCDiH7JEeKe8394Ui1HnjdYaUCe/cFAK/3+0C+sgYLlwTtoKhxsGp/OT6GhVZx1JGk8wjlJ2VMThN4FtsCtwdsrn/voh1Z+Sy0qC1guLqKqOIGnQOSmnljTbJs9LTbqhdqAqhUMAQknjY6Nscxyry4WQ6UWRwHED7reoeTGNcdPEj8w4KFsbI5ttgEoCKjR31aGhrproxMSc/YbJWniV4laVpTjRIyaiakqSeOBxdAAOAOJ4woAeWuiCnWwVioOCVaPL0mOc5XBYQ8G3htuDnwW5S20gFB2ZYTJKiU1ocOTTjDnsfZu/J6Qcb3bcdO6O9kpHH5x/WHBYTd7VWINeX4xOjGMVsz9cRc5H/ye9a0wAPBR7GT7JBqimJGnZdwhT1gs8b4vQU417XRvh/KtgA0BGKtP1eWA80njYHApodmjTjFXXv0usfwjvTOA0go2bs2WK6gpKTgDUUJonCvT6YbZtwPfZ6mjgHKc3CsxLe8DAARQ0Qq+Me+N0H1CIrNygC13wNAYcA5g6yBHYfpyQOjnAJNg3PxKwuVGME8Bb/8AXoFq0CBAjbQoRkudhkLnWEmtFBlJ5i9Q03xrUZRnS7oS9P8AI9uInh/f/q70VKt6rP8AZqcSuR8s1W7eN4A4kHUoj1GOcxky1VFOUfdB/rEqp9YIBKTqwBGsp8I+EYWpwFKlFJ4ihTEca8KV1kaNcedxyVDmtfI/oA2vtx8rrpC3E4dIj+lCMZJpvEki7UCmOlJN49OG6OL2TCLpFDgVmuHhKI17BFnbIPa4Vx24nE64ZWg222rjlPGFcQvWT9LnjZc+MvbBGbyDMWechs0fqs8kR3leSAf9fuqqnJ5kYXycU1IqDQGpFQBjS8OkQ/lLElg4Cm+cFAgkmoph2xpq9MOlT8mDiU/fiQblGiaJukmvauJJ1g0xO2Cm04m6MmF75iQX+ifnFNOS5rnE92goQZHtcGlIRW7e03aYqJwqDCTkY3j8Wn7nVixBu4aJSohVDev6DjUAAYxydWrUogaCccIzHzzl/QkGOOZHqbjzViOnhIFwfMewUSjI5lIrdoQDrSdR1BMR8lk03fTxU6dQTXRqoisTdoNO0+LfVUEXkXO9Jxqo6MKw4IQhtKlDtSSSAK69sKSWeJvSfpF243t4qwyniOGjtwwtsXJvJRulTh2m0aNOkCFIybbVUUIw0406MKGHZyhZSE4K4yL40dqL3UO+OTOULCQaBWgK0JGBKRqprUIxtOqN8+5S6gn9q4nJxsUFCdAqKnfQGkNn8l2qnniQFvMG85RXEuA4J74kDHTq2wU5abaSLxIvALAuqOCh9EERp0fOHRyixJ6PG/soJWtie0vwGOeCi+xluOFpZLNgtqB0hYIpsQtVaxKe/LHhHzF9WHyCl1oXFYELFSCNOGg46RF2iFSx7i8EdE5i2PmqtbJC9g0HAm4yN1Tp3J1u+Ocp3h01PmekQtFgtHjjRRZ3B/qxZJ6Qokntryhgk0p8pia6RxoiFNFCF1vUCFUBIIFG3q0poxUNMdHQ3uC/w+v5wWZLbUPxx2ZbuKdMWNLFKRexIGF1Wkga6U1iO7ViS4IOJ0Y3FaujbEnLNNCXZUUIvFDZrdFSboNa0rqG4QwnnTeF28kGgohNfCrRIjj55GvLiwuHSINyPpYZLUomPdYOtlfau5kqK4gw6IftIIDoJu363ThrBAP/ANiGYVwa3ACsiqCL5JIqgE4HRjqjqHC46K1KAlVcAU11Vrrw6KmLehLUwtiGNgCLDHtZb8EcjWx3kOV9v53qTaQcakHjpOJToHNq2a9uMNrTn20EEkDAjEgVJNcK6Yg7Tymbb4rIStQ76gup5qaejDlirTM0txV5aipR1n1DYI6um5AfUkSVx/iLjjifp9VzFXyyIuhT7NqucvbbCK0KcdPHGmmmOnZG1QCqcPpjwgf6RRRBiNEfpnk8HS0Dfxdutv71nO5erTm76D2V3RlA0NadJPbDXT9IUrKFohWKeMQe2GFKRRxChA/8W5N7H1d7pjy/W9r6D2V3VlE1UmoxFO2H6ckReS84JeeemKoWlTa03QuhF5aF3lYYAXPTFdERFoqIdFDpCgeUUGBi5T8j0tG12pbbSsDidnio/idRUPaXu6t7YBehMn7aTNsJeQClKisAE17VZRXpu1gRD5se5jPO77ZcCM2Voa8gb11ELi6NrjtAU3bVtNSrXCvVCbyU1FNKzdFakUFTGaZcOGam2HGkm6ktXr10UuOhateyLJnh7lOeWz7QRiM8+taZYrUVEBYFcaAYARbpY2ua4nw8jgs6ve7Ta0ZZ+YuVrcxOpOg7fXWFptFHAlJ7YmtcKUBqMa88ZABCgIpj9O0er1WNrg57QmPK9TpB1xcd39rXZK0kp7bbq2R0m5+XcIvovYU7Yj1GMgAhQEE79PUrpteC4O3tcR6KJ3Kkzm6Dg0jvC1BcrInSz99XWjpKJkmlpW21RSa0N9R06dJjL22ySABUnAACpJ2Aa4mW8jbQIqJV6nKgg7jjBP5Eh/dNJ5yOQR1so6kbfJq0MWmzhxVYaONohBnpc6Uq84/rGXTMm42q66hSFDvVpKTuMKlJJx1V1pClq8FCSo7hFX/ilBnd3/ZTfG6sG2HArTjMyx0pVjp45x58cYJc2xQ3QQqhpU1x5qxRXMkJ9IqZZ6nIgn0DGIoooaEUI0g6oJn6WoD1XOP8kn8t1rcHehWjJnlVxOFDqH6xyXPvalJ5cE9EUqRseYeqWWnHAMCUIKgDsJAoIf8AYbP0/hnfN/pFochULDnbzCjbypVkXDb+SsKp6Z1KRy4J/SJNu0xcReJvAC9QJpWmJEZzNSLjSrrqFIVsWkpO4iOQEFJ+nqSUC9/JAeWalptYcFpBnk+EdyY5GYGHGOvvUf2YqbGSc8sVTLu0O1BT+akImcm5xtJU5LupSBUqKDQDWSRgIgH6doMg76j2Uh5XrQL6P0KtSlg0x1HvUbv30xxmalC0g9s2UitE8Y6NGrl0xU2bPcUgrAF1JAJvIBBNaC6TXGhphjQwt6ynkcJeQRwRSlytOKVHig4415Inj5BpI3Agm48FG/lirewgjA9xV8lrXSllttSCShKEkgpoSlIBpjHNdoIKkqCVApIIxTsVgceWM+SmpoNJiTtDJqaYRfeaUhNQKm6cToGBOyInfpqgxab4knPMlBHyxVgXZkBbLYrJO2g0FrcdUKKukIGKyQkJIIB5P3ivWnb7jvFTxG/ATr8o6+bRDJiQdWKttrUNFUoUoV2VAjqLHmPEvfZr/SNekoKajaGxjIAd+Cp1NbU1I6V7d2SaCDAhw5ZryRVbTiQNJUhQA5yRHCNEEHJZjgRmjgwIAgxDoEBCoEGBDoSjiFtP5ZP1vUImxEJafyyfreoRHJkrFL1z4Fbbmx7mM87vtlwIPNl3MZ53fbLgRzE3zHeJXcU/ymeA9Eyzw9ynPLZ9oIw94fFy/wDueuNwzxdynPLZ9oIxJ0fFS3+564v0fUP5tCzeUPmN/NhQAhQEACFARohZJKAEKAgAQoCCQla9mwycbZlhNOAcI4FEKP8AhtgkYbK0JJ2ERHTueIhwhmXCmwcFLWQpQ20A4vNjFllMLDFPmRP4BMYiBGbBE2d73SY4rVqZnU8bGR4YXV0yoyxTaTTLSGSh3hRSpCgbwKKBVAcVFOrVF9CJayJKtK0oCQBeecO07+YDkjJskU1n5b+c36FAxoWd1R9ysjUXfU2r9YeaIB7IR1c01PM4xyVB6wwTSSzvAuAOsXWycVJXeKRtoUi96Ie5ysnG3ZczTYHCNgFSk/4jZoMdpFQQdlYygCNsXxrFxxrJf+iHnibA9jo8MU1PM6pjkZLjhcJhmn/gVfzl/kbiMns6rrbziOAQQha0duQTdUU10YaIk81H8Cv+cv8AI3FctHNrPOPurTwV1bi1AlZ0KWSKi7sMRgRGd+tUjnTimj1PmrrJTEvasmStFASUlJoVNrA0pVtxBB5cdYinZtrDT7teLgCjLcUV0X75Te6Lqqc8XCwLObsySPDODAqccUMBeIAuoricEgDaYrua6YLkxOLOBXdWRsKluKp6YBptHLodXZxUjxpSw6wdLG/D3T7KrOGqVmFMttJXdCSpSlEYqAVQADYRjEBaGc551lxsstgOIUgkKUaBQKSRviyZQZuhNTC3i8UX7vFuXqXUhOm8NkQFuZtRLy7jwfKuDTeululcRhW8aRLBzWzQethvzUFSK67yOrjuyVOZnClCkUHGU2quy5foOm+d0P53KBbiFpKUi/WpFa14QLBO2iUpQORMRVIEaxjaTchYIlcBYFLaUQoEaiDuNYueV2UU49L3H5RTKL6TfN7SAaDEAf8AyKax2w5x641bOcP/AAh/NR6lRUqHASxgi/2V2la4wSkOtYZYY5qp5K5c+42S1wPCVWV1v3dISKUunwfTE2jOrUgCWJJIAAd0k4ADiRnUW7NxYnCzPCqHEZxHK4e13Yq6BCqKeFrXSOHqlSVdS5zYWOw8BkrvljaAbkHS4KKcRwYTWvHWKUB10xP1Yx0Rb849s8LMBlJ4rOnlcPbbhQedFRpD0MWhFc7cUHKk4lmsMm4e6EKghCgIvrJJQEKAggIVCQoCIS1Pl0fW9QidEQVqD49H1vUIjky8wrNJ1z4Fbbmz7mM87vtlwIPNn3MZ53fbLgRzE/zHeJXc03yWeA9ExzxdyXPLZ9oIxRY+Klv931xvOcyzi9ZcylIqUpDg/wBtaXD91KowRK6sI/ylGvkq174v0XVP5uWbyiOm0/mRCWBCgIAhQEaYWOUAIWBBAQoCCQErcLEHD2MhKMSqVU0PKDZbp5wjErp1xcsg8uhKAsvgllRvBScS2Tpw1pOmgxHLWLdMO2A+ouuKlio4kklBJ2qTgSecRmsLqZ7gWkg5WWtI1lXGwhwBAsbrMsmXwidl1KwAdbryC+ATGl52JRSpNCgKht0FXIFJUmu8pHTFXy4tmz1tIZkUJF1d9SkIuJpdUmlSAVHHTyaYnsms40u4yGp7iqAulak3kOClOPQGhI01FD6IKXTcWTBpw2bUMOrYH07njHbsusvSk6tOof0jbLVTwFjqSvAolQ2fKLYbp5xhkxMWEyrhWzLBQxBTxyDtSkVoeYRU8ucuRNgNMAhkGpJwLhGjDUkaccSdlIZ7nVL2gNIANzdOxrKON5LgSRYAK1Zqf4JX85f5G4hJPODMIn1IfWCwHXGzxUgpTfKUqqBXDCvJWHObnKOVYlFIfdShXCqVRVdBSgA6NoO6KFaroVMPKSapU44oHaCskHcYdkAfLJpjD8yQS1JjgiMbsdov6rSc6VjrcYQ+gqIaNFpqaXVYBdNFQcK7FckR2aLt5nyWvWuH2SmWcsuT4KccSlSQWyF1+MbpQHR4PFPNXXFZyetxuQnXLquFYVVBUnSUVCkLFaVI0Ec8A1kmpfCRiMu/FG+SITx1AOBz7sEvL6edTaDwS44kfF0AWoD5JGgAxXFzzqhRTjigdIK1EHnBMarNzlizRDjq2FKpSq1FtVNQIqDviJtpiw0sO8EWi5cVwdxS1G/dN3QSNNNOESw1Aa1rCw3yyUNRSlznPEgsbnNZ1BwIMRprDS2O2Tzj1xq2c7+BH81HqVGVNGihziNEy+yilX5QIZdStXCJNBXQAqp0csUKlpM0ZA2rUo3tFPMCcx7rO0pjW5JpNm2aSoC+E3lfSdXQBPQbqeZMZ9keJcTSVzK0oQ3xxerxlil0b8fqxM5wMpm3y20wsKbTx1KFaFZwAx2CvnckKpa6WRsVsMylRvZTwvnJGlkBt8VUHXFKUVKNVKJJJ1kmpO+CAgAQYEaACxibowIMCBSDEOhRgQcACFAQkCAEQVqfxCPrflETpMQE4u89XwQfT+0RyZDxVuk6xPcVt+bTuYzzu+1XAh3kNJFqz5dKsCUXyP5ii5T7wgRzExvI4jeV3UAIiaDuHoptaQRQ4g4EHWNhjAMtMkV2fMqCQTLuElpWq7pLZ+kn0ih209Aw1tKzGphtTbyAtCtKT6CDpBG0YwUExiddBUQCZttq8yBy5hq1ckdRMpjS7azOrBJlHEqT4t3AjkCwKK6QIrbmaqdBxlgeZxvriNdk7HDouHngsJ9M9p6TT5YqtCaRtgxNo2xYvgsnfmv4jf8A2QPgtnvm34jf/ZB64docVHqD2XcFXxOI2+iDE6jad0T/AMF0982/Ea/7IL4L5/5t+I114fXjtDim5sey7goL3ajad0H7uRtO6Jz4MbQ+bfiNdeB8GNofNvxGuvC147Q4puansu4KEE8jad0H7tRtO6Jr4M7R+b/iNdeB8GlpfN/xGuvD84b2glzR3ZPBQ3u5G07oP3ajl3RMfBrafzf8RrrwPg2tP5v+Iz14XOG9oJuaO7J4KIE6jl3Qfu1HLuiW+De1Pm/4jPXgvg5tXxH4jPXhc5b2gm5m7slRgnkcu4wPdyOXcYlPg6tXxH4jPXgvg7tbxH4jPXhc5Z2glzF/ZP19lHe7Ecu6FCcRy7of/B5a/iPxGevA+D22PEfiMdeH5yzeE3MH9k/X2TETaeXdChNJ5d0PPg+tjxB+0Y68D4P7Z8SftGOvC51HvTfD5Nx+vsmomU8u6DEynl3Q57ALa8SftGOvA7Aba8SftGOvC53Hv9E3w6Td6+y4CZTy7oP3Snl3R27Arb8SftGOvBdgdueJP2jHXhc7j3+ib4bLu9fZIEynl3QYmU8u4wvsFtzxJ+0l+vBdg1u+KP2kv14XPI9/om+Fy7vX2QEynl3QfupPLugdhFveKP2kv14NOQdvKw4MjlLjA9SqwueR7/RN8Kl3evsmU9PUGOA2azD/ACCyVVPTFVA8A2QXValaw2DrJ17BXkrPWDmWdUoLn3hTSW2iVKPIpxQFOgHnEanZ1mtMNpbZQlCE4BKfXyk7TiYo1FcCLMWvScmaGL04AgQcCMlb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hASEBQUEBQUFBQUFxUVFRQUFxgUGBUVFxQXFBUUFBYXHCYeFxwjGRUUHy8gIycpLCwtFR4xNTAqNSYrLCkBCQoKDgwOGA8PGi8lHyUqKiosLCkvKSopKSwtKjEqLywpKSw1KSwsKiosLCwsLCkqKiwsLCwsLCwsLCksLCwsKf/AABEIAL8BCAMBIgACEQEDEQH/xAAcAAAABwEBAAAAAAAAAAAAAAAAAQIEBQYHAwj/xABOEAABAgMDBgYLDgQGAwAAAAABAgMABBEFEiEGBzFBUZETImFxgdIWMjVCUlNykqGxsxQVFyMzVGKCk6KjstHhNHPB8ENjdIPC0yTD8f/EABsBAAEFAQEAAAAAAAAAAAAAAAIAAQMEBQYH/8QAOREAAQMCAgUKBQQCAwEAAAAAAQACAwQRITESE0FRkQUUIjJSYXGBsdEVM6HB8AZCguE0chaSsmL/2gAMAwEAAhEDEQA/ANxiMt7KBmUbvunTglA7ZZ2JH9dAh/MPpQhS1GiUgqUdgAqTuEefMtMrlvOqdV31Q0g94gaBT0naTFmnhEhJdkM1Tq6gxABmLjl7qy23nNmVk3VhhGpKMVU5VUrupFccy0WTi+8Tyuq60Ud15SzVROP94wkIGyNIPa3BjQsh0Dn4yPJP0V37M1ePd+1PXgdmavHu/anrxSQgbIUGxsEFrTuCDmre0eKuZy0V4977U9eC7NFePe+1PXincENghXAp2DdC1p3BLmzN54q3dmp8e99qevBdmyvHPfaHrxUwwnYN0KDCfBG6H1jtwTahm88VaezZXjnvtD14HZurxz32h68VgS6PBG6DEsjwRuhabtwS1Me93FWXs3V4577Q9eC7OFeOf+0PXiuiVR4Kd0KEqjwU7hD6TtwTauPe7irB2cK8c/8AaHrwOzdfjn/tFdeIES6PBTuELEsjwRuh7u7uCbQj3nipvs2X42Y+0V14HZqvxsx9orrxDiXT4I3QoS6fBG6C6XdwQ2Z38VK9mrnjZjz1deB2aOeMmfPV14jAwnYN0LDKdg3Q9nd3BD0O/ipDs0d8ZM+errwOzN3xk156uvDEMp2DdCg0nYIfRPdwTaTO/iU77M3fGTXnr68Ds0e8Oa89fWhsGU7BuhXAp2DdD6B7uCbTZ38Su3Zo94c15y+vA7NXvDmvOX1o5cAnYN0HwCdg3QtW7u4JtazceJS+zV7w5vzl9aC7NnvDm/OX14LgE+CN0GJdPgjdC1R7uCWuZuPEouzZ7w5vzl9aFt5cvg1Dk2nlvL60F7nR4I3QfuZHgiFqnd3BLXs3HirVk/nUmUEX1CYRrSvBYHIqld4MatYOUDE21wjJrqUk4KQdih/YMednpK7xkaonMlspFyb6HRUoODiR36NfSNI5RzxUnpA8EgWPdkVepq4scATdp35hb/AhDLoUkKSapUAQRoIIqCOiBGKuiVdzjTRRZr1NKriOhS0hXorHm62Hbz5GpIA9F4+uPROdHucvy2vziPOdpD/yFdH5RGlB8j+X2WTUf5H8fuuUGIAEKAiRRFACFCBCgINASgBCgIAETmTeR03Oq+IRxB2zq+K2nbVWs8gqYRIbiUwBcbBQoESNk2BMzJpLsuO7SkcUeUo8VPSYurVn2FZ/8Q4Z98aUNirSTs03T9ZSvJEc7RzwTRTclG2pZsYJCUhagOSoCB5sBpud1B5lSatjeu7yGK62VmVm1isw62wNYFXVDnpRI84xKpyGsGW/ipvhFDSkupT9xrjemM4tG3pqYPx7zrnIpZKehPajoEMgIfVSO6zuCbXRN6rOK1kWvkwz2jSXKf5TjnpdjonOLYiO0kz9WXZH/KMkAhQEPzVpzJ4oTWOGQA8lrozmWOrBUqvpZZP/ACjonKPJx7BbTSCfCl7n3kJw3xkAELAh+aM2E8U3PX7QD5LYuwCxpsVlXKH/ACXb9OdC71ObCK1bWaOaaBVLqS+kd72i9xNFdBryRRm1lJBSSCNBBoRzEYiLrk3nQmmCEzBMw1rvfKJH0V99zK3iGMU0eLHX7ikJqeXB7bd4VOel1IUUrSUqSaFKgQQdhBxEJAjcrSsaRtaXDiCKkUQ8kcdB8BY1ga0nopgYxy2LGdlXlNPCik6xoUDoUk6wf7xETwTiTA4Hcq9TTGHpDFp2pkBCgIAEKAi2AqJKAEKEAQYgkCEKgqQcJCgIVBCDh0yAg4EHCQoxDa5xF/QUKcxh0IbrPEe50QLkbD9vVbfm6my5ZkuVaQlSOhC1IHoSIEN81vctnnd9suBHMS4Pd4ldrAbxt8Ak50u5q/La/OI862kPjz0flEeis6fc1fltfnEedrR+W/vwRF6D5P8AL7LOqP8AI/j91zAhQEEBCgImUBKAELAhxZtmuvuoaZSVuLN1KRrPKdQAqSdQBiz5bWJKySGZZtXCTSauTLg0C8kXG07AMTTlBOkALSAICQaS0u2LpIZp7QeYQ8gs3HEJcTVwg3VJvCouYGhiui25j3OJfhVhkEq4MGiSVGpKgO26axoVj5xZ9uUaaRZ61oQ0hCXAHaKSEBIXgimIx0xmsrKrcUEtpUtVMEoSVEgDEgJxgY9I300cui0DQv3rmBCgIkBk9N/N5j7Fzqwh6x5hAvOMuoSNKlNrSBzkikTgjeqxa7cmgELEFSPRmVMtes2YCE1UWFgBIqSbmAAGJMBLLqyBbNHDBrQ43yXnYCFAR3mpB1unCtrbrWl9KkVpppeArpg5SScdVdaQtavBQkqO5IixcWuqpBvZcQIUBD+bsCaZTeeYebT4S21JHSSKCGVIJpByQOBGavbeal0ywf4dFC0HbtxVaXL9K1isWRYpfBN5KEpBJKiMaAFVLxAwBTUkjthtjb2O5if9KPYRith26qXrS8NJStBCVoJuhV2oINQhFQfBHKDSglkkDt4V+phiiLMMDmp3JK1HLOng24qrTpuL2AhZbvkHtVIWlSTyA6RQxcc6lhB2V4dI47BFTtbUQFA8xIV0HbGU2nPcKuoSEJF66kGtLylLUa7SpR9A1RuU4eFstZXpXKknnLNfXAzgxvZJt2o6YiWOSLZsWCgQYEAQqNdYZQEGIAg4SFCDgAQcOhQg4Ag4SZAQqCAg4dChDV08V3nTDyGT2hznTAPUkefD1W1Zru5bPO77ZcCBmu7ls87vtlwI5mb5jvErtIPlN8AkZ1e5q/La/OI882j8qP770R6FzrdzF+W1+cR57tD5QdPqEXaf5Pms+p/yP4rmBCgIICH1jWcX5hlkf4riG67ApQST0Ak9ET5KtmbLS8ibPRZlmO2k8kF5xFGQdSVGjY+uqij9EDljMJiYW44pbhKlrUVKUdJUTUk9MarntnAhmVlkYIqpd0aAG0htA5uOrdGTiIoBpAvO1TVJ0SIxsXpLJPuXK/6Zr2QjH80fdRnyHfZmNhyU7ly3+ma9kIx/NJ3Ua8h32ZivF1ZPzerMvWi/Ny1rLHLRuz0tqcbW5whUBcIFLoBxvHljlkjl4xaJcQhC0KQASF3SCkmlQUk69R2xV8+Hycr5bv5UxG5kv4mY/lJ/PDCJph09v9ojO4VGr2f0ojOhYLctPHgQEodQHQkYBKiVJUANQqmtPpRtVoWiJeVW8oFQabKyBSpCU1oKxlOen+Ma/kf+xyNHyt7mTP8Ap1/kgpOkyO6GLovlssyyktwWzNSrTCFtmqkErocFFKirinvUoUY0OamZKx5RNEkAm6EpAK3V0qSomlThUk4DQNQjNc1KR75orqQ7Tnu09RMadle3Zh4P3xKacfg7ylp8G/S4fJ0wU4DXtjxtuCjpyXMdLhpHackzyWzhy884WS2ptZBISohSVgdsKjXTGhGisUPOXksiUmErZF1p4KISNCFppeSNgNQQOcaBFts6YyeYdS6yttK0VKVXnjSoKTgSRoJiLzn5RyczLNBh1Li0u1IFahJbUCcRtuwcPRmGgCAc7oZ7OgOscC4ZWV4Y7mJ/0o9hGAJEb+x3MT/pR7CMCSImoP3+Kr8pZR+Cc2bIKedQ0jtnFBI6TSvMBU9EbhlbMpl7OepgA0Wk86hwafX6IgM3GRamB7pmE0dUKNoOltJ0qVsURhTUOcgRGdPKQOOJlmzVLRvOEa3KUCfqgmvKeSBkdzidrG5DNFE3mtO57s3Zfn1VBAiRtnJ9+VUlMwkJKxeACkqwBpjdOGMc7EkeGmWWqkX3EJJGkAqFSOUCp6Its9k2H7W9yqefWlCAVOOK4RYFy+QCRSlVJ1azF+SUMdY5WJKzI4TIy4GNwB4qjwYjQJXJOyHnlS7T7/DJvDGlKoqFU4gBpQ69URWTeRQfmZht5ZSiWJCygVUohSki7WtO0UdB1QIqWWJNxbeEjRyXAFjfDAqqxIs2A+qWVMhI4FBoVXgMagYJrU4qEStqyVk8CpUq8/wqaXUOJwXiBpuCmFTp1aIcWlZJasqXWHXiX1D4m/8AF0N5YIRTTgjXpMOZ72thc2xCYU9tK+NhfAjw/AqnEg/Yb6GEPrRRpw0QqqcTj3ta96dUWZ7JWz5RKBaDzvDLTeKGhUJHmmuIIrhWhwiQy9k+JIybFTXBIOnAJQgq3qJPPAGpBc0NyN8TlYbkYoi1jnPzFsAcbk7VncPGLLcWgKTcoVJQBfSDeUaJTdJrjQ9Ai4jJCzG3Uy78w4ZhV0cQUSFK7UdqaVqNJ1jRWIC1pdck+pjBQbdbeSogi9dBKKiv0sRtESNnD8GZ54jMdyhdSmIaUmWWByPeo5+ynUJWpSaBtfBKNRguhNBjjgNIw0bREO//AInOmJ6atlxxu4oJpxMRWpKL4BOOJooAnYhMQMxpXziDGlbpKMaGl0Mv7W15ru5bPO77ZcFB5ru5bPO77ZcFHOTfMd4ldjB8pvgFyzr9zHPLa9oI8+2h26en1CPQWdjuY55bXtBHn6fHHR9b1CLtN8k+Pss+q+ePD3SAIsuboD31lK+M9NxVPTSK4BEjk/aHATTDx0NutrPkhQKvu1idwu0hVmOs4HvV+z5tH3RLK1FtYHOFgn8wjNAI3XOxk+ZmRDjYvLlzwgpjebIo5ToCVfUjDAIjpXXZbcpatpbITvXofIafQ7ZTBQQbjIaUNi203FA7NFeYiMpzS91GvId9mYrtl2zMS5Jl3Vt3u2umgV5SdB6RCLPtB1hYcZWptYBAUnAgEUPoh205aHi+aZ1SHFhIyWpZ7/k5Xy3fypiNzKfxMx/KT+eKTaVvTUwEiYeW6E1KQs1oTppBWZa8xLkql3FNlQoSg0qK1oYIQEQ6vagdUt1+s2f0rpnnH/mM/wAge0XGkSjzNoWfRKuI+0UKKdKCU3VDnSa7owS0bVfmFBUw4pxQF0FRqQKk03kwuzrXmGCSw643XTcUU15wMD0wzqUuja2+ISbWNbI51sCrZadi+8s5KupcL1StShduG6KIWkcY1JSs9IEaJbdiy1qyqClzDt2nUY3TShBB3FJocNREYjaNsTEwUmYdW4U1u3zWlaVpuG6F2ZbUzLklh1bddIScDzp0HpEE6me4B2l0htQsq42FzdHoHYtFs7M2hLgL8xfQD2iEXCrkKio0HMOkRUcuMnWZSZKGXApKheuVqpqveLPpGumnaecxl1aK00VMuU+jdQd6ADEISSanEnSf1iaGOUOu93koJ5oC3RjZbvK3GxrTbfsoKQQbsuUKGtK0NXVJOzRuIin5pLMZWt5xxCVKa4O4Vd5ev1IGivFGOqKNKTbqCeCWtJULpuKKbwOF00080LUt5q+0StFacI3impGgLTrpU4HbACkIa9oOaM1oc5j3N6q0zLPOOhALMmoKcOCnRilG24e+Vy6BymMtJJNTiTrMFBiLUMDYRZqp1FS+d13cFac2spftBs+LStf3bg9KxFlySfC7RtCZPathYB5L5p91mM8s+03mFFTK1NqIukpNCRUGm8DdCpa1X20rS24pKXcHADS+KEcbbgTviKWB0hcb5gD63KkgqmxBoIyJP0sFa817V+dcdV3ralE/SWoD1X4Z2JMWgHnJuUbWtLji7wCb6VVVfKVJGPfDEaNumIGRtR5m9wLikXxRV00vDHA7zvjrZ1uzMuKMOrbBxupOFdt04V5YJ0Li5xFsbDHchZUNDWNNxYk3G8q35f2c0qWZmuC4CYdUAtvWapUTeGsggY0B42PI9yquNzNmS6iAlotlWzBTaBXzFRQJ21X3lhbzi1qGgqNaY14o0DHZAnrRefVeeWpxQF0FRqaVJp6TviNtM6zQTlf6+yN9Yy7y1uej9MTfxV1ytsCZftRJ4JamiWU3wklIRhfqRgKEr0xJT82lVvMpUcG27or4am1rH5x6Io7eVs8lISJh2gwGNTTyjj6YjnZpal31KUpZIN8klVRoN7TXAboTaZ5ADiMAQLd+1O6tjBLmA3Lg43ts2LSLRmpwTS7lmsuELqh65UqAPEWXNRoBrwijZR2k4/MuLdSErrcKUmoBRxaA1NcQYWvKyeKbpmHaeVQ+cMfTEWTWJIIDGbkDdhf7qCqqhKLNJte+NvsihhNaV84iQiPmtKuiLLslUhzW15ru5bPO77ZcFB5ru5bPO77ZcFHMTfMd4ldtB8pvgFxztdy3PLa9oIwCeHGb+t6hG/52+5bnlte0EYDPds19f1CL1N8o+Pss+r+cPD3SQIUBAEKAi0qJK3DNVlemYlhLOn45hNBXv2hglQ2lIok9B1xBZc5qVhSn5BNUmqlsDApOklraPo6RqroGayM44y4lxpRQtBqlScCD/erXWNjyRzsMPBLc4Qy7ov6GlnbX/DPIcOXVFN8b4naceSvxyxzN1cmewrG3GVJUUqBSoGhSQQQdhBxEEBHpK1cnZObSC+025UYL76n0VpoqnMYqM/mYlFYsuutchuuJG+h9MSMrGHrYKKSgeOqbrHRCgI0d/Mo+Pk5htXlIUn1FUN/ganfGy/nOf9cTipi7SrGkm7KoYEKAi+ozNzmt1gcxcP8Awh4xmXd7+ZQPJbKvWoQXOohtQ8znP7VnAEKAjWpPM7Kp+VddXyC6geon0xYJDIOzmcUy6FHa5Vw/fJA6BEbq6MZXKkbybKc7BYlZ1jvvmjDS3PISSBznQOkxcrHzSzK6GZWllPgp+MX6OKN55o1cBKU6kpHQAPUIr9rZwJBio4XhFDvWuPvV2o6TFc1ksmEY+6tCggiGlK77BOLCyNlJTFpuq/GL4y+g6E/VAjIss+6Ez/MPqETduZ0pp2qZcBhO0cZw/WIonoFeWKa44pRJUSSTUkmpJ2knTFqkgka4vkOapVtTE9ojiGA4JIEHAgxGgslCDgQYh0KEHAg4SZHBiIx+2xeusoU6r6OjfHM2nNg0Mqrb237RVfWQRmznC6tsoKh4u1qmIMRCpteaOiVUfrftCvfWb+aq879oD4hTdsI/hlV2PRTMHEKLWmvmqvO/aD995r5orD6X7QviNN2wh+F1XY9FNARHzmlXRDVVtTQ0yqvO/aCMraD7gSxLFS6X1IQQtQQLo42inbDfBc8he0lpv4Io6CZrwHC1+8Ldc1/ctnnd9suBHbNzJutWayh5Cm1guEoWKKTV1ZFegiBGDKQXuI3ldVCCI2g7gmOdzuW55bXtBGBTuln6/qjfc7aCbLcupUo32jRIKj8oNAGMefH1P0SpxlxAbKtKSnA0pgqkXKZ4EZHf7KjVMcZA4bvdOAIUBDJNpA6EOHmTCvfL/Lc82LWuj3qmaeXsp6BCgIYi0x4tzzYV77DxbnmwWvj3oDTy9lWOxsqJyV/h3loHgdsjzFVT6IuVnZ55lNA+w25yoKmzuN4eqMrTa6fAc8394ULXHi3fNiNxp3daykYKpnVutwls80oflGX0nkuLH5gfRD5GdqzjpLo52z/QmMA9/EeA5uH6wfv8jwHNw/WItTTb1MJ6sftW/qzsWcNBdPM2f60hs7ngkh2rb6vqoHrXGFi3keA5uH6wYygR4Dm4frDiGm7SY1FZsathms8vipbpW5/RKf6xCzudK0HO0LbQ+gip3rKozv39T4t3zf3hXv8AJ8U95v7xK0UjdyrvdWu3+VgrBPWxMPn451xzkWokdCdA6BDQRFi30+Ke8394HZCnxbvm/vFoVMAFg4Ko6lqHG5aVLAQcRHZEjxbvm/vB9kaPFu+aP1h+dQ9pAaOfslS4EHEP2So8W75o/WDGUzfi3fNH6w/OYu0h5nP2VMCDiH7JEeKe8394Ui1HnjdYaUCe/cFAK/3+0C+sgYLlwTtoKhxsGp/OT6GhVZx1JGk8wjlJ2VMThN4FtsCtwdsrn/voh1Z+Sy0qC1guLqKqOIGnQOSmnljTbJs9LTbqhdqAqhUMAQknjY6Nscxyry4WQ6UWRwHED7reoeTGNcdPEj8w4KFsbI5ttgEoCKjR31aGhrproxMSc/YbJWniV4laVpTjRIyaiakqSeOBxdAAOAOJ4woAeWuiCnWwVioOCVaPL0mOc5XBYQ8G3htuDnwW5S20gFB2ZYTJKiU1ocOTTjDnsfZu/J6Qcb3bcdO6O9kpHH5x/WHBYTd7VWINeX4xOjGMVsz9cRc5H/ye9a0wAPBR7GT7JBqimJGnZdwhT1gs8b4vQU417XRvh/KtgA0BGKtP1eWA80njYHApodmjTjFXXv0usfwjvTOA0go2bs2WK6gpKTgDUUJonCvT6YbZtwPfZ6mjgHKc3CsxLe8DAARQ0Qq+Me+N0H1CIrNygC13wNAYcA5g6yBHYfpyQOjnAJNg3PxKwuVGME8Bb/8AXoFq0CBAjbQoRkudhkLnWEmtFBlJ5i9Q03xrUZRnS7oS9P8AI9uInh/f/q70VKt6rP8AZqcSuR8s1W7eN4A4kHUoj1GOcxky1VFOUfdB/rEqp9YIBKTqwBGsp8I+EYWpwFKlFJ4ihTEca8KV1kaNcedxyVDmtfI/oA2vtx8rrpC3E4dIj+lCMZJpvEki7UCmOlJN49OG6OL2TCLpFDgVmuHhKI17BFnbIPa4Vx24nE64ZWg222rjlPGFcQvWT9LnjZc+MvbBGbyDMWechs0fqs8kR3leSAf9fuqqnJ5kYXycU1IqDQGpFQBjS8OkQ/lLElg4Cm+cFAgkmoph2xpq9MOlT8mDiU/fiQblGiaJukmvauJJ1g0xO2Cm04m6MmF75iQX+ifnFNOS5rnE92goQZHtcGlIRW7e03aYqJwqDCTkY3j8Wn7nVixBu4aJSohVDev6DjUAAYxydWrUogaCccIzHzzl/QkGOOZHqbjzViOnhIFwfMewUSjI5lIrdoQDrSdR1BMR8lk03fTxU6dQTXRqoisTdoNO0+LfVUEXkXO9Jxqo6MKw4IQhtKlDtSSSAK69sKSWeJvSfpF243t4qwyniOGjtwwtsXJvJRulTh2m0aNOkCFIybbVUUIw0406MKGHZyhZSE4K4yL40dqL3UO+OTOULCQaBWgK0JGBKRqprUIxtOqN8+5S6gn9q4nJxsUFCdAqKnfQGkNn8l2qnniQFvMG85RXEuA4J74kDHTq2wU5abaSLxIvALAuqOCh9EERp0fOHRyixJ6PG/soJWtie0vwGOeCi+xluOFpZLNgtqB0hYIpsQtVaxKe/LHhHzF9WHyCl1oXFYELFSCNOGg46RF2iFSx7i8EdE5i2PmqtbJC9g0HAm4yN1Tp3J1u+Ocp3h01PmekQtFgtHjjRRZ3B/qxZJ6Qokntryhgk0p8pia6RxoiFNFCF1vUCFUBIIFG3q0poxUNMdHQ3uC/w+v5wWZLbUPxx2ZbuKdMWNLFKRexIGF1Wkga6U1iO7ViS4IOJ0Y3FaujbEnLNNCXZUUIvFDZrdFSboNa0rqG4QwnnTeF28kGgohNfCrRIjj55GvLiwuHSINyPpYZLUomPdYOtlfau5kqK4gw6IftIIDoJu363ThrBAP/ANiGYVwa3ACsiqCL5JIqgE4HRjqjqHC46K1KAlVcAU11Vrrw6KmLehLUwtiGNgCLDHtZb8EcjWx3kOV9v53qTaQcakHjpOJToHNq2a9uMNrTn20EEkDAjEgVJNcK6Yg7Tymbb4rIStQ76gup5qaejDlirTM0txV5aipR1n1DYI6um5AfUkSVx/iLjjifp9VzFXyyIuhT7NqucvbbCK0KcdPHGmmmOnZG1QCqcPpjwgf6RRRBiNEfpnk8HS0Dfxdutv71nO5erTm76D2V3RlA0NadJPbDXT9IUrKFohWKeMQe2GFKRRxChA/8W5N7H1d7pjy/W9r6D2V3VlE1UmoxFO2H6ckReS84JeeemKoWlTa03QuhF5aF3lYYAXPTFdERFoqIdFDpCgeUUGBi5T8j0tG12pbbSsDidnio/idRUPaXu6t7YBehMn7aTNsJeQClKisAE17VZRXpu1gRD5se5jPO77ZcCM2Voa8gb11ELi6NrjtAU3bVtNSrXCvVCbyU1FNKzdFakUFTGaZcOGam2HGkm6ktXr10UuOhateyLJnh7lOeWz7QRiM8+taZYrUVEBYFcaAYARbpY2ua4nw8jgs6ve7Ta0ZZ+YuVrcxOpOg7fXWFptFHAlJ7YmtcKUBqMa88ZABCgIpj9O0er1WNrg57QmPK9TpB1xcd39rXZK0kp7bbq2R0m5+XcIvovYU7Yj1GMgAhQEE79PUrpteC4O3tcR6KJ3Kkzm6Dg0jvC1BcrInSz99XWjpKJkmlpW21RSa0N9R06dJjL22ySABUnAACpJ2Aa4mW8jbQIqJV6nKgg7jjBP5Eh/dNJ5yOQR1so6kbfJq0MWmzhxVYaONohBnpc6Uq84/rGXTMm42q66hSFDvVpKTuMKlJJx1V1pClq8FCSo7hFX/ilBnd3/ZTfG6sG2HArTjMyx0pVjp45x58cYJc2xQ3QQqhpU1x5qxRXMkJ9IqZZ6nIgn0DGIoooaEUI0g6oJn6WoD1XOP8kn8t1rcHehWjJnlVxOFDqH6xyXPvalJ5cE9EUqRseYeqWWnHAMCUIKgDsJAoIf8AYbP0/hnfN/pFochULDnbzCjbypVkXDb+SsKp6Z1KRy4J/SJNu0xcReJvAC9QJpWmJEZzNSLjSrrqFIVsWkpO4iOQEFJ+nqSUC9/JAeWalptYcFpBnk+EdyY5GYGHGOvvUf2YqbGSc8sVTLu0O1BT+akImcm5xtJU5LupSBUqKDQDWSRgIgH6doMg76j2Uh5XrQL6P0KtSlg0x1HvUbv30xxmalC0g9s2UitE8Y6NGrl0xU2bPcUgrAF1JAJvIBBNaC6TXGhphjQwt6ynkcJeQRwRSlytOKVHig4415Inj5BpI3Agm48FG/lirewgjA9xV8lrXSllttSCShKEkgpoSlIBpjHNdoIKkqCVApIIxTsVgceWM+SmpoNJiTtDJqaYRfeaUhNQKm6cToGBOyInfpqgxab4knPMlBHyxVgXZkBbLYrJO2g0FrcdUKKukIGKyQkJIIB5P3ivWnb7jvFTxG/ATr8o6+bRDJiQdWKttrUNFUoUoV2VAjqLHmPEvfZr/SNekoKajaGxjIAd+Cp1NbU1I6V7d2SaCDAhw5ZryRVbTiQNJUhQA5yRHCNEEHJZjgRmjgwIAgxDoEBCoEGBDoSjiFtP5ZP1vUImxEJafyyfreoRHJkrFL1z4Fbbmx7mM87vtlwIPNl3MZ53fbLgRzE3zHeJXcU/ymeA9Eyzw9ynPLZ9oIw94fFy/wDueuNwzxdynPLZ9oIxJ0fFS3+564v0fUP5tCzeUPmN/NhQAhQEACFARohZJKAEKAgAQoCCQla9mwycbZlhNOAcI4FEKP8AhtgkYbK0JJ2ERHTueIhwhmXCmwcFLWQpQ20A4vNjFllMLDFPmRP4BMYiBGbBE2d73SY4rVqZnU8bGR4YXV0yoyxTaTTLSGSh3hRSpCgbwKKBVAcVFOrVF9CJayJKtK0oCQBeecO07+YDkjJskU1n5b+c36FAxoWd1R9ysjUXfU2r9YeaIB7IR1c01PM4xyVB6wwTSSzvAuAOsXWycVJXeKRtoUi96Ie5ysnG3ZczTYHCNgFSk/4jZoMdpFQQdlYygCNsXxrFxxrJf+iHnibA9jo8MU1PM6pjkZLjhcJhmn/gVfzl/kbiMns6rrbziOAQQha0duQTdUU10YaIk81H8Cv+cv8AI3FctHNrPOPurTwV1bi1AlZ0KWSKi7sMRgRGd+tUjnTimj1PmrrJTEvasmStFASUlJoVNrA0pVtxBB5cdYinZtrDT7teLgCjLcUV0X75Te6Lqqc8XCwLObsySPDODAqccUMBeIAuoricEgDaYrua6YLkxOLOBXdWRsKluKp6YBptHLodXZxUjxpSw6wdLG/D3T7KrOGqVmFMttJXdCSpSlEYqAVQADYRjEBaGc551lxsstgOIUgkKUaBQKSRviyZQZuhNTC3i8UX7vFuXqXUhOm8NkQFuZtRLy7jwfKuDTeululcRhW8aRLBzWzQethvzUFSK67yOrjuyVOZnClCkUHGU2quy5foOm+d0P53KBbiFpKUi/WpFa14QLBO2iUpQORMRVIEaxjaTchYIlcBYFLaUQoEaiDuNYueV2UU49L3H5RTKL6TfN7SAaDEAf8AyKax2w5x641bOcP/AAh/NR6lRUqHASxgi/2V2la4wSkOtYZYY5qp5K5c+42S1wPCVWV1v3dISKUunwfTE2jOrUgCWJJIAAd0k4ADiRnUW7NxYnCzPCqHEZxHK4e13Yq6BCqKeFrXSOHqlSVdS5zYWOw8BkrvljaAbkHS4KKcRwYTWvHWKUB10xP1Yx0Rb849s8LMBlJ4rOnlcPbbhQedFRpD0MWhFc7cUHKk4lmsMm4e6EKghCgIvrJJQEKAggIVCQoCIS1Pl0fW9QidEQVqD49H1vUIjky8wrNJ1z4Fbbmz7mM87vtlwIPNn3MZ53fbLgRzE/zHeJXc03yWeA9ExzxdyXPLZ9oIxRY+Klv931xvOcyzi9ZcylIqUpDg/wBtaXD91KowRK6sI/ylGvkq174v0XVP5uWbyiOm0/mRCWBCgIAhQEaYWOUAIWBBAQoCCQErcLEHD2MhKMSqVU0PKDZbp5wjErp1xcsg8uhKAsvgllRvBScS2Tpw1pOmgxHLWLdMO2A+ouuKlio4kklBJ2qTgSecRmsLqZ7gWkg5WWtI1lXGwhwBAsbrMsmXwidl1KwAdbryC+ATGl52JRSpNCgKht0FXIFJUmu8pHTFXy4tmz1tIZkUJF1d9SkIuJpdUmlSAVHHTyaYnsms40u4yGp7iqAulak3kOClOPQGhI01FD6IKXTcWTBpw2bUMOrYH07njHbsusvSk6tOof0jbLVTwFjqSvAolQ2fKLYbp5xhkxMWEyrhWzLBQxBTxyDtSkVoeYRU8ucuRNgNMAhkGpJwLhGjDUkaccSdlIZ7nVL2gNIANzdOxrKON5LgSRYAK1Zqf4JX85f5G4hJPODMIn1IfWCwHXGzxUgpTfKUqqBXDCvJWHObnKOVYlFIfdShXCqVRVdBSgA6NoO6KFaroVMPKSapU44oHaCskHcYdkAfLJpjD8yQS1JjgiMbsdov6rSc6VjrcYQ+gqIaNFpqaXVYBdNFQcK7FckR2aLt5nyWvWuH2SmWcsuT4KccSlSQWyF1+MbpQHR4PFPNXXFZyetxuQnXLquFYVVBUnSUVCkLFaVI0Ec8A1kmpfCRiMu/FG+SITx1AOBz7sEvL6edTaDwS44kfF0AWoD5JGgAxXFzzqhRTjigdIK1EHnBMarNzlizRDjq2FKpSq1FtVNQIqDviJtpiw0sO8EWi5cVwdxS1G/dN3QSNNNOESw1Aa1rCw3yyUNRSlznPEgsbnNZ1BwIMRprDS2O2Tzj1xq2c7+BH81HqVGVNGihziNEy+yilX5QIZdStXCJNBXQAqp0csUKlpM0ZA2rUo3tFPMCcx7rO0pjW5JpNm2aSoC+E3lfSdXQBPQbqeZMZ9keJcTSVzK0oQ3xxerxlil0b8fqxM5wMpm3y20wsKbTx1KFaFZwAx2CvnckKpa6WRsVsMylRvZTwvnJGlkBt8VUHXFKUVKNVKJJJ1kmpO+CAgAQYEaACxibowIMCBSDEOhRgQcACFAQkCAEQVqfxCPrflETpMQE4u89XwQfT+0RyZDxVuk6xPcVt+bTuYzzu+1XAh3kNJFqz5dKsCUXyP5ii5T7wgRzExvI4jeV3UAIiaDuHoptaQRQ4g4EHWNhjAMtMkV2fMqCQTLuElpWq7pLZ+kn0ih209Aw1tKzGphtTbyAtCtKT6CDpBG0YwUExiddBUQCZttq8yBy5hq1ckdRMpjS7azOrBJlHEqT4t3AjkCwKK6QIrbmaqdBxlgeZxvriNdk7HDouHngsJ9M9p6TT5YqtCaRtgxNo2xYvgsnfmv4jf8A2QPgtnvm34jf/ZB64docVHqD2XcFXxOI2+iDE6jad0T/AMF0982/Ea/7IL4L5/5t+I114fXjtDim5sey7goL3ajad0H7uRtO6Jz4MbQ+bfiNdeB8GNofNvxGuvC147Q4puansu4KEE8jad0H7tRtO6Jr4M7R+b/iNdeB8GlpfN/xGuvD84b2glzR3ZPBQ3u5G07oP3ajl3RMfBrafzf8RrrwPg2tP5v+Iz14XOG9oJuaO7J4KIE6jl3Qfu1HLuiW+De1Pm/4jPXgvg5tXxH4jPXhc5b2gm5m7slRgnkcu4wPdyOXcYlPg6tXxH4jPXgvg7tbxH4jPXhc5Z2glzF/ZP19lHe7Ecu6FCcRy7of/B5a/iPxGevA+D22PEfiMdeH5yzeE3MH9k/X2TETaeXdChNJ5d0PPg+tjxB+0Y68D4P7Z8SftGOvC51HvTfD5Nx+vsmomU8u6DEynl3Q57ALa8SftGOvA7Aba8SftGOvC53Hv9E3w6Td6+y4CZTy7oP3Snl3R27Arb8SftGOvBdgdueJP2jHXhc7j3+ib4bLu9fZIEynl3QYmU8u4wvsFtzxJ+0l+vBdg1u+KP2kv14XPI9/om+Fy7vX2QEynl3QfupPLugdhFveKP2kv14NOQdvKw4MjlLjA9SqwueR7/RN8Kl3evsmU9PUGOA2azD/ACCyVVPTFVA8A2QXValaw2DrJ17BXkrPWDmWdUoLn3hTSW2iVKPIpxQFOgHnEanZ1mtMNpbZQlCE4BKfXyk7TiYo1FcCLMWvScmaGL04AgQcCMlbq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data:image/jpeg;base64,/9j/4AAQSkZJRgABAQAAAQABAAD/2wCEAAkGBhASEBQUEBQUFBQUFxUVFRQUFxgUGBUVFxQXFBUUFBYXHCYeFxwjGRUUHy8gIycpLCwtFR4xNTAqNSYrLCkBCQoKDgwOGA8PGi8lHyUqKiosLCkvKSopKSwtKjEqLywpKSw1KSwsKiosLCwsLCkqKiwsLCwsLCwsLCksLCwsKf/AABEIAL8BCAMBIgACEQEDEQH/xAAcAAAABwEBAAAAAAAAAAAAAAAAAQIEBQYHAwj/xABOEAABAgMDBgYLDgQGAwAAAAABAgMABBEFEiEGBzFBUZETImFxgdIWMjVCUlNykqGxsxQVFyMzVGKCk6KjstHhNHPB8ENjdIPC0yTD8f/EABsBAAEFAQEAAAAAAAAAAAAAAAIAAQMEBQYH/8QAOREAAQMCAgUKBQQCAwEAAAAAAQACAwQRITESE0FRkQUUIjJSYXGBsdEVM6HB8AZCguE0chaSsmL/2gAMAwEAAhEDEQA/ANxiMt7KBmUbvunTglA7ZZ2JH9dAh/MPpQhS1GiUgqUdgAqTuEefMtMrlvOqdV31Q0g94gaBT0naTFmnhEhJdkM1Tq6gxABmLjl7qy23nNmVk3VhhGpKMVU5VUrupFccy0WTi+8Tyuq60Ud15SzVROP94wkIGyNIPa3BjQsh0Dn4yPJP0V37M1ePd+1PXgdmavHu/anrxSQgbIUGxsEFrTuCDmre0eKuZy0V4977U9eC7NFePe+1PXincENghXAp2DdC1p3BLmzN54q3dmp8e99qevBdmyvHPfaHrxUwwnYN0KDCfBG6H1jtwTahm88VaezZXjnvtD14HZurxz32h68VgS6PBG6DEsjwRuhabtwS1Me93FWXs3V4577Q9eC7OFeOf+0PXiuiVR4Kd0KEqjwU7hD6TtwTauPe7irB2cK8c/8AaHrwOzdfjn/tFdeIES6PBTuELEsjwRuh7u7uCbQj3nipvs2X42Y+0V14HZqvxsx9orrxDiXT4I3QoS6fBG6C6XdwQ2Z38VK9mrnjZjz1deB2aOeMmfPV14jAwnYN0LDKdg3Q9nd3BD0O/ipDs0d8ZM+errwOzN3xk156uvDEMp2DdCg0nYIfRPdwTaTO/iU77M3fGTXnr68Ds0e8Oa89fWhsGU7BuhXAp2DdD6B7uCbTZ38Su3Zo94c15y+vA7NXvDmvOX1o5cAnYN0HwCdg3QtW7u4JtazceJS+zV7w5vzl9aC7NnvDm/OX14LgE+CN0GJdPgjdC1R7uCWuZuPEouzZ7w5vzl9aFt5cvg1Dk2nlvL60F7nR4I3QfuZHgiFqnd3BLXs3HirVk/nUmUEX1CYRrSvBYHIqld4MatYOUDE21wjJrqUk4KQdih/YMednpK7xkaonMlspFyb6HRUoODiR36NfSNI5RzxUnpA8EgWPdkVepq4scATdp35hb/AhDLoUkKSapUAQRoIIqCOiBGKuiVdzjTRRZr1NKriOhS0hXorHm62Hbz5GpIA9F4+uPROdHucvy2vziPOdpD/yFdH5RGlB8j+X2WTUf5H8fuuUGIAEKAiRRFACFCBCgINASgBCgIAETmTeR03Oq+IRxB2zq+K2nbVWs8gqYRIbiUwBcbBQoESNk2BMzJpLsuO7SkcUeUo8VPSYurVn2FZ/8Q4Z98aUNirSTs03T9ZSvJEc7RzwTRTclG2pZsYJCUhagOSoCB5sBpud1B5lSatjeu7yGK62VmVm1isw62wNYFXVDnpRI84xKpyGsGW/ipvhFDSkupT9xrjemM4tG3pqYPx7zrnIpZKehPajoEMgIfVSO6zuCbXRN6rOK1kWvkwz2jSXKf5TjnpdjonOLYiO0kz9WXZH/KMkAhQEPzVpzJ4oTWOGQA8lrozmWOrBUqvpZZP/ACjonKPJx7BbTSCfCl7n3kJw3xkAELAh+aM2E8U3PX7QD5LYuwCxpsVlXKH/ACXb9OdC71ObCK1bWaOaaBVLqS+kd72i9xNFdBryRRm1lJBSSCNBBoRzEYiLrk3nQmmCEzBMw1rvfKJH0V99zK3iGMU0eLHX7ikJqeXB7bd4VOel1IUUrSUqSaFKgQQdhBxEJAjcrSsaRtaXDiCKkUQ8kcdB8BY1ga0nopgYxy2LGdlXlNPCik6xoUDoUk6wf7xETwTiTA4Hcq9TTGHpDFp2pkBCgIAEKAi2AqJKAEKEAQYgkCEKgqQcJCgIVBCDh0yAg4EHCQoxDa5xF/QUKcxh0IbrPEe50QLkbD9vVbfm6my5ZkuVaQlSOhC1IHoSIEN81vctnnd9suBHMS4Pd4ldrAbxt8Ak50u5q/La/OI862kPjz0flEeis6fc1fltfnEedrR+W/vwRF6D5P8AL7LOqP8AI/j91zAhQEEBCgImUBKAELAhxZtmuvuoaZSVuLN1KRrPKdQAqSdQBiz5bWJKySGZZtXCTSauTLg0C8kXG07AMTTlBOkALSAICQaS0u2LpIZp7QeYQ8gs3HEJcTVwg3VJvCouYGhiui25j3OJfhVhkEq4MGiSVGpKgO26axoVj5xZ9uUaaRZ61oQ0hCXAHaKSEBIXgimIx0xmsrKrcUEtpUtVMEoSVEgDEgJxgY9I300cui0DQv3rmBCgIkBk9N/N5j7Fzqwh6x5hAvOMuoSNKlNrSBzkikTgjeqxa7cmgELEFSPRmVMtes2YCE1UWFgBIqSbmAAGJMBLLqyBbNHDBrQ43yXnYCFAR3mpB1unCtrbrWl9KkVpppeArpg5SScdVdaQtavBQkqO5IixcWuqpBvZcQIUBD+bsCaZTeeYebT4S21JHSSKCGVIJpByQOBGavbeal0ywf4dFC0HbtxVaXL9K1isWRYpfBN5KEpBJKiMaAFVLxAwBTUkjthtjb2O5if9KPYRith26qXrS8NJStBCVoJuhV2oINQhFQfBHKDSglkkDt4V+phiiLMMDmp3JK1HLOng24qrTpuL2AhZbvkHtVIWlSTyA6RQxcc6lhB2V4dI47BFTtbUQFA8xIV0HbGU2nPcKuoSEJF66kGtLylLUa7SpR9A1RuU4eFstZXpXKknnLNfXAzgxvZJt2o6YiWOSLZsWCgQYEAQqNdYZQEGIAg4SFCDgAQcOhQg4Ag4SZAQqCAg4dChDV08V3nTDyGT2hznTAPUkefD1W1Zru5bPO77ZcCBmu7ls87vtlwI5mb5jvErtIPlN8AkZ1e5q/La/OI882j8qP770R6FzrdzF+W1+cR57tD5QdPqEXaf5Pms+p/yP4rmBCgIICH1jWcX5hlkf4riG67ApQST0Ak9ET5KtmbLS8ibPRZlmO2k8kF5xFGQdSVGjY+uqij9EDljMJiYW44pbhKlrUVKUdJUTUk9MarntnAhmVlkYIqpd0aAG0htA5uOrdGTiIoBpAvO1TVJ0SIxsXpLJPuXK/6Zr2QjH80fdRnyHfZmNhyU7ly3+ma9kIx/NJ3Ua8h32ZivF1ZPzerMvWi/Ny1rLHLRuz0tqcbW5whUBcIFLoBxvHljlkjl4xaJcQhC0KQASF3SCkmlQUk69R2xV8+Hycr5bv5UxG5kv4mY/lJ/PDCJph09v9ojO4VGr2f0ojOhYLctPHgQEodQHQkYBKiVJUANQqmtPpRtVoWiJeVW8oFQabKyBSpCU1oKxlOen+Ma/kf+xyNHyt7mTP8Ap1/kgpOkyO6GLovlssyyktwWzNSrTCFtmqkErocFFKirinvUoUY0OamZKx5RNEkAm6EpAK3V0qSomlThUk4DQNQjNc1KR75orqQ7Tnu09RMadle3Zh4P3xKacfg7ylp8G/S4fJ0wU4DXtjxtuCjpyXMdLhpHackzyWzhy884WS2ptZBISohSVgdsKjXTGhGisUPOXksiUmErZF1p4KISNCFppeSNgNQQOcaBFts6YyeYdS6yttK0VKVXnjSoKTgSRoJiLzn5RyczLNBh1Li0u1IFahJbUCcRtuwcPRmGgCAc7oZ7OgOscC4ZWV4Y7mJ/0o9hGAJEb+x3MT/pR7CMCSImoP3+Kr8pZR+Cc2bIKedQ0jtnFBI6TSvMBU9EbhlbMpl7OepgA0Wk86hwafX6IgM3GRamB7pmE0dUKNoOltJ0qVsURhTUOcgRGdPKQOOJlmzVLRvOEa3KUCfqgmvKeSBkdzidrG5DNFE3mtO57s3Zfn1VBAiRtnJ9+VUlMwkJKxeACkqwBpjdOGMc7EkeGmWWqkX3EJJGkAqFSOUCp6Its9k2H7W9yqefWlCAVOOK4RYFy+QCRSlVJ1azF+SUMdY5WJKzI4TIy4GNwB4qjwYjQJXJOyHnlS7T7/DJvDGlKoqFU4gBpQ69URWTeRQfmZht5ZSiWJCygVUohSki7WtO0UdB1QIqWWJNxbeEjRyXAFjfDAqqxIs2A+qWVMhI4FBoVXgMagYJrU4qEStqyVk8CpUq8/wqaXUOJwXiBpuCmFTp1aIcWlZJasqXWHXiX1D4m/8AF0N5YIRTTgjXpMOZ72thc2xCYU9tK+NhfAjw/AqnEg/Yb6GEPrRRpw0QqqcTj3ta96dUWZ7JWz5RKBaDzvDLTeKGhUJHmmuIIrhWhwiQy9k+JIybFTXBIOnAJQgq3qJPPAGpBc0NyN8TlYbkYoi1jnPzFsAcbk7VncPGLLcWgKTcoVJQBfSDeUaJTdJrjQ9Ai4jJCzG3Uy78w4ZhV0cQUSFK7UdqaVqNJ1jRWIC1pdck+pjBQbdbeSogi9dBKKiv0sRtESNnD8GZ54jMdyhdSmIaUmWWByPeo5+ynUJWpSaBtfBKNRguhNBjjgNIw0bREO//AInOmJ6atlxxu4oJpxMRWpKL4BOOJooAnYhMQMxpXziDGlbpKMaGl0Mv7W15ru5bPO77ZcFB5ru5bPO77ZcFHOTfMd4ldjB8pvgFyzr9zHPLa9oI8+2h26en1CPQWdjuY55bXtBHn6fHHR9b1CLtN8k+Pss+q+ePD3SAIsuboD31lK+M9NxVPTSK4BEjk/aHATTDx0NutrPkhQKvu1idwu0hVmOs4HvV+z5tH3RLK1FtYHOFgn8wjNAI3XOxk+ZmRDjYvLlzwgpjebIo5ToCVfUjDAIjpXXZbcpatpbITvXofIafQ7ZTBQQbjIaUNi203FA7NFeYiMpzS91GvId9mYrtl2zMS5Jl3Vt3u2umgV5SdB6RCLPtB1hYcZWptYBAUnAgEUPoh205aHi+aZ1SHFhIyWpZ7/k5Xy3fypiNzKfxMx/KT+eKTaVvTUwEiYeW6E1KQs1oTppBWZa8xLkql3FNlQoSg0qK1oYIQEQ6vagdUt1+s2f0rpnnH/mM/wAge0XGkSjzNoWfRKuI+0UKKdKCU3VDnSa7owS0bVfmFBUw4pxQF0FRqQKk03kwuzrXmGCSw643XTcUU15wMD0wzqUuja2+ISbWNbI51sCrZadi+8s5KupcL1StShduG6KIWkcY1JSs9IEaJbdiy1qyqClzDt2nUY3TShBB3FJocNREYjaNsTEwUmYdW4U1u3zWlaVpuG6F2ZbUzLklh1bddIScDzp0HpEE6me4B2l0htQsq42FzdHoHYtFs7M2hLgL8xfQD2iEXCrkKio0HMOkRUcuMnWZSZKGXApKheuVqpqveLPpGumnaecxl1aK00VMuU+jdQd6ADEISSanEnSf1iaGOUOu93koJ5oC3RjZbvK3GxrTbfsoKQQbsuUKGtK0NXVJOzRuIin5pLMZWt5xxCVKa4O4Vd5ev1IGivFGOqKNKTbqCeCWtJULpuKKbwOF00080LUt5q+0StFacI3impGgLTrpU4HbACkIa9oOaM1oc5j3N6q0zLPOOhALMmoKcOCnRilG24e+Vy6BymMtJJNTiTrMFBiLUMDYRZqp1FS+d13cFac2spftBs+LStf3bg9KxFlySfC7RtCZPathYB5L5p91mM8s+03mFFTK1NqIukpNCRUGm8DdCpa1X20rS24pKXcHADS+KEcbbgTviKWB0hcb5gD63KkgqmxBoIyJP0sFa817V+dcdV3ralE/SWoD1X4Z2JMWgHnJuUbWtLji7wCb6VVVfKVJGPfDEaNumIGRtR5m9wLikXxRV00vDHA7zvjrZ1uzMuKMOrbBxupOFdt04V5YJ0Li5xFsbDHchZUNDWNNxYk3G8q35f2c0qWZmuC4CYdUAtvWapUTeGsggY0B42PI9yquNzNmS6iAlotlWzBTaBXzFRQJ21X3lhbzi1qGgqNaY14o0DHZAnrRefVeeWpxQF0FRqaVJp6TviNtM6zQTlf6+yN9Yy7y1uej9MTfxV1ytsCZftRJ4JamiWU3wklIRhfqRgKEr0xJT82lVvMpUcG27or4am1rH5x6Io7eVs8lISJh2gwGNTTyjj6YjnZpal31KUpZIN8klVRoN7TXAboTaZ5ADiMAQLd+1O6tjBLmA3Lg43ts2LSLRmpwTS7lmsuELqh65UqAPEWXNRoBrwijZR2k4/MuLdSErrcKUmoBRxaA1NcQYWvKyeKbpmHaeVQ+cMfTEWTWJIIDGbkDdhf7qCqqhKLNJte+NvsihhNaV84iQiPmtKuiLLslUhzW15ru5bPO77ZcFB5ru5bPO77ZcFHMTfMd4ldtB8pvgFxztdy3PLa9oIwCeHGb+t6hG/52+5bnlte0EYDPds19f1CL1N8o+Pss+r+cPD3SQIUBAEKAi0qJK3DNVlemYlhLOn45hNBXv2hglQ2lIok9B1xBZc5qVhSn5BNUmqlsDApOklraPo6RqroGayM44y4lxpRQtBqlScCD/erXWNjyRzsMPBLc4Qy7ov6GlnbX/DPIcOXVFN8b4naceSvxyxzN1cmewrG3GVJUUqBSoGhSQQQdhBxEEBHpK1cnZObSC+025UYL76n0VpoqnMYqM/mYlFYsuutchuuJG+h9MSMrGHrYKKSgeOqbrHRCgI0d/Mo+Pk5htXlIUn1FUN/ganfGy/nOf9cTipi7SrGkm7KoYEKAi+ozNzmt1gcxcP8Awh4xmXd7+ZQPJbKvWoQXOohtQ8znP7VnAEKAjWpPM7Kp+VddXyC6geon0xYJDIOzmcUy6FHa5Vw/fJA6BEbq6MZXKkbybKc7BYlZ1jvvmjDS3PISSBznQOkxcrHzSzK6GZWllPgp+MX6OKN55o1cBKU6kpHQAPUIr9rZwJBio4XhFDvWuPvV2o6TFc1ksmEY+6tCggiGlK77BOLCyNlJTFpuq/GL4y+g6E/VAjIss+6Ez/MPqETduZ0pp2qZcBhO0cZw/WIonoFeWKa44pRJUSSTUkmpJ2knTFqkgka4vkOapVtTE9ojiGA4JIEHAgxGgslCDgQYh0KEHAg4SZHBiIx+2xeusoU6r6OjfHM2nNg0Mqrb237RVfWQRmznC6tsoKh4u1qmIMRCpteaOiVUfrftCvfWb+aq879oD4hTdsI/hlV2PRTMHEKLWmvmqvO/aD995r5orD6X7QviNN2wh+F1XY9FNARHzmlXRDVVtTQ0yqvO/aCMraD7gSxLFS6X1IQQtQQLo42inbDfBc8he0lpv4Io6CZrwHC1+8Ldc1/ctnnd9suBHbNzJutWayh5Cm1guEoWKKTV1ZFegiBGDKQXuI3ldVCCI2g7gmOdzuW55bXtBGBTuln6/qjfc7aCbLcupUo32jRIKj8oNAGMefH1P0SpxlxAbKtKSnA0pgqkXKZ4EZHf7KjVMcZA4bvdOAIUBDJNpA6EOHmTCvfL/Lc82LWuj3qmaeXsp6BCgIYi0x4tzzYV77DxbnmwWvj3oDTy9lWOxsqJyV/h3loHgdsjzFVT6IuVnZ55lNA+w25yoKmzuN4eqMrTa6fAc8394ULXHi3fNiNxp3daykYKpnVutwls80oflGX0nkuLH5gfRD5GdqzjpLo52z/QmMA9/EeA5uH6wfv8jwHNw/WItTTb1MJ6sftW/qzsWcNBdPM2f60hs7ngkh2rb6vqoHrXGFi3keA5uH6wYygR4Dm4frDiGm7SY1FZsathms8vipbpW5/RKf6xCzudK0HO0LbQ+gip3rKozv39T4t3zf3hXv8AJ8U95v7xK0UjdyrvdWu3+VgrBPWxMPn451xzkWokdCdA6BDQRFi30+Ke8394HZCnxbvm/vFoVMAFg4Ko6lqHG5aVLAQcRHZEjxbvm/vB9kaPFu+aP1h+dQ9pAaOfslS4EHEP2So8W75o/WDGUzfi3fNH6w/OYu0h5nP2VMCDiH7JEeKe8394Ui1HnjdYaUCe/cFAK/3+0C+sgYLlwTtoKhxsGp/OT6GhVZx1JGk8wjlJ2VMThN4FtsCtwdsrn/voh1Z+Sy0qC1guLqKqOIGnQOSmnljTbJs9LTbqhdqAqhUMAQknjY6Nscxyry4WQ6UWRwHED7reoeTGNcdPEj8w4KFsbI5ttgEoCKjR31aGhrproxMSc/YbJWniV4laVpTjRIyaiakqSeOBxdAAOAOJ4woAeWuiCnWwVioOCVaPL0mOc5XBYQ8G3htuDnwW5S20gFB2ZYTJKiU1ocOTTjDnsfZu/J6Qcb3bcdO6O9kpHH5x/WHBYTd7VWINeX4xOjGMVsz9cRc5H/ye9a0wAPBR7GT7JBqimJGnZdwhT1gs8b4vQU417XRvh/KtgA0BGKtP1eWA80njYHApodmjTjFXXv0usfwjvTOA0go2bs2WK6gpKTgDUUJonCvT6YbZtwPfZ6mjgHKc3CsxLe8DAARQ0Qq+Me+N0H1CIrNygC13wNAYcA5g6yBHYfpyQOjnAJNg3PxKwuVGME8Bb/8AXoFq0CBAjbQoRkudhkLnWEmtFBlJ5i9Q03xrUZRnS7oS9P8AI9uInh/f/q70VKt6rP8AZqcSuR8s1W7eN4A4kHUoj1GOcxky1VFOUfdB/rEqp9YIBKTqwBGsp8I+EYWpwFKlFJ4ihTEca8KV1kaNcedxyVDmtfI/oA2vtx8rrpC3E4dIj+lCMZJpvEki7UCmOlJN49OG6OL2TCLpFDgVmuHhKI17BFnbIPa4Vx24nE64ZWg222rjlPGFcQvWT9LnjZc+MvbBGbyDMWechs0fqs8kR3leSAf9fuqqnJ5kYXycU1IqDQGpFQBjS8OkQ/lLElg4Cm+cFAgkmoph2xpq9MOlT8mDiU/fiQblGiaJukmvauJJ1g0xO2Cm04m6MmF75iQX+ifnFNOS5rnE92goQZHtcGlIRW7e03aYqJwqDCTkY3j8Wn7nVixBu4aJSohVDev6DjUAAYxydWrUogaCccIzHzzl/QkGOOZHqbjzViOnhIFwfMewUSjI5lIrdoQDrSdR1BMR8lk03fTxU6dQTXRqoisTdoNO0+LfVUEXkXO9Jxqo6MKw4IQhtKlDtSSSAK69sKSWeJvSfpF243t4qwyniOGjtwwtsXJvJRulTh2m0aNOkCFIybbVUUIw0406MKGHZyhZSE4K4yL40dqL3UO+OTOULCQaBWgK0JGBKRqprUIxtOqN8+5S6gn9q4nJxsUFCdAqKnfQGkNn8l2qnniQFvMG85RXEuA4J74kDHTq2wU5abaSLxIvALAuqOCh9EERp0fOHRyixJ6PG/soJWtie0vwGOeCi+xluOFpZLNgtqB0hYIpsQtVaxKe/LHhHzF9WHyCl1oXFYELFSCNOGg46RF2iFSx7i8EdE5i2PmqtbJC9g0HAm4yN1Tp3J1u+Ocp3h01PmekQtFgtHjjRRZ3B/qxZJ6Qokntryhgk0p8pia6RxoiFNFCF1vUCFUBIIFG3q0poxUNMdHQ3uC/w+v5wWZLbUPxx2ZbuKdMWNLFKRexIGF1Wkga6U1iO7ViS4IOJ0Y3FaujbEnLNNCXZUUIvFDZrdFSboNa0rqG4QwnnTeF28kGgohNfCrRIjj55GvLiwuHSINyPpYZLUomPdYOtlfau5kqK4gw6IftIIDoJu363ThrBAP/ANiGYVwa3ACsiqCL5JIqgE4HRjqjqHC46K1KAlVcAU11Vrrw6KmLehLUwtiGNgCLDHtZb8EcjWx3kOV9v53qTaQcakHjpOJToHNq2a9uMNrTn20EEkDAjEgVJNcK6Yg7Tymbb4rIStQ76gup5qaejDlirTM0txV5aipR1n1DYI6um5AfUkSVx/iLjjifp9VzFXyyIuhT7NqucvbbCK0KcdPHGmmmOnZG1QCqcPpjwgf6RRRBiNEfpnk8HS0Dfxdutv71nO5erTm76D2V3RlA0NadJPbDXT9IUrKFohWKeMQe2GFKRRxChA/8W5N7H1d7pjy/W9r6D2V3VlE1UmoxFO2H6ckReS84JeeemKoWlTa03QuhF5aF3lYYAXPTFdERFoqIdFDpCgeUUGBi5T8j0tG12pbbSsDidnio/idRUPaXu6t7YBehMn7aTNsJeQClKisAE17VZRXpu1gRD5se5jPO77ZcCM2Voa8gb11ELi6NrjtAU3bVtNSrXCvVCbyU1FNKzdFakUFTGaZcOGam2HGkm6ktXr10UuOhateyLJnh7lOeWz7QRiM8+taZYrUVEBYFcaAYARbpY2ua4nw8jgs6ve7Ta0ZZ+YuVrcxOpOg7fXWFptFHAlJ7YmtcKUBqMa88ZABCgIpj9O0er1WNrg57QmPK9TpB1xcd39rXZK0kp7bbq2R0m5+XcIvovYU7Yj1GMgAhQEE79PUrpteC4O3tcR6KJ3Kkzm6Dg0jvC1BcrInSz99XWjpKJkmlpW21RSa0N9R06dJjL22ySABUnAACpJ2Aa4mW8jbQIqJV6nKgg7jjBP5Eh/dNJ5yOQR1so6kbfJq0MWmzhxVYaONohBnpc6Uq84/rGXTMm42q66hSFDvVpKTuMKlJJx1V1pClq8FCSo7hFX/ilBnd3/ZTfG6sG2HArTjMyx0pVjp45x58cYJc2xQ3QQqhpU1x5qxRXMkJ9IqZZ6nIgn0DGIoooaEUI0g6oJn6WoD1XOP8kn8t1rcHehWjJnlVxOFDqH6xyXPvalJ5cE9EUqRseYeqWWnHAMCUIKgDsJAoIf8AYbP0/hnfN/pFochULDnbzCjbypVkXDb+SsKp6Z1KRy4J/SJNu0xcReJvAC9QJpWmJEZzNSLjSrrqFIVsWkpO4iOQEFJ+nqSUC9/JAeWalptYcFpBnk+EdyY5GYGHGOvvUf2YqbGSc8sVTLu0O1BT+akImcm5xtJU5LupSBUqKDQDWSRgIgH6doMg76j2Uh5XrQL6P0KtSlg0x1HvUbv30xxmalC0g9s2UitE8Y6NGrl0xU2bPcUgrAF1JAJvIBBNaC6TXGhphjQwt6ynkcJeQRwRSlytOKVHig4415Inj5BpI3Agm48FG/lirewgjA9xV8lrXSllttSCShKEkgpoSlIBpjHNdoIKkqCVApIIxTsVgceWM+SmpoNJiTtDJqaYRfeaUhNQKm6cToGBOyInfpqgxab4knPMlBHyxVgXZkBbLYrJO2g0FrcdUKKukIGKyQkJIIB5P3ivWnb7jvFTxG/ATr8o6+bRDJiQdWKttrUNFUoUoV2VAjqLHmPEvfZr/SNekoKajaGxjIAd+Cp1NbU1I6V7d2SaCDAhw5ZryRVbTiQNJUhQA5yRHCNEEHJZjgRmjgwIAgxDoEBCoEGBDoSjiFtP5ZP1vUImxEJafyyfreoRHJkrFL1z4Fbbmx7mM87vtlwIPNl3MZ53fbLgRzE3zHeJXcU/ymeA9Eyzw9ynPLZ9oIw94fFy/wDueuNwzxdynPLZ9oIxJ0fFS3+564v0fUP5tCzeUPmN/NhQAhQEACFARohZJKAEKAgAQoCCQla9mwycbZlhNOAcI4FEKP8AhtgkYbK0JJ2ERHTueIhwhmXCmwcFLWQpQ20A4vNjFllMLDFPmRP4BMYiBGbBE2d73SY4rVqZnU8bGR4YXV0yoyxTaTTLSGSh3hRSpCgbwKKBVAcVFOrVF9CJayJKtK0oCQBeecO07+YDkjJskU1n5b+c36FAxoWd1R9ysjUXfU2r9YeaIB7IR1c01PM4xyVB6wwTSSzvAuAOsXWycVJXeKRtoUi96Ie5ysnG3ZczTYHCNgFSk/4jZoMdpFQQdlYygCNsXxrFxxrJf+iHnibA9jo8MU1PM6pjkZLjhcJhmn/gVfzl/kbiMns6rrbziOAQQha0duQTdUU10YaIk81H8Cv+cv8AI3FctHNrPOPurTwV1bi1AlZ0KWSKi7sMRgRGd+tUjnTimj1PmrrJTEvasmStFASUlJoVNrA0pVtxBB5cdYinZtrDT7teLgCjLcUV0X75Te6Lqqc8XCwLObsySPDODAqccUMBeIAuoricEgDaYrua6YLkxOLOBXdWRsKluKp6YBptHLodXZxUjxpSw6wdLG/D3T7KrOGqVmFMttJXdCSpSlEYqAVQADYRjEBaGc551lxsstgOIUgkKUaBQKSRviyZQZuhNTC3i8UX7vFuXqXUhOm8NkQFuZtRLy7jwfKuDTeululcRhW8aRLBzWzQethvzUFSK67yOrjuyVOZnClCkUHGU2quy5foOm+d0P53KBbiFpKUi/WpFa14QLBO2iUpQORMRVIEaxjaTchYIlcBYFLaUQoEaiDuNYueV2UU49L3H5RTKL6TfN7SAaDEAf8AyKax2w5x641bOcP/AAh/NR6lRUqHASxgi/2V2la4wSkOtYZYY5qp5K5c+42S1wPCVWV1v3dISKUunwfTE2jOrUgCWJJIAAd0k4ADiRnUW7NxYnCzPCqHEZxHK4e13Yq6BCqKeFrXSOHqlSVdS5zYWOw8BkrvljaAbkHS4KKcRwYTWvHWKUB10xP1Yx0Rb849s8LMBlJ4rOnlcPbbhQedFRpD0MWhFc7cUHKk4lmsMm4e6EKghCgIvrJJQEKAggIVCQoCIS1Pl0fW9QidEQVqD49H1vUIjky8wrNJ1z4Fbbmz7mM87vtlwIPNn3MZ53fbLgRzE/zHeJXc03yWeA9ExzxdyXPLZ9oIxRY+Klv931xvOcyzi9ZcylIqUpDg/wBtaXD91KowRK6sI/ylGvkq174v0XVP5uWbyiOm0/mRCWBCgIAhQEaYWOUAIWBBAQoCCQErcLEHD2MhKMSqVU0PKDZbp5wjErp1xcsg8uhKAsvgllRvBScS2Tpw1pOmgxHLWLdMO2A+ouuKlio4kklBJ2qTgSecRmsLqZ7gWkg5WWtI1lXGwhwBAsbrMsmXwidl1KwAdbryC+ATGl52JRSpNCgKht0FXIFJUmu8pHTFXy4tmz1tIZkUJF1d9SkIuJpdUmlSAVHHTyaYnsms40u4yGp7iqAulak3kOClOPQGhI01FD6IKXTcWTBpw2bUMOrYH07njHbsusvSk6tOof0jbLVTwFjqSvAolQ2fKLYbp5xhkxMWEyrhWzLBQxBTxyDtSkVoeYRU8ucuRNgNMAhkGpJwLhGjDUkaccSdlIZ7nVL2gNIANzdOxrKON5LgSRYAK1Zqf4JX85f5G4hJPODMIn1IfWCwHXGzxUgpTfKUqqBXDCvJWHObnKOVYlFIfdShXCqVRVdBSgA6NoO6KFaroVMPKSapU44oHaCskHcYdkAfLJpjD8yQS1JjgiMbsdov6rSc6VjrcYQ+gqIaNFpqaXVYBdNFQcK7FckR2aLt5nyWvWuH2SmWcsuT4KccSlSQWyF1+MbpQHR4PFPNXXFZyetxuQnXLquFYVVBUnSUVCkLFaVI0Ec8A1kmpfCRiMu/FG+SITx1AOBz7sEvL6edTaDwS44kfF0AWoD5JGgAxXFzzqhRTjigdIK1EHnBMarNzlizRDjq2FKpSq1FtVNQIqDviJtpiw0sO8EWi5cVwdxS1G/dN3QSNNNOESw1Aa1rCw3yyUNRSlznPEgsbnNZ1BwIMRprDS2O2Tzj1xq2c7+BH81HqVGVNGihziNEy+yilX5QIZdStXCJNBXQAqp0csUKlpM0ZA2rUo3tFPMCcx7rO0pjW5JpNm2aSoC+E3lfSdXQBPQbqeZMZ9keJcTSVzK0oQ3xxerxlil0b8fqxM5wMpm3y20wsKbTx1KFaFZwAx2CvnckKpa6WRsVsMylRvZTwvnJGlkBt8VUHXFKUVKNVKJJJ1kmpO+CAgAQYEaACxibowIMCBSDEOhRgQcACFAQkCAEQVqfxCPrflETpMQE4u89XwQfT+0RyZDxVuk6xPcVt+bTuYzzu+1XAh3kNJFqz5dKsCUXyP5ii5T7wgRzExvI4jeV3UAIiaDuHoptaQRQ4g4EHWNhjAMtMkV2fMqCQTLuElpWq7pLZ+kn0ih209Aw1tKzGphtTbyAtCtKT6CDpBG0YwUExiddBUQCZttq8yBy5hq1ckdRMpjS7azOrBJlHEqT4t3AjkCwKK6QIrbmaqdBxlgeZxvriNdk7HDouHngsJ9M9p6TT5YqtCaRtgxNo2xYvgsnfmv4jf8A2QPgtnvm34jf/ZB64docVHqD2XcFXxOI2+iDE6jad0T/AMF0982/Ea/7IL4L5/5t+I114fXjtDim5sey7goL3ajad0H7uRtO6Jz4MbQ+bfiNdeB8GNofNvxGuvC147Q4puansu4KEE8jad0H7tRtO6Jr4M7R+b/iNdeB8GlpfN/xGuvD84b2glzR3ZPBQ3u5G07oP3ajl3RMfBrafzf8RrrwPg2tP5v+Iz14XOG9oJuaO7J4KIE6jl3Qfu1HLuiW+De1Pm/4jPXgvg5tXxH4jPXhc5b2gm5m7slRgnkcu4wPdyOXcYlPg6tXxH4jPXgvg7tbxH4jPXhc5Z2glzF/ZP19lHe7Ecu6FCcRy7of/B5a/iPxGevA+D22PEfiMdeH5yzeE3MH9k/X2TETaeXdChNJ5d0PPg+tjxB+0Y68D4P7Z8SftGOvC51HvTfD5Nx+vsmomU8u6DEynl3Q57ALa8SftGOvA7Aba8SftGOvC53Hv9E3w6Td6+y4CZTy7oP3Snl3R27Arb8SftGOvBdgdueJP2jHXhc7j3+ib4bLu9fZIEynl3QYmU8u4wvsFtzxJ+0l+vBdg1u+KP2kv14XPI9/om+Fy7vX2QEynl3QfupPLugdhFveKP2kv14NOQdvKw4MjlLjA9SqwueR7/RN8Kl3evsmU9PUGOA2azD/ACCyVVPTFVA8A2QXValaw2DrJ17BXkrPWDmWdUoLn3hTSW2iVKPIpxQFOgHnEanZ1mtMNpbZQlCE4BKfXyk7TiYo1FcCLMWvScmaGL04AgQcCMlbq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data:image/jpeg;base64,/9j/4AAQSkZJRgABAQAAAQABAAD/2wCEAAkGBhASEBQUEBQUFBQUFxUVFRQUFxgUGBUVFxQXFBUUFBYXHCYeFxwjGRUUHy8gIycpLCwtFR4xNTAqNSYrLCkBCQoKDgwOGA8PGi8lHyUqKiosLCkvKSopKSwtKjEqLywpKSw1KSwsKiosLCwsLCkqKiwsLCwsLCwsLCksLCwsKf/AABEIAL8BCAMBIgACEQEDEQH/xAAcAAAABwEBAAAAAAAAAAAAAAAAAQIEBQYHAwj/xABOEAABAgMDBgYLDgQGAwAAAAABAgMABBEFEiEGBzFBUZETImFxgdIWMjVCUlNykqGxsxQVFyMzVGKCk6KjstHhNHPB8ENjdIPC0yTD8f/EABsBAAEFAQEAAAAAAAAAAAAAAAIAAQMEBQYH/8QAOREAAQMCAgUKBQQCAwEAAAAAAQACAwQRITESE0FRkQUUIjJSYXGBsdEVM6HB8AZCguE0chaSsmL/2gAMAwEAAhEDEQA/ANxiMt7KBmUbvunTglA7ZZ2JH9dAh/MPpQhS1GiUgqUdgAqTuEefMtMrlvOqdV31Q0g94gaBT0naTFmnhEhJdkM1Tq6gxABmLjl7qy23nNmVk3VhhGpKMVU5VUrupFccy0WTi+8Tyuq60Ud15SzVROP94wkIGyNIPa3BjQsh0Dn4yPJP0V37M1ePd+1PXgdmavHu/anrxSQgbIUGxsEFrTuCDmre0eKuZy0V4977U9eC7NFePe+1PXincENghXAp2DdC1p3BLmzN54q3dmp8e99qevBdmyvHPfaHrxUwwnYN0KDCfBG6H1jtwTahm88VaezZXjnvtD14HZurxz32h68VgS6PBG6DEsjwRuhabtwS1Me93FWXs3V4577Q9eC7OFeOf+0PXiuiVR4Kd0KEqjwU7hD6TtwTauPe7irB2cK8c/8AaHrwOzdfjn/tFdeIES6PBTuELEsjwRuh7u7uCbQj3nipvs2X42Y+0V14HZqvxsx9orrxDiXT4I3QoS6fBG6C6XdwQ2Z38VK9mrnjZjz1deB2aOeMmfPV14jAwnYN0LDKdg3Q9nd3BD0O/ipDs0d8ZM+errwOzN3xk156uvDEMp2DdCg0nYIfRPdwTaTO/iU77M3fGTXnr68Ds0e8Oa89fWhsGU7BuhXAp2DdD6B7uCbTZ38Su3Zo94c15y+vA7NXvDmvOX1o5cAnYN0HwCdg3QtW7u4JtazceJS+zV7w5vzl9aC7NnvDm/OX14LgE+CN0GJdPgjdC1R7uCWuZuPEouzZ7w5vzl9aFt5cvg1Dk2nlvL60F7nR4I3QfuZHgiFqnd3BLXs3HirVk/nUmUEX1CYRrSvBYHIqld4MatYOUDE21wjJrqUk4KQdih/YMednpK7xkaonMlspFyb6HRUoODiR36NfSNI5RzxUnpA8EgWPdkVepq4scATdp35hb/AhDLoUkKSapUAQRoIIqCOiBGKuiVdzjTRRZr1NKriOhS0hXorHm62Hbz5GpIA9F4+uPROdHucvy2vziPOdpD/yFdH5RGlB8j+X2WTUf5H8fuuUGIAEKAiRRFACFCBCgINASgBCgIAETmTeR03Oq+IRxB2zq+K2nbVWs8gqYRIbiUwBcbBQoESNk2BMzJpLsuO7SkcUeUo8VPSYurVn2FZ/8Q4Z98aUNirSTs03T9ZSvJEc7RzwTRTclG2pZsYJCUhagOSoCB5sBpud1B5lSatjeu7yGK62VmVm1isw62wNYFXVDnpRI84xKpyGsGW/ipvhFDSkupT9xrjemM4tG3pqYPx7zrnIpZKehPajoEMgIfVSO6zuCbXRN6rOK1kWvkwz2jSXKf5TjnpdjonOLYiO0kz9WXZH/KMkAhQEPzVpzJ4oTWOGQA8lrozmWOrBUqvpZZP/ACjonKPJx7BbTSCfCl7n3kJw3xkAELAh+aM2E8U3PX7QD5LYuwCxpsVlXKH/ACXb9OdC71ObCK1bWaOaaBVLqS+kd72i9xNFdBryRRm1lJBSSCNBBoRzEYiLrk3nQmmCEzBMw1rvfKJH0V99zK3iGMU0eLHX7ikJqeXB7bd4VOel1IUUrSUqSaFKgQQdhBxEJAjcrSsaRtaXDiCKkUQ8kcdB8BY1ga0nopgYxy2LGdlXlNPCik6xoUDoUk6wf7xETwTiTA4Hcq9TTGHpDFp2pkBCgIAEKAi2AqJKAEKEAQYgkCEKgqQcJCgIVBCDh0yAg4EHCQoxDa5xF/QUKcxh0IbrPEe50QLkbD9vVbfm6my5ZkuVaQlSOhC1IHoSIEN81vctnnd9suBHMS4Pd4ldrAbxt8Ak50u5q/La/OI862kPjz0flEeis6fc1fltfnEedrR+W/vwRF6D5P8AL7LOqP8AI/j91zAhQEEBCgImUBKAELAhxZtmuvuoaZSVuLN1KRrPKdQAqSdQBiz5bWJKySGZZtXCTSauTLg0C8kXG07AMTTlBOkALSAICQaS0u2LpIZp7QeYQ8gs3HEJcTVwg3VJvCouYGhiui25j3OJfhVhkEq4MGiSVGpKgO26axoVj5xZ9uUaaRZ61oQ0hCXAHaKSEBIXgimIx0xmsrKrcUEtpUtVMEoSVEgDEgJxgY9I300cui0DQv3rmBCgIkBk9N/N5j7Fzqwh6x5hAvOMuoSNKlNrSBzkikTgjeqxa7cmgELEFSPRmVMtes2YCE1UWFgBIqSbmAAGJMBLLqyBbNHDBrQ43yXnYCFAR3mpB1unCtrbrWl9KkVpppeArpg5SScdVdaQtavBQkqO5IixcWuqpBvZcQIUBD+bsCaZTeeYebT4S21JHSSKCGVIJpByQOBGavbeal0ywf4dFC0HbtxVaXL9K1isWRYpfBN5KEpBJKiMaAFVLxAwBTUkjthtjb2O5if9KPYRith26qXrS8NJStBCVoJuhV2oINQhFQfBHKDSglkkDt4V+phiiLMMDmp3JK1HLOng24qrTpuL2AhZbvkHtVIWlSTyA6RQxcc6lhB2V4dI47BFTtbUQFA8xIV0HbGU2nPcKuoSEJF66kGtLylLUa7SpR9A1RuU4eFstZXpXKknnLNfXAzgxvZJt2o6YiWOSLZsWCgQYEAQqNdYZQEGIAg4SFCDgAQcOhQg4Ag4SZAQqCAg4dChDV08V3nTDyGT2hznTAPUkefD1W1Zru5bPO77ZcCBmu7ls87vtlwI5mb5jvErtIPlN8AkZ1e5q/La/OI882j8qP770R6FzrdzF+W1+cR57tD5QdPqEXaf5Pms+p/yP4rmBCgIICH1jWcX5hlkf4riG67ApQST0Ak9ET5KtmbLS8ibPRZlmO2k8kF5xFGQdSVGjY+uqij9EDljMJiYW44pbhKlrUVKUdJUTUk9MarntnAhmVlkYIqpd0aAG0htA5uOrdGTiIoBpAvO1TVJ0SIxsXpLJPuXK/6Zr2QjH80fdRnyHfZmNhyU7ly3+ma9kIx/NJ3Ua8h32ZivF1ZPzerMvWi/Ny1rLHLRuz0tqcbW5whUBcIFLoBxvHljlkjl4xaJcQhC0KQASF3SCkmlQUk69R2xV8+Hycr5bv5UxG5kv4mY/lJ/PDCJph09v9ojO4VGr2f0ojOhYLctPHgQEodQHQkYBKiVJUANQqmtPpRtVoWiJeVW8oFQabKyBSpCU1oKxlOen+Ma/kf+xyNHyt7mTP8Ap1/kgpOkyO6GLovlssyyktwWzNSrTCFtmqkErocFFKirinvUoUY0OamZKx5RNEkAm6EpAK3V0qSomlThUk4DQNQjNc1KR75orqQ7Tnu09RMadle3Zh4P3xKacfg7ylp8G/S4fJ0wU4DXtjxtuCjpyXMdLhpHackzyWzhy884WS2ptZBISohSVgdsKjXTGhGisUPOXksiUmErZF1p4KISNCFppeSNgNQQOcaBFts6YyeYdS6yttK0VKVXnjSoKTgSRoJiLzn5RyczLNBh1Li0u1IFahJbUCcRtuwcPRmGgCAc7oZ7OgOscC4ZWV4Y7mJ/0o9hGAJEb+x3MT/pR7CMCSImoP3+Kr8pZR+Cc2bIKedQ0jtnFBI6TSvMBU9EbhlbMpl7OepgA0Wk86hwafX6IgM3GRamB7pmE0dUKNoOltJ0qVsURhTUOcgRGdPKQOOJlmzVLRvOEa3KUCfqgmvKeSBkdzidrG5DNFE3mtO57s3Zfn1VBAiRtnJ9+VUlMwkJKxeACkqwBpjdOGMc7EkeGmWWqkX3EJJGkAqFSOUCp6Its9k2H7W9yqefWlCAVOOK4RYFy+QCRSlVJ1azF+SUMdY5WJKzI4TIy4GNwB4qjwYjQJXJOyHnlS7T7/DJvDGlKoqFU4gBpQ69URWTeRQfmZht5ZSiWJCygVUohSki7WtO0UdB1QIqWWJNxbeEjRyXAFjfDAqqxIs2A+qWVMhI4FBoVXgMagYJrU4qEStqyVk8CpUq8/wqaXUOJwXiBpuCmFTp1aIcWlZJasqXWHXiX1D4m/8AF0N5YIRTTgjXpMOZ72thc2xCYU9tK+NhfAjw/AqnEg/Yb6GEPrRRpw0QqqcTj3ta96dUWZ7JWz5RKBaDzvDLTeKGhUJHmmuIIrhWhwiQy9k+JIybFTXBIOnAJQgq3qJPPAGpBc0NyN8TlYbkYoi1jnPzFsAcbk7VncPGLLcWgKTcoVJQBfSDeUaJTdJrjQ9Ai4jJCzG3Uy78w4ZhV0cQUSFK7UdqaVqNJ1jRWIC1pdck+pjBQbdbeSogi9dBKKiv0sRtESNnD8GZ54jMdyhdSmIaUmWWByPeo5+ynUJWpSaBtfBKNRguhNBjjgNIw0bREO//AInOmJ6atlxxu4oJpxMRWpKL4BOOJooAnYhMQMxpXziDGlbpKMaGl0Mv7W15ru5bPO77ZcFB5ru5bPO77ZcFHOTfMd4ldjB8pvgFyzr9zHPLa9oI8+2h26en1CPQWdjuY55bXtBHn6fHHR9b1CLtN8k+Pss+q+ePD3SAIsuboD31lK+M9NxVPTSK4BEjk/aHATTDx0NutrPkhQKvu1idwu0hVmOs4HvV+z5tH3RLK1FtYHOFgn8wjNAI3XOxk+ZmRDjYvLlzwgpjebIo5ToCVfUjDAIjpXXZbcpatpbITvXofIafQ7ZTBQQbjIaUNi203FA7NFeYiMpzS91GvId9mYrtl2zMS5Jl3Vt3u2umgV5SdB6RCLPtB1hYcZWptYBAUnAgEUPoh205aHi+aZ1SHFhIyWpZ7/k5Xy3fypiNzKfxMx/KT+eKTaVvTUwEiYeW6E1KQs1oTppBWZa8xLkql3FNlQoSg0qK1oYIQEQ6vagdUt1+s2f0rpnnH/mM/wAge0XGkSjzNoWfRKuI+0UKKdKCU3VDnSa7owS0bVfmFBUw4pxQF0FRqQKk03kwuzrXmGCSw643XTcUU15wMD0wzqUuja2+ISbWNbI51sCrZadi+8s5KupcL1StShduG6KIWkcY1JSs9IEaJbdiy1qyqClzDt2nUY3TShBB3FJocNREYjaNsTEwUmYdW4U1u3zWlaVpuG6F2ZbUzLklh1bddIScDzp0HpEE6me4B2l0htQsq42FzdHoHYtFs7M2hLgL8xfQD2iEXCrkKio0HMOkRUcuMnWZSZKGXApKheuVqpqveLPpGumnaecxl1aK00VMuU+jdQd6ADEISSanEnSf1iaGOUOu93koJ5oC3RjZbvK3GxrTbfsoKQQbsuUKGtK0NXVJOzRuIin5pLMZWt5xxCVKa4O4Vd5ev1IGivFGOqKNKTbqCeCWtJULpuKKbwOF00080LUt5q+0StFacI3impGgLTrpU4HbACkIa9oOaM1oc5j3N6q0zLPOOhALMmoKcOCnRilG24e+Vy6BymMtJJNTiTrMFBiLUMDYRZqp1FS+d13cFac2spftBs+LStf3bg9KxFlySfC7RtCZPathYB5L5p91mM8s+03mFFTK1NqIukpNCRUGm8DdCpa1X20rS24pKXcHADS+KEcbbgTviKWB0hcb5gD63KkgqmxBoIyJP0sFa817V+dcdV3ralE/SWoD1X4Z2JMWgHnJuUbWtLji7wCb6VVVfKVJGPfDEaNumIGRtR5m9wLikXxRV00vDHA7zvjrZ1uzMuKMOrbBxupOFdt04V5YJ0Li5xFsbDHchZUNDWNNxYk3G8q35f2c0qWZmuC4CYdUAtvWapUTeGsggY0B42PI9yquNzNmS6iAlotlWzBTaBXzFRQJ21X3lhbzi1qGgqNaY14o0DHZAnrRefVeeWpxQF0FRqaVJp6TviNtM6zQTlf6+yN9Yy7y1uej9MTfxV1ytsCZftRJ4JamiWU3wklIRhfqRgKEr0xJT82lVvMpUcG27or4am1rH5x6Io7eVs8lISJh2gwGNTTyjj6YjnZpal31KUpZIN8klVRoN7TXAboTaZ5ADiMAQLd+1O6tjBLmA3Lg43ts2LSLRmpwTS7lmsuELqh65UqAPEWXNRoBrwijZR2k4/MuLdSErrcKUmoBRxaA1NcQYWvKyeKbpmHaeVQ+cMfTEWTWJIIDGbkDdhf7qCqqhKLNJte+NvsihhNaV84iQiPmtKuiLLslUhzW15ru5bPO77ZcFB5ru5bPO77ZcFHMTfMd4ldtB8pvgFxztdy3PLa9oIwCeHGb+t6hG/52+5bnlte0EYDPds19f1CL1N8o+Pss+r+cPD3SQIUBAEKAi0qJK3DNVlemYlhLOn45hNBXv2hglQ2lIok9B1xBZc5qVhSn5BNUmqlsDApOklraPo6RqroGayM44y4lxpRQtBqlScCD/erXWNjyRzsMPBLc4Qy7ov6GlnbX/DPIcOXVFN8b4naceSvxyxzN1cmewrG3GVJUUqBSoGhSQQQdhBxEEBHpK1cnZObSC+025UYL76n0VpoqnMYqM/mYlFYsuutchuuJG+h9MSMrGHrYKKSgeOqbrHRCgI0d/Mo+Pk5htXlIUn1FUN/ganfGy/nOf9cTipi7SrGkm7KoYEKAi+ozNzmt1gcxcP8Awh4xmXd7+ZQPJbKvWoQXOohtQ8znP7VnAEKAjWpPM7Kp+VddXyC6geon0xYJDIOzmcUy6FHa5Vw/fJA6BEbq6MZXKkbybKc7BYlZ1jvvmjDS3PISSBznQOkxcrHzSzK6GZWllPgp+MX6OKN55o1cBKU6kpHQAPUIr9rZwJBio4XhFDvWuPvV2o6TFc1ksmEY+6tCggiGlK77BOLCyNlJTFpuq/GL4y+g6E/VAjIss+6Ez/MPqETduZ0pp2qZcBhO0cZw/WIonoFeWKa44pRJUSSTUkmpJ2knTFqkgka4vkOapVtTE9ojiGA4JIEHAgxGgslCDgQYh0KEHAg4SZHBiIx+2xeusoU6r6OjfHM2nNg0Mqrb237RVfWQRmznC6tsoKh4u1qmIMRCpteaOiVUfrftCvfWb+aq879oD4hTdsI/hlV2PRTMHEKLWmvmqvO/aD995r5orD6X7QviNN2wh+F1XY9FNARHzmlXRDVVtTQ0yqvO/aCMraD7gSxLFS6X1IQQtQQLo42inbDfBc8he0lpv4Io6CZrwHC1+8Ldc1/ctnnd9suBHbNzJutWayh5Cm1guEoWKKTV1ZFegiBGDKQXuI3ldVCCI2g7gmOdzuW55bXtBGBTuln6/qjfc7aCbLcupUo32jRIKj8oNAGMefH1P0SpxlxAbKtKSnA0pgqkXKZ4EZHf7KjVMcZA4bvdOAIUBDJNpA6EOHmTCvfL/Lc82LWuj3qmaeXsp6BCgIYi0x4tzzYV77DxbnmwWvj3oDTy9lWOxsqJyV/h3loHgdsjzFVT6IuVnZ55lNA+w25yoKmzuN4eqMrTa6fAc8394ULXHi3fNiNxp3daykYKpnVutwls80oflGX0nkuLH5gfRD5GdqzjpLo52z/QmMA9/EeA5uH6wfv8jwHNw/WItTTb1MJ6sftW/qzsWcNBdPM2f60hs7ngkh2rb6vqoHrXGFi3keA5uH6wYygR4Dm4frDiGm7SY1FZsathms8vipbpW5/RKf6xCzudK0HO0LbQ+gip3rKozv39T4t3zf3hXv8AJ8U95v7xK0UjdyrvdWu3+VgrBPWxMPn451xzkWokdCdA6BDQRFi30+Ke8394HZCnxbvm/vFoVMAFg4Ko6lqHG5aVLAQcRHZEjxbvm/vB9kaPFu+aP1h+dQ9pAaOfslS4EHEP2So8W75o/WDGUzfi3fNH6w/OYu0h5nP2VMCDiH7JEeKe8394Ui1HnjdYaUCe/cFAK/3+0C+sgYLlwTtoKhxsGp/OT6GhVZx1JGk8wjlJ2VMThN4FtsCtwdsrn/voh1Z+Sy0qC1guLqKqOIGnQOSmnljTbJs9LTbqhdqAqhUMAQknjY6Nscxyry4WQ6UWRwHED7reoeTGNcdPEj8w4KFsbI5ttgEoCKjR31aGhrproxMSc/YbJWniV4laVpTjRIyaiakqSeOBxdAAOAOJ4woAeWuiCnWwVioOCVaPL0mOc5XBYQ8G3htuDnwW5S20gFB2ZYTJKiU1ocOTTjDnsfZu/J6Qcb3bcdO6O9kpHH5x/WHBYTd7VWINeX4xOjGMVsz9cRc5H/ye9a0wAPBR7GT7JBqimJGnZdwhT1gs8b4vQU417XRvh/KtgA0BGKtP1eWA80njYHApodmjTjFXXv0usfwjvTOA0go2bs2WK6gpKTgDUUJonCvT6YbZtwPfZ6mjgHKc3CsxLe8DAARQ0Qq+Me+N0H1CIrNygC13wNAYcA5g6yBHYfpyQOjnAJNg3PxKwuVGME8Bb/8AXoFq0CBAjbQoRkudhkLnWEmtFBlJ5i9Q03xrUZRnS7oS9P8AI9uInh/f/q70VKt6rP8AZqcSuR8s1W7eN4A4kHUoj1GOcxky1VFOUfdB/rEqp9YIBKTqwBGsp8I+EYWpwFKlFJ4ihTEca8KV1kaNcedxyVDmtfI/oA2vtx8rrpC3E4dIj+lCMZJpvEki7UCmOlJN49OG6OL2TCLpFDgVmuHhKI17BFnbIPa4Vx24nE64ZWg222rjlPGFcQvWT9LnjZc+MvbBGbyDMWechs0fqs8kR3leSAf9fuqqnJ5kYXycU1IqDQGpFQBjS8OkQ/lLElg4Cm+cFAgkmoph2xpq9MOlT8mDiU/fiQblGiaJukmvauJJ1g0xO2Cm04m6MmF75iQX+ifnFNOS5rnE92goQZHtcGlIRW7e03aYqJwqDCTkY3j8Wn7nVixBu4aJSohVDev6DjUAAYxydWrUogaCccIzHzzl/QkGOOZHqbjzViOnhIFwfMewUSjI5lIrdoQDrSdR1BMR8lk03fTxU6dQTXRqoisTdoNO0+LfVUEXkXO9Jxqo6MKw4IQhtKlDtSSSAK69sKSWeJvSfpF243t4qwyniOGjtwwtsXJvJRulTh2m0aNOkCFIybbVUUIw0406MKGHZyhZSE4K4yL40dqL3UO+OTOULCQaBWgK0JGBKRqprUIxtOqN8+5S6gn9q4nJxsUFCdAqKnfQGkNn8l2qnniQFvMG85RXEuA4J74kDHTq2wU5abaSLxIvALAuqOCh9EERp0fOHRyixJ6PG/soJWtie0vwGOeCi+xluOFpZLNgtqB0hYIpsQtVaxKe/LHhHzF9WHyCl1oXFYELFSCNOGg46RF2iFSx7i8EdE5i2PmqtbJC9g0HAm4yN1Tp3J1u+Ocp3h01PmekQtFgtHjjRRZ3B/qxZJ6Qokntryhgk0p8pia6RxoiFNFCF1vUCFUBIIFG3q0poxUNMdHQ3uC/w+v5wWZLbUPxx2ZbuKdMWNLFKRexIGF1Wkga6U1iO7ViS4IOJ0Y3FaujbEnLNNCXZUUIvFDZrdFSboNa0rqG4QwnnTeF28kGgohNfCrRIjj55GvLiwuHSINyPpYZLUomPdYOtlfau5kqK4gw6IftIIDoJu363ThrBAP/ANiGYVwa3ACsiqCL5JIqgE4HRjqjqHC46K1KAlVcAU11Vrrw6KmLehLUwtiGNgCLDHtZb8EcjWx3kOV9v53qTaQcakHjpOJToHNq2a9uMNrTn20EEkDAjEgVJNcK6Yg7Tymbb4rIStQ76gup5qaejDlirTM0txV5aipR1n1DYI6um5AfUkSVx/iLjjifp9VzFXyyIuhT7NqucvbbCK0KcdPHGmmmOnZG1QCqcPpjwgf6RRRBiNEfpnk8HS0Dfxdutv71nO5erTm76D2V3RlA0NadJPbDXT9IUrKFohWKeMQe2GFKRRxChA/8W5N7H1d7pjy/W9r6D2V3VlE1UmoxFO2H6ckReS84JeeemKoWlTa03QuhF5aF3lYYAXPTFdERFoqIdFDpCgeUUGBi5T8j0tG12pbbSsDidnio/idRUPaXu6t7YBehMn7aTNsJeQClKisAE17VZRXpu1gRD5se5jPO77ZcCM2Voa8gb11ELi6NrjtAU3bVtNSrXCvVCbyU1FNKzdFakUFTGaZcOGam2HGkm6ktXr10UuOhateyLJnh7lOeWz7QRiM8+taZYrUVEBYFcaAYARbpY2ua4nw8jgs6ve7Ta0ZZ+YuVrcxOpOg7fXWFptFHAlJ7YmtcKUBqMa88ZABCgIpj9O0er1WNrg57QmPK9TpB1xcd39rXZK0kp7bbq2R0m5+XcIvovYU7Yj1GMgAhQEE79PUrpteC4O3tcR6KJ3Kkzm6Dg0jvC1BcrInSz99XWjpKJkmlpW21RSa0N9R06dJjL22ySABUnAACpJ2Aa4mW8jbQIqJV6nKgg7jjBP5Eh/dNJ5yOQR1so6kbfJq0MWmzhxVYaONohBnpc6Uq84/rGXTMm42q66hSFDvVpKTuMKlJJx1V1pClq8FCSo7hFX/ilBnd3/ZTfG6sG2HArTjMyx0pVjp45x58cYJc2xQ3QQqhpU1x5qxRXMkJ9IqZZ6nIgn0DGIoooaEUI0g6oJn6WoD1XOP8kn8t1rcHehWjJnlVxOFDqH6xyXPvalJ5cE9EUqRseYeqWWnHAMCUIKgDsJAoIf8AYbP0/hnfN/pFochULDnbzCjbypVkXDb+SsKp6Z1KRy4J/SJNu0xcReJvAC9QJpWmJEZzNSLjSrrqFIVsWkpO4iOQEFJ+nqSUC9/JAeWalptYcFpBnk+EdyY5GYGHGOvvUf2YqbGSc8sVTLu0O1BT+akImcm5xtJU5LupSBUqKDQDWSRgIgH6doMg76j2Uh5XrQL6P0KtSlg0x1HvUbv30xxmalC0g9s2UitE8Y6NGrl0xU2bPcUgrAF1JAJvIBBNaC6TXGhphjQwt6ynkcJeQRwRSlytOKVHig4415Inj5BpI3Agm48FG/lirewgjA9xV8lrXSllttSCShKEkgpoSlIBpjHNdoIKkqCVApIIxTsVgceWM+SmpoNJiTtDJqaYRfeaUhNQKm6cToGBOyInfpqgxab4knPMlBHyxVgXZkBbLYrJO2g0FrcdUKKukIGKyQkJIIB5P3ivWnb7jvFTxG/ATr8o6+bRDJiQdWKttrUNFUoUoV2VAjqLHmPEvfZr/SNekoKajaGxjIAd+Cp1NbU1I6V7d2SaCDAhw5ZryRVbTiQNJUhQA5yRHCNEEHJZjgRmjgwIAgxDoEBCoEGBDoSjiFtP5ZP1vUImxEJafyyfreoRHJkrFL1z4Fbbmx7mM87vtlwIPNl3MZ53fbLgRzE3zHeJXcU/ymeA9Eyzw9ynPLZ9oIw94fFy/wDueuNwzxdynPLZ9oIxJ0fFS3+564v0fUP5tCzeUPmN/NhQAhQEACFARohZJKAEKAgAQoCCQla9mwycbZlhNOAcI4FEKP8AhtgkYbK0JJ2ERHTueIhwhmXCmwcFLWQpQ20A4vNjFllMLDFPmRP4BMYiBGbBE2d73SY4rVqZnU8bGR4YXV0yoyxTaTTLSGSh3hRSpCgbwKKBVAcVFOrVF9CJayJKtK0oCQBeecO07+YDkjJskU1n5b+c36FAxoWd1R9ysjUXfU2r9YeaIB7IR1c01PM4xyVB6wwTSSzvAuAOsXWycVJXeKRtoUi96Ie5ysnG3ZczTYHCNgFSk/4jZoMdpFQQdlYygCNsXxrFxxrJf+iHnibA9jo8MU1PM6pjkZLjhcJhmn/gVfzl/kbiMns6rrbziOAQQha0duQTdUU10YaIk81H8Cv+cv8AI3FctHNrPOPurTwV1bi1AlZ0KWSKi7sMRgRGd+tUjnTimj1PmrrJTEvasmStFASUlJoVNrA0pVtxBB5cdYinZtrDT7teLgCjLcUV0X75Te6Lqqc8XCwLObsySPDODAqccUMBeIAuoricEgDaYrua6YLkxOLOBXdWRsKluKp6YBptHLodXZxUjxpSw6wdLG/D3T7KrOGqVmFMttJXdCSpSlEYqAVQADYRjEBaGc551lxsstgOIUgkKUaBQKSRviyZQZuhNTC3i8UX7vFuXqXUhOm8NkQFuZtRLy7jwfKuDTeululcRhW8aRLBzWzQethvzUFSK67yOrjuyVOZnClCkUHGU2quy5foOm+d0P53KBbiFpKUi/WpFa14QLBO2iUpQORMRVIEaxjaTchYIlcBYFLaUQoEaiDuNYueV2UU49L3H5RTKL6TfN7SAaDEAf8AyKax2w5x641bOcP/AAh/NR6lRUqHASxgi/2V2la4wSkOtYZYY5qp5K5c+42S1wPCVWV1v3dISKUunwfTE2jOrUgCWJJIAAd0k4ADiRnUW7NxYnCzPCqHEZxHK4e13Yq6BCqKeFrXSOHqlSVdS5zYWOw8BkrvljaAbkHS4KKcRwYTWvHWKUB10xP1Yx0Rb849s8LMBlJ4rOnlcPbbhQedFRpD0MWhFc7cUHKk4lmsMm4e6EKghCgIvrJJQEKAggIVCQoCIS1Pl0fW9QidEQVqD49H1vUIjky8wrNJ1z4Fbbmz7mM87vtlwIPNn3MZ53fbLgRzE/zHeJXc03yWeA9ExzxdyXPLZ9oIxRY+Klv931xvOcyzi9ZcylIqUpDg/wBtaXD91KowRK6sI/ylGvkq174v0XVP5uWbyiOm0/mRCWBCgIAhQEaYWOUAIWBBAQoCCQErcLEHD2MhKMSqVU0PKDZbp5wjErp1xcsg8uhKAsvgllRvBScS2Tpw1pOmgxHLWLdMO2A+ouuKlio4kklBJ2qTgSecRmsLqZ7gWkg5WWtI1lXGwhwBAsbrMsmXwidl1KwAdbryC+ATGl52JRSpNCgKht0FXIFJUmu8pHTFXy4tmz1tIZkUJF1d9SkIuJpdUmlSAVHHTyaYnsms40u4yGp7iqAulak3kOClOPQGhI01FD6IKXTcWTBpw2bUMOrYH07njHbsusvSk6tOof0jbLVTwFjqSvAolQ2fKLYbp5xhkxMWEyrhWzLBQxBTxyDtSkVoeYRU8ucuRNgNMAhkGpJwLhGjDUkaccSdlIZ7nVL2gNIANzdOxrKON5LgSRYAK1Zqf4JX85f5G4hJPODMIn1IfWCwHXGzxUgpTfKUqqBXDCvJWHObnKOVYlFIfdShXCqVRVdBSgA6NoO6KFaroVMPKSapU44oHaCskHcYdkAfLJpjD8yQS1JjgiMbsdov6rSc6VjrcYQ+gqIaNFpqaXVYBdNFQcK7FckR2aLt5nyWvWuH2SmWcsuT4KccSlSQWyF1+MbpQHR4PFPNXXFZyetxuQnXLquFYVVBUnSUVCkLFaVI0Ec8A1kmpfCRiMu/FG+SITx1AOBz7sEvL6edTaDwS44kfF0AWoD5JGgAxXFzzqhRTjigdIK1EHnBMarNzlizRDjq2FKpSq1FtVNQIqDviJtpiw0sO8EWi5cVwdxS1G/dN3QSNNNOESw1Aa1rCw3yyUNRSlznPEgsbnNZ1BwIMRprDS2O2Tzj1xq2c7+BH81HqVGVNGihziNEy+yilX5QIZdStXCJNBXQAqp0csUKlpM0ZA2rUo3tFPMCcx7rO0pjW5JpNm2aSoC+E3lfSdXQBPQbqeZMZ9keJcTSVzK0oQ3xxerxlil0b8fqxM5wMpm3y20wsKbTx1KFaFZwAx2CvnckKpa6WRsVsMylRvZTwvnJGlkBt8VUHXFKUVKNVKJJJ1kmpO+CAgAQYEaACxibowIMCBSDEOhRgQcACFAQkCAEQVqfxCPrflETpMQE4u89XwQfT+0RyZDxVuk6xPcVt+bTuYzzu+1XAh3kNJFqz5dKsCUXyP5ii5T7wgRzExvI4jeV3UAIiaDuHoptaQRQ4g4EHWNhjAMtMkV2fMqCQTLuElpWq7pLZ+kn0ih209Aw1tKzGphtTbyAtCtKT6CDpBG0YwUExiddBUQCZttq8yBy5hq1ckdRMpjS7azOrBJlHEqT4t3AjkCwKK6QIrbmaqdBxlgeZxvriNdk7HDouHngsJ9M9p6TT5YqtCaRtgxNo2xYvgsnfmv4jf8A2QPgtnvm34jf/ZB64docVHqD2XcFXxOI2+iDE6jad0T/AMF0982/Ea/7IL4L5/5t+I114fXjtDim5sey7goL3ajad0H7uRtO6Jz4MbQ+bfiNdeB8GNofNvxGuvC147Q4puansu4KEE8jad0H7tRtO6Jr4M7R+b/iNdeB8GlpfN/xGuvD84b2glzR3ZPBQ3u5G07oP3ajl3RMfBrafzf8RrrwPg2tP5v+Iz14XOG9oJuaO7J4KIE6jl3Qfu1HLuiW+De1Pm/4jPXgvg5tXxH4jPXhc5b2gm5m7slRgnkcu4wPdyOXcYlPg6tXxH4jPXgvg7tbxH4jPXhc5Z2glzF/ZP19lHe7Ecu6FCcRy7of/B5a/iPxGevA+D22PEfiMdeH5yzeE3MH9k/X2TETaeXdChNJ5d0PPg+tjxB+0Y68D4P7Z8SftGOvC51HvTfD5Nx+vsmomU8u6DEynl3Q57ALa8SftGOvA7Aba8SftGOvC53Hv9E3w6Td6+y4CZTy7oP3Snl3R27Arb8SftGOvBdgdueJP2jHXhc7j3+ib4bLu9fZIEynl3QYmU8u4wvsFtzxJ+0l+vBdg1u+KP2kv14XPI9/om+Fy7vX2QEynl3QfupPLugdhFveKP2kv14NOQdvKw4MjlLjA9SqwueR7/RN8Kl3evsmU9PUGOA2azD/ACCyVVPTFVA8A2QXValaw2DrJ17BXkrPWDmWdUoLn3hTSW2iVKPIpxQFOgHnEanZ1mtMNpbZQlCE4BKfXyk7TiYo1FcCLMWvScmaGL04AgQcCMlbq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1" y="1818373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62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itchFamily="82" charset="0"/>
              </a:rPr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sz="1200" dirty="0">
                <a:hlinkClick r:id="rId2"/>
              </a:rPr>
              <a:t>http://pt.wikipedia.org/wiki/Anexo:</a:t>
            </a:r>
            <a:r>
              <a:rPr lang="pt-BR" sz="1200" dirty="0" err="1">
                <a:hlinkClick r:id="rId2"/>
              </a:rPr>
              <a:t>Lista_de_fabricantes_de_hardware</a:t>
            </a:r>
            <a:endParaRPr lang="pt-BR" sz="1200" dirty="0"/>
          </a:p>
          <a:p>
            <a:r>
              <a:rPr lang="pt-BR" sz="1200" dirty="0">
                <a:hlinkClick r:id="rId3"/>
              </a:rPr>
              <a:t>http://pt.wikipedia.org/wiki/Intel</a:t>
            </a:r>
            <a:endParaRPr lang="pt-BR" sz="1200" dirty="0"/>
          </a:p>
          <a:p>
            <a:r>
              <a:rPr lang="pt-BR" sz="1200" dirty="0">
                <a:hlinkClick r:id="rId4"/>
              </a:rPr>
              <a:t>http://pt.wikipedia.org/wiki/AMD</a:t>
            </a:r>
            <a:endParaRPr lang="pt-BR" sz="1200" dirty="0"/>
          </a:p>
          <a:p>
            <a:r>
              <a:rPr lang="pt-BR" sz="1200" dirty="0">
                <a:hlinkClick r:id="rId5"/>
              </a:rPr>
              <a:t>http://www.te</a:t>
            </a:r>
          </a:p>
          <a:p>
            <a:r>
              <a:rPr lang="pt-BR" sz="1200" dirty="0">
                <a:hlinkClick r:id="rId6"/>
              </a:rPr>
              <a:t>http://forum.clubedohardware.com.br/quais-fabricantes-processadores/532491?s=a81a4269f74</a:t>
            </a:r>
          </a:p>
          <a:p>
            <a:r>
              <a:rPr lang="pt-BR" sz="1200" dirty="0">
                <a:hlinkClick r:id="rId7"/>
              </a:rPr>
              <a:t>http://www.infoescola.com/informatica/processador/6da881dc4cb1e39fa36f8&amp;</a:t>
            </a:r>
            <a:r>
              <a:rPr lang="pt-BR" sz="1200" dirty="0" err="1">
                <a:hlinkClick r:id="rId7"/>
              </a:rPr>
              <a:t>amp</a:t>
            </a:r>
            <a:r>
              <a:rPr lang="pt-BR" sz="1200" dirty="0">
                <a:hlinkClick r:id="rId7"/>
              </a:rPr>
              <a:t>;cmundo.com.</a:t>
            </a:r>
            <a:r>
              <a:rPr lang="pt-BR" sz="1200" dirty="0" err="1">
                <a:hlinkClick r:id="rId7"/>
              </a:rPr>
              <a:t>br</a:t>
            </a:r>
            <a:r>
              <a:rPr lang="pt-BR" sz="1200" dirty="0">
                <a:hlinkClick r:id="rId7"/>
              </a:rPr>
              <a:t>/</a:t>
            </a:r>
            <a:r>
              <a:rPr lang="pt-BR" sz="1200" dirty="0" err="1">
                <a:hlinkClick r:id="rId7"/>
              </a:rPr>
              <a:t>tira-duvidas</a:t>
            </a:r>
            <a:r>
              <a:rPr lang="pt-BR" sz="1200" dirty="0">
                <a:hlinkClick r:id="rId7"/>
              </a:rPr>
              <a:t>/30707</a:t>
            </a:r>
            <a:endParaRPr lang="pt-BR" sz="1200" dirty="0"/>
          </a:p>
          <a:p>
            <a:r>
              <a:rPr lang="pt-BR" sz="1200" dirty="0">
                <a:hlinkClick r:id="rId8"/>
              </a:rPr>
              <a:t>http://www.tecmundo.com.br/processadores/2760-tabela-de-processadores-intel.htm</a:t>
            </a:r>
            <a:endParaRPr lang="pt-BR" sz="1200" dirty="0"/>
          </a:p>
          <a:p>
            <a:r>
              <a:rPr lang="pt-BR" sz="1200" dirty="0">
                <a:hlinkClick r:id="rId9"/>
              </a:rPr>
              <a:t>http://br.answers.yahoo.com/question/index?</a:t>
            </a:r>
            <a:r>
              <a:rPr lang="pt-BR" sz="1200" dirty="0" err="1">
                <a:hlinkClick r:id="rId9"/>
              </a:rPr>
              <a:t>qid</a:t>
            </a:r>
            <a:r>
              <a:rPr lang="pt-BR" sz="1200" dirty="0">
                <a:hlinkClick r:id="rId9"/>
              </a:rPr>
              <a:t>=20061216054650AAq1Gsn</a:t>
            </a:r>
            <a:endParaRPr lang="pt-BR" sz="1200" dirty="0"/>
          </a:p>
          <a:p>
            <a:r>
              <a:rPr lang="pt-BR" sz="1200" dirty="0">
                <a:hlinkClick r:id="rId10"/>
              </a:rPr>
              <a:t>http://www.ufpa.br/dicas/mic/mic-proc.htm</a:t>
            </a:r>
            <a:endParaRPr lang="pt-BR" sz="1200" dirty="0"/>
          </a:p>
          <a:p>
            <a:r>
              <a:rPr lang="pt-BR" sz="1200" dirty="0">
                <a:hlinkClick r:id="rId11"/>
              </a:rPr>
              <a:t>http://pt.wikipedia.org/wiki/Microprocessador#Componentes</a:t>
            </a:r>
            <a:endParaRPr lang="pt-BR" sz="1200" dirty="0"/>
          </a:p>
          <a:p>
            <a:r>
              <a:rPr lang="pt-BR" sz="1200" dirty="0">
                <a:hlinkClick r:id="rId11"/>
              </a:rPr>
              <a:t>http://pt.wikipedia.org/wiki/Microprocessador#Arquitetura</a:t>
            </a:r>
            <a:endParaRPr lang="pt-BR" sz="1200" dirty="0"/>
          </a:p>
          <a:p>
            <a:r>
              <a:rPr lang="pt-BR" sz="1200" dirty="0">
                <a:hlinkClick r:id="rId11"/>
              </a:rPr>
              <a:t>http://pt.wikipedia.org/wiki/Microprocessador#</a:t>
            </a:r>
            <a:r>
              <a:rPr lang="pt-BR" sz="1200" dirty="0" err="1">
                <a:hlinkClick r:id="rId11"/>
              </a:rPr>
              <a:t>Exemplos_de_microprocessadores</a:t>
            </a:r>
            <a:endParaRPr lang="pt-BR" sz="1200" dirty="0"/>
          </a:p>
          <a:p>
            <a:r>
              <a:rPr lang="pt-BR" sz="1200" dirty="0">
                <a:hlinkClick r:id="rId11"/>
              </a:rPr>
              <a:t>http://pt.wikipedia.org/wiki/Microprocessador#</a:t>
            </a:r>
            <a:r>
              <a:rPr lang="pt-BR" sz="1200" dirty="0" err="1">
                <a:hlinkClick r:id="rId11"/>
              </a:rPr>
              <a:t>Capacidade_de_processamento</a:t>
            </a:r>
            <a:endParaRPr lang="pt-BR" sz="1200" dirty="0"/>
          </a:p>
          <a:p>
            <a:r>
              <a:rPr lang="pt-BR" sz="1200" dirty="0">
                <a:hlinkClick r:id="rId12"/>
              </a:rPr>
              <a:t>http://motta-caixas.blogspot.com.br/2009/03/o-que-sao-processadores.html</a:t>
            </a:r>
            <a:endParaRPr lang="pt-BR" sz="1200" dirty="0"/>
          </a:p>
          <a:p>
            <a:r>
              <a:rPr lang="pt-BR" sz="1200" dirty="0">
                <a:hlinkClick r:id="rId13"/>
              </a:rPr>
              <a:t>http://www.techtudo.com.br/artigos/noticia/2012/02/o-que-e-processador.html</a:t>
            </a:r>
            <a:endParaRPr lang="pt-BR" sz="1200" dirty="0"/>
          </a:p>
          <a:p>
            <a:r>
              <a:rPr lang="pt-BR" sz="1200" dirty="0">
                <a:hlinkClick r:id="rId14"/>
              </a:rPr>
              <a:t>http://pt.wikipedia.org/wiki/IBM</a:t>
            </a:r>
            <a:endParaRPr lang="pt-BR" sz="1200" dirty="0"/>
          </a:p>
          <a:p>
            <a:r>
              <a:rPr lang="pt-BR" sz="1200" u="sng" dirty="0">
                <a:hlinkClick r:id="rId15"/>
              </a:rPr>
              <a:t>http://upload.wikimedia.org/wikipedia/commons/thumb/d/de/Intel_Core_i5_750_1.jpg/200px-Intel_Core_i5_750_1.jpg</a:t>
            </a:r>
            <a:endParaRPr lang="pt-BR" sz="1200" dirty="0"/>
          </a:p>
          <a:p>
            <a:r>
              <a:rPr lang="pt-BR" sz="1200" u="sng" dirty="0">
                <a:hlinkClick r:id="rId16"/>
              </a:rPr>
              <a:t>http://www.tecmundo.com.br/historia/2157-a-historia-dos-processadores.htm</a:t>
            </a:r>
            <a:endParaRPr lang="pt-BR" sz="1200" dirty="0"/>
          </a:p>
          <a:p>
            <a:r>
              <a:rPr lang="pt-BR" sz="1200" u="sng" dirty="0">
                <a:hlinkClick r:id="rId17"/>
              </a:rPr>
              <a:t>http://pt.wikipedia.org/wiki/Intel_Core_i3</a:t>
            </a:r>
            <a:endParaRPr lang="pt-BR" sz="1200" dirty="0"/>
          </a:p>
          <a:p>
            <a:r>
              <a:rPr lang="pt-BR" sz="1200" u="sng" dirty="0">
                <a:hlinkClick r:id="rId18"/>
              </a:rPr>
              <a:t>http://pt.wikipedia.org/wiki/Intel_Core_i5</a:t>
            </a:r>
            <a:endParaRPr lang="pt-BR" sz="1200" dirty="0"/>
          </a:p>
          <a:p>
            <a:r>
              <a:rPr lang="pt-BR" sz="1200" u="sng" dirty="0">
                <a:hlinkClick r:id="rId19"/>
              </a:rPr>
              <a:t>http://pt.wikipedia.org/wiki/Intel_Core_i7</a:t>
            </a:r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236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Microprocessadores operam com números e símbolos representados no sistema binário;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Ele também transmite estas informações para a placa mãe, que por sua vez as transmite para onde é necessário (como o monitor, impressora, outros dispositivos). A placa mãe serve de ponte entre o processador e os outros componentes de hardware da máquina. </a:t>
            </a:r>
          </a:p>
          <a:p>
            <a:pPr>
              <a:buFont typeface="Wingdings" pitchFamily="2" charset="2"/>
              <a:buChar char="v"/>
            </a:pPr>
            <a:endParaRPr lang="pt-BR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rgbClr val="0070C0"/>
                </a:solidFill>
                <a:latin typeface="Algerian" pitchFamily="82" charset="0"/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31209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Características – Como é feito?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O microprocessador moderno é um circuito  integrado formado por uma camada chamada de mesa epitaxial de silício, trabalhada de modo a formar um cristal de extrema pureza, laminada até uma espessura mínima com grande precisão, depois cuidadosamente mascarada por um processo fotográfico e dopada pela exposição a altas temperaturas em fornos que contêm misturas gasosas de impurezas. 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Este processo é repetido tantas vezes quanto necessário à formação da microarquitetura do componente;</a:t>
            </a: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Características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Frequência de Processador (Velocidade, </a:t>
            </a:r>
            <a:r>
              <a:rPr lang="pt-BR" sz="2400" dirty="0" err="1">
                <a:solidFill>
                  <a:srgbClr val="002060"/>
                </a:solidFill>
              </a:rPr>
              <a:t>clock</a:t>
            </a:r>
            <a:r>
              <a:rPr lang="pt-BR" sz="2400" dirty="0">
                <a:solidFill>
                  <a:srgbClr val="002060"/>
                </a:solidFill>
              </a:rPr>
              <a:t>). Medido em hertz, define a capacidade do processador em processar informações ao mesmo tempo;</a:t>
            </a:r>
          </a:p>
          <a:p>
            <a:pPr>
              <a:buFont typeface="Wingdings" pitchFamily="2" charset="2"/>
              <a:buChar char="v"/>
            </a:pPr>
            <a:r>
              <a:rPr lang="pt-BR" sz="2400" i="1" dirty="0">
                <a:solidFill>
                  <a:srgbClr val="002060"/>
                </a:solidFill>
              </a:rPr>
              <a:t>Cores</a:t>
            </a:r>
            <a:r>
              <a:rPr lang="pt-BR" sz="2400" dirty="0">
                <a:solidFill>
                  <a:srgbClr val="002060"/>
                </a:solidFill>
              </a:rPr>
              <a:t>: O </a:t>
            </a:r>
            <a:r>
              <a:rPr lang="pt-BR" sz="2400" i="1" dirty="0">
                <a:solidFill>
                  <a:srgbClr val="002060"/>
                </a:solidFill>
              </a:rPr>
              <a:t>core</a:t>
            </a:r>
            <a:r>
              <a:rPr lang="pt-BR" sz="2400" dirty="0">
                <a:solidFill>
                  <a:srgbClr val="002060"/>
                </a:solidFill>
              </a:rPr>
              <a:t> é o núcleo do processador. Existem processadores </a:t>
            </a:r>
            <a:r>
              <a:rPr lang="pt-BR" sz="2400" i="1" dirty="0">
                <a:solidFill>
                  <a:srgbClr val="002060"/>
                </a:solidFill>
              </a:rPr>
              <a:t>core</a:t>
            </a:r>
            <a:r>
              <a:rPr lang="pt-BR" sz="2400" dirty="0">
                <a:solidFill>
                  <a:srgbClr val="002060"/>
                </a:solidFill>
              </a:rPr>
              <a:t> e </a:t>
            </a:r>
            <a:r>
              <a:rPr lang="pt-BR" sz="2400" i="1" dirty="0">
                <a:solidFill>
                  <a:srgbClr val="002060"/>
                </a:solidFill>
              </a:rPr>
              <a:t>multicore</a:t>
            </a:r>
            <a:r>
              <a:rPr lang="pt-BR" sz="2400" dirty="0">
                <a:solidFill>
                  <a:srgbClr val="002060"/>
                </a:solidFill>
              </a:rPr>
              <a:t>, ou seja, processadores com um núcleo e com vários núcleos na mesma peça;</a:t>
            </a:r>
          </a:p>
          <a:p>
            <a:pPr>
              <a:buFont typeface="Wingdings" pitchFamily="2" charset="2"/>
              <a:buChar char="v"/>
            </a:pPr>
            <a:r>
              <a:rPr lang="pt-BR" sz="2400" i="1" dirty="0">
                <a:solidFill>
                  <a:srgbClr val="002060"/>
                </a:solidFill>
              </a:rPr>
              <a:t>Cache</a:t>
            </a:r>
            <a:r>
              <a:rPr lang="pt-BR" sz="2400" dirty="0">
                <a:solidFill>
                  <a:srgbClr val="002060"/>
                </a:solidFill>
              </a:rPr>
              <a:t>: A memória Cache é um tipo de memória auxiliar, que faz diminuir o tempo de transmissão de informações entre o processador e outros componentes;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Potência: Medida em Watts é a quantia de energia que é consumida por segundo. 1W = 1 J/s (Joule por segundo).</a:t>
            </a:r>
          </a:p>
          <a:p>
            <a:pPr>
              <a:buFont typeface="Wingdings" pitchFamily="2" charset="2"/>
              <a:buChar char="v"/>
            </a:pPr>
            <a:endParaRPr lang="pt-BR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  <a:latin typeface="Algerian" pitchFamily="82" charset="0"/>
              </a:rPr>
              <a:t>Características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Processadores geralmente possuem uma pequena memória interna, portas de entrada e de saída, e são geralmente ligados a outros circuitos digitais como memórias; multiplexadores e circuitos lógicos;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>
                <a:solidFill>
                  <a:srgbClr val="002060"/>
                </a:solidFill>
              </a:rPr>
              <a:t>Muitas vezes também um processador possui uma porta de entrada de instruções, que determinam a tarefa a ser realizada por ele. Estas sequências de instruções geralmente estão armazenadas em memórias, e formam o programa a ser executado pelo processador.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4946</TotalTime>
  <Words>2551</Words>
  <Application>Microsoft Office PowerPoint</Application>
  <PresentationFormat>Apresentação na tela (4:3)</PresentationFormat>
  <Paragraphs>239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Algerian</vt:lpstr>
      <vt:lpstr>Georgia</vt:lpstr>
      <vt:lpstr>Wingdings</vt:lpstr>
      <vt:lpstr>Wingdings 2</vt:lpstr>
      <vt:lpstr>Cívico</vt:lpstr>
      <vt:lpstr>Processador</vt:lpstr>
      <vt:lpstr>O que é?</vt:lpstr>
      <vt:lpstr>Funções</vt:lpstr>
      <vt:lpstr>Funções</vt:lpstr>
      <vt:lpstr>Funções</vt:lpstr>
      <vt:lpstr>Características</vt:lpstr>
      <vt:lpstr>Características – Como é feito?</vt:lpstr>
      <vt:lpstr>Características gerais</vt:lpstr>
      <vt:lpstr>Características gerais</vt:lpstr>
      <vt:lpstr>Características - ULA</vt:lpstr>
      <vt:lpstr>Principais Fabricantes</vt:lpstr>
      <vt:lpstr>intel</vt:lpstr>
      <vt:lpstr>amd</vt:lpstr>
      <vt:lpstr>IBM</vt:lpstr>
      <vt:lpstr>Quadro comparativo </vt:lpstr>
      <vt:lpstr>Apresentação do PowerPoint</vt:lpstr>
      <vt:lpstr>Apresentação do PowerPoint</vt:lpstr>
      <vt:lpstr>Linha do tempo (curiosidade)</vt:lpstr>
      <vt:lpstr>1971 – Intel 4004</vt:lpstr>
      <vt:lpstr>1973 – Intel 8008</vt:lpstr>
      <vt:lpstr>1974 – Intel 8080</vt:lpstr>
      <vt:lpstr>1978 – Intel 8086</vt:lpstr>
      <vt:lpstr>1979 – Intel 8088</vt:lpstr>
      <vt:lpstr>1982 – Intel 80286 e amd286</vt:lpstr>
      <vt:lpstr>1985 – Intel i386 e amd386</vt:lpstr>
      <vt:lpstr>1988 – Intel 386sx</vt:lpstr>
      <vt:lpstr>1989 – Intel 486</vt:lpstr>
      <vt:lpstr>1993 – Intel Pentium</vt:lpstr>
      <vt:lpstr>1995 – Intel Pentium PRO e amd-k5r</vt:lpstr>
      <vt:lpstr>1997 –amd-k6 e intel pentium II</vt:lpstr>
      <vt:lpstr>1998 – intel pentium II xeon e amd-k6-2</vt:lpstr>
      <vt:lpstr>1999 – amdk7/amd Athlon</vt:lpstr>
      <vt:lpstr>2000 – intel pentium 4</vt:lpstr>
      <vt:lpstr>2001-2006</vt:lpstr>
      <vt:lpstr>2005 – intel pentium D e amd 64x2</vt:lpstr>
      <vt:lpstr>2005 – intel Core 2 duo</vt:lpstr>
      <vt:lpstr>2005 – intel quad Core 2 e amd phenom x4</vt:lpstr>
      <vt:lpstr>2007 – intel core i3</vt:lpstr>
      <vt:lpstr>2007 – intel core i5</vt:lpstr>
      <vt:lpstr>2008 – intel core i7</vt:lpstr>
      <vt:lpstr>Bibliografia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</dc:title>
  <dc:creator>Técnico</dc:creator>
  <cp:lastModifiedBy>Eric Sampaio</cp:lastModifiedBy>
  <cp:revision>24</cp:revision>
  <dcterms:created xsi:type="dcterms:W3CDTF">2013-08-22T17:12:20Z</dcterms:created>
  <dcterms:modified xsi:type="dcterms:W3CDTF">2019-03-17T19:39:52Z</dcterms:modified>
</cp:coreProperties>
</file>