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1" r:id="rId19"/>
    <p:sldId id="288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B04282-8C28-4DB8-A155-81A8065EC092}" type="slidenum">
              <a:rPr lang="en-US" sz="1400">
                <a:latin typeface="Times New Roman"/>
              </a:rPr>
              <a:pPr algn="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01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  <p:sp>
        <p:nvSpPr>
          <p:cNvPr id="28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0B656B7-EBFC-4506-B723-46CECE38A55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8FCC084-EB87-409B-9891-089F8297960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28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8D0A55A-9ACE-4695-AE8F-3278D77A4E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Eric Sampaio - Hardware e Software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5120" y="135108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46040" y="115920"/>
            <a:ext cx="8229240" cy="301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5120" y="135108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m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3480" y="135072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6040" y="115920"/>
            <a:ext cx="8229240" cy="301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512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52160" y="3715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52160" y="135108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5120" y="3715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6320" y="619200"/>
            <a:ext cx="7772040" cy="821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Calibri"/>
                <a:ea typeface="黑体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3/15/16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34B193B-DF27-48A5-BF82-D8586059B57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6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>
                <a:solidFill>
                  <a:srgbClr val="000000"/>
                </a:solidFill>
                <a:latin typeface="Calibri"/>
                <a:ea typeface="黑体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"/>
            </a:pPr>
            <a:r>
              <a:rPr lang="pt-BR" sz="1600">
                <a:solidFill>
                  <a:srgbClr val="000000"/>
                </a:solidFill>
                <a:latin typeface="Calibri"/>
                <a:ea typeface="黑体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1400">
                <a:solidFill>
                  <a:srgbClr val="000000"/>
                </a:solidFill>
                <a:latin typeface="Calibri"/>
                <a:ea typeface="黑体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1400">
                <a:solidFill>
                  <a:srgbClr val="000000"/>
                </a:solidFill>
                <a:latin typeface="Calibri"/>
                <a:ea typeface="黑体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3/15/16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86A1A2D-2FA8-4267-B1BC-40ABD58F810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76320" y="619200"/>
            <a:ext cx="7772040" cy="821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3600" b="1" dirty="0">
                <a:solidFill>
                  <a:srgbClr val="FFFFFF"/>
                </a:solidFill>
                <a:latin typeface="Cambria"/>
                <a:ea typeface="黑体"/>
              </a:rPr>
              <a:t>Hardware e Software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2340000" y="1486080"/>
            <a:ext cx="6400440" cy="8157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ambria"/>
                <a:ea typeface="黑体"/>
              </a:rPr>
              <a:t>Prof.: Eric </a:t>
            </a:r>
            <a:r>
              <a:rPr lang="en-US" sz="2000" dirty="0" err="1">
                <a:solidFill>
                  <a:srgbClr val="FFFFFF"/>
                </a:solidFill>
                <a:latin typeface="Cambria"/>
                <a:ea typeface="黑体"/>
              </a:rPr>
              <a:t>Sampaio</a:t>
            </a: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 dirty="0"/>
          </a:p>
        </p:txBody>
      </p:sp>
      <p:sp>
        <p:nvSpPr>
          <p:cNvPr id="146" name="TextShape 2"/>
          <p:cNvSpPr txBox="1"/>
          <p:nvPr/>
        </p:nvSpPr>
        <p:spPr>
          <a:xfrm>
            <a:off x="735120" y="1351080"/>
            <a:ext cx="840888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000" b="1" dirty="0">
                <a:latin typeface="Calibri"/>
                <a:ea typeface="黑体"/>
              </a:rPr>
              <a:t> </a:t>
            </a:r>
            <a:r>
              <a:rPr lang="pt-BR" sz="2400" b="1" dirty="0">
                <a:latin typeface="Calibri"/>
                <a:ea typeface="黑体"/>
              </a:rPr>
              <a:t>Funções </a:t>
            </a:r>
            <a:endParaRPr lang="pt-BR" sz="2400" dirty="0">
              <a:latin typeface="Cambria"/>
              <a:ea typeface="黑体"/>
            </a:endParaRPr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Realiza Cálculos de operações aritméticas e comparações lógicas;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Mantém o funcionamento de todos os equipamentos e programas, pois a unidade de controle interpreta e gerencia a execução de cada instrução do programa;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Recebe dados e comandos do usuário e administra-as e as processa de acordo com instruções armazenadas em sua memória, e fornece resultados como saída;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 Microprocessadores operam com números e símbolos representados no sistema binário;</a:t>
            </a:r>
            <a:endParaRPr dirty="0"/>
          </a:p>
        </p:txBody>
      </p:sp>
      <p:sp>
        <p:nvSpPr>
          <p:cNvPr id="14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D643F3-26E5-4F40-9CE8-56C295C21CF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Sistema Central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7E89E2F-71E8-4105-8E2F-D7EC3DAC21F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1322280" y="1571752"/>
            <a:ext cx="7678440" cy="50256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1580040" y="1840656"/>
            <a:ext cx="3225960" cy="461268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Calibri"/>
                <a:ea typeface="黑体"/>
              </a:rPr>
              <a:t>CPU</a:t>
            </a:r>
            <a:endParaRPr dirty="0"/>
          </a:p>
        </p:txBody>
      </p:sp>
      <p:sp>
        <p:nvSpPr>
          <p:cNvPr id="154" name="CustomShape 6"/>
          <p:cNvSpPr/>
          <p:nvPr/>
        </p:nvSpPr>
        <p:spPr>
          <a:xfrm>
            <a:off x="1968120" y="2604400"/>
            <a:ext cx="2516040" cy="226476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DCDCDC"/>
            </a:solidFill>
            <a:round/>
          </a:ln>
        </p:spPr>
      </p:sp>
      <p:sp>
        <p:nvSpPr>
          <p:cNvPr id="155" name="CustomShape 7"/>
          <p:cNvSpPr/>
          <p:nvPr/>
        </p:nvSpPr>
        <p:spPr>
          <a:xfrm>
            <a:off x="2356560" y="2661848"/>
            <a:ext cx="1742400" cy="8391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DCDC"/>
                </a:solidFill>
                <a:latin typeface="Calibri"/>
                <a:ea typeface="黑体"/>
              </a:rPr>
              <a:t>ULA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2356560" y="3741968"/>
            <a:ext cx="1742400" cy="8391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DCDCDC"/>
                </a:solidFill>
                <a:latin typeface="Calibri"/>
                <a:ea typeface="黑体"/>
              </a:rPr>
              <a:t>UC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1904040" y="4921200"/>
            <a:ext cx="2644200" cy="83736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DCDCDC"/>
                </a:solidFill>
                <a:latin typeface="Calibri"/>
                <a:ea typeface="黑体"/>
              </a:rPr>
              <a:t>Memória Principal</a:t>
            </a:r>
            <a:endParaRPr/>
          </a:p>
        </p:txBody>
      </p:sp>
      <p:sp>
        <p:nvSpPr>
          <p:cNvPr id="164" name="CustomShape 16"/>
          <p:cNvSpPr/>
          <p:nvPr/>
        </p:nvSpPr>
        <p:spPr>
          <a:xfrm>
            <a:off x="5218812" y="2335392"/>
            <a:ext cx="2774880" cy="576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Operações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Lógicas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e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Aritméticas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5" name="CustomShape 17"/>
          <p:cNvSpPr/>
          <p:nvPr/>
        </p:nvSpPr>
        <p:spPr>
          <a:xfrm flipH="1">
            <a:off x="4097880" y="2623572"/>
            <a:ext cx="1158840" cy="45785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6" name="CustomShape 18"/>
          <p:cNvSpPr/>
          <p:nvPr/>
        </p:nvSpPr>
        <p:spPr>
          <a:xfrm>
            <a:off x="5258520" y="3531240"/>
            <a:ext cx="2774880" cy="576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Controle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das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demais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unidades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7" name="CustomShape 19"/>
          <p:cNvSpPr/>
          <p:nvPr/>
        </p:nvSpPr>
        <p:spPr>
          <a:xfrm flipH="1">
            <a:off x="4097880" y="3696840"/>
            <a:ext cx="1158840" cy="2167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68" name="CustomShape 20"/>
          <p:cNvSpPr/>
          <p:nvPr/>
        </p:nvSpPr>
        <p:spPr>
          <a:xfrm>
            <a:off x="5256720" y="4930020"/>
            <a:ext cx="2987688" cy="819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Armazena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dados e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programas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em</a:t>
            </a:r>
            <a:r>
              <a:rPr lang="en-US" b="1" dirty="0">
                <a:solidFill>
                  <a:schemeClr val="bg1"/>
                </a:solidFill>
                <a:latin typeface="Calibri"/>
                <a:ea typeface="黑体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黑体"/>
              </a:rPr>
              <a:t>processamento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9" name="CustomShape 21"/>
          <p:cNvSpPr/>
          <p:nvPr/>
        </p:nvSpPr>
        <p:spPr>
          <a:xfrm flipH="1">
            <a:off x="4547160" y="5295241"/>
            <a:ext cx="709560" cy="4571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 sz="2400" dirty="0"/>
          </a:p>
        </p:txBody>
      </p:sp>
      <p:sp>
        <p:nvSpPr>
          <p:cNvPr id="171" name="TextShape 2"/>
          <p:cNvSpPr txBox="1"/>
          <p:nvPr/>
        </p:nvSpPr>
        <p:spPr>
          <a:xfrm>
            <a:off x="827584" y="1351080"/>
            <a:ext cx="8136776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ULA ou Unidade lógica Aritmética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: Trata-se do circuito que se encarrega de realizar as operações matemáticas requisitadas por um programa.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 dirty="0">
                <a:solidFill>
                  <a:srgbClr val="000000"/>
                </a:solidFill>
                <a:latin typeface="Cambria"/>
                <a:ea typeface="黑体"/>
              </a:rPr>
              <a:t>Unidade de controle (UC): </a:t>
            </a: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Extrai instruções da memória e as decodifica e executa, requisitando a ULA quando necessário.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52784A0-D037-4E02-94E2-525DA3B2FA5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6334125" cy="290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Periféricos</a:t>
            </a:r>
            <a:endParaRPr dirty="0"/>
          </a:p>
        </p:txBody>
      </p:sp>
      <p:sp>
        <p:nvSpPr>
          <p:cNvPr id="17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ficam em torno do Gabinete e garantem o fluxo de dados. </a:t>
            </a: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Os periféricos são aparelhos ou placas que enviam ou recebem informações do computador.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Os periféricos estão divididos em: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Entrada 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Saída</a:t>
            </a:r>
            <a:endParaRPr dirty="0"/>
          </a:p>
          <a:p>
            <a:pPr lvl="1">
              <a:lnSpc>
                <a:spcPct val="100000"/>
              </a:lnSpc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Entrada e Saída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C5FFFEA-1115-497C-BAED-31F6D14D3170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5" name="Seta para a direita 4"/>
          <p:cNvSpPr/>
          <p:nvPr/>
        </p:nvSpPr>
        <p:spPr>
          <a:xfrm>
            <a:off x="2634876" y="3613860"/>
            <a:ext cx="978408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2267744" y="4365104"/>
            <a:ext cx="978408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e para a direita 5"/>
          <p:cNvSpPr/>
          <p:nvPr/>
        </p:nvSpPr>
        <p:spPr>
          <a:xfrm>
            <a:off x="3591328" y="5013176"/>
            <a:ext cx="121615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26" y="3506982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88" y="4165351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rick\Dropbox\SLIDE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0" y="4863738"/>
            <a:ext cx="523116" cy="6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Periféricos de Entrada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735120" y="1351080"/>
            <a:ext cx="8229240" cy="214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“lançam” as informações que serão processadas pelo Computador.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Teclado, Mouse, Scanner, Microfone, Joystick, Webcam,...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D52DCD-BE3B-4A09-8469-F9C8D19E567D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  <p:pic>
        <p:nvPicPr>
          <p:cNvPr id="182" name="Imagem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3643200"/>
            <a:ext cx="2418696" cy="1297968"/>
          </a:xfrm>
          <a:prstGeom prst="rect">
            <a:avLst/>
          </a:prstGeom>
          <a:ln>
            <a:noFill/>
          </a:ln>
        </p:spPr>
      </p:pic>
      <p:pic>
        <p:nvPicPr>
          <p:cNvPr id="183" name="Imagem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884" y="4941168"/>
            <a:ext cx="1809036" cy="1541568"/>
          </a:xfrm>
          <a:prstGeom prst="rect">
            <a:avLst/>
          </a:prstGeom>
          <a:ln>
            <a:noFill/>
          </a:ln>
        </p:spPr>
      </p:pic>
      <p:pic>
        <p:nvPicPr>
          <p:cNvPr id="184" name="Imagem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3377" y="4509120"/>
            <a:ext cx="1745352" cy="16962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C:\Users\erick\Desktop\web-camera-png-image-5a356e2f1a61e0.800586961513451055108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61" y="4809968"/>
            <a:ext cx="2108935" cy="154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Imagem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20029" y="2953728"/>
            <a:ext cx="1798341" cy="179910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Periférico de Saída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735120" y="1351080"/>
            <a:ext cx="8229240" cy="2292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 que faz a “saída” de dados, mostra o resultado do processamento de dados.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Impressora, Projetores, Fones, Monitor, Caixa de som,...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0A71AE-63B2-48A8-841E-945728B83D74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  <p:pic>
        <p:nvPicPr>
          <p:cNvPr id="190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60" y="3500280"/>
            <a:ext cx="2584080" cy="1356840"/>
          </a:xfrm>
          <a:prstGeom prst="rect">
            <a:avLst/>
          </a:prstGeom>
          <a:ln>
            <a:noFill/>
          </a:ln>
        </p:spPr>
      </p:pic>
      <p:pic>
        <p:nvPicPr>
          <p:cNvPr id="191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3000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92" name="Pictur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5080" y="2928960"/>
            <a:ext cx="2428560" cy="2328480"/>
          </a:xfrm>
          <a:prstGeom prst="rect">
            <a:avLst/>
          </a:prstGeom>
          <a:ln>
            <a:noFill/>
          </a:ln>
        </p:spPr>
      </p:pic>
      <p:pic>
        <p:nvPicPr>
          <p:cNvPr id="193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2080" y="4595760"/>
            <a:ext cx="2190240" cy="2190240"/>
          </a:xfrm>
          <a:prstGeom prst="rect">
            <a:avLst/>
          </a:prstGeom>
          <a:ln>
            <a:noFill/>
          </a:ln>
        </p:spPr>
      </p:pic>
      <p:pic>
        <p:nvPicPr>
          <p:cNvPr id="194" name="Picture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9504" y="4500720"/>
            <a:ext cx="1928520" cy="192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Periférico de Saída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735120" y="1351080"/>
            <a:ext cx="8229240" cy="22921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 que faz a “saída” de dados, mostra o resultado do processamento de dados.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</a:t>
            </a:r>
            <a:r>
              <a:rPr lang="pt-BR" sz="2400" dirty="0">
                <a:solidFill>
                  <a:srgbClr val="FF0000"/>
                </a:solidFill>
                <a:latin typeface="Cambria"/>
                <a:ea typeface="黑体"/>
              </a:rPr>
              <a:t>Impressora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, Projetores, Fones, </a:t>
            </a:r>
            <a:r>
              <a:rPr lang="pt-BR" sz="2400" dirty="0">
                <a:solidFill>
                  <a:srgbClr val="FF0000"/>
                </a:solidFill>
                <a:latin typeface="Cambria"/>
                <a:ea typeface="黑体"/>
              </a:rPr>
              <a:t>Monitor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, Caixa de som,...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20A71AE-63B2-48A8-841E-945728B83D74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16</a:t>
            </a:fld>
            <a:endParaRPr/>
          </a:p>
        </p:txBody>
      </p:sp>
      <p:pic>
        <p:nvPicPr>
          <p:cNvPr id="190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60" y="3500280"/>
            <a:ext cx="2584080" cy="1356840"/>
          </a:xfrm>
          <a:prstGeom prst="rect">
            <a:avLst/>
          </a:prstGeom>
          <a:ln>
            <a:noFill/>
          </a:ln>
        </p:spPr>
      </p:pic>
      <p:pic>
        <p:nvPicPr>
          <p:cNvPr id="191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9992" y="3000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92" name="Picture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5080" y="2928960"/>
            <a:ext cx="2428560" cy="2328480"/>
          </a:xfrm>
          <a:prstGeom prst="rect">
            <a:avLst/>
          </a:prstGeom>
          <a:ln>
            <a:noFill/>
          </a:ln>
        </p:spPr>
      </p:pic>
      <p:pic>
        <p:nvPicPr>
          <p:cNvPr id="193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2080" y="4595760"/>
            <a:ext cx="2190240" cy="2190240"/>
          </a:xfrm>
          <a:prstGeom prst="rect">
            <a:avLst/>
          </a:prstGeom>
          <a:ln>
            <a:noFill/>
          </a:ln>
        </p:spPr>
      </p:pic>
      <p:pic>
        <p:nvPicPr>
          <p:cNvPr id="194" name="Picture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9504" y="4500720"/>
            <a:ext cx="1928520" cy="1928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585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Periféricos de Entrada e Saída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Equipamentos que fazem a entrada e saída </a:t>
            </a: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de dados.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Ex.: Pen drive, Monitor touchscreen, HD Externo, Impressora Multifuncional, Gravador de CD/DVD,...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9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F00D2F-E05F-4F6B-AF3C-EE28DD3ED886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17</a:t>
            </a:fld>
            <a:endParaRPr/>
          </a:p>
        </p:txBody>
      </p:sp>
      <p:pic>
        <p:nvPicPr>
          <p:cNvPr id="19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4" y="2857680"/>
            <a:ext cx="1928520" cy="1928520"/>
          </a:xfrm>
          <a:prstGeom prst="rect">
            <a:avLst/>
          </a:prstGeom>
          <a:ln>
            <a:noFill/>
          </a:ln>
        </p:spPr>
      </p:pic>
      <p:pic>
        <p:nvPicPr>
          <p:cNvPr id="200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464" y="4786200"/>
            <a:ext cx="1935360" cy="1452240"/>
          </a:xfrm>
          <a:prstGeom prst="rect">
            <a:avLst/>
          </a:prstGeom>
          <a:ln>
            <a:noFill/>
          </a:ln>
        </p:spPr>
      </p:pic>
      <p:pic>
        <p:nvPicPr>
          <p:cNvPr id="201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7024" y="2512900"/>
            <a:ext cx="2766960" cy="2955680"/>
          </a:xfrm>
          <a:prstGeom prst="rect">
            <a:avLst/>
          </a:prstGeom>
          <a:ln>
            <a:noFill/>
          </a:ln>
        </p:spPr>
      </p:pic>
      <p:pic>
        <p:nvPicPr>
          <p:cNvPr id="202" name="Picture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9040" y="4786200"/>
            <a:ext cx="2211120" cy="1391400"/>
          </a:xfrm>
          <a:prstGeom prst="rect">
            <a:avLst/>
          </a:prstGeom>
          <a:ln>
            <a:noFill/>
          </a:ln>
        </p:spPr>
      </p:pic>
      <p:pic>
        <p:nvPicPr>
          <p:cNvPr id="203" name="Picture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6680" y="3786120"/>
            <a:ext cx="3216960" cy="25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240" cy="64944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755576" y="3068960"/>
            <a:ext cx="8229240" cy="649440"/>
          </a:xfrm>
        </p:spPr>
        <p:txBody>
          <a:bodyPr/>
          <a:lstStyle/>
          <a:p>
            <a:pPr algn="ctr"/>
            <a:r>
              <a:rPr lang="pt-BR" sz="3200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8711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16835487.jpg"/>
          <p:cNvPicPr>
            <a:picLocks noChangeAspect="1"/>
          </p:cNvPicPr>
          <p:nvPr/>
        </p:nvPicPr>
        <p:blipFill>
          <a:blip r:embed="rId2" cstate="print">
            <a:lum bright="82000"/>
          </a:blip>
          <a:stretch>
            <a:fillRect/>
          </a:stretch>
        </p:blipFill>
        <p:spPr>
          <a:xfrm>
            <a:off x="1043608" y="1268760"/>
            <a:ext cx="7632848" cy="5080615"/>
          </a:xfrm>
          <a:prstGeom prst="rect">
            <a:avLst/>
          </a:prstGeom>
          <a:blipFill>
            <a:blip r:embed="rId3" cstate="print">
              <a:lum bright="82000"/>
            </a:blip>
            <a:tile tx="0" ty="0" sx="100000" sy="100000" flip="none" algn="tl"/>
          </a:blipFill>
          <a:ln>
            <a:noFill/>
          </a:ln>
        </p:spPr>
      </p:pic>
      <p:sp>
        <p:nvSpPr>
          <p:cNvPr id="23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800" b="1">
                <a:solidFill>
                  <a:srgbClr val="FFFFFF"/>
                </a:solidFill>
                <a:latin typeface="Arial"/>
                <a:ea typeface="黑体"/>
              </a:rPr>
              <a:t>A prática leva a perfeição 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1- O que é um Hardware?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2- Quais  são os principais componentes de hardware?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3- Qual a função do Processador?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4- Como o processador é dividido?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5- O que são periféricos?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6- Quais são os periféricos que tem a função de entrada de dados?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7-Qual a diferença entre os tipos de memória RAM e ROM?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8-Qual a principal função do processador?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9-Qual a Função da ULA?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mbria"/>
                <a:ea typeface="黑体"/>
              </a:rPr>
              <a:t>10-Qual a Função da UC?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235DF1E-CD57-4C69-8A48-2A017C357263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19</a:t>
            </a:fld>
            <a:endParaRPr/>
          </a:p>
        </p:txBody>
      </p:sp>
      <p:pic>
        <p:nvPicPr>
          <p:cNvPr id="238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680" y="0"/>
            <a:ext cx="1309320" cy="1285560"/>
          </a:xfrm>
          <a:prstGeom prst="rect">
            <a:avLst/>
          </a:prstGeom>
          <a:ln>
            <a:noFill/>
          </a:ln>
        </p:spPr>
      </p:pic>
      <p:pic>
        <p:nvPicPr>
          <p:cNvPr id="239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160" y="0"/>
            <a:ext cx="1333800" cy="128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>
                <a:solidFill>
                  <a:srgbClr val="FFFFFF"/>
                </a:solidFill>
                <a:latin typeface="Calibri"/>
                <a:ea typeface="黑体"/>
              </a:rPr>
              <a:t>Agenda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</a:rPr>
              <a:t>Hardware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Principais componentes de hardware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Periféricos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de Entrada e Saída</a:t>
            </a:r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Tipos de memória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endParaRPr lang="pt-BR" sz="2400" dirty="0">
              <a:solidFill>
                <a:srgbClr val="000000"/>
              </a:solidFill>
              <a:latin typeface="Cambria"/>
              <a:ea typeface="黑体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Software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Tipos de software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Básicos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Utilitários</a:t>
            </a:r>
            <a:endParaRPr dirty="0"/>
          </a:p>
          <a:p>
            <a:pPr lvl="1"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Aplicativos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8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2CC1E54-6103-418D-AA95-93024EF0B2EF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800" b="1">
                <a:solidFill>
                  <a:srgbClr val="FFFFFF"/>
                </a:solidFill>
                <a:latin typeface="Cambria"/>
                <a:ea typeface="黑体"/>
              </a:rPr>
              <a:t>Software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735120" y="1351080"/>
            <a:ext cx="8229240" cy="1863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Parte Lógica do Computador.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Corresponde aos programas instalados no Computador.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8ED1120-09DD-45C5-9C11-568C25D8617C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20</a:t>
            </a:fld>
            <a:endParaRPr/>
          </a:p>
        </p:txBody>
      </p:sp>
      <p:pic>
        <p:nvPicPr>
          <p:cNvPr id="244" name="Imagem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280" y="2571840"/>
            <a:ext cx="7344720" cy="33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Básico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Sistemas Operacionais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Aplicativo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Utilitários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0E2EEC1-BCE9-442B-8459-E0769A8DBFF2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735120" y="1351080"/>
            <a:ext cx="8229240" cy="1934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mbria"/>
                <a:ea typeface="黑体"/>
              </a:rPr>
              <a:t>Software Básico:</a:t>
            </a:r>
            <a:r>
              <a:rPr lang="pt-BR" sz="2000">
                <a:solidFill>
                  <a:srgbClr val="000000"/>
                </a:solidFill>
                <a:latin typeface="Cambria"/>
                <a:ea typeface="黑体"/>
              </a:rPr>
              <a:t> são programas utilizados para o funcionamento do sistema. Ele é capaz de gerar um ambiente de interação entre máquina e usuário. Ex.: sistema operacional, linguagens de programação, compiladores, etc.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97724C-029B-44AA-A6BD-1F373D85353C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22</a:t>
            </a:fld>
            <a:endParaRPr/>
          </a:p>
        </p:txBody>
      </p:sp>
      <p:pic>
        <p:nvPicPr>
          <p:cNvPr id="253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960" y="2857320"/>
            <a:ext cx="3266640" cy="353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mbria"/>
                <a:ea typeface="黑体"/>
              </a:rPr>
              <a:t>Sistema Operacional</a:t>
            </a:r>
            <a:r>
              <a:rPr lang="pt-BR" sz="2000">
                <a:solidFill>
                  <a:srgbClr val="000000"/>
                </a:solidFill>
                <a:latin typeface="Cambria"/>
                <a:ea typeface="黑体"/>
              </a:rPr>
              <a:t>
É o software mais importante do computador. Ele é instalado em uma área especial dentro do disco rígido e é carregado (para a memória RAM) toda vez que o computador é ligado. É ele que controla todos os recursos do computador. Ex.: Unix, Linux, Debian, Windows, etc. </a:t>
            </a:r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5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BFA9758-0307-43F3-B4EB-330C60DE364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23</a:t>
            </a:fld>
            <a:endParaRPr/>
          </a:p>
        </p:txBody>
      </p:sp>
      <p:pic>
        <p:nvPicPr>
          <p:cNvPr id="258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60" y="3291840"/>
            <a:ext cx="4686120" cy="2794320"/>
          </a:xfrm>
          <a:prstGeom prst="rect">
            <a:avLst/>
          </a:prstGeom>
          <a:ln>
            <a:noFill/>
          </a:ln>
        </p:spPr>
      </p:pic>
      <p:sp>
        <p:nvSpPr>
          <p:cNvPr id="259" name="CustomShape 5"/>
          <p:cNvSpPr/>
          <p:nvPr/>
        </p:nvSpPr>
        <p:spPr>
          <a:xfrm>
            <a:off x="6643800" y="4786200"/>
            <a:ext cx="249984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mbria"/>
                <a:ea typeface="黑体"/>
              </a:rPr>
              <a:t>Sem Esses Sistemas não é possível  utilizar o computador.</a:t>
            </a:r>
            <a:endParaRPr/>
          </a:p>
        </p:txBody>
      </p:sp>
      <p:sp>
        <p:nvSpPr>
          <p:cNvPr id="260" name="CustomShape 6"/>
          <p:cNvSpPr/>
          <p:nvPr/>
        </p:nvSpPr>
        <p:spPr>
          <a:xfrm flipH="1">
            <a:off x="5999400" y="3929040"/>
            <a:ext cx="1571400" cy="785520"/>
          </a:xfrm>
          <a:prstGeom prst="bentArrow">
            <a:avLst>
              <a:gd name="adj1" fmla="val 25000"/>
              <a:gd name="adj2" fmla="val 36852"/>
              <a:gd name="adj3" fmla="val 25000"/>
              <a:gd name="adj4" fmla="val 4375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mbria"/>
                <a:ea typeface="黑体"/>
              </a:rPr>
              <a:t>Software Aplicativos:</a:t>
            </a:r>
            <a:r>
              <a:rPr lang="pt-BR" sz="2000">
                <a:solidFill>
                  <a:srgbClr val="000000"/>
                </a:solidFill>
                <a:latin typeface="Cambria"/>
                <a:ea typeface="黑体"/>
              </a:rPr>
              <a:t> são programas utilizados pelos usuários para auxiliar nas tarefas realizadas no dia a dia. Ex.: editores de texto, navegadores, planilhas eletrônicas, programas gráficos, etc.</a:t>
            </a:r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6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EF52AA0-90AD-4FDF-AE1C-F7D1D79EB066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24</a:t>
            </a:fld>
            <a:endParaRPr/>
          </a:p>
        </p:txBody>
      </p:sp>
      <p:pic>
        <p:nvPicPr>
          <p:cNvPr id="265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840" y="2428920"/>
            <a:ext cx="7143480" cy="39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Tipos de Software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771480" y="1422360"/>
            <a:ext cx="8229240" cy="1434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000" b="1">
                <a:solidFill>
                  <a:srgbClr val="000000"/>
                </a:solidFill>
                <a:latin typeface="Calibri"/>
                <a:ea typeface="黑体"/>
              </a:rPr>
              <a:t>Softwares Utilitários:</a:t>
            </a:r>
            <a:r>
              <a:rPr lang="pt-BR" sz="2000">
                <a:solidFill>
                  <a:srgbClr val="000000"/>
                </a:solidFill>
                <a:latin typeface="Calibri"/>
                <a:ea typeface="黑体"/>
              </a:rPr>
              <a:t> são programas que permitem ao usuário realizarem tarefas adicionais àquelas oferecidas pelo o sistema operacional. Ex.: WinZip, antivírus, desfragmentação de unidades de discos, vírus, etc.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6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A0F9265-7E36-43C0-BEE7-9786B55A8C4E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25</a:t>
            </a:fld>
            <a:endParaRPr/>
          </a:p>
        </p:txBody>
      </p:sp>
      <p:pic>
        <p:nvPicPr>
          <p:cNvPr id="270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60" y="2786040"/>
            <a:ext cx="6134760" cy="24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785880" y="1643040"/>
            <a:ext cx="79434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1- O que é um Software?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2-Como são divididos os tipos de Software?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  <a:ea typeface="黑体"/>
              </a:rPr>
              <a:t>3-Dê 3 exemplos de sistemas operacionais.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4-O que são softwares Utilitários?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5-O que são softwares </a:t>
            </a:r>
            <a:r>
              <a:rPr lang="pt-BR" sz="2000">
                <a:solidFill>
                  <a:srgbClr val="000000"/>
                </a:solidFill>
                <a:latin typeface="Calibri"/>
              </a:rPr>
              <a:t>Básicos?</a:t>
            </a:r>
            <a:endParaRPr lang="pt-BR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590B6B-7E6E-48F3-AF44-AF3E7AE5C698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600120" y="428760"/>
            <a:ext cx="8115120" cy="78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  <a:ea typeface="黑体"/>
              </a:rPr>
              <a:t>A prática leva a perfeição </a:t>
            </a:r>
            <a:endParaRPr/>
          </a:p>
        </p:txBody>
      </p:sp>
      <p:pic>
        <p:nvPicPr>
          <p:cNvPr id="275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320" y="71280"/>
            <a:ext cx="1166400" cy="1071360"/>
          </a:xfrm>
          <a:prstGeom prst="rect">
            <a:avLst/>
          </a:prstGeom>
          <a:ln>
            <a:noFill/>
          </a:ln>
        </p:spPr>
      </p:pic>
      <p:pic>
        <p:nvPicPr>
          <p:cNvPr id="276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4800" y="71280"/>
            <a:ext cx="1143360" cy="10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Referências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1400" u="sng">
                <a:solidFill>
                  <a:srgbClr val="5F5F5F"/>
                </a:solidFill>
                <a:latin typeface="Calibri"/>
                <a:ea typeface="黑体"/>
              </a:rPr>
              <a:t>http://www.okconcursos.com.br/apostilas/apostila-gratis/130-informatica-para-concursos/1687-hardware-e-software-conceitos-basicos#.VfR8PPlViko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EEE40F-D950-4374-BF0D-604FB13FCE87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Hardware x Software 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Hardware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Parte física do sistema de computação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Geralmente não é </a:t>
            </a:r>
            <a:r>
              <a:rPr lang="pt-BR" sz="2400" dirty="0" err="1">
                <a:solidFill>
                  <a:srgbClr val="000000"/>
                </a:solidFill>
                <a:latin typeface="Cambria"/>
                <a:ea typeface="黑体"/>
              </a:rPr>
              <a:t>reconfigurável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Software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Parte lógica do sistema de computação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"/>
            </a:pPr>
            <a:r>
              <a:rPr lang="pt-BR" sz="2400" dirty="0" err="1">
                <a:solidFill>
                  <a:srgbClr val="000000"/>
                </a:solidFill>
                <a:latin typeface="Cambria"/>
                <a:ea typeface="黑体"/>
              </a:rPr>
              <a:t>Reconfigurável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EECAEA9-785E-437D-9EA1-3E451BB9CFF1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46040" y="115920"/>
            <a:ext cx="8374432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Hardware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1071360" y="1412776"/>
            <a:ext cx="7892640" cy="452556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95" name="CustomShape 3"/>
          <p:cNvSpPr/>
          <p:nvPr/>
        </p:nvSpPr>
        <p:spPr>
          <a:xfrm>
            <a:off x="1861560" y="2427120"/>
            <a:ext cx="2366280" cy="236844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黑体"/>
              </a:rPr>
              <a:t>Periféricos</a:t>
            </a:r>
            <a:endParaRPr dirty="0"/>
          </a:p>
        </p:txBody>
      </p:sp>
      <p:sp>
        <p:nvSpPr>
          <p:cNvPr id="96" name="CustomShape 4"/>
          <p:cNvSpPr/>
          <p:nvPr/>
        </p:nvSpPr>
        <p:spPr>
          <a:xfrm>
            <a:off x="5491440" y="2104200"/>
            <a:ext cx="2682720" cy="3016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Times New Roman"/>
                <a:ea typeface="黑体"/>
              </a:rPr>
              <a:t>Sistema Central</a:t>
            </a:r>
            <a:endParaRPr dirty="0"/>
          </a:p>
        </p:txBody>
      </p:sp>
      <p:sp>
        <p:nvSpPr>
          <p:cNvPr id="97" name="CustomShape 5"/>
          <p:cNvSpPr/>
          <p:nvPr/>
        </p:nvSpPr>
        <p:spPr>
          <a:xfrm>
            <a:off x="6359760" y="3182760"/>
            <a:ext cx="946080" cy="64584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DCDCDC"/>
                </a:solidFill>
                <a:latin typeface="Times New Roman"/>
                <a:ea typeface="黑体"/>
              </a:rPr>
              <a:t>CPU</a:t>
            </a:r>
            <a:endParaRPr dirty="0"/>
          </a:p>
        </p:txBody>
      </p:sp>
      <p:sp>
        <p:nvSpPr>
          <p:cNvPr id="98" name="CustomShape 6"/>
          <p:cNvSpPr/>
          <p:nvPr/>
        </p:nvSpPr>
        <p:spPr>
          <a:xfrm>
            <a:off x="5806440" y="4045320"/>
            <a:ext cx="1972800" cy="645840"/>
          </a:xfrm>
          <a:prstGeom prst="rect">
            <a:avLst/>
          </a:prstGeom>
          <a:solidFill>
            <a:srgbClr val="333333"/>
          </a:solidFill>
          <a:ln w="9360">
            <a:solidFill>
              <a:srgbClr val="DCDCDC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DCDCDC"/>
                </a:solidFill>
                <a:latin typeface="Times New Roman"/>
                <a:ea typeface="黑体"/>
              </a:rPr>
              <a:t>Memória</a:t>
            </a:r>
            <a:endParaRPr dirty="0"/>
          </a:p>
        </p:txBody>
      </p:sp>
      <p:sp>
        <p:nvSpPr>
          <p:cNvPr id="99" name="CustomShape 7"/>
          <p:cNvSpPr/>
          <p:nvPr/>
        </p:nvSpPr>
        <p:spPr>
          <a:xfrm>
            <a:off x="4228200" y="3612600"/>
            <a:ext cx="1262880" cy="2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sp>
      <p:sp>
        <p:nvSpPr>
          <p:cNvPr id="100" name="TextShape 8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01" name="TextShape 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7979B95-4DE5-4721-80B7-874D728938B7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Hardware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黑体"/>
              </a:rPr>
              <a:t>Eric </a:t>
            </a:r>
            <a:r>
              <a:rPr lang="en-US" sz="1200" dirty="0" err="1">
                <a:solidFill>
                  <a:srgbClr val="898989"/>
                </a:solidFill>
                <a:latin typeface="Calibri"/>
                <a:ea typeface="黑体"/>
              </a:rPr>
              <a:t>Sampaio</a:t>
            </a:r>
            <a:r>
              <a:rPr lang="en-US" sz="1200" dirty="0">
                <a:solidFill>
                  <a:srgbClr val="898989"/>
                </a:solidFill>
                <a:latin typeface="Calibri"/>
                <a:ea typeface="黑体"/>
              </a:rPr>
              <a:t> - Hardware e Software</a:t>
            </a:r>
            <a:endParaRPr dirty="0"/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5A3A90D-1C59-4050-9F71-91C4E98832B9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1038240" y="1321200"/>
            <a:ext cx="8105400" cy="504000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9360">
            <a:solidFill>
              <a:srgbClr val="000000"/>
            </a:solidFill>
            <a:round/>
          </a:ln>
        </p:spPr>
      </p:sp>
      <p:sp>
        <p:nvSpPr>
          <p:cNvPr id="106" name="CustomShape 5"/>
          <p:cNvSpPr/>
          <p:nvPr/>
        </p:nvSpPr>
        <p:spPr>
          <a:xfrm>
            <a:off x="3384720" y="5000760"/>
            <a:ext cx="3096720" cy="1368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err="1">
                <a:latin typeface="Calibri"/>
                <a:ea typeface="黑体"/>
              </a:rPr>
              <a:t>Memória</a:t>
            </a:r>
            <a:r>
              <a:rPr lang="en-US" dirty="0">
                <a:latin typeface="Calibri"/>
                <a:ea typeface="黑体"/>
              </a:rPr>
              <a:t> </a:t>
            </a:r>
            <a:r>
              <a:rPr lang="en-US" dirty="0" err="1">
                <a:latin typeface="Calibri"/>
                <a:ea typeface="黑体"/>
              </a:rPr>
              <a:t>Auxiliar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3889440" y="1628640"/>
            <a:ext cx="2160360" cy="295236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  <a:ea typeface="黑体"/>
              </a:rPr>
              <a:t>Sistema Central</a:t>
            </a:r>
            <a:endParaRPr dirty="0"/>
          </a:p>
        </p:txBody>
      </p:sp>
      <p:pic>
        <p:nvPicPr>
          <p:cNvPr id="108" name="Picture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0920" y="2267280"/>
            <a:ext cx="1632960" cy="2215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3457440" y="3357720"/>
            <a:ext cx="433080" cy="358560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sp>
        <p:nvSpPr>
          <p:cNvPr id="110" name="CustomShape 8"/>
          <p:cNvSpPr/>
          <p:nvPr/>
        </p:nvSpPr>
        <p:spPr>
          <a:xfrm>
            <a:off x="6481800" y="2565360"/>
            <a:ext cx="2447640" cy="201744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黑体"/>
              </a:rPr>
              <a:t>Unidade de Saída</a:t>
            </a:r>
            <a:endParaRPr/>
          </a:p>
        </p:txBody>
      </p:sp>
      <p:pic>
        <p:nvPicPr>
          <p:cNvPr id="111" name="Picture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3080" y="3092400"/>
            <a:ext cx="1398240" cy="1402920"/>
          </a:xfrm>
          <a:prstGeom prst="rect">
            <a:avLst/>
          </a:prstGeom>
          <a:ln>
            <a:noFill/>
          </a:ln>
        </p:spPr>
      </p:pic>
      <p:sp>
        <p:nvSpPr>
          <p:cNvPr id="112" name="CustomShape 9"/>
          <p:cNvSpPr/>
          <p:nvPr/>
        </p:nvSpPr>
        <p:spPr>
          <a:xfrm>
            <a:off x="6050160" y="3284640"/>
            <a:ext cx="433080" cy="358560"/>
          </a:xfrm>
          <a:prstGeom prst="rightArrow">
            <a:avLst>
              <a:gd name="adj1" fmla="val 50000"/>
              <a:gd name="adj2" fmla="val 30199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sp>
        <p:nvSpPr>
          <p:cNvPr id="113" name="CustomShape 10"/>
          <p:cNvSpPr/>
          <p:nvPr/>
        </p:nvSpPr>
        <p:spPr>
          <a:xfrm>
            <a:off x="1143000" y="2565360"/>
            <a:ext cx="2274480" cy="201564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360">
            <a:solidFill>
              <a:srgbClr val="DCDCDC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黑体"/>
              </a:rPr>
              <a:t>Unidade de Entrada</a:t>
            </a:r>
            <a:endParaRPr/>
          </a:p>
        </p:txBody>
      </p:sp>
      <p:pic>
        <p:nvPicPr>
          <p:cNvPr id="114" name="Picture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3560" y="3461760"/>
            <a:ext cx="2117880" cy="57996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11"/>
          <p:cNvSpPr/>
          <p:nvPr/>
        </p:nvSpPr>
        <p:spPr>
          <a:xfrm>
            <a:off x="4753080" y="4581360"/>
            <a:ext cx="502920" cy="50292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DCDCDC"/>
          </a:solidFill>
          <a:ln w="9360">
            <a:solidFill>
              <a:srgbClr val="000000"/>
            </a:solidFill>
            <a:miter/>
          </a:ln>
        </p:spPr>
      </p:sp>
      <p:pic>
        <p:nvPicPr>
          <p:cNvPr id="116" name="Picture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3928" y="5373216"/>
            <a:ext cx="1080720" cy="942480"/>
          </a:xfrm>
          <a:prstGeom prst="rect">
            <a:avLst/>
          </a:prstGeom>
          <a:ln w="9360">
            <a:solidFill>
              <a:srgbClr val="DCDCDC"/>
            </a:solidFill>
            <a:miter/>
          </a:ln>
        </p:spPr>
      </p:pic>
      <p:sp>
        <p:nvSpPr>
          <p:cNvPr id="117" name="CustomShape 12"/>
          <p:cNvSpPr/>
          <p:nvPr/>
        </p:nvSpPr>
        <p:spPr>
          <a:xfrm>
            <a:off x="1513080" y="5445000"/>
            <a:ext cx="1223640" cy="50292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黑体"/>
              </a:rPr>
              <a:t>Periférico</a:t>
            </a:r>
            <a:endParaRPr/>
          </a:p>
        </p:txBody>
      </p:sp>
      <p:sp>
        <p:nvSpPr>
          <p:cNvPr id="118" name="CustomShape 13"/>
          <p:cNvSpPr/>
          <p:nvPr/>
        </p:nvSpPr>
        <p:spPr>
          <a:xfrm rot="5400000" flipH="1" flipV="1">
            <a:off x="1741680" y="4964940"/>
            <a:ext cx="861660" cy="973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9" name="CustomShape 14"/>
          <p:cNvSpPr/>
          <p:nvPr/>
        </p:nvSpPr>
        <p:spPr>
          <a:xfrm flipV="1">
            <a:off x="2736720" y="5684760"/>
            <a:ext cx="647280" cy="115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0" name="CustomShape 15"/>
          <p:cNvSpPr/>
          <p:nvPr/>
        </p:nvSpPr>
        <p:spPr>
          <a:xfrm>
            <a:off x="7129440" y="5445000"/>
            <a:ext cx="1223640" cy="502920"/>
          </a:xfrm>
          <a:prstGeom prst="rect">
            <a:avLst/>
          </a:prstGeom>
          <a:solidFill>
            <a:srgbClr val="333333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黑体"/>
              </a:rPr>
              <a:t>Periférico</a:t>
            </a:r>
            <a:endParaRPr/>
          </a:p>
        </p:txBody>
      </p:sp>
      <p:sp>
        <p:nvSpPr>
          <p:cNvPr id="121" name="CustomShape 16"/>
          <p:cNvSpPr/>
          <p:nvPr/>
        </p:nvSpPr>
        <p:spPr>
          <a:xfrm flipH="1" flipV="1">
            <a:off x="7705800" y="4581720"/>
            <a:ext cx="36000" cy="861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22" name="CustomShape 17"/>
          <p:cNvSpPr/>
          <p:nvPr/>
        </p:nvSpPr>
        <p:spPr>
          <a:xfrm rot="10800000">
            <a:off x="6482160" y="5685120"/>
            <a:ext cx="647280" cy="115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type="triangle" w="med" len="med"/>
          </a:ln>
        </p:spPr>
      </p:sp>
      <p:pic>
        <p:nvPicPr>
          <p:cNvPr id="123" name="Picture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2080" y="5373216"/>
            <a:ext cx="863280" cy="8632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mbria"/>
                <a:ea typeface="黑体"/>
              </a:rPr>
              <a:t>Principais Componentes de Hardware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Placa Mãe</a:t>
            </a:r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</a:rPr>
              <a:t>Gabinete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C.P.U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Memórias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Periféricos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E52D40-2968-4E5B-B1C8-1103D94C0073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Placa Mãe</a:t>
            </a:r>
            <a:endParaRPr sz="2400" dirty="0"/>
          </a:p>
        </p:txBody>
      </p:sp>
      <p:sp>
        <p:nvSpPr>
          <p:cNvPr id="135" name="TextShape 2"/>
          <p:cNvSpPr txBox="1"/>
          <p:nvPr/>
        </p:nvSpPr>
        <p:spPr>
          <a:xfrm>
            <a:off x="857160" y="1285920"/>
            <a:ext cx="782928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Principal placa do Computador, responsável pela integração dos diversos itens de hardware no computador.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Todos os itens de hardware são ligados à placa mãe.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3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E9CC0F-0AE1-4790-B489-9A52BDF3A92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  <p:pic>
        <p:nvPicPr>
          <p:cNvPr id="138" name="Imagem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20" y="3214800"/>
            <a:ext cx="3500280" cy="2785680"/>
          </a:xfrm>
          <a:prstGeom prst="rect">
            <a:avLst/>
          </a:prstGeom>
          <a:ln>
            <a:noFill/>
          </a:ln>
        </p:spPr>
      </p:pic>
      <p:pic>
        <p:nvPicPr>
          <p:cNvPr id="139" name="Imagem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040" y="3214800"/>
            <a:ext cx="319968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88640"/>
            <a:ext cx="8229240" cy="706048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 dirty="0">
                <a:solidFill>
                  <a:srgbClr val="FFFFFF"/>
                </a:solidFill>
                <a:latin typeface="Calibri"/>
                <a:ea typeface="黑体"/>
              </a:rPr>
              <a:t>Gabinete</a:t>
            </a:r>
            <a:endParaRPr dirty="0"/>
          </a:p>
        </p:txBody>
      </p:sp>
      <p:sp>
        <p:nvSpPr>
          <p:cNvPr id="129" name="TextShape 2"/>
          <p:cNvSpPr txBox="1"/>
          <p:nvPr/>
        </p:nvSpPr>
        <p:spPr>
          <a:xfrm>
            <a:off x="914400" y="1428840"/>
            <a:ext cx="8229240" cy="128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Pode ser chamado de Torre ou Unidade Central.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 dirty="0">
                <a:solidFill>
                  <a:srgbClr val="000000"/>
                </a:solidFill>
                <a:latin typeface="Cambria"/>
                <a:ea typeface="黑体"/>
              </a:rPr>
              <a:t>É uma “caixa” que existe para organizar e proteger as principais placas do computador, é erradamente chamada de C.P.U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8931A2-2889-4B67-9500-447BE49D2B4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8</a:t>
            </a:fld>
            <a:endParaRPr/>
          </a:p>
        </p:txBody>
      </p:sp>
      <p:pic>
        <p:nvPicPr>
          <p:cNvPr id="132" name="Imagem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040" y="3571920"/>
            <a:ext cx="2142720" cy="2642760"/>
          </a:xfrm>
          <a:prstGeom prst="rect">
            <a:avLst/>
          </a:prstGeom>
          <a:ln>
            <a:noFill/>
          </a:ln>
        </p:spPr>
      </p:pic>
      <p:pic>
        <p:nvPicPr>
          <p:cNvPr id="133" name="Imagem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160" y="3571920"/>
            <a:ext cx="2701080" cy="25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46040" y="115920"/>
            <a:ext cx="8229240" cy="649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400" b="1">
                <a:solidFill>
                  <a:srgbClr val="FFFFFF"/>
                </a:solidFill>
                <a:latin typeface="Calibri"/>
                <a:ea typeface="黑体"/>
              </a:rPr>
              <a:t>Processador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735120" y="13510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Unidade Central de Processamento de Dados ou  C.P.U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"/>
            </a:pPr>
            <a:r>
              <a:rPr lang="pt-BR" sz="2400">
                <a:solidFill>
                  <a:srgbClr val="000000"/>
                </a:solidFill>
                <a:latin typeface="Cambria"/>
                <a:ea typeface="黑体"/>
              </a:rPr>
              <a:t>Também chamado de Processador, é o equipamento que faz o processamento de dados no computador.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TextShape 3"/>
          <p:cNvSpPr txBox="1"/>
          <p:nvPr/>
        </p:nvSpPr>
        <p:spPr>
          <a:xfrm>
            <a:off x="2011680" y="6492240"/>
            <a:ext cx="4007520" cy="22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t>Eric Sampaio - Hardware e Software</a:t>
            </a:r>
            <a:endParaRPr/>
          </a:p>
        </p:txBody>
      </p:sp>
      <p:sp>
        <p:nvSpPr>
          <p:cNvPr id="143" name="TextShape 4"/>
          <p:cNvSpPr txBox="1"/>
          <p:nvPr/>
        </p:nvSpPr>
        <p:spPr>
          <a:xfrm>
            <a:off x="6553080" y="6492240"/>
            <a:ext cx="2133360" cy="228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C6907C7-2184-4F56-B369-79580734B2DB}" type="slidenum">
              <a:rPr lang="en-US" sz="1200">
                <a:solidFill>
                  <a:srgbClr val="898989"/>
                </a:solidFill>
                <a:latin typeface="Calibri"/>
                <a:ea typeface="黑体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  <p:pic>
        <p:nvPicPr>
          <p:cNvPr id="144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384" y="2996952"/>
            <a:ext cx="6080720" cy="345928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892</Words>
  <Application>Microsoft Office PowerPoint</Application>
  <PresentationFormat>Apresentação na tela (4:3)</PresentationFormat>
  <Paragraphs>187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StarSymbol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Eric Sampaio</cp:lastModifiedBy>
  <cp:revision>37</cp:revision>
  <dcterms:modified xsi:type="dcterms:W3CDTF">2019-04-10T19:29:50Z</dcterms:modified>
</cp:coreProperties>
</file>