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68" r:id="rId4"/>
    <p:sldId id="274" r:id="rId5"/>
    <p:sldId id="286" r:id="rId6"/>
    <p:sldId id="273" r:id="rId7"/>
    <p:sldId id="285" r:id="rId8"/>
    <p:sldId id="269" r:id="rId9"/>
    <p:sldId id="275" r:id="rId10"/>
    <p:sldId id="276" r:id="rId11"/>
    <p:sldId id="277" r:id="rId12"/>
    <p:sldId id="287" r:id="rId13"/>
    <p:sldId id="282" r:id="rId14"/>
    <p:sldId id="283" r:id="rId15"/>
    <p:sldId id="278" r:id="rId16"/>
    <p:sldId id="279" r:id="rId17"/>
    <p:sldId id="281" r:id="rId18"/>
    <p:sldId id="284" r:id="rId19"/>
    <p:sldId id="258" r:id="rId20"/>
    <p:sldId id="260" r:id="rId21"/>
    <p:sldId id="261" r:id="rId22"/>
    <p:sldId id="262" r:id="rId23"/>
    <p:sldId id="272" r:id="rId24"/>
    <p:sldId id="264" r:id="rId25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50" autoAdjust="0"/>
    <p:restoredTop sz="94660"/>
  </p:normalViewPr>
  <p:slideViewPr>
    <p:cSldViewPr showGuides="1">
      <p:cViewPr varScale="1">
        <p:scale>
          <a:sx n="72" d="100"/>
          <a:sy n="72" d="100"/>
        </p:scale>
        <p:origin x="396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3x²-2x+5=0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x²+5x+1=0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-x²-2x-10=0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789B24A6-460B-40E8-B735-449BD40ACC97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A5AFBA7E-04E0-4503-BE64-4B4368B2A3F4}" type="parTrans" cxnId="{00DE3D7A-64F5-4361-8F55-964A62C80B69}">
      <dgm:prSet/>
      <dgm:spPr/>
      <dgm:t>
        <a:bodyPr/>
        <a:lstStyle/>
        <a:p>
          <a:endParaRPr lang="pt-BR"/>
        </a:p>
      </dgm:t>
    </dgm:pt>
    <dgm:pt modelId="{5B53E40C-1E53-41E2-A03C-C5B618695C90}" type="sibTrans" cxnId="{00DE3D7A-64F5-4361-8F55-964A62C80B69}">
      <dgm:prSet/>
      <dgm:spPr/>
      <dgm:t>
        <a:bodyPr/>
        <a:lstStyle/>
        <a:p>
          <a:endParaRPr lang="pt-BR"/>
        </a:p>
      </dgm:t>
    </dgm:pt>
    <dgm:pt modelId="{4AC76CE6-98EA-4662-8B6F-13827C64F0F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E8387445-3C7E-41B5-AED8-0B346E242E7B}" type="parTrans" cxnId="{FB920E23-745B-47E5-B5E1-989746D70C91}">
      <dgm:prSet/>
      <dgm:spPr/>
      <dgm:t>
        <a:bodyPr/>
        <a:lstStyle/>
        <a:p>
          <a:endParaRPr lang="pt-BR"/>
        </a:p>
      </dgm:t>
    </dgm:pt>
    <dgm:pt modelId="{13D52882-2061-4A56-B4F3-90BE6E13A2A6}" type="sibTrans" cxnId="{FB920E23-745B-47E5-B5E1-989746D70C91}">
      <dgm:prSet/>
      <dgm:spPr/>
      <dgm:t>
        <a:bodyPr/>
        <a:lstStyle/>
        <a:p>
          <a:endParaRPr lang="pt-BR"/>
        </a:p>
      </dgm:t>
    </dgm:pt>
    <dgm:pt modelId="{CED8DE11-13FC-46BA-8E80-A26AC8DE2C88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1ED0460F-B62B-4363-98E7-66DEFA7A6814}" type="parTrans" cxnId="{BD1CACFC-B0D2-47B2-AE09-7FAD10C6AE8C}">
      <dgm:prSet/>
      <dgm:spPr/>
      <dgm:t>
        <a:bodyPr/>
        <a:lstStyle/>
        <a:p>
          <a:endParaRPr lang="pt-BR"/>
        </a:p>
      </dgm:t>
    </dgm:pt>
    <dgm:pt modelId="{9A3A378E-FF24-465B-B8E7-7CF2F6C2E19A}" type="sibTrans" cxnId="{BD1CACFC-B0D2-47B2-AE09-7FAD10C6AE8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FB920E23-745B-47E5-B5E1-989746D70C91}" srcId="{15031D9C-993C-4715-A26F-56D8831933EB}" destId="{4AC76CE6-98EA-4662-8B6F-13827C64F0F4}" srcOrd="1" destOrd="0" parTransId="{E8387445-3C7E-41B5-AED8-0B346E242E7B}" sibTransId="{13D52882-2061-4A56-B4F3-90BE6E13A2A6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C79D123B-F639-4146-907D-D0509474E9C6}" type="presOf" srcId="{789B24A6-460B-40E8-B735-449BD40ACC97}" destId="{0E09DE89-66C0-478D-8170-8F0BC920F1EB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00DE3D7A-64F5-4361-8F55-964A62C80B69}" srcId="{758CBA3A-9936-4C67-965C-A8DD3074879B}" destId="{789B24A6-460B-40E8-B735-449BD40ACC97}" srcOrd="1" destOrd="0" parTransId="{A5AFBA7E-04E0-4503-BE64-4B4368B2A3F4}" sibTransId="{5B53E40C-1E53-41E2-A03C-C5B618695C9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8B27FE3-2797-4650-B030-435D7E238994}" type="presOf" srcId="{CED8DE11-13FC-46BA-8E80-A26AC8DE2C88}" destId="{68EF0610-07B4-40C7-AD99-F2285099C2E4}" srcOrd="0" destOrd="1" presId="urn:microsoft.com/office/officeart/2005/8/layout/chevron2"/>
    <dgm:cxn modelId="{874707F7-B22E-46F7-A734-8EBD7BD43D6E}" type="presOf" srcId="{4AC76CE6-98EA-4662-8B6F-13827C64F0F4}" destId="{C96267EA-EF01-411B-8D37-95F44BBB68D3}" srcOrd="0" destOrd="1" presId="urn:microsoft.com/office/officeart/2005/8/layout/chevron2"/>
    <dgm:cxn modelId="{BD1CACFC-B0D2-47B2-AE09-7FAD10C6AE8C}" srcId="{2936D842-720E-4365-AD39-F6EAEC441633}" destId="{CED8DE11-13FC-46BA-8E80-A26AC8DE2C88}" srcOrd="1" destOrd="0" parTransId="{1ED0460F-B62B-4363-98E7-66DEFA7A6814}" sibTransId="{9A3A378E-FF24-465B-B8E7-7CF2F6C2E19A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x²-2x=0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>
            <a:solidFill>
              <a:srgbClr val="FF0000"/>
            </a:solidFill>
          </a:endParaRP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x²-9=0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4x²=0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1D0A7AFB-CCC9-45ED-B55D-236D6F97005B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28FC017E-13E1-4769-BBE2-913A76499147}" type="parTrans" cxnId="{ACB0C407-401F-479A-AC2F-76736A4B972C}">
      <dgm:prSet/>
      <dgm:spPr/>
      <dgm:t>
        <a:bodyPr/>
        <a:lstStyle/>
        <a:p>
          <a:endParaRPr lang="pt-BR"/>
        </a:p>
      </dgm:t>
    </dgm:pt>
    <dgm:pt modelId="{B1E36700-4946-4884-822D-A68D8CF6BF88}" type="sibTrans" cxnId="{ACB0C407-401F-479A-AC2F-76736A4B972C}">
      <dgm:prSet/>
      <dgm:spPr/>
      <dgm:t>
        <a:bodyPr/>
        <a:lstStyle/>
        <a:p>
          <a:endParaRPr lang="pt-BR"/>
        </a:p>
      </dgm:t>
    </dgm:pt>
    <dgm:pt modelId="{85C095BD-E4F0-47B1-AF51-4313AC04DC12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37895071-12BB-48B0-98CD-C66CF174368A}" type="parTrans" cxnId="{45A82D1D-30B9-49A1-97C2-6C00829BD500}">
      <dgm:prSet/>
      <dgm:spPr/>
      <dgm:t>
        <a:bodyPr/>
        <a:lstStyle/>
        <a:p>
          <a:endParaRPr lang="pt-BR"/>
        </a:p>
      </dgm:t>
    </dgm:pt>
    <dgm:pt modelId="{2049CD7C-1C42-44FA-AFBE-59592EF39E0E}" type="sibTrans" cxnId="{45A82D1D-30B9-49A1-97C2-6C00829BD500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ACB0C407-401F-479A-AC2F-76736A4B972C}" srcId="{15031D9C-993C-4715-A26F-56D8831933EB}" destId="{1D0A7AFB-CCC9-45ED-B55D-236D6F97005B}" srcOrd="1" destOrd="0" parTransId="{28FC017E-13E1-4769-BBE2-913A76499147}" sibTransId="{B1E36700-4946-4884-822D-A68D8CF6BF88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45A82D1D-30B9-49A1-97C2-6C00829BD500}" srcId="{2936D842-720E-4365-AD39-F6EAEC441633}" destId="{85C095BD-E4F0-47B1-AF51-4313AC04DC12}" srcOrd="1" destOrd="0" parTransId="{37895071-12BB-48B0-98CD-C66CF174368A}" sibTransId="{2049CD7C-1C42-44FA-AFBE-59592EF39E0E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E5EAB9CF-8253-4496-A778-F04C37521865}" type="presOf" srcId="{85C095BD-E4F0-47B1-AF51-4313AC04DC12}" destId="{68EF0610-07B4-40C7-AD99-F2285099C2E4}" srcOrd="0" destOrd="1" presId="urn:microsoft.com/office/officeart/2005/8/layout/chevron2"/>
    <dgm:cxn modelId="{10CC38E1-13D3-415A-95BF-F8B6E5EB0DE7}" type="presOf" srcId="{1D0A7AFB-CCC9-45ED-B55D-236D6F97005B}" destId="{C96267EA-EF01-411B-8D37-95F44BBB68D3}" srcOrd="0" destOrd="1" presId="urn:microsoft.com/office/officeart/2005/8/layout/chevron2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3x²-2x+5=0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a=3 b=-2 c =5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x²+5x+1=0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-x²-2x-10=0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b=5 c =1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a=-1 b=-2 c =-10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x²-2x=0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b=-2 c =0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x²-9=0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4x²=0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b=0 c =-9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a=4 b=0 c =0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1x²+2x+3=0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2x²+10x=0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3x²+0x+0=0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88AE6D33-CDF4-4031-87CB-54B4BDEC0C4A}">
      <dgm:prSet/>
      <dgm:spPr/>
      <dgm:t>
        <a:bodyPr/>
        <a:lstStyle/>
        <a:p>
          <a:pPr rtl="0"/>
          <a:endParaRPr lang="pt-BR" noProof="0" dirty="0"/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5BC74618-1CBB-4FF2-91AF-1B6B86D5FF12}">
      <dgm:prSet/>
      <dgm:spPr/>
      <dgm:t>
        <a:bodyPr/>
        <a:lstStyle/>
        <a:p>
          <a:pPr rtl="0"/>
          <a:endParaRPr lang="pt-BR" noProof="0" dirty="0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2517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8x²+3x+5=0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5x²-5=0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endParaRPr lang="pt-BR" noProof="0" dirty="0"/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endParaRPr lang="pt-BR" noProof="0" dirty="0"/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1x²+2x+3=0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2x²+10x=0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3x²+0x+0=0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2517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8x²+3x+5=0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5x²-5=0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Ex.1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3x²-2x+5=0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Ex.2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x²+5x+1=0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Ex.3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-x²-2x-10=0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2216870"/>
        <a:ext cx="3873229" cy="75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Ex.4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x²-2x=0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>
            <a:solidFill>
              <a:srgbClr val="FF0000"/>
            </a:solidFill>
          </a:endParaRP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Ex.5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x²-9=0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Ex.6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4x²=0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 noProof="0" dirty="0"/>
        </a:p>
      </dsp:txBody>
      <dsp:txXfrm rot="-5400000">
        <a:off x="900825" y="2216870"/>
        <a:ext cx="3873229" cy="75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Ex.1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3x²-2x+5=0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a=3 b=-2 c =5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Ex.2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x²+5x+1=0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b=5 c =1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Ex.3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-x²-2x-10=0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a=-1 b=-2 c =-10</a:t>
          </a:r>
        </a:p>
      </dsp:txBody>
      <dsp:txXfrm rot="-5400000">
        <a:off x="900825" y="2216870"/>
        <a:ext cx="3873229" cy="754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Ex.4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x²-2x=0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b=-2 c =0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Ex.5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x²-9=0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b=0 c =-9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Ex.6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4x²=0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a=4 b=0 c =0</a:t>
          </a:r>
        </a:p>
      </dsp:txBody>
      <dsp:txXfrm rot="-5400000">
        <a:off x="900825" y="2216870"/>
        <a:ext cx="3873229" cy="754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Ex.1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144569" y="-1044404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1x²+2x+3=0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76254"/>
        <a:ext cx="3091385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Ex.2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144569" y="267846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2x²+10x=0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1388505"/>
        <a:ext cx="3091385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Ex.3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144569" y="1605165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3x²+0x+0=0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2725824"/>
        <a:ext cx="3091385" cy="8986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Ex.4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234548" y="-1159450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8x²+3x+5=0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51187"/>
        <a:ext cx="3271342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Ex.5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234548" y="177868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x²+x=0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1388506"/>
        <a:ext cx="3271342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Ex.6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234548" y="1515187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5x²-5=0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noProof="0" dirty="0"/>
        </a:p>
      </dsp:txBody>
      <dsp:txXfrm rot="-5400000">
        <a:off x="1072528" y="2725825"/>
        <a:ext cx="3271342" cy="8986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Ex.1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144569" y="-1044404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1x²+2x+3=0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Completa</a:t>
          </a:r>
        </a:p>
      </dsp:txBody>
      <dsp:txXfrm rot="-5400000">
        <a:off x="1072528" y="76254"/>
        <a:ext cx="3091385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Ex.2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144569" y="267846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2x²+10x=0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1388505"/>
        <a:ext cx="3091385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Ex.3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144569" y="1605165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3x²+0x+0=0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2725824"/>
        <a:ext cx="3091385" cy="898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Ex.4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234548" y="-1159450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8x²+3x+5=0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Completa</a:t>
          </a:r>
        </a:p>
      </dsp:txBody>
      <dsp:txXfrm rot="-5400000">
        <a:off x="1072528" y="51187"/>
        <a:ext cx="3271342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Ex.5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234548" y="177868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x²+x=0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1388506"/>
        <a:ext cx="3271342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Ex.6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234548" y="1515187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5x²-5=0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>
              <a:solidFill>
                <a:srgbClr val="FF0000"/>
              </a:solidFill>
            </a:rPr>
            <a:t>Incompleta</a:t>
          </a:r>
        </a:p>
      </dsp:txBody>
      <dsp:txXfrm rot="-5400000">
        <a:off x="1072528" y="2725825"/>
        <a:ext cx="3271342" cy="89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14/08/2020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37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78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36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14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81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42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5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31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27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42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67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53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37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D890023-A3CE-4802-A971-C6CC1177E3C2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E2F3EF-1015-42DA-A78D-74101DDF1CDB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82E31-3D62-4E23-A08D-B97EA261CAA1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CF2A4-8363-4A87-8FC5-C0B860B87B7C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C7A9ED6-F20A-4CC8-A963-787BA5C7134B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A6AAAA-2020-4F81-9859-0BD1DA0E3C50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C5C0D-A924-4066-8D76-C1D7F6C7009F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2E1D1-C512-4D57-88F6-68B04541D5CC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513BF-0195-432E-8B63-42F034306DFF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D9CB3-6567-4520-B90F-8DD12A720AF0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791153B-CCC8-40B9-A878-7E34A2BB63E7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1EB96FB-FCD3-46A5-BA03-BBDC448DEFF9}" type="datetime1">
              <a:rPr lang="pt-BR" noProof="0" smtClean="0"/>
              <a:t>13/08/2020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Equação do 2º Grau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Eric Sampaio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menor do que 0, não existirá nenhum valor real que irá satisfazer a equação.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{∄</a:t>
            </a:r>
            <a:r>
              <a:rPr lang="pt-BR" dirty="0">
                <a:solidFill>
                  <a:srgbClr val="FF0000"/>
                </a:solidFill>
              </a:rPr>
              <a:t>x |x </a:t>
            </a:r>
            <a:r>
              <a:rPr lang="el-GR" dirty="0">
                <a:solidFill>
                  <a:srgbClr val="FF0000"/>
                </a:solidFill>
              </a:rPr>
              <a:t>ϵ</a:t>
            </a:r>
            <a:r>
              <a:rPr lang="pt-BR" dirty="0">
                <a:solidFill>
                  <a:srgbClr val="FF0000"/>
                </a:solidFill>
              </a:rPr>
              <a:t> IR}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F42184-CD0A-40F5-B813-5EAD631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D7EAA-F741-41BA-835D-6B0E8CE7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79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Bhaskara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x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  <a:blipFill>
                <a:blip r:embed="rId3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0812E-F2C4-4949-B97C-AC9B333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62EDD-1DA1-4DEE-ADBB-40489E78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8F6951-1594-4089-8A1A-9245AA6B3C53}"/>
              </a:ext>
            </a:extLst>
          </p:cNvPr>
          <p:cNvSpPr txBox="1"/>
          <p:nvPr/>
        </p:nvSpPr>
        <p:spPr>
          <a:xfrm>
            <a:off x="1701924" y="323986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= b²-4*a*c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/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blipFill>
                <a:blip r:embed="rId4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Bhaskara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x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6" y="1594373"/>
                <a:ext cx="5509088" cy="1474587"/>
              </a:xfrm>
              <a:blipFill>
                <a:blip r:embed="rId3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0812E-F2C4-4949-B97C-AC9B333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62EDD-1DA1-4DEE-ADBB-40489E78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8F6951-1594-4089-8A1A-9245AA6B3C53}"/>
              </a:ext>
            </a:extLst>
          </p:cNvPr>
          <p:cNvSpPr txBox="1"/>
          <p:nvPr/>
        </p:nvSpPr>
        <p:spPr>
          <a:xfrm>
            <a:off x="1701924" y="323986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= b²-4*a*c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/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A767CA-8BC9-44AB-BB4F-B5046E642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4437112"/>
                <a:ext cx="3067271" cy="1180836"/>
              </a:xfrm>
              <a:prstGeom prst="rect">
                <a:avLst/>
              </a:prstGeom>
              <a:blipFill>
                <a:blip r:embed="rId4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0857BDE-8DFD-4055-82E9-EB523E182167}"/>
                  </a:ext>
                </a:extLst>
              </p:cNvPr>
              <p:cNvSpPr txBox="1"/>
              <p:nvPr/>
            </p:nvSpPr>
            <p:spPr>
              <a:xfrm>
                <a:off x="6096084" y="3239869"/>
                <a:ext cx="3067271" cy="118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0857BDE-8DFD-4055-82E9-EB523E182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84" y="3239869"/>
                <a:ext cx="3067271" cy="1180836"/>
              </a:xfrm>
              <a:prstGeom prst="rect">
                <a:avLst/>
              </a:prstGeom>
              <a:blipFill>
                <a:blip r:embed="rId5"/>
                <a:stretch>
                  <a:fillRect l="-4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D40032-C164-4D46-BCAF-52362B7B78C9}"/>
                  </a:ext>
                </a:extLst>
              </p:cNvPr>
              <p:cNvSpPr txBox="1"/>
              <p:nvPr/>
            </p:nvSpPr>
            <p:spPr>
              <a:xfrm>
                <a:off x="6094412" y="4591614"/>
                <a:ext cx="3067271" cy="118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D40032-C164-4D46-BCAF-52362B7B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4591614"/>
                <a:ext cx="3067271" cy="1180836"/>
              </a:xfrm>
              <a:prstGeom prst="rect">
                <a:avLst/>
              </a:prstGeom>
              <a:blipFill>
                <a:blip r:embed="rId6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2A89AA2-1BC4-4EC9-96E4-881E506BF654}"/>
              </a:ext>
            </a:extLst>
          </p:cNvPr>
          <p:cNvSpPr/>
          <p:nvPr/>
        </p:nvSpPr>
        <p:spPr>
          <a:xfrm rot="19626731">
            <a:off x="4749869" y="4393327"/>
            <a:ext cx="1125376" cy="1728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B1839A1-80A1-4134-A4E8-F66A1D4708FE}"/>
              </a:ext>
            </a:extLst>
          </p:cNvPr>
          <p:cNvSpPr/>
          <p:nvPr/>
        </p:nvSpPr>
        <p:spPr>
          <a:xfrm rot="535609">
            <a:off x="4804866" y="4941089"/>
            <a:ext cx="1125376" cy="1728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Identifique os coeficientes de cada equação e diga se ela é completa ou não:</a:t>
            </a:r>
          </a:p>
          <a:p>
            <a:r>
              <a:rPr lang="pt-BR" dirty="0"/>
              <a:t>a) 5x</a:t>
            </a:r>
            <a:r>
              <a:rPr lang="pt-BR" baseline="30000" dirty="0"/>
              <a:t>2</a:t>
            </a:r>
            <a:r>
              <a:rPr lang="pt-BR" dirty="0"/>
              <a:t> - 3x - 2 = 0	</a:t>
            </a:r>
          </a:p>
          <a:p>
            <a:r>
              <a:rPr lang="pt-BR" dirty="0"/>
              <a:t>b) 3x</a:t>
            </a:r>
            <a:r>
              <a:rPr lang="pt-BR" baseline="30000" dirty="0"/>
              <a:t>2</a:t>
            </a:r>
            <a:r>
              <a:rPr lang="pt-BR" dirty="0"/>
              <a:t> + 55 = 0		</a:t>
            </a:r>
          </a:p>
          <a:p>
            <a:r>
              <a:rPr lang="pt-BR" dirty="0"/>
              <a:t>c) x</a:t>
            </a:r>
            <a:r>
              <a:rPr lang="pt-BR" baseline="30000" dirty="0"/>
              <a:t>2</a:t>
            </a:r>
            <a:r>
              <a:rPr lang="pt-BR" dirty="0"/>
              <a:t> - 6x = 0		</a:t>
            </a:r>
          </a:p>
          <a:p>
            <a:r>
              <a:rPr lang="pt-BR" dirty="0"/>
              <a:t>d) x</a:t>
            </a:r>
            <a:r>
              <a:rPr lang="pt-BR" baseline="30000" dirty="0"/>
              <a:t>2</a:t>
            </a:r>
            <a:r>
              <a:rPr lang="pt-BR" dirty="0"/>
              <a:t> - 10x + 25 = 0</a:t>
            </a:r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58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Identifique os coeficientes de cada equação e diga se ela é completa ou não:</a:t>
            </a:r>
          </a:p>
          <a:p>
            <a:r>
              <a:rPr lang="pt-BR" dirty="0"/>
              <a:t>a) 5x</a:t>
            </a:r>
            <a:r>
              <a:rPr lang="pt-BR" baseline="30000" dirty="0"/>
              <a:t>2</a:t>
            </a:r>
            <a:r>
              <a:rPr lang="pt-BR" dirty="0"/>
              <a:t> - 3x - 2 = 0	</a:t>
            </a:r>
            <a:r>
              <a:rPr lang="pt-BR" dirty="0">
                <a:solidFill>
                  <a:srgbClr val="FF0000"/>
                </a:solidFill>
              </a:rPr>
              <a:t>a = 5 ; b = -3 ; c = -2;	Eq. completa</a:t>
            </a:r>
          </a:p>
          <a:p>
            <a:r>
              <a:rPr lang="pt-BR" dirty="0"/>
              <a:t>b) 3x</a:t>
            </a:r>
            <a:r>
              <a:rPr lang="pt-BR" baseline="30000" dirty="0"/>
              <a:t>2</a:t>
            </a:r>
            <a:r>
              <a:rPr lang="pt-BR" dirty="0"/>
              <a:t> + 55 = 0		</a:t>
            </a:r>
            <a:r>
              <a:rPr lang="pt-BR" dirty="0">
                <a:solidFill>
                  <a:srgbClr val="FF0000"/>
                </a:solidFill>
              </a:rPr>
              <a:t>a = 3 ; b = 0 ; c = 55;	Eq. incompleta</a:t>
            </a:r>
          </a:p>
          <a:p>
            <a:r>
              <a:rPr lang="pt-BR" dirty="0"/>
              <a:t>c) x</a:t>
            </a:r>
            <a:r>
              <a:rPr lang="pt-BR" baseline="30000" dirty="0"/>
              <a:t>2</a:t>
            </a:r>
            <a:r>
              <a:rPr lang="pt-BR" dirty="0"/>
              <a:t> - 6x = 0		</a:t>
            </a:r>
            <a:r>
              <a:rPr lang="pt-BR" dirty="0">
                <a:solidFill>
                  <a:srgbClr val="FF0000"/>
                </a:solidFill>
              </a:rPr>
              <a:t>a = 1 ; b = -6 ; c = 0;	Eq. incompleta</a:t>
            </a:r>
          </a:p>
          <a:p>
            <a:r>
              <a:rPr lang="pt-BR" dirty="0"/>
              <a:t>d) x</a:t>
            </a:r>
            <a:r>
              <a:rPr lang="pt-BR" baseline="30000" dirty="0"/>
              <a:t>2</a:t>
            </a:r>
            <a:r>
              <a:rPr lang="pt-BR" dirty="0"/>
              <a:t> - 10x + 25 = 0  </a:t>
            </a:r>
            <a:r>
              <a:rPr lang="pt-BR" dirty="0">
                <a:solidFill>
                  <a:srgbClr val="FF0000"/>
                </a:solidFill>
              </a:rPr>
              <a:t>a = 1 ; b = -10 ; c = 25;  Eq. completa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9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</a:t>
            </a:r>
            <a:r>
              <a:rPr lang="pt-BR" sz="3200" i="1" dirty="0"/>
              <a:t>a, b </a:t>
            </a:r>
            <a:r>
              <a:rPr lang="pt-BR" sz="3200" dirty="0"/>
              <a:t>e </a:t>
            </a:r>
            <a:r>
              <a:rPr lang="pt-BR" sz="3200" i="1" dirty="0"/>
              <a:t>c</a:t>
            </a:r>
            <a:r>
              <a:rPr lang="pt-BR" sz="3200" dirty="0"/>
              <a:t> das equações, e julgue se seu Delta é maior, menor ou igual a zero:</a:t>
            </a:r>
          </a:p>
          <a:p>
            <a:r>
              <a:rPr lang="pt-BR" dirty="0"/>
              <a:t>3x²-2x+4=0</a:t>
            </a:r>
          </a:p>
          <a:p>
            <a:r>
              <a:rPr lang="pt-BR" dirty="0"/>
              <a:t>5x²+3x-6=0</a:t>
            </a:r>
          </a:p>
          <a:p>
            <a:r>
              <a:rPr lang="pt-BR" dirty="0"/>
              <a:t>x²-2x+2=0</a:t>
            </a:r>
          </a:p>
          <a:p>
            <a:r>
              <a:rPr lang="pt-BR" dirty="0"/>
              <a:t>x²+4x+4=0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C0C93-05C1-4772-9045-50D93D0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23DF5-7C67-44CB-A47D-38F466F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4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</a:t>
            </a:r>
            <a:r>
              <a:rPr lang="pt-BR" sz="3200" i="1" dirty="0"/>
              <a:t>a, b </a:t>
            </a:r>
            <a:r>
              <a:rPr lang="pt-BR" sz="3200" dirty="0"/>
              <a:t>e </a:t>
            </a:r>
            <a:r>
              <a:rPr lang="pt-BR" sz="3200" i="1" dirty="0"/>
              <a:t>c</a:t>
            </a:r>
            <a:r>
              <a:rPr lang="pt-BR" sz="3200" dirty="0"/>
              <a:t> das equações, e julgue se seu Delta é maior, menor ou igual a zero:</a:t>
            </a:r>
          </a:p>
          <a:p>
            <a:r>
              <a:rPr lang="pt-BR" dirty="0"/>
              <a:t>3x²-2x+4=0			 </a:t>
            </a:r>
            <a:r>
              <a:rPr lang="pt-BR" dirty="0">
                <a:solidFill>
                  <a:srgbClr val="FF0000"/>
                </a:solidFill>
              </a:rPr>
              <a:t>a=3 b=-2 c=4</a:t>
            </a:r>
            <a:r>
              <a:rPr lang="pt-BR" dirty="0"/>
              <a:t>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  <a:endParaRPr lang="pt-BR" dirty="0"/>
          </a:p>
          <a:p>
            <a:r>
              <a:rPr lang="pt-BR" dirty="0"/>
              <a:t>5x²+3x-6=0			 </a:t>
            </a:r>
            <a:r>
              <a:rPr lang="pt-BR" dirty="0">
                <a:solidFill>
                  <a:srgbClr val="FF0000"/>
                </a:solidFill>
              </a:rPr>
              <a:t>a=5 b= 3 c=-6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&gt; 0</a:t>
            </a:r>
          </a:p>
          <a:p>
            <a:r>
              <a:rPr lang="pt-BR" dirty="0"/>
              <a:t>x²-2x+2=0			 </a:t>
            </a:r>
            <a:r>
              <a:rPr lang="pt-BR" dirty="0">
                <a:solidFill>
                  <a:srgbClr val="FF0000"/>
                </a:solidFill>
              </a:rPr>
              <a:t>a=1 b=-2 c=2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</a:p>
          <a:p>
            <a:r>
              <a:rPr lang="pt-BR" dirty="0"/>
              <a:t>x²+4x+4=0			 </a:t>
            </a:r>
            <a:r>
              <a:rPr lang="pt-BR" dirty="0">
                <a:solidFill>
                  <a:srgbClr val="FF0000"/>
                </a:solidFill>
              </a:rPr>
              <a:t>a=1 </a:t>
            </a:r>
            <a:r>
              <a:rPr lang="pt-BR">
                <a:solidFill>
                  <a:srgbClr val="FF0000"/>
                </a:solidFill>
              </a:rPr>
              <a:t>b= 4 c</a:t>
            </a:r>
            <a:r>
              <a:rPr lang="pt-BR" dirty="0">
                <a:solidFill>
                  <a:srgbClr val="FF0000"/>
                </a:solidFill>
              </a:rPr>
              <a:t>=4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= 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4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 do 2º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16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 do 2º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5 e 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' = -4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4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-1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7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1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  <a:r>
              <a:rPr lang="pt-BR" dirty="0">
                <a:solidFill>
                  <a:srgbClr val="FF0000"/>
                </a:solidFill>
              </a:rPr>
              <a:t>Não existe raiz real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r>
              <a:rPr lang="pt-BR" b="1" dirty="0">
                <a:solidFill>
                  <a:srgbClr val="FF0000"/>
                </a:solidFill>
              </a:rPr>
              <a:t>x’</a:t>
            </a:r>
            <a:r>
              <a:rPr lang="pt-BR" dirty="0">
                <a:solidFill>
                  <a:srgbClr val="FF0000"/>
                </a:solidFill>
              </a:rPr>
              <a:t> = -1 e </a:t>
            </a:r>
            <a:r>
              <a:rPr lang="pt-BR" b="1" dirty="0">
                <a:solidFill>
                  <a:srgbClr val="FF0000"/>
                </a:solidFill>
              </a:rPr>
              <a:t>x’’</a:t>
            </a:r>
            <a:r>
              <a:rPr lang="pt-BR" dirty="0">
                <a:solidFill>
                  <a:srgbClr val="FF0000"/>
                </a:solidFill>
              </a:rPr>
              <a:t> =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88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algn="ctr" rtl="0"/>
            <a:r>
              <a:rPr lang="pt-BR" spc="-100" dirty="0"/>
              <a:t>Obrigado!!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8E98E-0F3D-4896-8A4D-28FD1E2E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2C4C6F-E7F8-4D19-A437-B01D0B5B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Grau;</a:t>
            </a:r>
          </a:p>
          <a:p>
            <a:r>
              <a:rPr lang="pt-BR" dirty="0"/>
              <a:t>Coeficientes;</a:t>
            </a:r>
          </a:p>
          <a:p>
            <a:pPr rtl="0"/>
            <a:r>
              <a:rPr lang="pt-BR" dirty="0"/>
              <a:t>Equações do 2º grau Completas e Incompletas;</a:t>
            </a:r>
          </a:p>
          <a:p>
            <a:pPr rtl="0"/>
            <a:r>
              <a:rPr lang="pt-BR" dirty="0"/>
              <a:t>Fórmula de Delta;</a:t>
            </a:r>
          </a:p>
          <a:p>
            <a:pPr rtl="0"/>
            <a:r>
              <a:rPr lang="pt-BR" dirty="0"/>
              <a:t>Fórmula de Bhaskara.</a:t>
            </a:r>
          </a:p>
          <a:p>
            <a:pPr rtl="0"/>
            <a:r>
              <a:rPr lang="pt-BR" dirty="0"/>
              <a:t>Exercícios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34EC7E-4DC6-43E5-B13A-AF844E1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252635-BDC4-41D4-A44F-AE6175A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C106CF-5F91-4715-8600-75AC7356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F8A42-4E6C-48EF-90FA-88A984C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4E8699-DA41-492C-A882-75C8F83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3BB6-F562-4D68-9A32-98F4FA4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ABD67B-15BB-4542-B488-C554D05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11FFA2-EE8E-4661-B43B-AFB3F880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C3843-9B7D-4845-8040-FB451BE1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136850-76DD-47B3-92F4-4BFAB9A1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6CFE0F-D72B-4C5B-BF72-2453AD72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D5EA2D-B488-4827-A2A7-38908946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D2F61-0D9A-45BB-BE67-7DEB0C60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equação do 2º grau</a:t>
            </a:r>
            <a:r>
              <a:rPr lang="pt-BR" dirty="0"/>
              <a:t> recebe esse nome devido ao fato de ser uma equação polinomial cujo termo de maior grau está elevado ao quadrado. Também chamada de equação quadrática, é representada por:</a:t>
            </a:r>
          </a:p>
          <a:p>
            <a:pPr marL="0" indent="0" algn="ctr">
              <a:buNone/>
            </a:pPr>
            <a:r>
              <a:rPr lang="pt-BR" dirty="0"/>
              <a:t>	</a:t>
            </a:r>
          </a:p>
          <a:p>
            <a:pPr marL="0" indent="0" algn="ctr">
              <a:buNone/>
            </a:pPr>
            <a:r>
              <a:rPr lang="pt-BR" sz="4000" dirty="0"/>
              <a:t>ax²+bx+c=0, com a </a:t>
            </a:r>
            <a:r>
              <a:rPr lang="pt-BR" dirty="0"/>
              <a:t>≠ 0</a:t>
            </a:r>
          </a:p>
          <a:p>
            <a:pPr marL="0" indent="0" algn="ctr">
              <a:buNone/>
            </a:pPr>
            <a:endParaRPr lang="pt-BR" sz="4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594A-0F5B-4A60-8BB0-7BFA39A2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15B4A-332D-45EC-A2B8-149E02C3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Coeficientes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7662611"/>
              </p:ext>
            </p:extLst>
          </p:nvPr>
        </p:nvGraphicFramePr>
        <p:xfrm>
          <a:off x="1593850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746250" y="1600200"/>
            <a:ext cx="9629987" cy="1036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Em toda Equação do 2º Grau, os coeficientes são representados pelas letras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7B2F9BE3-C7AE-438F-BDCB-27D2391F3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207130"/>
              </p:ext>
            </p:extLst>
          </p:nvPr>
        </p:nvGraphicFramePr>
        <p:xfrm>
          <a:off x="6608116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2994CD-99C0-47B9-A1A5-69BE5F0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788DA8-3CC8-49A5-8A4C-DA2FDF7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8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Coeficientes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</p:nvPr>
        </p:nvGraphicFramePr>
        <p:xfrm>
          <a:off x="1593850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746250" y="1600200"/>
            <a:ext cx="9629987" cy="1036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Em toda Equação do 2º Grau, os coeficientes são representados pelas letras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7B2F9BE3-C7AE-438F-BDCB-27D2391F35BC}"/>
              </a:ext>
            </a:extLst>
          </p:cNvPr>
          <p:cNvGraphicFramePr>
            <a:graphicFrameLocks/>
          </p:cNvGraphicFramePr>
          <p:nvPr/>
        </p:nvGraphicFramePr>
        <p:xfrm>
          <a:off x="6608116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2994CD-99C0-47B9-A1A5-69BE5F0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788DA8-3CC8-49A5-8A4C-DA2FDF7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18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Equações Completas e incompletas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9542485"/>
              </p:ext>
            </p:extLst>
          </p:nvPr>
        </p:nvGraphicFramePr>
        <p:xfrm>
          <a:off x="1593850" y="1953344"/>
          <a:ext cx="4212530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485900" y="1600200"/>
            <a:ext cx="9937103" cy="316632"/>
          </a:xfrm>
        </p:spPr>
        <p:txBody>
          <a:bodyPr rtlCol="0">
            <a:normAutofit fontScale="70000" lnSpcReduction="20000"/>
          </a:bodyPr>
          <a:lstStyle/>
          <a:p>
            <a:r>
              <a:rPr lang="pt-BR" dirty="0"/>
              <a:t>Toda Equação do 2º grau considerada completa, tem os coeficientes: b e c ≠0</a:t>
            </a:r>
          </a:p>
          <a:p>
            <a:pPr rtl="0"/>
            <a:endParaRPr lang="pt-BR" dirty="0"/>
          </a:p>
          <a:p>
            <a:pPr marL="0" indent="0">
              <a:buNone/>
            </a:pPr>
            <a:endParaRPr lang="pt-BR" sz="2600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8617D5-F860-4BA1-B014-A1A4F0CA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3F31D-B8F7-4B92-8D1A-E40B196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6</a:t>
            </a:fld>
            <a:endParaRPr lang="pt-BR" noProof="0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3FFA705D-0E01-4036-A101-C4FEC31D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679839"/>
              </p:ext>
            </p:extLst>
          </p:nvPr>
        </p:nvGraphicFramePr>
        <p:xfrm>
          <a:off x="7030516" y="1953345"/>
          <a:ext cx="4392487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40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Equações Completas e incompletas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5137598"/>
              </p:ext>
            </p:extLst>
          </p:nvPr>
        </p:nvGraphicFramePr>
        <p:xfrm>
          <a:off x="1593850" y="1953344"/>
          <a:ext cx="4212530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485900" y="1600200"/>
            <a:ext cx="9937103" cy="316632"/>
          </a:xfrm>
        </p:spPr>
        <p:txBody>
          <a:bodyPr rtlCol="0">
            <a:normAutofit fontScale="70000" lnSpcReduction="20000"/>
          </a:bodyPr>
          <a:lstStyle/>
          <a:p>
            <a:r>
              <a:rPr lang="pt-BR" dirty="0"/>
              <a:t>Toda Equação do 2º grau considerada completa, tem os coeficientes: b e c ≠0</a:t>
            </a:r>
          </a:p>
          <a:p>
            <a:pPr rtl="0"/>
            <a:endParaRPr lang="pt-BR" dirty="0"/>
          </a:p>
          <a:p>
            <a:pPr marL="0" indent="0">
              <a:buNone/>
            </a:pPr>
            <a:endParaRPr lang="pt-BR" sz="2600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8617D5-F860-4BA1-B014-A1A4F0CA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3F31D-B8F7-4B92-8D1A-E40B196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7</a:t>
            </a:fld>
            <a:endParaRPr lang="pt-BR" noProof="0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3FFA705D-0E01-4036-A101-C4FEC31D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256379"/>
              </p:ext>
            </p:extLst>
          </p:nvPr>
        </p:nvGraphicFramePr>
        <p:xfrm>
          <a:off x="7030516" y="1953345"/>
          <a:ext cx="4392487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0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maior do que 0 (positivo), a equação terá 2 valores de xis distintos.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x’ ≠ x”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840636-78CD-4E61-A8D4-B8922AF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626FC-6DB9-493B-ABA1-BFC5E7F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igual a 0 será encontrada apenas uma raiz que irá satisfazer a equação.</a:t>
            </a:r>
          </a:p>
          <a:p>
            <a:pPr marL="0" indent="0">
              <a:buNone/>
            </a:pPr>
            <a:r>
              <a:rPr lang="pt-BR" dirty="0"/>
              <a:t> 		</a:t>
            </a:r>
            <a:r>
              <a:rPr lang="pt-BR" dirty="0">
                <a:solidFill>
                  <a:srgbClr val="FF0000"/>
                </a:solidFill>
              </a:rPr>
              <a:t>x’ = x”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C5CDD2-B875-4BA4-B712-01F9359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8D64C-E6A7-4696-9E3B-346A30B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30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tf02787947 - Copia</Template>
  <TotalTime>2206</TotalTime>
  <Words>811</Words>
  <Application>Microsoft Office PowerPoint</Application>
  <PresentationFormat>Personalizar</PresentationFormat>
  <Paragraphs>263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Euphemia</vt:lpstr>
      <vt:lpstr>Matemática 16:9</vt:lpstr>
      <vt:lpstr>Equação do 2º Grau</vt:lpstr>
      <vt:lpstr>Agenda</vt:lpstr>
      <vt:lpstr>O que é uma equação do 2º Grau</vt:lpstr>
      <vt:lpstr>Coeficientes</vt:lpstr>
      <vt:lpstr>Coeficientes</vt:lpstr>
      <vt:lpstr>Equações Completas e incompletas</vt:lpstr>
      <vt:lpstr>Equações Completas e incompletas</vt:lpstr>
      <vt:lpstr>Fórmula de Delta</vt:lpstr>
      <vt:lpstr>Fórmula de Delta</vt:lpstr>
      <vt:lpstr>Fórmula de Delta</vt:lpstr>
      <vt:lpstr>Fórmula de Bhaskara</vt:lpstr>
      <vt:lpstr>Fórmula de Bhaskara</vt:lpstr>
      <vt:lpstr>Exercícios</vt:lpstr>
      <vt:lpstr>Exercícios</vt:lpstr>
      <vt:lpstr>Exercícios</vt:lpstr>
      <vt:lpstr>Exercícios</vt:lpstr>
      <vt:lpstr>Exercícios</vt:lpstr>
      <vt:lpstr>Exercícios</vt:lpstr>
      <vt:lpstr>Obrigado!!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Equação do 2º Grau</dc:title>
  <dc:creator>Eric Sampaio</dc:creator>
  <cp:lastModifiedBy>Eric Sampaio</cp:lastModifiedBy>
  <cp:revision>56</cp:revision>
  <dcterms:created xsi:type="dcterms:W3CDTF">2019-01-03T22:06:16Z</dcterms:created>
  <dcterms:modified xsi:type="dcterms:W3CDTF">2020-08-14T12:11:21Z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