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94" r:id="rId2"/>
    <p:sldId id="295" r:id="rId3"/>
    <p:sldId id="300" r:id="rId4"/>
    <p:sldId id="301" r:id="rId5"/>
    <p:sldId id="302" r:id="rId6"/>
    <p:sldId id="303" r:id="rId7"/>
    <p:sldId id="296" r:id="rId8"/>
    <p:sldId id="304" r:id="rId9"/>
    <p:sldId id="305" r:id="rId10"/>
    <p:sldId id="306" r:id="rId11"/>
    <p:sldId id="320" r:id="rId12"/>
    <p:sldId id="321" r:id="rId13"/>
    <p:sldId id="308" r:id="rId14"/>
    <p:sldId id="307" r:id="rId15"/>
    <p:sldId id="298" r:id="rId16"/>
    <p:sldId id="299" r:id="rId17"/>
    <p:sldId id="310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3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F373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D6A4348-584B-4885-A358-777DBB1BB3C3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96C5085-7137-4150-926C-2EFAE5045B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147483647 w 794"/>
                <a:gd name="T1" fmla="*/ 694403372 h 414"/>
                <a:gd name="T2" fmla="*/ 2147483647 w 794"/>
                <a:gd name="T3" fmla="*/ 559196143 h 414"/>
                <a:gd name="T4" fmla="*/ 2147483647 w 794"/>
                <a:gd name="T5" fmla="*/ 369499068 h 414"/>
                <a:gd name="T6" fmla="*/ 1227229359 w 794"/>
                <a:gd name="T7" fmla="*/ 0 h 414"/>
                <a:gd name="T8" fmla="*/ 395806202 w 794"/>
                <a:gd name="T9" fmla="*/ 35007909 h 414"/>
                <a:gd name="T10" fmla="*/ 0 w 794"/>
                <a:gd name="T11" fmla="*/ 146040743 h 414"/>
                <a:gd name="T12" fmla="*/ 482353713 w 794"/>
                <a:gd name="T13" fmla="*/ 272727544 h 414"/>
                <a:gd name="T14" fmla="*/ 2147483647 w 794"/>
                <a:gd name="T15" fmla="*/ 719463210 h 414"/>
                <a:gd name="T16" fmla="*/ 2147483647 w 794"/>
                <a:gd name="T17" fmla="*/ 690856238 h 414"/>
                <a:gd name="T18" fmla="*/ 2147483647 w 794"/>
                <a:gd name="T19" fmla="*/ 727857307 h 414"/>
                <a:gd name="T20" fmla="*/ 2147483647 w 794"/>
                <a:gd name="T21" fmla="*/ 694403372 h 414"/>
                <a:gd name="T22" fmla="*/ 2147483647 w 794"/>
                <a:gd name="T23" fmla="*/ 694403372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35344 w 1586"/>
                <a:gd name="T1" fmla="*/ 0 h 821"/>
                <a:gd name="T2" fmla="*/ 343290 w 1586"/>
                <a:gd name="T3" fmla="*/ 13617 h 821"/>
                <a:gd name="T4" fmla="*/ 368288 w 1586"/>
                <a:gd name="T5" fmla="*/ 16740 h 821"/>
                <a:gd name="T6" fmla="*/ 409093 w 1586"/>
                <a:gd name="T7" fmla="*/ 20778 h 821"/>
                <a:gd name="T8" fmla="*/ 403681 w 1586"/>
                <a:gd name="T9" fmla="*/ 21542 h 821"/>
                <a:gd name="T10" fmla="*/ 348128 w 1586"/>
                <a:gd name="T11" fmla="*/ 20647 h 821"/>
                <a:gd name="T12" fmla="*/ 295274 w 1586"/>
                <a:gd name="T13" fmla="*/ 21281 h 821"/>
                <a:gd name="T14" fmla="*/ 10677 w 1586"/>
                <a:gd name="T15" fmla="*/ 7841 h 821"/>
                <a:gd name="T16" fmla="*/ 0 w 1586"/>
                <a:gd name="T17" fmla="*/ 3937 h 821"/>
                <a:gd name="T18" fmla="*/ 11840 w 1586"/>
                <a:gd name="T19" fmla="*/ 830 h 821"/>
                <a:gd name="T20" fmla="*/ 35344 w 1586"/>
                <a:gd name="T21" fmla="*/ 0 h 821"/>
                <a:gd name="T22" fmla="*/ 3534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8944 h 747"/>
                <a:gd name="T2" fmla="*/ 247689 w 1049"/>
                <a:gd name="T3" fmla="*/ 20574 h 747"/>
                <a:gd name="T4" fmla="*/ 252296 w 1049"/>
                <a:gd name="T5" fmla="*/ 14709 h 747"/>
                <a:gd name="T6" fmla="*/ 281842 w 1049"/>
                <a:gd name="T7" fmla="*/ 11628 h 747"/>
                <a:gd name="T8" fmla="*/ 20953 w 1049"/>
                <a:gd name="T9" fmla="*/ 0 h 747"/>
                <a:gd name="T10" fmla="*/ 0 w 1049"/>
                <a:gd name="T11" fmla="*/ 3484 h 747"/>
                <a:gd name="T12" fmla="*/ 0 w 1049"/>
                <a:gd name="T13" fmla="*/ 8944 h 747"/>
                <a:gd name="T14" fmla="*/ 0 w 1049"/>
                <a:gd name="T15" fmla="*/ 8944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27831 w 150"/>
                  <a:gd name="T1" fmla="*/ 0 h 173"/>
                  <a:gd name="T2" fmla="*/ 10244 w 150"/>
                  <a:gd name="T3" fmla="*/ 1995 h 173"/>
                  <a:gd name="T4" fmla="*/ 0 w 150"/>
                  <a:gd name="T5" fmla="*/ 5205 h 173"/>
                  <a:gd name="T6" fmla="*/ 20250 w 150"/>
                  <a:gd name="T7" fmla="*/ 4811 h 173"/>
                  <a:gd name="T8" fmla="*/ 26086 w 150"/>
                  <a:gd name="T9" fmla="*/ 2542 h 173"/>
                  <a:gd name="T10" fmla="*/ 38064 w 150"/>
                  <a:gd name="T11" fmla="*/ 807 h 173"/>
                  <a:gd name="T12" fmla="*/ 27831 w 150"/>
                  <a:gd name="T13" fmla="*/ 0 h 173"/>
                  <a:gd name="T14" fmla="*/ 27831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41132 w 1684"/>
                  <a:gd name="T1" fmla="*/ 0 h 880"/>
                  <a:gd name="T2" fmla="*/ 16630 w 1684"/>
                  <a:gd name="T3" fmla="*/ 1399 h 880"/>
                  <a:gd name="T4" fmla="*/ 0 w 1684"/>
                  <a:gd name="T5" fmla="*/ 5594 h 880"/>
                  <a:gd name="T6" fmla="*/ 17738 w 1684"/>
                  <a:gd name="T7" fmla="*/ 9648 h 880"/>
                  <a:gd name="T8" fmla="*/ 311771 w 1684"/>
                  <a:gd name="T9" fmla="*/ 23307 h 880"/>
                  <a:gd name="T10" fmla="*/ 375112 w 1684"/>
                  <a:gd name="T11" fmla="*/ 22457 h 880"/>
                  <a:gd name="T12" fmla="*/ 426438 w 1684"/>
                  <a:gd name="T13" fmla="*/ 23659 h 880"/>
                  <a:gd name="T14" fmla="*/ 444247 w 1684"/>
                  <a:gd name="T15" fmla="*/ 21749 h 880"/>
                  <a:gd name="T16" fmla="*/ 396189 w 1684"/>
                  <a:gd name="T17" fmla="*/ 17845 h 880"/>
                  <a:gd name="T18" fmla="*/ 376662 w 1684"/>
                  <a:gd name="T19" fmla="*/ 13780 h 880"/>
                  <a:gd name="T20" fmla="*/ 361251 w 1684"/>
                  <a:gd name="T21" fmla="*/ 14170 h 880"/>
                  <a:gd name="T22" fmla="*/ 379561 w 1684"/>
                  <a:gd name="T23" fmla="*/ 17845 h 880"/>
                  <a:gd name="T24" fmla="*/ 416271 w 1684"/>
                  <a:gd name="T25" fmla="*/ 21764 h 880"/>
                  <a:gd name="T26" fmla="*/ 372786 w 1684"/>
                  <a:gd name="T27" fmla="*/ 21162 h 880"/>
                  <a:gd name="T28" fmla="*/ 321512 w 1684"/>
                  <a:gd name="T29" fmla="*/ 21862 h 880"/>
                  <a:gd name="T30" fmla="*/ 331001 w 1684"/>
                  <a:gd name="T31" fmla="*/ 17463 h 880"/>
                  <a:gd name="T32" fmla="*/ 352986 w 1684"/>
                  <a:gd name="T33" fmla="*/ 14467 h 880"/>
                  <a:gd name="T34" fmla="*/ 327249 w 1684"/>
                  <a:gd name="T35" fmla="*/ 14840 h 880"/>
                  <a:gd name="T36" fmla="*/ 307297 w 1684"/>
                  <a:gd name="T37" fmla="*/ 17705 h 880"/>
                  <a:gd name="T38" fmla="*/ 300516 w 1684"/>
                  <a:gd name="T39" fmla="*/ 21274 h 880"/>
                  <a:gd name="T40" fmla="*/ 28259 w 1684"/>
                  <a:gd name="T41" fmla="*/ 8332 h 880"/>
                  <a:gd name="T42" fmla="*/ 21040 w 1684"/>
                  <a:gd name="T43" fmla="*/ 5772 h 880"/>
                  <a:gd name="T44" fmla="*/ 27157 w 1684"/>
                  <a:gd name="T45" fmla="*/ 2570 h 880"/>
                  <a:gd name="T46" fmla="*/ 57152 w 1684"/>
                  <a:gd name="T47" fmla="*/ 0 h 880"/>
                  <a:gd name="T48" fmla="*/ 41132 w 1684"/>
                  <a:gd name="T49" fmla="*/ 0 h 880"/>
                  <a:gd name="T50" fmla="*/ 4113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26398 w 1190"/>
                  <a:gd name="T1" fmla="*/ 0 h 500"/>
                  <a:gd name="T2" fmla="*/ 313766 w 1190"/>
                  <a:gd name="T3" fmla="*/ 13102 h 500"/>
                  <a:gd name="T4" fmla="*/ 283514 w 1190"/>
                  <a:gd name="T5" fmla="*/ 13367 h 500"/>
                  <a:gd name="T6" fmla="*/ 0 w 1190"/>
                  <a:gd name="T7" fmla="*/ 721 h 500"/>
                  <a:gd name="T8" fmla="*/ 26398 w 1190"/>
                  <a:gd name="T9" fmla="*/ 0 h 500"/>
                  <a:gd name="T10" fmla="*/ 26398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31322 w 160"/>
                  <a:gd name="T1" fmla="*/ 0 h 335"/>
                  <a:gd name="T2" fmla="*/ 5129 w 160"/>
                  <a:gd name="T3" fmla="*/ 2702 h 335"/>
                  <a:gd name="T4" fmla="*/ 0 w 160"/>
                  <a:gd name="T5" fmla="*/ 5820 h 335"/>
                  <a:gd name="T6" fmla="*/ 8988 w 160"/>
                  <a:gd name="T7" fmla="*/ 7956 h 335"/>
                  <a:gd name="T8" fmla="*/ 25255 w 160"/>
                  <a:gd name="T9" fmla="*/ 8483 h 335"/>
                  <a:gd name="T10" fmla="*/ 20505 w 160"/>
                  <a:gd name="T11" fmla="*/ 3885 h 335"/>
                  <a:gd name="T12" fmla="*/ 43085 w 160"/>
                  <a:gd name="T13" fmla="*/ 443 h 335"/>
                  <a:gd name="T14" fmla="*/ 31322 w 160"/>
                  <a:gd name="T15" fmla="*/ 0 h 335"/>
                  <a:gd name="T16" fmla="*/ 31322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3622 w 489"/>
                  <a:gd name="T1" fmla="*/ 940 h 296"/>
                  <a:gd name="T2" fmla="*/ 40363 w 489"/>
                  <a:gd name="T3" fmla="*/ 1815 h 296"/>
                  <a:gd name="T4" fmla="*/ 81901 w 489"/>
                  <a:gd name="T5" fmla="*/ 3754 h 296"/>
                  <a:gd name="T6" fmla="*/ 111231 w 489"/>
                  <a:gd name="T7" fmla="*/ 6657 h 296"/>
                  <a:gd name="T8" fmla="*/ 82397 w 489"/>
                  <a:gd name="T9" fmla="*/ 6295 h 296"/>
                  <a:gd name="T10" fmla="*/ 35036 w 489"/>
                  <a:gd name="T11" fmla="*/ 4000 h 296"/>
                  <a:gd name="T12" fmla="*/ 12608 w 489"/>
                  <a:gd name="T13" fmla="*/ 2188 h 296"/>
                  <a:gd name="T14" fmla="*/ 26967 w 489"/>
                  <a:gd name="T15" fmla="*/ 4459 h 296"/>
                  <a:gd name="T16" fmla="*/ 68733 w 489"/>
                  <a:gd name="T17" fmla="*/ 7380 h 296"/>
                  <a:gd name="T18" fmla="*/ 117729 w 489"/>
                  <a:gd name="T19" fmla="*/ 8119 h 296"/>
                  <a:gd name="T20" fmla="*/ 123567 w 489"/>
                  <a:gd name="T21" fmla="*/ 6129 h 296"/>
                  <a:gd name="T22" fmla="*/ 99593 w 489"/>
                  <a:gd name="T23" fmla="*/ 3296 h 296"/>
                  <a:gd name="T24" fmla="*/ 42915 w 489"/>
                  <a:gd name="T25" fmla="*/ 475 h 296"/>
                  <a:gd name="T26" fmla="*/ 0 w 489"/>
                  <a:gd name="T27" fmla="*/ 0 h 296"/>
                  <a:gd name="T28" fmla="*/ 3622 w 489"/>
                  <a:gd name="T29" fmla="*/ 940 h 296"/>
                  <a:gd name="T30" fmla="*/ 3622 w 489"/>
                  <a:gd name="T31" fmla="*/ 94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9 w 794"/>
                <a:gd name="T1" fmla="*/ 1 h 414"/>
                <a:gd name="T2" fmla="*/ 17 w 794"/>
                <a:gd name="T3" fmla="*/ 1 h 414"/>
                <a:gd name="T4" fmla="*/ 13 w 794"/>
                <a:gd name="T5" fmla="*/ 1 h 414"/>
                <a:gd name="T6" fmla="*/ 2 w 794"/>
                <a:gd name="T7" fmla="*/ 0 h 414"/>
                <a:gd name="T8" fmla="*/ 2 w 794"/>
                <a:gd name="T9" fmla="*/ 1 h 414"/>
                <a:gd name="T10" fmla="*/ 0 w 794"/>
                <a:gd name="T11" fmla="*/ 1 h 414"/>
                <a:gd name="T12" fmla="*/ 2 w 794"/>
                <a:gd name="T13" fmla="*/ 1 h 414"/>
                <a:gd name="T14" fmla="*/ 13 w 794"/>
                <a:gd name="T15" fmla="*/ 1 h 414"/>
                <a:gd name="T16" fmla="*/ 17 w 794"/>
                <a:gd name="T17" fmla="*/ 1 h 414"/>
                <a:gd name="T18" fmla="*/ 19 w 794"/>
                <a:gd name="T19" fmla="*/ 1 h 414"/>
                <a:gd name="T20" fmla="*/ 19 w 794"/>
                <a:gd name="T21" fmla="*/ 1 h 414"/>
                <a:gd name="T22" fmla="*/ 19 w 794"/>
                <a:gd name="T23" fmla="*/ 1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70" cy="667"/>
              <a:chOff x="4986" y="2752"/>
              <a:chExt cx="470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5" y="2873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F07A6-9730-4E1E-B5AE-C75A9488C6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5C3D7-0936-4AD7-9CFD-11FC7518BC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96A1E-F7D7-49F4-8399-07425BC62D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4AC7-CB26-4ECA-9C00-BEAA971A08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D3770-102C-4F59-89EC-C0C9B72E2D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B914B-DA2F-4AF7-B497-FB65EB50C3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64E3A-11BD-4B2B-83C2-603067C88A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539B-9BFF-443C-A7D2-9C12022044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AF9E0-CACD-469E-B118-8144432472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5644C-0CB9-4532-A20D-52B7E25896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8B34-DFB7-49E4-A571-93572620B2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C4469F54-52F0-44CF-886E-FC62FCDCB6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 w 2177"/>
                <a:gd name="T1" fmla="*/ 1 h 1298"/>
                <a:gd name="T2" fmla="*/ 1 w 2177"/>
                <a:gd name="T3" fmla="*/ 1 h 1298"/>
                <a:gd name="T4" fmla="*/ 1 w 2177"/>
                <a:gd name="T5" fmla="*/ 1 h 1298"/>
                <a:gd name="T6" fmla="*/ 1 w 2177"/>
                <a:gd name="T7" fmla="*/ 1 h 1298"/>
                <a:gd name="T8" fmla="*/ 1 w 2177"/>
                <a:gd name="T9" fmla="*/ 1 h 1298"/>
                <a:gd name="T10" fmla="*/ 1 w 2177"/>
                <a:gd name="T11" fmla="*/ 1 h 1298"/>
                <a:gd name="T12" fmla="*/ 1 w 2177"/>
                <a:gd name="T13" fmla="*/ 1 h 1298"/>
                <a:gd name="T14" fmla="*/ 1 w 2177"/>
                <a:gd name="T15" fmla="*/ 1 h 1298"/>
                <a:gd name="T16" fmla="*/ 1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1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1 w 2177"/>
                <a:gd name="T39" fmla="*/ 1 h 1298"/>
                <a:gd name="T40" fmla="*/ 1 w 2177"/>
                <a:gd name="T41" fmla="*/ 1 h 1298"/>
                <a:gd name="T42" fmla="*/ 1 w 2177"/>
                <a:gd name="T43" fmla="*/ 1 h 1298"/>
                <a:gd name="T44" fmla="*/ 1 w 2177"/>
                <a:gd name="T45" fmla="*/ 1 h 1298"/>
                <a:gd name="T46" fmla="*/ 1 w 2177"/>
                <a:gd name="T47" fmla="*/ 1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1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1 w 1190"/>
                  <a:gd name="T3" fmla="*/ 1 h 500"/>
                  <a:gd name="T4" fmla="*/ 1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1 w 1684"/>
                    <a:gd name="T9" fmla="*/ 1 h 880"/>
                    <a:gd name="T10" fmla="*/ 1 w 1684"/>
                    <a:gd name="T11" fmla="*/ 1 h 880"/>
                    <a:gd name="T12" fmla="*/ 1 w 1684"/>
                    <a:gd name="T13" fmla="*/ 1 h 880"/>
                    <a:gd name="T14" fmla="*/ 1 w 1684"/>
                    <a:gd name="T15" fmla="*/ 1 h 880"/>
                    <a:gd name="T16" fmla="*/ 1 w 1684"/>
                    <a:gd name="T17" fmla="*/ 1 h 880"/>
                    <a:gd name="T18" fmla="*/ 1 w 1684"/>
                    <a:gd name="T19" fmla="*/ 1 h 880"/>
                    <a:gd name="T20" fmla="*/ 1 w 1684"/>
                    <a:gd name="T21" fmla="*/ 1 h 880"/>
                    <a:gd name="T22" fmla="*/ 1 w 1684"/>
                    <a:gd name="T23" fmla="*/ 1 h 880"/>
                    <a:gd name="T24" fmla="*/ 1 w 1684"/>
                    <a:gd name="T25" fmla="*/ 1 h 880"/>
                    <a:gd name="T26" fmla="*/ 1 w 1684"/>
                    <a:gd name="T27" fmla="*/ 1 h 880"/>
                    <a:gd name="T28" fmla="*/ 1 w 1684"/>
                    <a:gd name="T29" fmla="*/ 1 h 880"/>
                    <a:gd name="T30" fmla="*/ 1 w 1684"/>
                    <a:gd name="T31" fmla="*/ 1 h 880"/>
                    <a:gd name="T32" fmla="*/ 1 w 1684"/>
                    <a:gd name="T33" fmla="*/ 1 h 880"/>
                    <a:gd name="T34" fmla="*/ 1 w 1684"/>
                    <a:gd name="T35" fmla="*/ 1 h 880"/>
                    <a:gd name="T36" fmla="*/ 1 w 1684"/>
                    <a:gd name="T37" fmla="*/ 1 h 880"/>
                    <a:gd name="T38" fmla="*/ 1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1 h 1188"/>
                    <a:gd name="T12" fmla="*/ 1 w 642"/>
                    <a:gd name="T13" fmla="*/ 1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65" y="315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75" y="165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14" y="880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789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64" y="125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1835696" y="3717032"/>
            <a:ext cx="6302375" cy="2833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Ensino Médio, 1º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i="1" dirty="0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68313" y="908050"/>
            <a:ext cx="4525962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Em outras palavras: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 bwMode="auto">
          <a:xfrm>
            <a:off x="971550" y="1628775"/>
            <a:ext cx="2663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para </a:t>
            </a:r>
            <a:r>
              <a:rPr lang="pt-BR" altLang="pt-BR" sz="3200" b="1" kern="0" dirty="0" smtClean="0">
                <a:solidFill>
                  <a:srgbClr val="00B050"/>
                </a:solidFill>
              </a:rPr>
              <a:t>cima</a:t>
            </a:r>
            <a:r>
              <a:rPr lang="pt-BR" altLang="pt-BR" sz="3200" kern="0" dirty="0" smtClean="0"/>
              <a:t> (</a:t>
            </a:r>
            <a:r>
              <a:rPr lang="pt-BR" altLang="pt-BR" sz="3200" kern="0" dirty="0" smtClean="0">
                <a:solidFill>
                  <a:srgbClr val="FF0000"/>
                </a:solidFill>
              </a:rPr>
              <a:t>alegre</a:t>
            </a:r>
            <a:r>
              <a:rPr lang="pt-BR" altLang="pt-BR" sz="3200" kern="0" dirty="0" smtClean="0"/>
              <a:t>)</a:t>
            </a:r>
            <a:r>
              <a:rPr lang="pt-BR" altLang="pt-BR" kern="0" dirty="0" smtClean="0"/>
              <a:t> 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 bwMode="auto">
          <a:xfrm>
            <a:off x="5724525" y="1557338"/>
            <a:ext cx="25193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para </a:t>
            </a:r>
            <a:r>
              <a:rPr lang="pt-BR" altLang="pt-BR" sz="3200" b="1" kern="0" dirty="0" smtClean="0">
                <a:solidFill>
                  <a:srgbClr val="00B050"/>
                </a:solidFill>
              </a:rPr>
              <a:t>baixo</a:t>
            </a:r>
            <a:r>
              <a:rPr lang="pt-BR" altLang="pt-BR" sz="3200" kern="0" dirty="0" smtClean="0"/>
              <a:t> (</a:t>
            </a:r>
            <a:r>
              <a:rPr lang="pt-BR" altLang="pt-BR" sz="3200" kern="0" dirty="0" smtClean="0">
                <a:solidFill>
                  <a:srgbClr val="FF0000"/>
                </a:solidFill>
              </a:rPr>
              <a:t>triste</a:t>
            </a:r>
            <a:r>
              <a:rPr lang="pt-BR" altLang="pt-BR" sz="3200" kern="0" dirty="0" smtClean="0"/>
              <a:t>)</a:t>
            </a:r>
            <a:r>
              <a:rPr lang="pt-BR" altLang="pt-BR" kern="0" dirty="0" smtClean="0"/>
              <a:t> </a:t>
            </a:r>
          </a:p>
        </p:txBody>
      </p: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1341438" y="3068638"/>
            <a:ext cx="2006600" cy="2736850"/>
            <a:chOff x="1403648" y="2708920"/>
            <a:chExt cx="2647950" cy="3298959"/>
          </a:xfrm>
        </p:grpSpPr>
        <p:grpSp>
          <p:nvGrpSpPr>
            <p:cNvPr id="12317" name="Grupo 8"/>
            <p:cNvGrpSpPr>
              <a:grpSpLocks/>
            </p:cNvGrpSpPr>
            <p:nvPr/>
          </p:nvGrpSpPr>
          <p:grpSpPr bwMode="auto">
            <a:xfrm>
              <a:off x="1403648" y="2708920"/>
              <a:ext cx="2647950" cy="3201988"/>
              <a:chOff x="2895600" y="3283527"/>
              <a:chExt cx="1856865" cy="3201857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2895600" y="3283527"/>
                <a:ext cx="900520" cy="3199323"/>
              </a:xfrm>
              <a:custGeom>
                <a:avLst/>
                <a:gdLst>
                  <a:gd name="connsiteX0" fmla="*/ 0 w 900545"/>
                  <a:gd name="connsiteY0" fmla="*/ 0 h 3200400"/>
                  <a:gd name="connsiteX1" fmla="*/ 41564 w 900545"/>
                  <a:gd name="connsiteY1" fmla="*/ 997528 h 3200400"/>
                  <a:gd name="connsiteX2" fmla="*/ 152400 w 900545"/>
                  <a:gd name="connsiteY2" fmla="*/ 1745673 h 3200400"/>
                  <a:gd name="connsiteX3" fmla="*/ 360218 w 900545"/>
                  <a:gd name="connsiteY3" fmla="*/ 2521528 h 3200400"/>
                  <a:gd name="connsiteX4" fmla="*/ 665018 w 900545"/>
                  <a:gd name="connsiteY4" fmla="*/ 3061855 h 3200400"/>
                  <a:gd name="connsiteX5" fmla="*/ 900545 w 900545"/>
                  <a:gd name="connsiteY5" fmla="*/ 3200400 h 320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545" h="3200400">
                    <a:moveTo>
                      <a:pt x="0" y="0"/>
                    </a:moveTo>
                    <a:cubicBezTo>
                      <a:pt x="8082" y="353291"/>
                      <a:pt x="16164" y="706583"/>
                      <a:pt x="41564" y="997528"/>
                    </a:cubicBezTo>
                    <a:cubicBezTo>
                      <a:pt x="66964" y="1288473"/>
                      <a:pt x="99291" y="1491673"/>
                      <a:pt x="152400" y="1745673"/>
                    </a:cubicBezTo>
                    <a:cubicBezTo>
                      <a:pt x="205509" y="1999673"/>
                      <a:pt x="274782" y="2302164"/>
                      <a:pt x="360218" y="2521528"/>
                    </a:cubicBezTo>
                    <a:cubicBezTo>
                      <a:pt x="445654" y="2740892"/>
                      <a:pt x="574964" y="2948710"/>
                      <a:pt x="665018" y="3061855"/>
                    </a:cubicBezTo>
                    <a:cubicBezTo>
                      <a:pt x="755072" y="3175000"/>
                      <a:pt x="827808" y="3187700"/>
                      <a:pt x="900545" y="3200400"/>
                    </a:cubicBezTo>
                  </a:path>
                </a:pathLst>
              </a:custGeom>
              <a:no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8" name="Forma livre 17"/>
              <p:cNvSpPr/>
              <p:nvPr/>
            </p:nvSpPr>
            <p:spPr>
              <a:xfrm flipH="1">
                <a:off x="3851944" y="3285440"/>
                <a:ext cx="900521" cy="3199323"/>
              </a:xfrm>
              <a:custGeom>
                <a:avLst/>
                <a:gdLst>
                  <a:gd name="connsiteX0" fmla="*/ 0 w 900545"/>
                  <a:gd name="connsiteY0" fmla="*/ 0 h 3200400"/>
                  <a:gd name="connsiteX1" fmla="*/ 41564 w 900545"/>
                  <a:gd name="connsiteY1" fmla="*/ 997528 h 3200400"/>
                  <a:gd name="connsiteX2" fmla="*/ 152400 w 900545"/>
                  <a:gd name="connsiteY2" fmla="*/ 1745673 h 3200400"/>
                  <a:gd name="connsiteX3" fmla="*/ 360218 w 900545"/>
                  <a:gd name="connsiteY3" fmla="*/ 2521528 h 3200400"/>
                  <a:gd name="connsiteX4" fmla="*/ 665018 w 900545"/>
                  <a:gd name="connsiteY4" fmla="*/ 3061855 h 3200400"/>
                  <a:gd name="connsiteX5" fmla="*/ 900545 w 900545"/>
                  <a:gd name="connsiteY5" fmla="*/ 3200400 h 320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545" h="3200400">
                    <a:moveTo>
                      <a:pt x="0" y="0"/>
                    </a:moveTo>
                    <a:cubicBezTo>
                      <a:pt x="8082" y="353291"/>
                      <a:pt x="16164" y="706583"/>
                      <a:pt x="41564" y="997528"/>
                    </a:cubicBezTo>
                    <a:cubicBezTo>
                      <a:pt x="66964" y="1288473"/>
                      <a:pt x="99291" y="1491673"/>
                      <a:pt x="152400" y="1745673"/>
                    </a:cubicBezTo>
                    <a:cubicBezTo>
                      <a:pt x="205509" y="1999673"/>
                      <a:pt x="274782" y="2302164"/>
                      <a:pt x="360218" y="2521528"/>
                    </a:cubicBezTo>
                    <a:cubicBezTo>
                      <a:pt x="445654" y="2740892"/>
                      <a:pt x="574964" y="2948710"/>
                      <a:pt x="665018" y="3061855"/>
                    </a:cubicBezTo>
                    <a:cubicBezTo>
                      <a:pt x="755072" y="3175000"/>
                      <a:pt x="827808" y="3187700"/>
                      <a:pt x="900545" y="3200400"/>
                    </a:cubicBezTo>
                  </a:path>
                </a:pathLst>
              </a:custGeom>
              <a:no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16" name="Elipse 15"/>
            <p:cNvSpPr/>
            <p:nvPr/>
          </p:nvSpPr>
          <p:spPr>
            <a:xfrm>
              <a:off x="2641732" y="5864362"/>
              <a:ext cx="142453" cy="1435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9" name="Título 1"/>
          <p:cNvSpPr txBox="1">
            <a:spLocks/>
          </p:cNvSpPr>
          <p:nvPr/>
        </p:nvSpPr>
        <p:spPr bwMode="auto">
          <a:xfrm>
            <a:off x="1835150" y="2852738"/>
            <a:ext cx="10969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b="1" kern="0" dirty="0" smtClean="0">
                <a:solidFill>
                  <a:srgbClr val="00B050"/>
                </a:solidFill>
              </a:rPr>
              <a:t>a&gt;0</a:t>
            </a:r>
            <a:r>
              <a:rPr lang="pt-BR" altLang="pt-BR" kern="0" dirty="0" smtClean="0"/>
              <a:t> 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 bwMode="auto">
          <a:xfrm>
            <a:off x="6443663" y="3429000"/>
            <a:ext cx="10969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b="1" kern="0" dirty="0" smtClean="0">
                <a:solidFill>
                  <a:srgbClr val="00B050"/>
                </a:solidFill>
              </a:rPr>
              <a:t>a&lt;0</a:t>
            </a:r>
            <a:r>
              <a:rPr lang="pt-BR" altLang="pt-BR" kern="0" dirty="0" smtClean="0"/>
              <a:t> </a:t>
            </a:r>
          </a:p>
        </p:txBody>
      </p:sp>
      <p:grpSp>
        <p:nvGrpSpPr>
          <p:cNvPr id="21" name="Grupo 20"/>
          <p:cNvGrpSpPr>
            <a:grpSpLocks/>
          </p:cNvGrpSpPr>
          <p:nvPr/>
        </p:nvGrpSpPr>
        <p:grpSpPr bwMode="auto">
          <a:xfrm flipV="1">
            <a:off x="6021388" y="2997200"/>
            <a:ext cx="2006600" cy="2736850"/>
            <a:chOff x="1403648" y="2708920"/>
            <a:chExt cx="2647950" cy="3298959"/>
          </a:xfrm>
        </p:grpSpPr>
        <p:grpSp>
          <p:nvGrpSpPr>
            <p:cNvPr id="12313" name="Grupo 8"/>
            <p:cNvGrpSpPr>
              <a:grpSpLocks/>
            </p:cNvGrpSpPr>
            <p:nvPr/>
          </p:nvGrpSpPr>
          <p:grpSpPr bwMode="auto">
            <a:xfrm>
              <a:off x="1403648" y="2708920"/>
              <a:ext cx="2647950" cy="3201988"/>
              <a:chOff x="2895600" y="3283527"/>
              <a:chExt cx="1856865" cy="3201857"/>
            </a:xfrm>
          </p:grpSpPr>
          <p:sp>
            <p:nvSpPr>
              <p:cNvPr id="24" name="Forma livre 23"/>
              <p:cNvSpPr/>
              <p:nvPr/>
            </p:nvSpPr>
            <p:spPr>
              <a:xfrm>
                <a:off x="2895600" y="3283527"/>
                <a:ext cx="900520" cy="3199323"/>
              </a:xfrm>
              <a:custGeom>
                <a:avLst/>
                <a:gdLst>
                  <a:gd name="connsiteX0" fmla="*/ 0 w 900545"/>
                  <a:gd name="connsiteY0" fmla="*/ 0 h 3200400"/>
                  <a:gd name="connsiteX1" fmla="*/ 41564 w 900545"/>
                  <a:gd name="connsiteY1" fmla="*/ 997528 h 3200400"/>
                  <a:gd name="connsiteX2" fmla="*/ 152400 w 900545"/>
                  <a:gd name="connsiteY2" fmla="*/ 1745673 h 3200400"/>
                  <a:gd name="connsiteX3" fmla="*/ 360218 w 900545"/>
                  <a:gd name="connsiteY3" fmla="*/ 2521528 h 3200400"/>
                  <a:gd name="connsiteX4" fmla="*/ 665018 w 900545"/>
                  <a:gd name="connsiteY4" fmla="*/ 3061855 h 3200400"/>
                  <a:gd name="connsiteX5" fmla="*/ 900545 w 900545"/>
                  <a:gd name="connsiteY5" fmla="*/ 3200400 h 320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545" h="3200400">
                    <a:moveTo>
                      <a:pt x="0" y="0"/>
                    </a:moveTo>
                    <a:cubicBezTo>
                      <a:pt x="8082" y="353291"/>
                      <a:pt x="16164" y="706583"/>
                      <a:pt x="41564" y="997528"/>
                    </a:cubicBezTo>
                    <a:cubicBezTo>
                      <a:pt x="66964" y="1288473"/>
                      <a:pt x="99291" y="1491673"/>
                      <a:pt x="152400" y="1745673"/>
                    </a:cubicBezTo>
                    <a:cubicBezTo>
                      <a:pt x="205509" y="1999673"/>
                      <a:pt x="274782" y="2302164"/>
                      <a:pt x="360218" y="2521528"/>
                    </a:cubicBezTo>
                    <a:cubicBezTo>
                      <a:pt x="445654" y="2740892"/>
                      <a:pt x="574964" y="2948710"/>
                      <a:pt x="665018" y="3061855"/>
                    </a:cubicBezTo>
                    <a:cubicBezTo>
                      <a:pt x="755072" y="3175000"/>
                      <a:pt x="827808" y="3187700"/>
                      <a:pt x="900545" y="3200400"/>
                    </a:cubicBezTo>
                  </a:path>
                </a:pathLst>
              </a:custGeom>
              <a:no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 flipH="1">
                <a:off x="3851944" y="3285440"/>
                <a:ext cx="900521" cy="3199323"/>
              </a:xfrm>
              <a:custGeom>
                <a:avLst/>
                <a:gdLst>
                  <a:gd name="connsiteX0" fmla="*/ 0 w 900545"/>
                  <a:gd name="connsiteY0" fmla="*/ 0 h 3200400"/>
                  <a:gd name="connsiteX1" fmla="*/ 41564 w 900545"/>
                  <a:gd name="connsiteY1" fmla="*/ 997528 h 3200400"/>
                  <a:gd name="connsiteX2" fmla="*/ 152400 w 900545"/>
                  <a:gd name="connsiteY2" fmla="*/ 1745673 h 3200400"/>
                  <a:gd name="connsiteX3" fmla="*/ 360218 w 900545"/>
                  <a:gd name="connsiteY3" fmla="*/ 2521528 h 3200400"/>
                  <a:gd name="connsiteX4" fmla="*/ 665018 w 900545"/>
                  <a:gd name="connsiteY4" fmla="*/ 3061855 h 3200400"/>
                  <a:gd name="connsiteX5" fmla="*/ 900545 w 900545"/>
                  <a:gd name="connsiteY5" fmla="*/ 3200400 h 320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545" h="3200400">
                    <a:moveTo>
                      <a:pt x="0" y="0"/>
                    </a:moveTo>
                    <a:cubicBezTo>
                      <a:pt x="8082" y="353291"/>
                      <a:pt x="16164" y="706583"/>
                      <a:pt x="41564" y="997528"/>
                    </a:cubicBezTo>
                    <a:cubicBezTo>
                      <a:pt x="66964" y="1288473"/>
                      <a:pt x="99291" y="1491673"/>
                      <a:pt x="152400" y="1745673"/>
                    </a:cubicBezTo>
                    <a:cubicBezTo>
                      <a:pt x="205509" y="1999673"/>
                      <a:pt x="274782" y="2302164"/>
                      <a:pt x="360218" y="2521528"/>
                    </a:cubicBezTo>
                    <a:cubicBezTo>
                      <a:pt x="445654" y="2740892"/>
                      <a:pt x="574964" y="2948710"/>
                      <a:pt x="665018" y="3061855"/>
                    </a:cubicBezTo>
                    <a:cubicBezTo>
                      <a:pt x="755072" y="3175000"/>
                      <a:pt x="827808" y="3187700"/>
                      <a:pt x="900545" y="3200400"/>
                    </a:cubicBezTo>
                  </a:path>
                </a:pathLst>
              </a:custGeom>
              <a:no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>
              <a:off x="2641732" y="5864362"/>
              <a:ext cx="142453" cy="1435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2298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2" name="Seta em curva para baixo 21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3419475" y="2060575"/>
            <a:ext cx="854075" cy="1081088"/>
            <a:chOff x="4139952" y="3212306"/>
            <a:chExt cx="854323" cy="1080790"/>
          </a:xfrm>
        </p:grpSpPr>
        <p:grpSp>
          <p:nvGrpSpPr>
            <p:cNvPr id="12308" name="Grupo 4"/>
            <p:cNvGrpSpPr>
              <a:grpSpLocks/>
            </p:cNvGrpSpPr>
            <p:nvPr/>
          </p:nvGrpSpPr>
          <p:grpSpPr bwMode="auto">
            <a:xfrm>
              <a:off x="4139952" y="3212306"/>
              <a:ext cx="854323" cy="1080790"/>
              <a:chOff x="4139952" y="3212306"/>
              <a:chExt cx="854323" cy="1080790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4139952" y="3212306"/>
                <a:ext cx="854323" cy="10807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4355915" y="3501151"/>
                <a:ext cx="139741" cy="18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4643336" y="3501151"/>
                <a:ext cx="139741" cy="18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7" name="Forma livre 6"/>
            <p:cNvSpPr/>
            <p:nvPr/>
          </p:nvSpPr>
          <p:spPr>
            <a:xfrm>
              <a:off x="4384498" y="3805867"/>
              <a:ext cx="376347" cy="360264"/>
            </a:xfrm>
            <a:custGeom>
              <a:avLst/>
              <a:gdLst>
                <a:gd name="connsiteX0" fmla="*/ 5289 w 1672330"/>
                <a:gd name="connsiteY0" fmla="*/ 44245 h 2448613"/>
                <a:gd name="connsiteX1" fmla="*/ 20037 w 1672330"/>
                <a:gd name="connsiteY1" fmla="*/ 619432 h 2448613"/>
                <a:gd name="connsiteX2" fmla="*/ 167521 w 1672330"/>
                <a:gd name="connsiteY2" fmla="*/ 1415845 h 2448613"/>
                <a:gd name="connsiteX3" fmla="*/ 403495 w 1672330"/>
                <a:gd name="connsiteY3" fmla="*/ 2064774 h 2448613"/>
                <a:gd name="connsiteX4" fmla="*/ 801702 w 1672330"/>
                <a:gd name="connsiteY4" fmla="*/ 2448232 h 2448613"/>
                <a:gd name="connsiteX5" fmla="*/ 1229405 w 1672330"/>
                <a:gd name="connsiteY5" fmla="*/ 2123768 h 2448613"/>
                <a:gd name="connsiteX6" fmla="*/ 1480128 w 1672330"/>
                <a:gd name="connsiteY6" fmla="*/ 1533832 h 2448613"/>
                <a:gd name="connsiteX7" fmla="*/ 1642360 w 1672330"/>
                <a:gd name="connsiteY7" fmla="*/ 884903 h 2448613"/>
                <a:gd name="connsiteX8" fmla="*/ 1671857 w 1672330"/>
                <a:gd name="connsiteY8" fmla="*/ 0 h 244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330" h="2448613">
                  <a:moveTo>
                    <a:pt x="5289" y="44245"/>
                  </a:moveTo>
                  <a:cubicBezTo>
                    <a:pt x="-857" y="217538"/>
                    <a:pt x="-7002" y="390832"/>
                    <a:pt x="20037" y="619432"/>
                  </a:cubicBezTo>
                  <a:cubicBezTo>
                    <a:pt x="47076" y="848032"/>
                    <a:pt x="103611" y="1174955"/>
                    <a:pt x="167521" y="1415845"/>
                  </a:cubicBezTo>
                  <a:cubicBezTo>
                    <a:pt x="231431" y="1656735"/>
                    <a:pt x="297798" y="1892710"/>
                    <a:pt x="403495" y="2064774"/>
                  </a:cubicBezTo>
                  <a:cubicBezTo>
                    <a:pt x="509192" y="2236838"/>
                    <a:pt x="664050" y="2438400"/>
                    <a:pt x="801702" y="2448232"/>
                  </a:cubicBezTo>
                  <a:cubicBezTo>
                    <a:pt x="939354" y="2458064"/>
                    <a:pt x="1116334" y="2276168"/>
                    <a:pt x="1229405" y="2123768"/>
                  </a:cubicBezTo>
                  <a:cubicBezTo>
                    <a:pt x="1342476" y="1971368"/>
                    <a:pt x="1411302" y="1740309"/>
                    <a:pt x="1480128" y="1533832"/>
                  </a:cubicBezTo>
                  <a:cubicBezTo>
                    <a:pt x="1548954" y="1327355"/>
                    <a:pt x="1610405" y="1140542"/>
                    <a:pt x="1642360" y="884903"/>
                  </a:cubicBezTo>
                  <a:cubicBezTo>
                    <a:pt x="1674315" y="629264"/>
                    <a:pt x="1673086" y="314632"/>
                    <a:pt x="167185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7966075" y="2060575"/>
            <a:ext cx="854075" cy="1081088"/>
            <a:chOff x="4067944" y="4868490"/>
            <a:chExt cx="854323" cy="1080790"/>
          </a:xfrm>
        </p:grpSpPr>
        <p:grpSp>
          <p:nvGrpSpPr>
            <p:cNvPr id="12303" name="Grupo 27"/>
            <p:cNvGrpSpPr>
              <a:grpSpLocks/>
            </p:cNvGrpSpPr>
            <p:nvPr/>
          </p:nvGrpSpPr>
          <p:grpSpPr bwMode="auto">
            <a:xfrm>
              <a:off x="4067944" y="4868490"/>
              <a:ext cx="854323" cy="1080790"/>
              <a:chOff x="4139952" y="3212306"/>
              <a:chExt cx="854323" cy="1080790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4139952" y="3212306"/>
                <a:ext cx="854323" cy="10807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355915" y="3501151"/>
                <a:ext cx="139741" cy="18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4643336" y="3501151"/>
                <a:ext cx="139741" cy="18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32" name="Forma livre 31"/>
            <p:cNvSpPr/>
            <p:nvPr/>
          </p:nvSpPr>
          <p:spPr>
            <a:xfrm flipV="1">
              <a:off x="4298199" y="5431898"/>
              <a:ext cx="376346" cy="360263"/>
            </a:xfrm>
            <a:custGeom>
              <a:avLst/>
              <a:gdLst>
                <a:gd name="connsiteX0" fmla="*/ 5289 w 1672330"/>
                <a:gd name="connsiteY0" fmla="*/ 44245 h 2448613"/>
                <a:gd name="connsiteX1" fmla="*/ 20037 w 1672330"/>
                <a:gd name="connsiteY1" fmla="*/ 619432 h 2448613"/>
                <a:gd name="connsiteX2" fmla="*/ 167521 w 1672330"/>
                <a:gd name="connsiteY2" fmla="*/ 1415845 h 2448613"/>
                <a:gd name="connsiteX3" fmla="*/ 403495 w 1672330"/>
                <a:gd name="connsiteY3" fmla="*/ 2064774 h 2448613"/>
                <a:gd name="connsiteX4" fmla="*/ 801702 w 1672330"/>
                <a:gd name="connsiteY4" fmla="*/ 2448232 h 2448613"/>
                <a:gd name="connsiteX5" fmla="*/ 1229405 w 1672330"/>
                <a:gd name="connsiteY5" fmla="*/ 2123768 h 2448613"/>
                <a:gd name="connsiteX6" fmla="*/ 1480128 w 1672330"/>
                <a:gd name="connsiteY6" fmla="*/ 1533832 h 2448613"/>
                <a:gd name="connsiteX7" fmla="*/ 1642360 w 1672330"/>
                <a:gd name="connsiteY7" fmla="*/ 884903 h 2448613"/>
                <a:gd name="connsiteX8" fmla="*/ 1671857 w 1672330"/>
                <a:gd name="connsiteY8" fmla="*/ 0 h 244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330" h="2448613">
                  <a:moveTo>
                    <a:pt x="5289" y="44245"/>
                  </a:moveTo>
                  <a:cubicBezTo>
                    <a:pt x="-857" y="217538"/>
                    <a:pt x="-7002" y="390832"/>
                    <a:pt x="20037" y="619432"/>
                  </a:cubicBezTo>
                  <a:cubicBezTo>
                    <a:pt x="47076" y="848032"/>
                    <a:pt x="103611" y="1174955"/>
                    <a:pt x="167521" y="1415845"/>
                  </a:cubicBezTo>
                  <a:cubicBezTo>
                    <a:pt x="231431" y="1656735"/>
                    <a:pt x="297798" y="1892710"/>
                    <a:pt x="403495" y="2064774"/>
                  </a:cubicBezTo>
                  <a:cubicBezTo>
                    <a:pt x="509192" y="2236838"/>
                    <a:pt x="664050" y="2438400"/>
                    <a:pt x="801702" y="2448232"/>
                  </a:cubicBezTo>
                  <a:cubicBezTo>
                    <a:pt x="939354" y="2458064"/>
                    <a:pt x="1116334" y="2276168"/>
                    <a:pt x="1229405" y="2123768"/>
                  </a:cubicBezTo>
                  <a:cubicBezTo>
                    <a:pt x="1342476" y="1971368"/>
                    <a:pt x="1411302" y="1740309"/>
                    <a:pt x="1480128" y="1533832"/>
                  </a:cubicBezTo>
                  <a:cubicBezTo>
                    <a:pt x="1548954" y="1327355"/>
                    <a:pt x="1610405" y="1140542"/>
                    <a:pt x="1642360" y="884903"/>
                  </a:cubicBezTo>
                  <a:cubicBezTo>
                    <a:pt x="1674315" y="629264"/>
                    <a:pt x="1673086" y="314632"/>
                    <a:pt x="167185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7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8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8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3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9" grpId="0"/>
      <p:bldP spid="20" grpId="0"/>
      <p:bldP spid="22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-36513" y="836613"/>
            <a:ext cx="9072563" cy="15859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Quando a </a:t>
            </a:r>
            <a:r>
              <a:rPr lang="pt-BR" altLang="pt-BR" sz="3200" b="1" kern="0" dirty="0" smtClean="0"/>
              <a:t>PARÁBOLA </a:t>
            </a:r>
            <a:r>
              <a:rPr lang="pt-BR" altLang="pt-BR" sz="3200" kern="0" dirty="0" smtClean="0"/>
              <a:t>tem concavidade voltada para </a:t>
            </a:r>
            <a:r>
              <a:rPr lang="pt-BR" altLang="pt-BR" sz="3200" u="sng" kern="0" dirty="0" smtClean="0"/>
              <a:t>cima</a:t>
            </a:r>
            <a:r>
              <a:rPr lang="pt-BR" altLang="pt-BR" sz="3200" kern="0" dirty="0" smtClean="0"/>
              <a:t> o vértice é chamado </a:t>
            </a:r>
            <a:r>
              <a:rPr lang="pt-BR" altLang="pt-BR" sz="3200" kern="0" dirty="0" smtClean="0">
                <a:solidFill>
                  <a:srgbClr val="FF0000"/>
                </a:solidFill>
              </a:rPr>
              <a:t>ponto de mínimo</a:t>
            </a:r>
            <a:r>
              <a:rPr lang="pt-BR" altLang="pt-BR" sz="3200" kern="0" dirty="0" smtClean="0"/>
              <a:t>.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979613" y="2492375"/>
            <a:ext cx="2647950" cy="3201988"/>
            <a:chOff x="2895600" y="3283527"/>
            <a:chExt cx="1856865" cy="3201857"/>
          </a:xfrm>
        </p:grpSpPr>
        <p:sp>
          <p:nvSpPr>
            <p:cNvPr id="6" name="Forma livre 5"/>
            <p:cNvSpPr/>
            <p:nvPr/>
          </p:nvSpPr>
          <p:spPr>
            <a:xfrm>
              <a:off x="2895600" y="3283527"/>
              <a:ext cx="900601" cy="3200269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Forma livre 6"/>
            <p:cNvSpPr/>
            <p:nvPr/>
          </p:nvSpPr>
          <p:spPr>
            <a:xfrm flipH="1">
              <a:off x="3851863" y="3285115"/>
              <a:ext cx="900602" cy="3200269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3262313" y="5630863"/>
            <a:ext cx="142875" cy="144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318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" name="Seta em curva para baixo 9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2843213" y="58769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vértice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13325" y="4129088"/>
            <a:ext cx="3879850" cy="13160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Ponto de mínimo ou minimante.</a:t>
            </a:r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3563938" y="4797425"/>
            <a:ext cx="1655762" cy="895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4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-36513" y="836613"/>
            <a:ext cx="9072563" cy="15859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Quando a </a:t>
            </a:r>
            <a:r>
              <a:rPr lang="pt-BR" altLang="pt-BR" sz="3200" b="1" kern="0" dirty="0" smtClean="0"/>
              <a:t>PARÁBOLA </a:t>
            </a:r>
            <a:r>
              <a:rPr lang="pt-BR" altLang="pt-BR" sz="3200" kern="0" dirty="0" smtClean="0"/>
              <a:t>tem concavidade voltada para </a:t>
            </a:r>
            <a:r>
              <a:rPr lang="pt-BR" altLang="pt-BR" sz="3200" u="sng" kern="0" dirty="0" smtClean="0"/>
              <a:t>baixo</a:t>
            </a:r>
            <a:r>
              <a:rPr lang="pt-BR" altLang="pt-BR" sz="3200" kern="0" dirty="0" smtClean="0"/>
              <a:t> o vértice é chamado </a:t>
            </a:r>
            <a:r>
              <a:rPr lang="pt-BR" altLang="pt-BR" sz="3200" kern="0" dirty="0" smtClean="0">
                <a:solidFill>
                  <a:srgbClr val="FF0000"/>
                </a:solidFill>
              </a:rPr>
              <a:t>ponto de máximo</a:t>
            </a:r>
            <a:r>
              <a:rPr lang="pt-BR" altLang="pt-BR" sz="3200" kern="0" dirty="0" smtClean="0"/>
              <a:t>.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 flipV="1">
            <a:off x="1979613" y="2963863"/>
            <a:ext cx="2647950" cy="3201987"/>
            <a:chOff x="2895600" y="3283527"/>
            <a:chExt cx="1856865" cy="3201857"/>
          </a:xfrm>
        </p:grpSpPr>
        <p:sp>
          <p:nvSpPr>
            <p:cNvPr id="6" name="Forma livre 5"/>
            <p:cNvSpPr/>
            <p:nvPr/>
          </p:nvSpPr>
          <p:spPr>
            <a:xfrm>
              <a:off x="2895600" y="3283527"/>
              <a:ext cx="900601" cy="3200270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Forma livre 6"/>
            <p:cNvSpPr/>
            <p:nvPr/>
          </p:nvSpPr>
          <p:spPr>
            <a:xfrm flipH="1">
              <a:off x="3851863" y="3285114"/>
              <a:ext cx="900602" cy="3200270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3262313" y="2924175"/>
            <a:ext cx="142875" cy="144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342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" name="Seta em curva para baixo 9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2843213" y="249237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vértice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13325" y="3409950"/>
            <a:ext cx="3879850" cy="13144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Ponto de máximo ou </a:t>
            </a:r>
            <a:r>
              <a:rPr lang="pt-BR" altLang="pt-BR" sz="3200" kern="0" dirty="0" err="1" smtClean="0"/>
              <a:t>maximante</a:t>
            </a:r>
            <a:r>
              <a:rPr lang="pt-BR" altLang="pt-BR" sz="3200" kern="0" dirty="0" smtClean="0"/>
              <a:t>.</a:t>
            </a:r>
          </a:p>
        </p:txBody>
      </p:sp>
      <p:cxnSp>
        <p:nvCxnSpPr>
          <p:cNvPr id="3" name="Conector de seta reta 2"/>
          <p:cNvCxnSpPr/>
          <p:nvPr/>
        </p:nvCxnSpPr>
        <p:spPr>
          <a:xfrm flipH="1" flipV="1">
            <a:off x="3405188" y="3068638"/>
            <a:ext cx="1814512" cy="1008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79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55650" y="3414713"/>
            <a:ext cx="782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4572000" y="765175"/>
            <a:ext cx="0" cy="543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532813" y="3573463"/>
            <a:ext cx="144462" cy="176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x</a:t>
            </a: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4787900" y="660400"/>
            <a:ext cx="144463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y</a:t>
            </a: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4284663" y="2636838"/>
            <a:ext cx="144462" cy="176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4284663" y="1916113"/>
            <a:ext cx="144462" cy="176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10" name="WordArt 8"/>
          <p:cNvSpPr>
            <a:spLocks noChangeArrowheads="1" noChangeShapeType="1" noTextEdit="1"/>
          </p:cNvSpPr>
          <p:nvPr/>
        </p:nvSpPr>
        <p:spPr bwMode="auto">
          <a:xfrm>
            <a:off x="4284663" y="1196975"/>
            <a:ext cx="144462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4284663" y="549275"/>
            <a:ext cx="144462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12" name="WordArt 10"/>
          <p:cNvSpPr>
            <a:spLocks noChangeArrowheads="1" noChangeShapeType="1" noTextEdit="1"/>
          </p:cNvSpPr>
          <p:nvPr/>
        </p:nvSpPr>
        <p:spPr bwMode="auto">
          <a:xfrm>
            <a:off x="5076825" y="3540125"/>
            <a:ext cx="144463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13" name="WordArt 11"/>
          <p:cNvSpPr>
            <a:spLocks noChangeArrowheads="1" noChangeShapeType="1" noTextEdit="1"/>
          </p:cNvSpPr>
          <p:nvPr/>
        </p:nvSpPr>
        <p:spPr bwMode="auto">
          <a:xfrm>
            <a:off x="5797550" y="3573463"/>
            <a:ext cx="144463" cy="176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14" name="WordArt 12"/>
          <p:cNvSpPr>
            <a:spLocks noChangeArrowheads="1" noChangeShapeType="1" noTextEdit="1"/>
          </p:cNvSpPr>
          <p:nvPr/>
        </p:nvSpPr>
        <p:spPr bwMode="auto">
          <a:xfrm>
            <a:off x="6516688" y="3540125"/>
            <a:ext cx="144462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15" name="WordArt 13"/>
          <p:cNvSpPr>
            <a:spLocks noChangeArrowheads="1" noChangeShapeType="1" noTextEdit="1"/>
          </p:cNvSpPr>
          <p:nvPr/>
        </p:nvSpPr>
        <p:spPr bwMode="auto">
          <a:xfrm>
            <a:off x="7207250" y="3540125"/>
            <a:ext cx="144463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16" name="WordArt 14"/>
          <p:cNvSpPr>
            <a:spLocks noChangeArrowheads="1" noChangeShapeType="1" noTextEdit="1"/>
          </p:cNvSpPr>
          <p:nvPr/>
        </p:nvSpPr>
        <p:spPr bwMode="auto">
          <a:xfrm>
            <a:off x="7927975" y="3573463"/>
            <a:ext cx="144463" cy="176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17" name="WordArt 15"/>
          <p:cNvSpPr>
            <a:spLocks noChangeArrowheads="1" noChangeShapeType="1" noTextEdit="1"/>
          </p:cNvSpPr>
          <p:nvPr/>
        </p:nvSpPr>
        <p:spPr bwMode="auto">
          <a:xfrm>
            <a:off x="971550" y="3573463"/>
            <a:ext cx="21590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- 5</a:t>
            </a:r>
          </a:p>
        </p:txBody>
      </p:sp>
      <p:sp>
        <p:nvSpPr>
          <p:cNvPr id="18" name="WordArt 16"/>
          <p:cNvSpPr>
            <a:spLocks noChangeArrowheads="1" noChangeShapeType="1" noTextEdit="1"/>
          </p:cNvSpPr>
          <p:nvPr/>
        </p:nvSpPr>
        <p:spPr bwMode="auto">
          <a:xfrm>
            <a:off x="1692275" y="3573463"/>
            <a:ext cx="21590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- 4</a:t>
            </a:r>
          </a:p>
        </p:txBody>
      </p:sp>
      <p:sp>
        <p:nvSpPr>
          <p:cNvPr id="19" name="WordArt 17"/>
          <p:cNvSpPr>
            <a:spLocks noChangeArrowheads="1" noChangeShapeType="1" noTextEdit="1"/>
          </p:cNvSpPr>
          <p:nvPr/>
        </p:nvSpPr>
        <p:spPr bwMode="auto">
          <a:xfrm>
            <a:off x="2484438" y="3573463"/>
            <a:ext cx="21590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- 3</a:t>
            </a:r>
          </a:p>
        </p:txBody>
      </p:sp>
      <p:sp>
        <p:nvSpPr>
          <p:cNvPr id="20" name="WordArt 18"/>
          <p:cNvSpPr>
            <a:spLocks noChangeArrowheads="1" noChangeShapeType="1" noTextEdit="1"/>
          </p:cNvSpPr>
          <p:nvPr/>
        </p:nvSpPr>
        <p:spPr bwMode="auto">
          <a:xfrm>
            <a:off x="3203575" y="3573463"/>
            <a:ext cx="217488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- 2</a:t>
            </a:r>
          </a:p>
        </p:txBody>
      </p:sp>
      <p:sp>
        <p:nvSpPr>
          <p:cNvPr id="21" name="WordArt 19"/>
          <p:cNvSpPr>
            <a:spLocks noChangeArrowheads="1" noChangeShapeType="1" noTextEdit="1"/>
          </p:cNvSpPr>
          <p:nvPr/>
        </p:nvSpPr>
        <p:spPr bwMode="auto">
          <a:xfrm>
            <a:off x="3924300" y="3573463"/>
            <a:ext cx="21590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- 1</a:t>
            </a:r>
          </a:p>
        </p:txBody>
      </p:sp>
      <p:sp>
        <p:nvSpPr>
          <p:cNvPr id="22" name="WordArt 20"/>
          <p:cNvSpPr>
            <a:spLocks noChangeArrowheads="1" noChangeShapeType="1" noTextEdit="1"/>
          </p:cNvSpPr>
          <p:nvPr/>
        </p:nvSpPr>
        <p:spPr bwMode="auto">
          <a:xfrm>
            <a:off x="4714875" y="4044950"/>
            <a:ext cx="217488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- 1</a:t>
            </a: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4714875" y="4765675"/>
            <a:ext cx="217488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- 2</a:t>
            </a:r>
          </a:p>
        </p:txBody>
      </p:sp>
      <p:sp>
        <p:nvSpPr>
          <p:cNvPr id="24" name="WordArt 22"/>
          <p:cNvSpPr>
            <a:spLocks noChangeArrowheads="1" noChangeShapeType="1" noTextEdit="1"/>
          </p:cNvSpPr>
          <p:nvPr/>
        </p:nvSpPr>
        <p:spPr bwMode="auto">
          <a:xfrm>
            <a:off x="4716463" y="5484813"/>
            <a:ext cx="215900" cy="176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- 3</a:t>
            </a:r>
          </a:p>
        </p:txBody>
      </p:sp>
      <p:sp>
        <p:nvSpPr>
          <p:cNvPr id="25" name="WordArt 23"/>
          <p:cNvSpPr>
            <a:spLocks noChangeArrowheads="1" noChangeShapeType="1" noTextEdit="1"/>
          </p:cNvSpPr>
          <p:nvPr/>
        </p:nvSpPr>
        <p:spPr bwMode="auto">
          <a:xfrm>
            <a:off x="4714875" y="6092825"/>
            <a:ext cx="217488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- 4</a:t>
            </a:r>
          </a:p>
        </p:txBody>
      </p:sp>
      <p:sp>
        <p:nvSpPr>
          <p:cNvPr id="26" name="WordArt 24"/>
          <p:cNvSpPr>
            <a:spLocks noChangeArrowheads="1" noChangeShapeType="1" noTextEdit="1"/>
          </p:cNvSpPr>
          <p:nvPr/>
        </p:nvSpPr>
        <p:spPr bwMode="auto">
          <a:xfrm>
            <a:off x="4356100" y="3500438"/>
            <a:ext cx="144463" cy="176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1538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>
              <a:latin typeface="Arial" charset="0"/>
            </a:endParaRPr>
          </a:p>
        </p:txBody>
      </p:sp>
      <p:sp>
        <p:nvSpPr>
          <p:cNvPr id="28" name="Rectangle 8"/>
          <p:cNvSpPr txBox="1">
            <a:spLocks noChangeArrowheads="1"/>
          </p:cNvSpPr>
          <p:nvPr/>
        </p:nvSpPr>
        <p:spPr bwMode="auto">
          <a:xfrm>
            <a:off x="107950" y="676275"/>
            <a:ext cx="2016125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altLang="pt-BR" sz="3600">
                <a:latin typeface="Calibri" pitchFamily="34" charset="0"/>
              </a:rPr>
              <a:t>Observe:</a:t>
            </a:r>
            <a:r>
              <a:rPr lang="pt-BR" altLang="pt-BR" sz="4400">
                <a:latin typeface="Calibri" pitchFamily="34" charset="0"/>
              </a:rPr>
              <a:t> </a:t>
            </a:r>
          </a:p>
        </p:txBody>
      </p:sp>
      <p:sp>
        <p:nvSpPr>
          <p:cNvPr id="15388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2320" name="Grupo 12319"/>
          <p:cNvGrpSpPr>
            <a:grpSpLocks/>
          </p:cNvGrpSpPr>
          <p:nvPr/>
        </p:nvGrpSpPr>
        <p:grpSpPr bwMode="auto">
          <a:xfrm>
            <a:off x="4500563" y="981075"/>
            <a:ext cx="2706687" cy="3289300"/>
            <a:chOff x="3851920" y="980728"/>
            <a:chExt cx="3960440" cy="3288890"/>
          </a:xfrm>
        </p:grpSpPr>
        <p:sp>
          <p:nvSpPr>
            <p:cNvPr id="3" name="Forma livre 2"/>
            <p:cNvSpPr/>
            <p:nvPr/>
          </p:nvSpPr>
          <p:spPr>
            <a:xfrm>
              <a:off x="3851920" y="980728"/>
              <a:ext cx="2065003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 flipH="1">
              <a:off x="5747357" y="980728"/>
              <a:ext cx="2065003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8" name="Elipse 47"/>
          <p:cNvSpPr/>
          <p:nvPr/>
        </p:nvSpPr>
        <p:spPr>
          <a:xfrm>
            <a:off x="5046663" y="3370263"/>
            <a:ext cx="142875" cy="144462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573838" y="3355975"/>
            <a:ext cx="142875" cy="14446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344" name="Retângulo 49"/>
          <p:cNvSpPr>
            <a:spLocks noChangeArrowheads="1"/>
          </p:cNvSpPr>
          <p:nvPr/>
        </p:nvSpPr>
        <p:spPr bwMode="auto">
          <a:xfrm>
            <a:off x="4930775" y="1804988"/>
            <a:ext cx="216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>
                <a:latin typeface="Arial" charset="0"/>
              </a:rPr>
              <a:t>Zeros da função</a:t>
            </a:r>
          </a:p>
        </p:txBody>
      </p:sp>
      <p:sp>
        <p:nvSpPr>
          <p:cNvPr id="36" name="Seta em curva para baixo 35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6300788" y="2276475"/>
            <a:ext cx="273050" cy="865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5162550" y="2276475"/>
            <a:ext cx="273050" cy="865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>
            <a:spLocks noChangeArrowheads="1"/>
          </p:cNvSpPr>
          <p:nvPr/>
        </p:nvSpPr>
        <p:spPr bwMode="auto">
          <a:xfrm>
            <a:off x="1908175" y="1489075"/>
            <a:ext cx="18002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>
                <a:latin typeface="Arial" charset="0"/>
              </a:rPr>
              <a:t>Intersecção com o eixo oy</a:t>
            </a:r>
          </a:p>
        </p:txBody>
      </p:sp>
      <p:cxnSp>
        <p:nvCxnSpPr>
          <p:cNvPr id="43" name="Conector reto 42"/>
          <p:cNvCxnSpPr/>
          <p:nvPr/>
        </p:nvCxnSpPr>
        <p:spPr>
          <a:xfrm flipH="1">
            <a:off x="4572000" y="4292600"/>
            <a:ext cx="126841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795963" y="42211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4514850" y="1239838"/>
            <a:ext cx="142875" cy="1444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3533775" y="1449388"/>
            <a:ext cx="865188" cy="293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5867400" y="3427413"/>
            <a:ext cx="1588" cy="8382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49"/>
          <p:cNvSpPr>
            <a:spLocks noChangeArrowheads="1"/>
          </p:cNvSpPr>
          <p:nvPr/>
        </p:nvSpPr>
        <p:spPr bwMode="auto">
          <a:xfrm>
            <a:off x="6443663" y="4829175"/>
            <a:ext cx="1008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>
                <a:latin typeface="Arial" charset="0"/>
              </a:rPr>
              <a:t>Vértice</a:t>
            </a:r>
          </a:p>
        </p:txBody>
      </p:sp>
      <p:cxnSp>
        <p:nvCxnSpPr>
          <p:cNvPr id="53" name="Conector de seta reta 52"/>
          <p:cNvCxnSpPr/>
          <p:nvPr/>
        </p:nvCxnSpPr>
        <p:spPr>
          <a:xfrm flipH="1" flipV="1">
            <a:off x="5883275" y="4437063"/>
            <a:ext cx="590550" cy="561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810250" y="33575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4513263" y="42211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Retângulo 4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52120" y="2761764"/>
            <a:ext cx="547613" cy="52322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57" name="Retângulo 4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23928" y="3933056"/>
            <a:ext cx="547613" cy="523220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475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475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975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475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475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975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475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975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9475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9975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475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975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1475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975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475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975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3475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975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4475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4975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475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975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6475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6975"/>
                            </p:stCondLst>
                            <p:childTnLst>
                              <p:par>
                                <p:cTn id="1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7475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475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1475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2475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3575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4575"/>
                            </p:stCondLst>
                            <p:childTnLst>
                              <p:par>
                                <p:cTn id="15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28075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9075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30075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31075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32075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33675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34675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36075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37075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38475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utoUpdateAnimBg="0"/>
      <p:bldP spid="28" grpId="1"/>
      <p:bldP spid="48" grpId="0" animBg="1" autoUpdateAnimBg="0"/>
      <p:bldP spid="49" grpId="0" animBg="1" autoUpdateAnimBg="0"/>
      <p:bldP spid="13344" grpId="0"/>
      <p:bldP spid="36" grpId="0" animBg="1"/>
      <p:bldP spid="37" grpId="0"/>
      <p:bldP spid="41" grpId="0"/>
      <p:bldP spid="46" grpId="0" animBg="1" autoUpdateAnimBg="0"/>
      <p:bldP spid="47" grpId="0" animBg="1" autoUpdateAnimBg="0"/>
      <p:bldP spid="52" grpId="0"/>
      <p:bldP spid="54" grpId="0" animBg="1" autoUpdateAnimBg="0"/>
      <p:bldP spid="5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90550" y="836613"/>
            <a:ext cx="7797800" cy="15843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Para encontrar os zeros da função, resolvemos a equação do 2º grau usando </a:t>
            </a:r>
            <a:r>
              <a:rPr lang="pt-BR" altLang="pt-BR" sz="3200" b="1" kern="0" dirty="0" smtClean="0"/>
              <a:t>DELTA </a:t>
            </a:r>
            <a:r>
              <a:rPr lang="pt-BR" altLang="pt-BR" sz="3200" kern="0" dirty="0" smtClean="0"/>
              <a:t>e </a:t>
            </a:r>
            <a:r>
              <a:rPr lang="pt-BR" altLang="pt-BR" sz="3200" b="1" kern="0" dirty="0" smtClean="0"/>
              <a:t>BÁSKARA.</a:t>
            </a:r>
            <a:endParaRPr lang="pt-BR" altLang="pt-BR" sz="3200" kern="0" dirty="0" smtClean="0"/>
          </a:p>
        </p:txBody>
      </p:sp>
      <p:sp>
        <p:nvSpPr>
          <p:cNvPr id="5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3645024"/>
            <a:ext cx="2808312" cy="792088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7" name="Seta em curva para baixo 6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9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38498" y="3284835"/>
            <a:ext cx="2676922" cy="1368301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68313" y="981075"/>
            <a:ext cx="8351837" cy="12239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Para encontrar a intersecção com o eixo </a:t>
            </a:r>
            <a:r>
              <a:rPr lang="pt-BR" altLang="pt-BR" sz="3600" kern="0" dirty="0" err="1" smtClean="0"/>
              <a:t>oy</a:t>
            </a:r>
            <a:r>
              <a:rPr lang="pt-BR" altLang="pt-BR" sz="3600" kern="0" dirty="0" smtClean="0"/>
              <a:t> usamos:</a:t>
            </a:r>
          </a:p>
        </p:txBody>
      </p:sp>
      <p:sp>
        <p:nvSpPr>
          <p:cNvPr id="5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32240" y="1628800"/>
            <a:ext cx="1368152" cy="720079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2636838"/>
            <a:ext cx="8496300" cy="1223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Para encontrar as coordenadas do vértice usamos as fórmulas: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2771775" y="4508500"/>
            <a:ext cx="989013" cy="28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4509120"/>
            <a:ext cx="2179711" cy="792088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60441" y="3861048"/>
            <a:ext cx="2179711" cy="1224136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80112" y="5013176"/>
            <a:ext cx="2179711" cy="1224136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771775" y="4945063"/>
            <a:ext cx="2778125" cy="715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 em curva para baixo 18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7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13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3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8713787" cy="11525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err="1" smtClean="0"/>
              <a:t>Ex</a:t>
            </a:r>
            <a:r>
              <a:rPr lang="pt-BR" altLang="pt-BR" sz="3600" kern="0" dirty="0" smtClean="0"/>
              <a:t>: Observe a função abaixo e responda cada alternativa:  </a:t>
            </a:r>
          </a:p>
        </p:txBody>
      </p:sp>
      <p:sp>
        <p:nvSpPr>
          <p:cNvPr id="6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03810" y="2132856"/>
            <a:ext cx="4284414" cy="72008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7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3068960"/>
            <a:ext cx="7056784" cy="792088"/>
          </a:xfrm>
          <a:prstGeom prst="rect">
            <a:avLst/>
          </a:prstGeom>
          <a:blipFill rotWithShape="1">
            <a:blip r:embed="rId5" cstate="print"/>
            <a:stretch>
              <a:fillRect l="-1901" t="-11538" b="-10000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7904" y="2132856"/>
            <a:ext cx="576064" cy="64807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16250" y="3933056"/>
            <a:ext cx="891654" cy="720080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032" y="2132856"/>
            <a:ext cx="513115" cy="720080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31093" y="2132856"/>
            <a:ext cx="513115" cy="720080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1800" y="4581128"/>
            <a:ext cx="1251228" cy="720080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3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1800" y="5157192"/>
            <a:ext cx="936104" cy="720080"/>
          </a:xfrm>
          <a:prstGeom prst="rect">
            <a:avLst/>
          </a:prstGeom>
          <a:blipFill rotWithShape="1">
            <a:blip r:embed="rId11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Seta em curva para baixo 23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2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8.33333E-7 -3.33333E-6 L -0.14965 0.257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43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3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38889E-6 4.07407E-6 L -0.27222 0.3465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" y="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4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-0.38923 0.430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2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26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4608512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Observe e responda: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07950" y="2276475"/>
            <a:ext cx="6696075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/>
              <a:t>b</a:t>
            </a:r>
            <a:r>
              <a:rPr lang="pt-BR" altLang="pt-BR" sz="3600" kern="0" dirty="0" smtClean="0"/>
              <a:t>) Determine sua concavidade.</a:t>
            </a:r>
          </a:p>
        </p:txBody>
      </p:sp>
      <p:sp>
        <p:nvSpPr>
          <p:cNvPr id="13" name="Seta em curva para baixo 12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07950" y="3429000"/>
            <a:ext cx="8928100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Como </a:t>
            </a:r>
            <a:r>
              <a:rPr lang="pt-BR" altLang="pt-BR" sz="3600" kern="0" dirty="0" smtClean="0">
                <a:solidFill>
                  <a:srgbClr val="FF0000"/>
                </a:solidFill>
              </a:rPr>
              <a:t>a=1  (a &gt; 0)</a:t>
            </a:r>
            <a:r>
              <a:rPr lang="pt-BR" altLang="pt-BR" sz="3600" kern="0" dirty="0" smtClean="0"/>
              <a:t> , sua concavidade será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34925" y="4365625"/>
            <a:ext cx="4338638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/>
              <a:t>v</a:t>
            </a:r>
            <a:r>
              <a:rPr lang="pt-BR" altLang="pt-BR" sz="3600" kern="0" dirty="0" smtClean="0"/>
              <a:t>oltada para </a:t>
            </a:r>
            <a:r>
              <a:rPr lang="pt-BR" altLang="pt-BR" sz="3600" kern="0" dirty="0" smtClean="0">
                <a:solidFill>
                  <a:srgbClr val="FF0000"/>
                </a:solidFill>
              </a:rPr>
              <a:t>cima.</a:t>
            </a:r>
            <a:endParaRPr lang="pt-BR" altLang="pt-BR" sz="3600" kern="0" dirty="0" smtClean="0"/>
          </a:p>
        </p:txBody>
      </p:sp>
      <p:grpSp>
        <p:nvGrpSpPr>
          <p:cNvPr id="19" name="Grupo 18"/>
          <p:cNvGrpSpPr>
            <a:grpSpLocks/>
          </p:cNvGrpSpPr>
          <p:nvPr/>
        </p:nvGrpSpPr>
        <p:grpSpPr bwMode="auto">
          <a:xfrm>
            <a:off x="5076825" y="4508500"/>
            <a:ext cx="863600" cy="1274763"/>
            <a:chOff x="3851920" y="980728"/>
            <a:chExt cx="3960440" cy="3288890"/>
          </a:xfrm>
        </p:grpSpPr>
        <p:sp>
          <p:nvSpPr>
            <p:cNvPr id="20" name="Forma livre 19"/>
            <p:cNvSpPr/>
            <p:nvPr/>
          </p:nvSpPr>
          <p:spPr>
            <a:xfrm>
              <a:off x="3851920" y="980728"/>
              <a:ext cx="2067583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Forma livre 20"/>
            <p:cNvSpPr/>
            <p:nvPr/>
          </p:nvSpPr>
          <p:spPr>
            <a:xfrm flipH="1">
              <a:off x="5744777" y="980728"/>
              <a:ext cx="2067583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3" name="Conector de seta reta 2"/>
          <p:cNvCxnSpPr/>
          <p:nvPr/>
        </p:nvCxnSpPr>
        <p:spPr>
          <a:xfrm flipV="1">
            <a:off x="5508625" y="4521200"/>
            <a:ext cx="0" cy="708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9908" y="1052637"/>
            <a:ext cx="4104580" cy="86419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 animBg="1"/>
      <p:bldP spid="14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4608512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Observe e responda: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-36513" y="2133600"/>
            <a:ext cx="7927976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/>
              <a:t>c</a:t>
            </a:r>
            <a:r>
              <a:rPr lang="pt-BR" altLang="pt-BR" sz="3600" kern="0" dirty="0" smtClean="0"/>
              <a:t>) Determine os zeros da função.</a:t>
            </a:r>
          </a:p>
        </p:txBody>
      </p:sp>
      <p:sp>
        <p:nvSpPr>
          <p:cNvPr id="13" name="Seta em curva para baixo 12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79388" y="3068638"/>
            <a:ext cx="4752975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Resolvendo DELTA: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338138" y="3933825"/>
            <a:ext cx="5170487" cy="7905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Resolvendo BÁSKARA:</a:t>
            </a:r>
          </a:p>
        </p:txBody>
      </p:sp>
      <p:sp>
        <p:nvSpPr>
          <p:cNvPr id="2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9908" y="1052637"/>
            <a:ext cx="4104580" cy="86419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6207" y="2996952"/>
            <a:ext cx="1382017" cy="646331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tângulo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38255" y="3934797"/>
            <a:ext cx="1814065" cy="646331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3" name="Retângulo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2120" y="4726885"/>
            <a:ext cx="1814065" cy="646331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93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 animBg="1"/>
      <p:bldP spid="14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4608512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Observe e responda: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2205038"/>
            <a:ext cx="918051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d) Determine a intersecção com o eixo </a:t>
            </a:r>
            <a:r>
              <a:rPr lang="pt-BR" altLang="pt-BR" sz="3600" b="1" kern="0" dirty="0" err="1" smtClean="0"/>
              <a:t>oy</a:t>
            </a:r>
            <a:r>
              <a:rPr lang="pt-BR" altLang="pt-BR" sz="3600" b="1" kern="0" dirty="0" smtClean="0"/>
              <a:t>.</a:t>
            </a:r>
            <a:endParaRPr lang="pt-BR" altLang="pt-BR" sz="3600" kern="0" dirty="0" smtClean="0"/>
          </a:p>
        </p:txBody>
      </p:sp>
      <p:sp>
        <p:nvSpPr>
          <p:cNvPr id="13" name="Seta em curva para baixo 12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79388" y="3429000"/>
            <a:ext cx="4392612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Como  y = c , temos: </a:t>
            </a:r>
          </a:p>
        </p:txBody>
      </p:sp>
      <p:sp>
        <p:nvSpPr>
          <p:cNvPr id="2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9908" y="1052637"/>
            <a:ext cx="4104580" cy="86419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6207" y="3502712"/>
            <a:ext cx="1814065" cy="646331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8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 animBg="1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79388" y="1485900"/>
            <a:ext cx="5040312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É toda função da forma:</a:t>
            </a:r>
            <a:r>
              <a:rPr lang="pt-BR" altLang="pt-BR" kern="0" dirty="0" smtClean="0"/>
              <a:t> </a:t>
            </a:r>
          </a:p>
        </p:txBody>
      </p:sp>
      <p:sp>
        <p:nvSpPr>
          <p:cNvPr id="7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27784" y="3429000"/>
            <a:ext cx="4470400" cy="863600"/>
          </a:xfrm>
          <a:prstGeom prst="rect">
            <a:avLst/>
          </a:prstGeom>
          <a:blipFill rotWithShape="1">
            <a:blip r:embed="rId4" cstate="print"/>
            <a:stretch>
              <a:fillRect l="-1637" b="-12057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7950" y="765175"/>
            <a:ext cx="8856663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Função quadrática ou Função do 2º grau</a:t>
            </a:r>
          </a:p>
        </p:txBody>
      </p:sp>
      <p:sp>
        <p:nvSpPr>
          <p:cNvPr id="16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680" y="2421384"/>
            <a:ext cx="5400600" cy="863600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33550" y="2421384"/>
            <a:ext cx="493158" cy="719584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Rectangle 8"/>
          <p:cNvSpPr txBox="1">
            <a:spLocks noChangeArrowheads="1"/>
          </p:cNvSpPr>
          <p:nvPr/>
        </p:nvSpPr>
        <p:spPr>
          <a:xfrm>
            <a:off x="179388" y="3284538"/>
            <a:ext cx="1368425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Onde:</a:t>
            </a:r>
            <a:r>
              <a:rPr lang="pt-BR" altLang="pt-BR" kern="0" dirty="0" smtClean="0"/>
              <a:t> </a:t>
            </a:r>
          </a:p>
        </p:txBody>
      </p:sp>
      <p:sp>
        <p:nvSpPr>
          <p:cNvPr id="20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02978" y="2420888"/>
            <a:ext cx="493158" cy="719584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1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83768" y="4365600"/>
            <a:ext cx="4470400" cy="863600"/>
          </a:xfrm>
          <a:prstGeom prst="rect">
            <a:avLst/>
          </a:prstGeom>
          <a:blipFill rotWithShape="1">
            <a:blip r:embed="rId8" cstate="print"/>
            <a:stretch>
              <a:fillRect t="-10563" b="-704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69626" y="2420888"/>
            <a:ext cx="493158" cy="719584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3" name="Rectangle 8"/>
          <p:cNvSpPr txBox="1">
            <a:spLocks noChangeArrowheads="1"/>
          </p:cNvSpPr>
          <p:nvPr/>
        </p:nvSpPr>
        <p:spPr>
          <a:xfrm>
            <a:off x="2444750" y="5294313"/>
            <a:ext cx="5549900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é o termo independente</a:t>
            </a:r>
            <a:endParaRPr lang="pt-BR" altLang="pt-BR" kern="0" dirty="0" smtClean="0"/>
          </a:p>
        </p:txBody>
      </p:sp>
      <p:sp>
        <p:nvSpPr>
          <p:cNvPr id="2" name="Seta em curva para baixo 1"/>
          <p:cNvSpPr/>
          <p:nvPr/>
        </p:nvSpPr>
        <p:spPr>
          <a:xfrm>
            <a:off x="8172450" y="5732463"/>
            <a:ext cx="503238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ctangle 8"/>
          <p:cNvSpPr txBox="1">
            <a:spLocks noChangeArrowheads="1"/>
          </p:cNvSpPr>
          <p:nvPr/>
        </p:nvSpPr>
        <p:spPr>
          <a:xfrm>
            <a:off x="7885113" y="6021388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63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2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-0.17934 0.14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93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6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3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35087 0.2731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" y="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6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4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48941 0.3990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48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8" grpId="0"/>
      <p:bldP spid="23" grpId="0"/>
      <p:bldP spid="2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4608512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Observe e responda: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2205038"/>
            <a:ext cx="918051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/>
              <a:t>e</a:t>
            </a:r>
            <a:r>
              <a:rPr lang="pt-BR" altLang="pt-BR" sz="3600" kern="0" dirty="0" smtClean="0"/>
              <a:t>) Determine as coordenadas do vértice.</a:t>
            </a:r>
          </a:p>
        </p:txBody>
      </p:sp>
      <p:sp>
        <p:nvSpPr>
          <p:cNvPr id="13" name="Seta em curva para baixo 12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79388" y="3429000"/>
            <a:ext cx="1655762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Como</a:t>
            </a:r>
          </a:p>
        </p:txBody>
      </p:sp>
      <p:sp>
        <p:nvSpPr>
          <p:cNvPr id="2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9908" y="1052637"/>
            <a:ext cx="4104580" cy="86419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429000" y="3429000"/>
            <a:ext cx="2151063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, temos: </a:t>
            </a:r>
          </a:p>
        </p:txBody>
      </p:sp>
      <p:sp>
        <p:nvSpPr>
          <p:cNvPr id="12" name="Retângulo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94239" y="3356992"/>
            <a:ext cx="1814065" cy="114076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6" name="Retângulo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94239" y="4798893"/>
            <a:ext cx="2030089" cy="1129476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9672" y="3429000"/>
            <a:ext cx="2151063" cy="792163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39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84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3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 animBg="1"/>
      <p:bldP spid="14" grpId="0"/>
      <p:bldP spid="17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4608512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Observe e responda: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1989138"/>
            <a:ext cx="51482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f) Construa o gráfico.</a:t>
            </a:r>
          </a:p>
        </p:txBody>
      </p:sp>
      <p:sp>
        <p:nvSpPr>
          <p:cNvPr id="13" name="Seta em curva para baixo 12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9908" y="1052637"/>
            <a:ext cx="4104580" cy="86419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4427538" y="2276475"/>
            <a:ext cx="1411287" cy="3289300"/>
            <a:chOff x="3851920" y="980728"/>
            <a:chExt cx="3960440" cy="3288890"/>
          </a:xfrm>
        </p:grpSpPr>
        <p:sp>
          <p:nvSpPr>
            <p:cNvPr id="18" name="Forma livre 17"/>
            <p:cNvSpPr/>
            <p:nvPr/>
          </p:nvSpPr>
          <p:spPr>
            <a:xfrm>
              <a:off x="3851920" y="980728"/>
              <a:ext cx="2067092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 flipH="1">
              <a:off x="5745268" y="980728"/>
              <a:ext cx="2067092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5" name="Conector de seta reta 4"/>
          <p:cNvCxnSpPr/>
          <p:nvPr/>
        </p:nvCxnSpPr>
        <p:spPr>
          <a:xfrm flipV="1">
            <a:off x="4572000" y="2770188"/>
            <a:ext cx="0" cy="3322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5400000" flipV="1">
            <a:off x="4638676" y="3567112"/>
            <a:ext cx="0" cy="3324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4830763" y="5165725"/>
            <a:ext cx="71437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394325" y="5151438"/>
            <a:ext cx="71438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541838" y="3467100"/>
            <a:ext cx="73025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105400" y="5553075"/>
            <a:ext cx="71438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5364163" y="5192713"/>
            <a:ext cx="285750" cy="3968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 smtClean="0"/>
              <a:t>3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4673600" y="5235575"/>
            <a:ext cx="285750" cy="3968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 smtClean="0"/>
              <a:t>2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286250" y="3321050"/>
            <a:ext cx="285750" cy="3952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 smtClean="0"/>
              <a:t>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8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3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6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8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 animBg="1"/>
      <p:bldP spid="14" grpId="0"/>
      <p:bldP spid="6" grpId="0" animBg="1"/>
      <p:bldP spid="21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1268413"/>
            <a:ext cx="8661400" cy="20891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Observando e analisando o gráfico de algumas funções quadráticas podemos tirar conclusões mesmo sem efetuar nenhum cálculo.</a:t>
            </a:r>
          </a:p>
        </p:txBody>
      </p:sp>
      <p:sp>
        <p:nvSpPr>
          <p:cNvPr id="7" name="Seta em curva para baixo 6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9388" y="3897313"/>
            <a:ext cx="8661400" cy="10445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Vamos analisar o gráfico a seguir: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127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2393950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Observe:</a:t>
            </a:r>
          </a:p>
        </p:txBody>
      </p:sp>
      <p:sp>
        <p:nvSpPr>
          <p:cNvPr id="13" name="Seta em curva para baixo 12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grpSp>
        <p:nvGrpSpPr>
          <p:cNvPr id="15" name="Grupo 14"/>
          <p:cNvGrpSpPr>
            <a:grpSpLocks/>
          </p:cNvGrpSpPr>
          <p:nvPr/>
        </p:nvGrpSpPr>
        <p:grpSpPr bwMode="auto">
          <a:xfrm flipV="1">
            <a:off x="2646363" y="1916113"/>
            <a:ext cx="1997075" cy="4032250"/>
            <a:chOff x="3851920" y="980728"/>
            <a:chExt cx="3960440" cy="3288890"/>
          </a:xfrm>
        </p:grpSpPr>
        <p:sp>
          <p:nvSpPr>
            <p:cNvPr id="18" name="Forma livre 17"/>
            <p:cNvSpPr/>
            <p:nvPr/>
          </p:nvSpPr>
          <p:spPr>
            <a:xfrm>
              <a:off x="3851920" y="980728"/>
              <a:ext cx="2065221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 flipH="1">
              <a:off x="5747139" y="980728"/>
              <a:ext cx="2065221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5" name="Conector de seta reta 4"/>
          <p:cNvCxnSpPr/>
          <p:nvPr/>
        </p:nvCxnSpPr>
        <p:spPr>
          <a:xfrm flipV="1">
            <a:off x="4572000" y="1003300"/>
            <a:ext cx="42863" cy="508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1681163" y="2997200"/>
            <a:ext cx="60594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046413" y="2940050"/>
            <a:ext cx="73025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197350" y="2924175"/>
            <a:ext cx="71438" cy="109538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557713" y="5553075"/>
            <a:ext cx="71437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21088" y="1901825"/>
            <a:ext cx="71437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4643438" y="1123950"/>
            <a:ext cx="4292600" cy="1009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 smtClean="0"/>
              <a:t>1º) Como a parábola tem concavidade voltada para baixo </a:t>
            </a:r>
            <a:r>
              <a:rPr lang="pt-BR" altLang="pt-BR" sz="2000" kern="0" dirty="0" smtClean="0">
                <a:solidFill>
                  <a:srgbClr val="FF0000"/>
                </a:solidFill>
              </a:rPr>
              <a:t>a</a:t>
            </a:r>
            <a:r>
              <a:rPr lang="pt-BR" altLang="pt-BR" sz="2000" kern="0" dirty="0" smtClean="0"/>
              <a:t> é negativo.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4984750" y="2081213"/>
            <a:ext cx="4051300" cy="10604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 smtClean="0"/>
              <a:t>2º) Os zeros da função são distintos e negativos.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932363" y="3357563"/>
            <a:ext cx="4049712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/>
              <a:t>3</a:t>
            </a:r>
            <a:r>
              <a:rPr lang="pt-BR" altLang="pt-BR" sz="2000" kern="0" dirty="0" smtClean="0"/>
              <a:t>º) A intersecção com o eixo y é negativa.</a:t>
            </a:r>
          </a:p>
        </p:txBody>
      </p:sp>
      <p:sp>
        <p:nvSpPr>
          <p:cNvPr id="2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32040" y="4221659"/>
            <a:ext cx="4049712" cy="1007541"/>
          </a:xfrm>
          <a:prstGeom prst="rect">
            <a:avLst/>
          </a:prstGeom>
          <a:blipFill rotWithShape="1">
            <a:blip r:embed="rId4" cstate="print"/>
            <a:stretch>
              <a:fillRect b="-1818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93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23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83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1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66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96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7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8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4" grpId="0"/>
      <p:bldP spid="6" grpId="0" animBg="1"/>
      <p:bldP spid="21" grpId="0" animBg="1"/>
      <p:bldP spid="22" grpId="0" animBg="1"/>
      <p:bldP spid="23" grpId="0" animBg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127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2393950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Observe:</a:t>
            </a:r>
          </a:p>
        </p:txBody>
      </p:sp>
      <p:sp>
        <p:nvSpPr>
          <p:cNvPr id="13" name="Seta em curva para baixo 12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4484688" y="1109663"/>
            <a:ext cx="1997075" cy="3241675"/>
            <a:chOff x="3851920" y="980728"/>
            <a:chExt cx="3960440" cy="3288890"/>
          </a:xfrm>
        </p:grpSpPr>
        <p:sp>
          <p:nvSpPr>
            <p:cNvPr id="18" name="Forma livre 17"/>
            <p:cNvSpPr/>
            <p:nvPr/>
          </p:nvSpPr>
          <p:spPr>
            <a:xfrm>
              <a:off x="3851920" y="980728"/>
              <a:ext cx="2065221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 flipH="1">
              <a:off x="5747139" y="980728"/>
              <a:ext cx="2065221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5" name="Conector de seta reta 4"/>
          <p:cNvCxnSpPr/>
          <p:nvPr/>
        </p:nvCxnSpPr>
        <p:spPr>
          <a:xfrm flipV="1">
            <a:off x="4572000" y="1003300"/>
            <a:ext cx="42863" cy="508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1681163" y="4394200"/>
            <a:ext cx="60594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5437188" y="4327525"/>
            <a:ext cx="71437" cy="109538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557713" y="1665288"/>
            <a:ext cx="71437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34925" y="1555750"/>
            <a:ext cx="4292600" cy="1009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 smtClean="0"/>
              <a:t>1º) Como a parábola tem concavidade voltada para cima </a:t>
            </a:r>
            <a:r>
              <a:rPr lang="pt-BR" altLang="pt-BR" sz="2000" kern="0" dirty="0" smtClean="0">
                <a:solidFill>
                  <a:srgbClr val="FF0000"/>
                </a:solidFill>
              </a:rPr>
              <a:t>a</a:t>
            </a:r>
            <a:r>
              <a:rPr lang="pt-BR" altLang="pt-BR" sz="2000" kern="0" dirty="0" smtClean="0"/>
              <a:t> é positivo.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79388" y="2657475"/>
            <a:ext cx="4051300" cy="7842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 smtClean="0"/>
              <a:t>2º) Os zeros da função são iguais e positivo (um ponto).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234950" y="3500438"/>
            <a:ext cx="404971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/>
              <a:t>3</a:t>
            </a:r>
            <a:r>
              <a:rPr lang="pt-BR" altLang="pt-BR" sz="2000" kern="0" dirty="0" smtClean="0"/>
              <a:t>º) A intersecção com o eixo y é positiva.</a:t>
            </a:r>
          </a:p>
        </p:txBody>
      </p:sp>
      <p:sp>
        <p:nvSpPr>
          <p:cNvPr id="24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4653707"/>
            <a:ext cx="4049712" cy="1007541"/>
          </a:xfrm>
          <a:prstGeom prst="rect">
            <a:avLst/>
          </a:prstGeom>
          <a:blipFill rotWithShape="1">
            <a:blip r:embed="rId4" cstate="print"/>
            <a:stretch>
              <a:fillRect b="-1205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42768" y="4725715"/>
            <a:ext cx="4049712" cy="1007541"/>
          </a:xfrm>
          <a:prstGeom prst="rect">
            <a:avLst/>
          </a:prstGeom>
          <a:blipFill rotWithShape="1">
            <a:blip r:embed="rId5" cstate="print"/>
            <a:stretch>
              <a:fillRect l="-1203" t="-3030" r="-2857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2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67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97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37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67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26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4" grpId="0"/>
      <p:bldP spid="21" grpId="0" animBg="1"/>
      <p:bldP spid="22" grpId="0" animBg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269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388" y="836613"/>
            <a:ext cx="2393950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Observe:</a:t>
            </a:r>
          </a:p>
        </p:txBody>
      </p:sp>
      <p:sp>
        <p:nvSpPr>
          <p:cNvPr id="13" name="Seta em curva para baixo 12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3216275" y="1628775"/>
            <a:ext cx="1382713" cy="2435225"/>
            <a:chOff x="3851920" y="980728"/>
            <a:chExt cx="3960440" cy="3288890"/>
          </a:xfrm>
        </p:grpSpPr>
        <p:sp>
          <p:nvSpPr>
            <p:cNvPr id="18" name="Forma livre 17"/>
            <p:cNvSpPr/>
            <p:nvPr/>
          </p:nvSpPr>
          <p:spPr>
            <a:xfrm>
              <a:off x="3851920" y="980728"/>
              <a:ext cx="2064339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 flipH="1">
              <a:off x="5748021" y="980728"/>
              <a:ext cx="2064339" cy="3288890"/>
            </a:xfrm>
            <a:custGeom>
              <a:avLst/>
              <a:gdLst>
                <a:gd name="connsiteX0" fmla="*/ 0 w 2064775"/>
                <a:gd name="connsiteY0" fmla="*/ 0 h 3288890"/>
                <a:gd name="connsiteX1" fmla="*/ 870155 w 2064775"/>
                <a:gd name="connsiteY1" fmla="*/ 2507226 h 3288890"/>
                <a:gd name="connsiteX2" fmla="*/ 1135626 w 2064775"/>
                <a:gd name="connsiteY2" fmla="*/ 2905432 h 3288890"/>
                <a:gd name="connsiteX3" fmla="*/ 1460091 w 2064775"/>
                <a:gd name="connsiteY3" fmla="*/ 3200400 h 3288890"/>
                <a:gd name="connsiteX4" fmla="*/ 1902542 w 2064775"/>
                <a:gd name="connsiteY4" fmla="*/ 3288890 h 3288890"/>
                <a:gd name="connsiteX5" fmla="*/ 2064775 w 2064775"/>
                <a:gd name="connsiteY5" fmla="*/ 3288890 h 32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775" h="3288890">
                  <a:moveTo>
                    <a:pt x="0" y="0"/>
                  </a:moveTo>
                  <a:lnTo>
                    <a:pt x="870155" y="2507226"/>
                  </a:lnTo>
                  <a:lnTo>
                    <a:pt x="1135626" y="2905432"/>
                  </a:lnTo>
                  <a:lnTo>
                    <a:pt x="1460091" y="3200400"/>
                  </a:lnTo>
                  <a:lnTo>
                    <a:pt x="1902542" y="3288890"/>
                  </a:lnTo>
                  <a:lnTo>
                    <a:pt x="2064775" y="3288890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5" name="Conector de seta reta 4"/>
          <p:cNvCxnSpPr/>
          <p:nvPr/>
        </p:nvCxnSpPr>
        <p:spPr>
          <a:xfrm flipV="1">
            <a:off x="4572000" y="1003300"/>
            <a:ext cx="42863" cy="508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1681163" y="4394200"/>
            <a:ext cx="60594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3851275" y="4005263"/>
            <a:ext cx="71438" cy="109537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557713" y="1665288"/>
            <a:ext cx="71437" cy="107950"/>
          </a:xfrm>
          <a:prstGeom prst="ellipse">
            <a:avLst/>
          </a:prstGeom>
          <a:solidFill>
            <a:srgbClr val="82F3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4643438" y="1125538"/>
            <a:ext cx="4292600" cy="10096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 smtClean="0"/>
              <a:t>1º) Como a parábola tem concavidade voltada para cima </a:t>
            </a:r>
            <a:r>
              <a:rPr lang="pt-BR" altLang="pt-BR" sz="2000" kern="0" dirty="0" smtClean="0">
                <a:solidFill>
                  <a:srgbClr val="FF0000"/>
                </a:solidFill>
              </a:rPr>
              <a:t>a</a:t>
            </a:r>
            <a:r>
              <a:rPr lang="pt-BR" altLang="pt-BR" sz="2000" kern="0" dirty="0" smtClean="0"/>
              <a:t> é positivo.</a:t>
            </a:r>
          </a:p>
        </p:txBody>
      </p:sp>
      <p:sp>
        <p:nvSpPr>
          <p:cNvPr id="26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6893" y="2132856"/>
            <a:ext cx="4281611" cy="641189"/>
          </a:xfrm>
          <a:prstGeom prst="rect">
            <a:avLst/>
          </a:prstGeom>
          <a:blipFill rotWithShape="1">
            <a:blip r:embed="rId4" cstate="print"/>
            <a:stretch>
              <a:fillRect l="-712" t="-4762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914900" y="2708275"/>
            <a:ext cx="4049713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2000" kern="0" dirty="0"/>
              <a:t>3</a:t>
            </a:r>
            <a:r>
              <a:rPr lang="pt-BR" altLang="pt-BR" sz="2000" kern="0" dirty="0" smtClean="0"/>
              <a:t>º) A intersecção com o eixo y é positiva.</a:t>
            </a:r>
          </a:p>
        </p:txBody>
      </p:sp>
      <p:sp>
        <p:nvSpPr>
          <p:cNvPr id="23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8024" y="3428926"/>
            <a:ext cx="4049713" cy="792162"/>
          </a:xfrm>
          <a:prstGeom prst="rect">
            <a:avLst/>
          </a:prstGeom>
          <a:blipFill rotWithShape="1">
            <a:blip r:embed="rId5" cstate="print"/>
            <a:stretch>
              <a:fillRect t="-3846" b="-2308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Títul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8024" y="4653136"/>
            <a:ext cx="4049713" cy="792162"/>
          </a:xfrm>
          <a:prstGeom prst="rect">
            <a:avLst/>
          </a:prstGeom>
          <a:blipFill rotWithShape="1">
            <a:blip r:embed="rId6" cstate="print"/>
            <a:stretch>
              <a:fillRect l="-451" t="-3846" r="-2105" b="-2308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2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2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47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77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21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51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18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48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4" grpId="0"/>
      <p:bldP spid="21" grpId="0" animBg="1"/>
      <p:bldP spid="22" grpId="0" animBg="1"/>
      <p:bldP spid="25" grpId="0"/>
      <p:bldP spid="25" grpId="1"/>
      <p:bldP spid="27" grpId="0"/>
      <p:bldP spid="2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WordArt 7"/>
          <p:cNvSpPr>
            <a:spLocks noChangeArrowheads="1" noChangeShapeType="1" noTextEdit="1"/>
          </p:cNvSpPr>
          <p:nvPr/>
        </p:nvSpPr>
        <p:spPr bwMode="auto">
          <a:xfrm>
            <a:off x="1692275" y="2276475"/>
            <a:ext cx="5400675" cy="21415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FIM</a:t>
            </a:r>
          </a:p>
        </p:txBody>
      </p:sp>
      <p:sp>
        <p:nvSpPr>
          <p:cNvPr id="28676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2592388" y="3573463"/>
            <a:ext cx="971550" cy="7191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3</a:t>
            </a:r>
            <a:endParaRPr lang="pt-BR" altLang="pt-BR" kern="0" dirty="0" smtClean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468313" y="765175"/>
            <a:ext cx="7920037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Na função abaixo determine o valor de:</a:t>
            </a:r>
          </a:p>
        </p:txBody>
      </p:sp>
      <p:sp>
        <p:nvSpPr>
          <p:cNvPr id="16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2565400"/>
            <a:ext cx="5400600" cy="86360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26714" y="2565400"/>
            <a:ext cx="493158" cy="7195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9992" y="2564904"/>
            <a:ext cx="493158" cy="719584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68372" y="2522392"/>
            <a:ext cx="493158" cy="719584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4128" y="1197248"/>
            <a:ext cx="493158" cy="719584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1920" y="1197248"/>
            <a:ext cx="493158" cy="719584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674" y="1197248"/>
            <a:ext cx="493158" cy="719584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683125" y="1341438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e</a:t>
            </a:r>
            <a:endParaRPr lang="pt-BR" altLang="pt-BR" kern="0" dirty="0" smtClean="0"/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3132138" y="1268413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,</a:t>
            </a:r>
            <a:endParaRPr lang="pt-BR" altLang="pt-BR" kern="0" dirty="0" smtClean="0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2593975" y="4437063"/>
            <a:ext cx="1114425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-8</a:t>
            </a:r>
            <a:endParaRPr lang="pt-BR" altLang="pt-BR" kern="0" dirty="0" smtClean="0"/>
          </a:p>
        </p:txBody>
      </p:sp>
      <p:sp>
        <p:nvSpPr>
          <p:cNvPr id="27" name="Rectangle 8"/>
          <p:cNvSpPr txBox="1">
            <a:spLocks noChangeArrowheads="1"/>
          </p:cNvSpPr>
          <p:nvPr/>
        </p:nvSpPr>
        <p:spPr>
          <a:xfrm>
            <a:off x="2592388" y="5229225"/>
            <a:ext cx="971550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4</a:t>
            </a:r>
            <a:endParaRPr lang="pt-BR" altLang="pt-BR" kern="0" dirty="0" smtClean="0"/>
          </a:p>
        </p:txBody>
      </p:sp>
      <p:sp>
        <p:nvSpPr>
          <p:cNvPr id="5136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8" name="Seta em curva para baixo 17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8" name="Rectangle 8"/>
          <p:cNvSpPr txBox="1">
            <a:spLocks noChangeArrowheads="1"/>
          </p:cNvSpPr>
          <p:nvPr/>
        </p:nvSpPr>
        <p:spPr>
          <a:xfrm>
            <a:off x="6156325" y="1341438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:</a:t>
            </a:r>
            <a:endParaRPr lang="pt-BR" altLang="pt-BR" kern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400"/>
                            </p:stCondLst>
                            <p:childTnLst>
                              <p:par>
                                <p:cTn id="4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6754 0.126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4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5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23959 0.2520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2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200"/>
                            </p:stCondLst>
                            <p:childTnLst>
                              <p:par>
                                <p:cTn id="6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783 0.3738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2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8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/>
      <p:bldP spid="25" grpId="0"/>
      <p:bldP spid="26" grpId="0"/>
      <p:bldP spid="27" grpId="0"/>
      <p:bldP spid="18" grpId="0" animBg="1"/>
      <p:bldP spid="21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2592388" y="3573463"/>
            <a:ext cx="971550" cy="7191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-1</a:t>
            </a:r>
            <a:endParaRPr lang="pt-BR" altLang="pt-BR" kern="0" dirty="0" smtClean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468313" y="765175"/>
            <a:ext cx="7920037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Na função abaixo determine o valor de:</a:t>
            </a:r>
          </a:p>
        </p:txBody>
      </p:sp>
      <p:sp>
        <p:nvSpPr>
          <p:cNvPr id="16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2565400"/>
            <a:ext cx="5400600" cy="86360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26714" y="2565400"/>
            <a:ext cx="493158" cy="7195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9992" y="2564904"/>
            <a:ext cx="493158" cy="719584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68372" y="2522392"/>
            <a:ext cx="493158" cy="719584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4128" y="1197248"/>
            <a:ext cx="493158" cy="719584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1920" y="1197248"/>
            <a:ext cx="493158" cy="719584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674" y="1197248"/>
            <a:ext cx="493158" cy="719584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683125" y="1341438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e</a:t>
            </a:r>
            <a:endParaRPr lang="pt-BR" altLang="pt-BR" kern="0" dirty="0" smtClean="0"/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3132138" y="1268413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,</a:t>
            </a:r>
            <a:endParaRPr lang="pt-BR" altLang="pt-BR" kern="0" dirty="0" smtClean="0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2593975" y="4437063"/>
            <a:ext cx="1114425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2</a:t>
            </a:r>
            <a:endParaRPr lang="pt-BR" altLang="pt-BR" kern="0" dirty="0" smtClean="0"/>
          </a:p>
        </p:txBody>
      </p:sp>
      <p:sp>
        <p:nvSpPr>
          <p:cNvPr id="27" name="Rectangle 8"/>
          <p:cNvSpPr txBox="1">
            <a:spLocks noChangeArrowheads="1"/>
          </p:cNvSpPr>
          <p:nvPr/>
        </p:nvSpPr>
        <p:spPr>
          <a:xfrm>
            <a:off x="2592388" y="5229225"/>
            <a:ext cx="971550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-1</a:t>
            </a:r>
            <a:endParaRPr lang="pt-BR" altLang="pt-BR" kern="0" dirty="0" smtClean="0"/>
          </a:p>
        </p:txBody>
      </p:sp>
      <p:sp>
        <p:nvSpPr>
          <p:cNvPr id="6160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8" name="Seta em curva para baixo 17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3" name="Rectangle 8"/>
          <p:cNvSpPr txBox="1">
            <a:spLocks noChangeArrowheads="1"/>
          </p:cNvSpPr>
          <p:nvPr/>
        </p:nvSpPr>
        <p:spPr>
          <a:xfrm>
            <a:off x="6156325" y="1341438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:</a:t>
            </a:r>
            <a:endParaRPr lang="pt-BR" altLang="pt-BR" kern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400"/>
                            </p:stCondLst>
                            <p:childTnLst>
                              <p:par>
                                <p:cTn id="4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6754 0.126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4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1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100"/>
                            </p:stCondLst>
                            <p:childTnLst>
                              <p:par>
                                <p:cTn id="5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23959 0.2520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1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2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200"/>
                            </p:stCondLst>
                            <p:childTnLst>
                              <p:par>
                                <p:cTn id="6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783 0.3738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2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9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/>
      <p:bldP spid="25" grpId="0"/>
      <p:bldP spid="26" grpId="0"/>
      <p:bldP spid="27" grpId="0"/>
      <p:bldP spid="18" grpId="0" animBg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2592388" y="3573463"/>
            <a:ext cx="971550" cy="7191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1</a:t>
            </a:r>
            <a:endParaRPr lang="pt-BR" altLang="pt-BR" kern="0" dirty="0" smtClean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468313" y="765175"/>
            <a:ext cx="7920037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Na função abaixo determine o valor de:</a:t>
            </a:r>
          </a:p>
        </p:txBody>
      </p:sp>
      <p:sp>
        <p:nvSpPr>
          <p:cNvPr id="16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2565400"/>
            <a:ext cx="5400600" cy="86360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26714" y="2565400"/>
            <a:ext cx="493158" cy="7195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7984" y="2564904"/>
            <a:ext cx="493158" cy="719584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2120" y="2522392"/>
            <a:ext cx="493158" cy="719584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4128" y="1197248"/>
            <a:ext cx="493158" cy="719584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1920" y="1197248"/>
            <a:ext cx="493158" cy="719584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674" y="1197248"/>
            <a:ext cx="493158" cy="719584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683125" y="1341438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e</a:t>
            </a:r>
            <a:endParaRPr lang="pt-BR" altLang="pt-BR" kern="0" dirty="0" smtClean="0"/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3132138" y="1268413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,</a:t>
            </a:r>
            <a:endParaRPr lang="pt-BR" altLang="pt-BR" kern="0" dirty="0" smtClean="0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2593975" y="4437063"/>
            <a:ext cx="1114425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-5</a:t>
            </a:r>
            <a:endParaRPr lang="pt-BR" altLang="pt-BR" kern="0" dirty="0" smtClean="0"/>
          </a:p>
        </p:txBody>
      </p:sp>
      <p:sp>
        <p:nvSpPr>
          <p:cNvPr id="27" name="Rectangle 8"/>
          <p:cNvSpPr txBox="1">
            <a:spLocks noChangeArrowheads="1"/>
          </p:cNvSpPr>
          <p:nvPr/>
        </p:nvSpPr>
        <p:spPr>
          <a:xfrm>
            <a:off x="2592388" y="5229225"/>
            <a:ext cx="971550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6</a:t>
            </a:r>
            <a:endParaRPr lang="pt-BR" altLang="pt-BR" kern="0" dirty="0" smtClean="0"/>
          </a:p>
        </p:txBody>
      </p:sp>
      <p:sp>
        <p:nvSpPr>
          <p:cNvPr id="7184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8" name="Seta em curva para baixo 17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3" name="Rectangle 8"/>
          <p:cNvSpPr txBox="1">
            <a:spLocks noChangeArrowheads="1"/>
          </p:cNvSpPr>
          <p:nvPr/>
        </p:nvSpPr>
        <p:spPr>
          <a:xfrm>
            <a:off x="6156325" y="1341438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:</a:t>
            </a:r>
            <a:endParaRPr lang="pt-BR" altLang="pt-BR" kern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400"/>
                            </p:stCondLst>
                            <p:childTnLst>
                              <p:par>
                                <p:cTn id="4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6754 0.126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4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5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23959 0.2520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2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200"/>
                            </p:stCondLst>
                            <p:childTnLst>
                              <p:par>
                                <p:cTn id="6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783 0.3738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2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8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/>
      <p:bldP spid="25" grpId="0"/>
      <p:bldP spid="26" grpId="0"/>
      <p:bldP spid="27" grpId="0"/>
      <p:bldP spid="18" grpId="0" animBg="1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2592388" y="3573463"/>
            <a:ext cx="1116012" cy="7191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-2</a:t>
            </a:r>
            <a:endParaRPr lang="pt-BR" altLang="pt-BR" kern="0" dirty="0" smtClean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468313" y="765175"/>
            <a:ext cx="7920037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kern="0" dirty="0" smtClean="0"/>
              <a:t>Na função abaixo determine o valor de:</a:t>
            </a:r>
          </a:p>
        </p:txBody>
      </p:sp>
      <p:sp>
        <p:nvSpPr>
          <p:cNvPr id="16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2565400"/>
            <a:ext cx="5688632" cy="86360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26714" y="2565400"/>
            <a:ext cx="493158" cy="7195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7984" y="2564904"/>
            <a:ext cx="493158" cy="719584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2120" y="2522392"/>
            <a:ext cx="493158" cy="719584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4128" y="1197248"/>
            <a:ext cx="493158" cy="719584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1920" y="1197248"/>
            <a:ext cx="493158" cy="719584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ctangle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674" y="1197248"/>
            <a:ext cx="493158" cy="719584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683125" y="1341438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/>
              <a:t>e</a:t>
            </a:r>
            <a:endParaRPr lang="pt-BR" altLang="pt-BR" kern="0" dirty="0" smtClean="0"/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3132138" y="1268413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,</a:t>
            </a:r>
            <a:endParaRPr lang="pt-BR" altLang="pt-BR" kern="0" dirty="0" smtClean="0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2593975" y="4437063"/>
            <a:ext cx="1114425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4</a:t>
            </a:r>
            <a:endParaRPr lang="pt-BR" altLang="pt-BR" kern="0" dirty="0" smtClean="0"/>
          </a:p>
        </p:txBody>
      </p:sp>
      <p:sp>
        <p:nvSpPr>
          <p:cNvPr id="27" name="Rectangle 8"/>
          <p:cNvSpPr txBox="1">
            <a:spLocks noChangeArrowheads="1"/>
          </p:cNvSpPr>
          <p:nvPr/>
        </p:nvSpPr>
        <p:spPr>
          <a:xfrm>
            <a:off x="2592388" y="5229225"/>
            <a:ext cx="971550" cy="720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= 9</a:t>
            </a:r>
            <a:endParaRPr lang="pt-BR" altLang="pt-BR" kern="0" dirty="0" smtClean="0"/>
          </a:p>
        </p:txBody>
      </p:sp>
      <p:sp>
        <p:nvSpPr>
          <p:cNvPr id="8208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8" name="Seta em curva para baixo 17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23" name="Rectangle 8"/>
          <p:cNvSpPr txBox="1">
            <a:spLocks noChangeArrowheads="1"/>
          </p:cNvSpPr>
          <p:nvPr/>
        </p:nvSpPr>
        <p:spPr>
          <a:xfrm>
            <a:off x="6156325" y="1341438"/>
            <a:ext cx="536575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 smtClean="0"/>
              <a:t>:</a:t>
            </a:r>
            <a:endParaRPr lang="pt-BR" altLang="pt-BR" kern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400"/>
                            </p:stCondLst>
                            <p:childTnLst>
                              <p:par>
                                <p:cTn id="4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6754 0.126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4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1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100"/>
                            </p:stCondLst>
                            <p:childTnLst>
                              <p:par>
                                <p:cTn id="5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23959 0.2520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1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2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200"/>
                            </p:stCondLst>
                            <p:childTnLst>
                              <p:par>
                                <p:cTn id="6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783 0.3738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2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8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/>
      <p:bldP spid="25" grpId="0"/>
      <p:bldP spid="26" grpId="0"/>
      <p:bldP spid="27" grpId="0"/>
      <p:bldP spid="18" grpId="0" animBg="1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611188" y="836613"/>
            <a:ext cx="8094662" cy="14398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O gráfico de uma função do 2º grau é uma curva chamada PARÁBOLA. 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3132138" y="2420938"/>
            <a:ext cx="2647950" cy="3201987"/>
            <a:chOff x="2895600" y="3283527"/>
            <a:chExt cx="1856865" cy="3201857"/>
          </a:xfrm>
        </p:grpSpPr>
        <p:sp>
          <p:nvSpPr>
            <p:cNvPr id="6" name="Forma livre 5"/>
            <p:cNvSpPr/>
            <p:nvPr/>
          </p:nvSpPr>
          <p:spPr>
            <a:xfrm>
              <a:off x="2895600" y="3283527"/>
              <a:ext cx="900601" cy="3200270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Forma livre 6"/>
            <p:cNvSpPr/>
            <p:nvPr/>
          </p:nvSpPr>
          <p:spPr>
            <a:xfrm flipH="1">
              <a:off x="3851863" y="3285114"/>
              <a:ext cx="900602" cy="3200270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4414838" y="5559425"/>
            <a:ext cx="142875" cy="144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6065838" y="4032250"/>
            <a:ext cx="27543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200" kern="0" dirty="0" smtClean="0"/>
              <a:t>VÉRTICE da parábola</a:t>
            </a:r>
            <a:r>
              <a:rPr lang="pt-BR" altLang="pt-BR" kern="0" dirty="0" smtClean="0"/>
              <a:t> </a:t>
            </a:r>
          </a:p>
        </p:txBody>
      </p:sp>
      <p:sp>
        <p:nvSpPr>
          <p:cNvPr id="10" name="Seta para a direita 9"/>
          <p:cNvSpPr/>
          <p:nvPr/>
        </p:nvSpPr>
        <p:spPr>
          <a:xfrm rot="20017600" flipH="1">
            <a:off x="4522788" y="4876800"/>
            <a:ext cx="1992312" cy="571500"/>
          </a:xfrm>
          <a:prstGeom prst="rightArrow">
            <a:avLst/>
          </a:prstGeom>
          <a:solidFill>
            <a:srgbClr val="82F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24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1" name="Seta em curva para baixo 10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6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7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611188" y="836613"/>
            <a:ext cx="8094662" cy="14398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A </a:t>
            </a:r>
            <a:r>
              <a:rPr lang="pt-BR" altLang="pt-BR" sz="3600" b="1" kern="0" dirty="0" smtClean="0"/>
              <a:t>PARÁBOLA </a:t>
            </a:r>
            <a:r>
              <a:rPr lang="pt-BR" altLang="pt-BR" sz="3600" kern="0" dirty="0" smtClean="0"/>
              <a:t>terá concavidade voltada para </a:t>
            </a:r>
            <a:r>
              <a:rPr lang="pt-BR" altLang="pt-BR" sz="3600" u="sng" kern="0" dirty="0" smtClean="0"/>
              <a:t>cima</a:t>
            </a:r>
            <a:r>
              <a:rPr lang="pt-BR" altLang="pt-BR" sz="3600" kern="0" dirty="0" smtClean="0"/>
              <a:t> se </a:t>
            </a:r>
            <a:r>
              <a:rPr lang="pt-BR" altLang="pt-BR" sz="3600" kern="0" dirty="0" smtClean="0">
                <a:solidFill>
                  <a:srgbClr val="FF0000"/>
                </a:solidFill>
              </a:rPr>
              <a:t>a</a:t>
            </a:r>
            <a:r>
              <a:rPr lang="pt-BR" altLang="pt-BR" sz="3600" kern="0" dirty="0" smtClean="0"/>
              <a:t> for positivo.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3132138" y="2420938"/>
            <a:ext cx="2647950" cy="3201987"/>
            <a:chOff x="2895600" y="3283527"/>
            <a:chExt cx="1856865" cy="3201857"/>
          </a:xfrm>
        </p:grpSpPr>
        <p:sp>
          <p:nvSpPr>
            <p:cNvPr id="6" name="Forma livre 5"/>
            <p:cNvSpPr/>
            <p:nvPr/>
          </p:nvSpPr>
          <p:spPr>
            <a:xfrm>
              <a:off x="2895600" y="3283527"/>
              <a:ext cx="900601" cy="3200270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Forma livre 6"/>
            <p:cNvSpPr/>
            <p:nvPr/>
          </p:nvSpPr>
          <p:spPr>
            <a:xfrm flipH="1">
              <a:off x="3851863" y="3285114"/>
              <a:ext cx="900602" cy="3200270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4414838" y="5559425"/>
            <a:ext cx="142875" cy="144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6200000">
            <a:off x="3455988" y="3392488"/>
            <a:ext cx="2016125" cy="5048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247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" name="Seta em curva para baixo 9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3995738" y="5805488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vértice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 bwMode="auto">
          <a:xfrm>
            <a:off x="7146925" y="2205038"/>
            <a:ext cx="10969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b="1" kern="0" dirty="0" smtClean="0">
                <a:solidFill>
                  <a:srgbClr val="FF0000"/>
                </a:solidFill>
              </a:rPr>
              <a:t>a&gt;0</a:t>
            </a:r>
            <a:r>
              <a:rPr lang="pt-BR" altLang="pt-BR" kern="0" dirty="0" smtClean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2" grpId="0" animBg="1"/>
      <p:bldP spid="10" grpId="0" animBg="1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611188" y="836613"/>
            <a:ext cx="8094662" cy="14398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kern="0" dirty="0" smtClean="0"/>
              <a:t>A </a:t>
            </a:r>
            <a:r>
              <a:rPr lang="pt-BR" altLang="pt-BR" sz="3600" b="1" kern="0" dirty="0" smtClean="0"/>
              <a:t>PARÁBOLA </a:t>
            </a:r>
            <a:r>
              <a:rPr lang="pt-BR" altLang="pt-BR" sz="3600" kern="0" dirty="0" smtClean="0"/>
              <a:t>terá concavidade voltada para </a:t>
            </a:r>
            <a:r>
              <a:rPr lang="pt-BR" altLang="pt-BR" sz="3600" u="sng" kern="0" dirty="0" smtClean="0"/>
              <a:t>baixo</a:t>
            </a:r>
            <a:r>
              <a:rPr lang="pt-BR" altLang="pt-BR" sz="3600" kern="0" dirty="0" smtClean="0"/>
              <a:t> se </a:t>
            </a:r>
            <a:r>
              <a:rPr lang="pt-BR" altLang="pt-BR" sz="3600" kern="0" dirty="0" smtClean="0">
                <a:solidFill>
                  <a:srgbClr val="FF0000"/>
                </a:solidFill>
              </a:rPr>
              <a:t>a</a:t>
            </a:r>
            <a:r>
              <a:rPr lang="pt-BR" altLang="pt-BR" sz="3600" kern="0" dirty="0" smtClean="0"/>
              <a:t> for negativo.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 flipV="1">
            <a:off x="3132138" y="2747963"/>
            <a:ext cx="2647950" cy="3201987"/>
            <a:chOff x="2895600" y="3283527"/>
            <a:chExt cx="1856865" cy="3201857"/>
          </a:xfrm>
        </p:grpSpPr>
        <p:sp>
          <p:nvSpPr>
            <p:cNvPr id="6" name="Forma livre 5"/>
            <p:cNvSpPr/>
            <p:nvPr/>
          </p:nvSpPr>
          <p:spPr>
            <a:xfrm>
              <a:off x="2895600" y="3283527"/>
              <a:ext cx="900601" cy="3200270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Forma livre 6"/>
            <p:cNvSpPr/>
            <p:nvPr/>
          </p:nvSpPr>
          <p:spPr>
            <a:xfrm flipH="1">
              <a:off x="3851863" y="3285114"/>
              <a:ext cx="900602" cy="3200270"/>
            </a:xfrm>
            <a:custGeom>
              <a:avLst/>
              <a:gdLst>
                <a:gd name="connsiteX0" fmla="*/ 0 w 900545"/>
                <a:gd name="connsiteY0" fmla="*/ 0 h 3200400"/>
                <a:gd name="connsiteX1" fmla="*/ 41564 w 900545"/>
                <a:gd name="connsiteY1" fmla="*/ 997528 h 3200400"/>
                <a:gd name="connsiteX2" fmla="*/ 152400 w 900545"/>
                <a:gd name="connsiteY2" fmla="*/ 1745673 h 3200400"/>
                <a:gd name="connsiteX3" fmla="*/ 360218 w 900545"/>
                <a:gd name="connsiteY3" fmla="*/ 2521528 h 3200400"/>
                <a:gd name="connsiteX4" fmla="*/ 665018 w 900545"/>
                <a:gd name="connsiteY4" fmla="*/ 3061855 h 3200400"/>
                <a:gd name="connsiteX5" fmla="*/ 900545 w 900545"/>
                <a:gd name="connsiteY5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45" h="3200400">
                  <a:moveTo>
                    <a:pt x="0" y="0"/>
                  </a:moveTo>
                  <a:cubicBezTo>
                    <a:pt x="8082" y="353291"/>
                    <a:pt x="16164" y="706583"/>
                    <a:pt x="41564" y="997528"/>
                  </a:cubicBezTo>
                  <a:cubicBezTo>
                    <a:pt x="66964" y="1288473"/>
                    <a:pt x="99291" y="1491673"/>
                    <a:pt x="152400" y="1745673"/>
                  </a:cubicBezTo>
                  <a:cubicBezTo>
                    <a:pt x="205509" y="1999673"/>
                    <a:pt x="274782" y="2302164"/>
                    <a:pt x="360218" y="2521528"/>
                  </a:cubicBezTo>
                  <a:cubicBezTo>
                    <a:pt x="445654" y="2740892"/>
                    <a:pt x="574964" y="2948710"/>
                    <a:pt x="665018" y="3061855"/>
                  </a:cubicBezTo>
                  <a:cubicBezTo>
                    <a:pt x="755072" y="3175000"/>
                    <a:pt x="827808" y="3187700"/>
                    <a:pt x="900545" y="320040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 flipV="1">
            <a:off x="4414838" y="2674938"/>
            <a:ext cx="142875" cy="144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5400000" flipV="1">
            <a:off x="3455988" y="4151313"/>
            <a:ext cx="2016125" cy="5048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271" name="CaixaDeTexto 6"/>
          <p:cNvSpPr>
            <a:spLocks/>
          </p:cNvSpPr>
          <p:nvPr/>
        </p:nvSpPr>
        <p:spPr bwMode="auto">
          <a:xfrm>
            <a:off x="320675" y="77788"/>
            <a:ext cx="5229225" cy="925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</a:t>
            </a:r>
            <a:r>
              <a:rPr lang="pt-BR" altLang="pt-BR" b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, 1ª ANO, </a:t>
            </a:r>
            <a:r>
              <a:rPr lang="pt-BR" altLang="pt-BR" i="1">
                <a:solidFill>
                  <a:srgbClr val="FFFFFF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rPr>
              <a:t>Análise do gráfico da função quadrática</a:t>
            </a:r>
            <a:endParaRPr lang="pt-BR" altLang="pt-BR" b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" name="Seta em curva para baixo 9"/>
          <p:cNvSpPr/>
          <p:nvPr/>
        </p:nvSpPr>
        <p:spPr>
          <a:xfrm>
            <a:off x="8316913" y="5805488"/>
            <a:ext cx="503237" cy="287337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8035925" y="6092825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próximo</a:t>
            </a: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3995738" y="2205038"/>
            <a:ext cx="1000125" cy="43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altLang="pt-BR" sz="1600" kern="0" dirty="0" smtClean="0"/>
              <a:t>vértice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 bwMode="auto">
          <a:xfrm>
            <a:off x="7291388" y="2276475"/>
            <a:ext cx="10969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pt-BR" altLang="pt-BR" sz="3600" b="1" kern="0" dirty="0" smtClean="0">
                <a:solidFill>
                  <a:srgbClr val="FF0000"/>
                </a:solidFill>
              </a:rPr>
              <a:t>a&lt;0</a:t>
            </a:r>
            <a:r>
              <a:rPr lang="pt-BR" altLang="pt-BR" kern="0" dirty="0" smtClean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1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2" grpId="0" animBg="1"/>
      <p:bldP spid="10" grpId="0" animBg="1"/>
      <p:bldP spid="11" grpId="0"/>
      <p:bldP spid="13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ápis de cera">
  <a:themeElements>
    <a:clrScheme name="Lápis de cera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Lápis de cera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/>
          <a:stretch>
            <a:fillRect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Lápis de cera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ápis de cera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ápis de cera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ápis de cera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ápis de cera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ápis de cera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ápis de cera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ápis de cera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1758</TotalTime>
  <Words>828</Words>
  <Application>Microsoft Office PowerPoint</Application>
  <PresentationFormat>Apresentação na tela (4:3)</PresentationFormat>
  <Paragraphs>234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Comic Sans MS</vt:lpstr>
      <vt:lpstr>Arial</vt:lpstr>
      <vt:lpstr>Calibri</vt:lpstr>
      <vt:lpstr>Microsoft YaHei</vt:lpstr>
      <vt:lpstr>Mangal</vt:lpstr>
      <vt:lpstr>Lápis de cera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MSHOME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</dc:title>
  <dc:creator>HOME</dc:creator>
  <cp:lastModifiedBy>bruno.araujo</cp:lastModifiedBy>
  <cp:revision>261</cp:revision>
  <dcterms:created xsi:type="dcterms:W3CDTF">2008-05-04T20:05:30Z</dcterms:created>
  <dcterms:modified xsi:type="dcterms:W3CDTF">2015-10-09T13:53:16Z</dcterms:modified>
</cp:coreProperties>
</file>