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y8Q6ZHuq8n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ativams.com.br/files_aberto/Livro%20de%20MForiginal.pdf" TargetMode="External"/><Relationship Id="rId5" Type="http://schemas.openxmlformats.org/officeDocument/2006/relationships/hyperlink" Target="http://www.uff.br/cdme/poupanca/poupanca-html/poupanca_home-br.html" TargetMode="Externa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115616" y="4077072"/>
            <a:ext cx="7632848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Aplicações da Matemática Financeira: capital, montante, juros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196752"/>
            <a:ext cx="7920880" cy="46519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Para respondermos à pergunta do problema de </a:t>
            </a:r>
            <a:r>
              <a:rPr lang="pt-BR" sz="2000" dirty="0" err="1" smtClean="0"/>
              <a:t>Bina</a:t>
            </a:r>
            <a:r>
              <a:rPr lang="pt-BR" sz="2000" dirty="0" smtClean="0"/>
              <a:t>, devemos saber ainda se os reajustes e os rendimentos do fundo são em juros simples ou compostos.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Vejamos, então, os seguintes casos: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 smtClean="0"/>
              <a:t>Os reajustes e os rendimentos são em juros simples;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 smtClean="0"/>
              <a:t>Os reajustes e os rendimentos são em juros compostos;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 smtClean="0"/>
              <a:t>Os reajustes são em juros simples e os rendimentos em juros compostos;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pt-BR" sz="2000" dirty="0" smtClean="0"/>
              <a:t>Os reajustes são em juros compostos e os rendimentos em juros simples.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920880" cy="45243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Os reajustes e os rendimentos são em juros simples</a:t>
            </a:r>
          </a:p>
          <a:p>
            <a:endParaRPr lang="pt-BR" sz="32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Neste caso, temos que: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J = C ∙ i ∙ 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 o montante do valor do automóvel será igual ao montante do investimento: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 = M</a:t>
            </a:r>
            <a:r>
              <a:rPr lang="pt-BR" sz="2000" baseline="-25000" dirty="0" smtClean="0"/>
              <a:t>i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 + C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 ∙ i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 ∙ t = C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+ C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∙ i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∙ t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1628800"/>
            <a:ext cx="8568952" cy="32669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48 000 + 48 000 ∙ 0,01 ∙ t = 36 000 + 36 000 ∙ 0,04 ∙ 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48 000 + 480t = 36 000 + 1 440t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 1 440t </a:t>
            </a:r>
            <a:r>
              <a:rPr lang="pt-BR" sz="2000" dirty="0" smtClean="0">
                <a:sym typeface="Symbol"/>
              </a:rPr>
              <a:t> 480t = 48 000  36 000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                                 960t = 12 000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                                       t = 12 000 : 960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                                       </a:t>
            </a:r>
            <a:r>
              <a:rPr lang="pt-BR" sz="2000" b="1" dirty="0" smtClean="0">
                <a:sym typeface="Symbol"/>
              </a:rPr>
              <a:t>t = 12,5 meses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957783"/>
            <a:ext cx="8208912" cy="52783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Os reajustes e os rendimentos são em juros compostos</a:t>
            </a:r>
          </a:p>
          <a:p>
            <a:endParaRPr lang="pt-BR" sz="11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Neste caso: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C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 ∙ (1 + i</a:t>
            </a:r>
            <a:r>
              <a:rPr lang="pt-BR" sz="2000" baseline="-25000" dirty="0" smtClean="0"/>
              <a:t>a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= C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∙ (1 + i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48 000 ∙ (1 + 0,01)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= 36 000 ∙ (1 + 0,04)</a:t>
            </a:r>
            <a:r>
              <a:rPr lang="pt-BR" sz="2000" baseline="30000" dirty="0" smtClean="0"/>
              <a:t>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Aplicando logaritmo aos dois membros: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[48 000(1,01)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] = </a:t>
            </a:r>
            <a:r>
              <a:rPr lang="pt-BR" sz="2000" dirty="0" err="1" smtClean="0"/>
              <a:t>log</a:t>
            </a:r>
            <a:r>
              <a:rPr lang="pt-BR" sz="2000" dirty="0" smtClean="0"/>
              <a:t> [36 000(1,04)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48 000 + t ∙ </a:t>
            </a:r>
            <a:r>
              <a:rPr lang="pt-BR" sz="2000" dirty="0" err="1" smtClean="0"/>
              <a:t>log</a:t>
            </a:r>
            <a:r>
              <a:rPr lang="pt-BR" sz="2000" dirty="0" smtClean="0"/>
              <a:t> 1,01 = </a:t>
            </a:r>
            <a:r>
              <a:rPr lang="pt-BR" sz="2000" dirty="0" err="1" smtClean="0"/>
              <a:t>log</a:t>
            </a:r>
            <a:r>
              <a:rPr lang="pt-BR" sz="2000" dirty="0" smtClean="0"/>
              <a:t> 36 000 + t ∙ </a:t>
            </a:r>
            <a:r>
              <a:rPr lang="pt-BR" sz="2000" dirty="0" err="1" smtClean="0"/>
              <a:t>log</a:t>
            </a:r>
            <a:r>
              <a:rPr lang="pt-BR" sz="2000" dirty="0" smtClean="0"/>
              <a:t> 1,04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4,68124 + 0,00432 ∙ t = 4,5563 + 0,01703 ∙ 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                   </a:t>
            </a:r>
            <a:r>
              <a:rPr lang="pt-BR" sz="2000" b="1" dirty="0" smtClean="0"/>
              <a:t>t </a:t>
            </a:r>
            <a:r>
              <a:rPr lang="pt-BR" sz="2000" b="1" dirty="0" smtClean="0">
                <a:sym typeface="Symbol"/>
              </a:rPr>
              <a:t> 9,83 meses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836712"/>
            <a:ext cx="8208912" cy="52783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Os reajustes são em juros simples e os rendimentos em juros compostos</a:t>
            </a:r>
          </a:p>
          <a:p>
            <a:endParaRPr lang="pt-BR" sz="11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Agora, temos: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48 000 + 48 000 ∙ 0,01 ∙ t = 36 000 ∙ (1 + 0,04)</a:t>
            </a:r>
            <a:r>
              <a:rPr lang="pt-BR" sz="2000" baseline="30000" dirty="0" smtClean="0"/>
              <a:t>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   480(100 + t) = 36 000(1,04)</a:t>
            </a:r>
            <a:r>
              <a:rPr lang="pt-BR" sz="2000" baseline="30000" dirty="0" smtClean="0"/>
              <a:t>t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Aplicando logaritmo,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[480(100 + t)] = </a:t>
            </a:r>
            <a:r>
              <a:rPr lang="pt-BR" sz="2000" dirty="0" err="1" smtClean="0"/>
              <a:t>log</a:t>
            </a:r>
            <a:r>
              <a:rPr lang="pt-BR" sz="2000" dirty="0" smtClean="0"/>
              <a:t> [36 000(1,04)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</a:t>
            </a:r>
            <a:r>
              <a:rPr lang="pt-BR" sz="2000" dirty="0" err="1" smtClean="0"/>
              <a:t>log</a:t>
            </a:r>
            <a:r>
              <a:rPr lang="pt-BR" sz="2000" dirty="0" smtClean="0"/>
              <a:t> 480 + </a:t>
            </a:r>
            <a:r>
              <a:rPr lang="pt-BR" sz="2000" dirty="0" err="1" smtClean="0"/>
              <a:t>log</a:t>
            </a:r>
            <a:r>
              <a:rPr lang="pt-BR" sz="2000" dirty="0" smtClean="0"/>
              <a:t> (100 + t) = </a:t>
            </a:r>
            <a:r>
              <a:rPr lang="pt-BR" sz="2000" dirty="0" err="1" smtClean="0"/>
              <a:t>log</a:t>
            </a:r>
            <a:r>
              <a:rPr lang="pt-BR" sz="2000" dirty="0" smtClean="0"/>
              <a:t> 36 000 + </a:t>
            </a:r>
            <a:r>
              <a:rPr lang="pt-BR" sz="2000" dirty="0" err="1" smtClean="0"/>
              <a:t>log</a:t>
            </a:r>
            <a:r>
              <a:rPr lang="pt-BR" sz="2000" dirty="0" smtClean="0"/>
              <a:t> (1,04)</a:t>
            </a:r>
            <a:r>
              <a:rPr lang="pt-BR" sz="2000" baseline="30000" dirty="0" smtClean="0"/>
              <a:t>t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(100 + t) </a:t>
            </a:r>
            <a:r>
              <a:rPr lang="pt-BR" sz="2000" dirty="0" smtClean="0">
                <a:sym typeface="Symbol"/>
              </a:rPr>
              <a:t> </a:t>
            </a:r>
            <a:r>
              <a:rPr lang="pt-BR" sz="2000" dirty="0" err="1" smtClean="0">
                <a:sym typeface="Symbol"/>
              </a:rPr>
              <a:t>log</a:t>
            </a:r>
            <a:r>
              <a:rPr lang="pt-BR" sz="2000" dirty="0" smtClean="0">
                <a:sym typeface="Symbol"/>
              </a:rPr>
              <a:t> (1,04)</a:t>
            </a:r>
            <a:r>
              <a:rPr lang="pt-BR" sz="2000" baseline="30000" dirty="0" smtClean="0">
                <a:sym typeface="Symbol"/>
              </a:rPr>
              <a:t>t</a:t>
            </a:r>
            <a:r>
              <a:rPr lang="pt-BR" sz="2000" dirty="0" smtClean="0">
                <a:sym typeface="Symbol"/>
              </a:rPr>
              <a:t> = </a:t>
            </a:r>
            <a:r>
              <a:rPr lang="pt-BR" sz="2000" dirty="0" err="1" smtClean="0">
                <a:sym typeface="Symbol"/>
              </a:rPr>
              <a:t>log</a:t>
            </a:r>
            <a:r>
              <a:rPr lang="pt-BR" sz="2000" dirty="0" smtClean="0">
                <a:sym typeface="Symbol"/>
              </a:rPr>
              <a:t> 36 000  </a:t>
            </a:r>
            <a:r>
              <a:rPr lang="pt-BR" sz="2000" dirty="0" err="1" smtClean="0">
                <a:sym typeface="Symbol"/>
              </a:rPr>
              <a:t>log</a:t>
            </a:r>
            <a:r>
              <a:rPr lang="pt-BR" sz="2000" dirty="0" smtClean="0">
                <a:sym typeface="Symbol"/>
              </a:rPr>
              <a:t> 480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Daí resulta: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[(100 + t)/(1,04)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] = </a:t>
            </a:r>
            <a:r>
              <a:rPr lang="pt-BR" sz="2000" dirty="0" err="1" smtClean="0"/>
              <a:t>log</a:t>
            </a:r>
            <a:r>
              <a:rPr lang="pt-BR" sz="2000" dirty="0" smtClean="0"/>
              <a:t> (36 000/480)</a:t>
            </a:r>
            <a:endParaRPr lang="pt-BR" sz="20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836712"/>
            <a:ext cx="7704856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Portanto:</a:t>
            </a:r>
          </a:p>
          <a:p>
            <a:r>
              <a:rPr lang="pt-BR" sz="2000" dirty="0" smtClean="0"/>
              <a:t>        (100 + t)/(1,04)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= 75</a:t>
            </a:r>
          </a:p>
          <a:p>
            <a:r>
              <a:rPr lang="pt-BR" sz="2000" dirty="0" smtClean="0"/>
              <a:t>                      100 + t = 75 ∙ (1,04)</a:t>
            </a:r>
            <a:r>
              <a:rPr lang="pt-BR" sz="2000" baseline="30000" dirty="0" smtClean="0"/>
              <a:t>t</a:t>
            </a:r>
          </a:p>
          <a:p>
            <a:r>
              <a:rPr lang="pt-BR" sz="2000" dirty="0" smtClean="0"/>
              <a:t>Fazendo os gráficos das funções y = 100 + t  e y = 75 ∙ (1,04)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, temos: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7447" t="2224" r="29787" b="22151"/>
          <a:stretch>
            <a:fillRect/>
          </a:stretch>
        </p:blipFill>
        <p:spPr bwMode="auto">
          <a:xfrm>
            <a:off x="1614872" y="2564904"/>
            <a:ext cx="5981464" cy="184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11560" y="4653136"/>
            <a:ext cx="7920880" cy="14197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Assim, a abscissa positiva do ponto de intersecção nos dará a resposta: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t </a:t>
            </a:r>
            <a:r>
              <a:rPr lang="pt-BR" sz="2000" dirty="0" smtClean="0">
                <a:sym typeface="Symbol"/>
              </a:rPr>
              <a:t> 9,7 meses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1484784"/>
            <a:ext cx="8280920" cy="32316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Os reajustes são em juros compostos e os rendimentos em juros simples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 forma idêntica ao caso anterior,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48 000 ∙ (1 + 0,01)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 = 36 000 + 36 000 ∙ 0,04 ∙ 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Seguindo-se os passos anteriores chegamos, finalmente, a: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                 75 + 3t = 100 ∙ (1,01)</a:t>
            </a:r>
            <a:r>
              <a:rPr lang="pt-BR" sz="2000" baseline="30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30848"/>
          <a:stretch>
            <a:fillRect/>
          </a:stretch>
        </p:blipFill>
        <p:spPr bwMode="auto">
          <a:xfrm>
            <a:off x="1619672" y="2420888"/>
            <a:ext cx="5976663" cy="237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67544" y="1268760"/>
            <a:ext cx="8280920" cy="10156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Fazendo-se, então, os gráficos das funções y = 75 + 3t e y = 100(1,01)</a:t>
            </a:r>
            <a:r>
              <a:rPr lang="pt-BR" sz="2000" baseline="30000" dirty="0" smtClean="0"/>
              <a:t>t</a:t>
            </a:r>
            <a:r>
              <a:rPr lang="pt-BR" sz="2000" dirty="0" smtClean="0"/>
              <a:t>, teremos: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5013176"/>
            <a:ext cx="7920880" cy="9580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 abscissa positiva do ponto de intersecção é: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/>
              <a:t>t </a:t>
            </a:r>
            <a:r>
              <a:rPr lang="pt-BR" sz="2000" b="1" dirty="0" smtClean="0">
                <a:sym typeface="Symbol"/>
              </a:rPr>
              <a:t> 12,9 meses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836712"/>
            <a:ext cx="7920880" cy="53091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Atividades Resolvidas</a:t>
            </a:r>
          </a:p>
          <a:p>
            <a:endParaRPr lang="pt-BR" sz="11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1) Qual  o  montante  de  uma  aplicação  de   R$ 12 000,00 a juros simples, à taxa de 18% </a:t>
            </a:r>
            <a:r>
              <a:rPr lang="pt-BR" sz="2000" dirty="0" err="1" smtClean="0"/>
              <a:t>a.a.</a:t>
            </a:r>
            <a:r>
              <a:rPr lang="pt-BR" sz="2000" dirty="0" smtClean="0"/>
              <a:t> durante 5 anos?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 = R$ 12 000,00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 18% </a:t>
            </a:r>
            <a:r>
              <a:rPr lang="pt-BR" sz="2000" dirty="0" err="1" smtClean="0">
                <a:solidFill>
                  <a:srgbClr val="FF0000"/>
                </a:solidFill>
              </a:rPr>
              <a:t>a.a.</a:t>
            </a:r>
            <a:r>
              <a:rPr lang="pt-BR" sz="2000" dirty="0" smtClean="0">
                <a:solidFill>
                  <a:srgbClr val="FF0000"/>
                </a:solidFill>
              </a:rPr>
              <a:t> = 0,18 </a:t>
            </a:r>
            <a:r>
              <a:rPr lang="pt-BR" sz="2000" dirty="0" err="1" smtClean="0">
                <a:solidFill>
                  <a:srgbClr val="FF0000"/>
                </a:solidFill>
              </a:rPr>
              <a:t>a.a.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5 anos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C + J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M = C + C ∙ i ∙ t  M = C ∙ (1 + i ∙ t)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Portanto: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M = 12 000 ∙ (1 + 0,18 ∙ 5)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M = 12 000 ∙ 1,90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M = 22 800 reais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268760"/>
            <a:ext cx="7920880" cy="419031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2) Um capital de R$ 20 000,00 é aplicado a juros simples, durante 2 anos, à taxa de 2% </a:t>
            </a:r>
            <a:r>
              <a:rPr lang="pt-BR" sz="2000" dirty="0" err="1" smtClean="0"/>
              <a:t>a.m.</a:t>
            </a:r>
            <a:r>
              <a:rPr lang="pt-BR" sz="2000" dirty="0" smtClean="0"/>
              <a:t> Qual o montante obtido?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 = R$ 20 000,00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2 anos = 24 meses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 2%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r>
              <a:rPr lang="pt-BR" sz="2000" dirty="0" smtClean="0">
                <a:solidFill>
                  <a:srgbClr val="FF0000"/>
                </a:solidFill>
              </a:rPr>
              <a:t> = 0,02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C ∙ (1 + i ∙ t)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20 000 ∙ (1 + 0,02 ∙ 24)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20 000 ∙ 1,48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M = 29 600 reais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556792"/>
            <a:ext cx="7848872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Em uma sociedade capitalista, é de fundamental importância o conhecimento, por parte de todos os indivíduos dessa sociedade, das ideias e conceitos relativos à Matemática Financeira, tais como: Porcentagem, Capital, Juros e Montante.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páginas seguintes têm o objetivo de ajudar na compreensão dos conceitos citados e, consequentemente, na resolução de problemas envolvendo os mesmos.</a:t>
            </a:r>
            <a:endParaRPr lang="pt-BR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836712"/>
            <a:ext cx="792088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3) Determine o capital que, aplicado a juros simples, à taxa de 2,5% </a:t>
            </a:r>
            <a:r>
              <a:rPr lang="pt-BR" sz="2000" dirty="0" err="1" smtClean="0"/>
              <a:t>a.m.</a:t>
            </a:r>
            <a:r>
              <a:rPr lang="pt-BR" sz="2000" dirty="0" smtClean="0"/>
              <a:t>, durante 2 anos, resulta em um montante de R$ 16 000,00.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=2,5%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r>
              <a:rPr lang="pt-BR" sz="2000" dirty="0" smtClean="0">
                <a:solidFill>
                  <a:srgbClr val="FF0000"/>
                </a:solidFill>
              </a:rPr>
              <a:t> = 0,025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2 anos = 24 meses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R$ 16 000,00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M = C ∙ (1 + i ∙ t)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16 000 = C ∙ (1 + 0,025 ∙ 24)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16 000 = 1,6 ∙ C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C = </a:t>
            </a:r>
            <a:r>
              <a:rPr lang="pt-BR" sz="2000" u="sng" dirty="0" smtClean="0">
                <a:solidFill>
                  <a:srgbClr val="FF0000"/>
                </a:solidFill>
              </a:rPr>
              <a:t>16 000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1,6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C = 10 000 reais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836712"/>
            <a:ext cx="792088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4) Calcule o capital que, aplicado a juros simples, durante 11 meses, e à taxa de 1,5% </a:t>
            </a:r>
            <a:r>
              <a:rPr lang="pt-BR" sz="2000" dirty="0" err="1" smtClean="0"/>
              <a:t>a.m.</a:t>
            </a:r>
            <a:r>
              <a:rPr lang="pt-BR" sz="2000" dirty="0" smtClean="0"/>
              <a:t>, proporciona juros de R$ 825,00.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11 meses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 1,5%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r>
              <a:rPr lang="pt-BR" sz="2000" dirty="0" smtClean="0">
                <a:solidFill>
                  <a:srgbClr val="FF0000"/>
                </a:solidFill>
              </a:rPr>
              <a:t> = 0,015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J = R$ 825,00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J = C ∙ i ∙ 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825 = C ∙ 0,015 ∙ 11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825 = 0,165 ∙ C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C = </a:t>
            </a:r>
            <a:r>
              <a:rPr lang="pt-BR" sz="2000" u="sng" dirty="0" smtClean="0">
                <a:solidFill>
                  <a:srgbClr val="FF0000"/>
                </a:solidFill>
              </a:rPr>
              <a:t>  825   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0,165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C = 5 000 reais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009846"/>
            <a:ext cx="7920880" cy="465140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5) Qual  o  montante  de  uma  aplicação  de  R$ 3 000,00 a juros compostos, durante 10 meses, à taxa de 1,4% </a:t>
            </a:r>
            <a:r>
              <a:rPr lang="pt-BR" sz="2000" dirty="0" err="1" smtClean="0"/>
              <a:t>a.m.</a:t>
            </a:r>
            <a:r>
              <a:rPr lang="pt-BR" sz="20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 = R$ 3 000,00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10 meses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 1,4%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r>
              <a:rPr lang="pt-BR" sz="2000" dirty="0" smtClean="0">
                <a:solidFill>
                  <a:srgbClr val="FF0000"/>
                </a:solidFill>
              </a:rPr>
              <a:t> = 0,014 </a:t>
            </a:r>
            <a:r>
              <a:rPr lang="pt-BR" sz="2000" dirty="0" err="1" smtClean="0">
                <a:solidFill>
                  <a:srgbClr val="FF0000"/>
                </a:solidFill>
              </a:rPr>
              <a:t>a.m.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C ∙ (1 + i)</a:t>
            </a:r>
            <a:r>
              <a:rPr lang="pt-BR" sz="2000" baseline="30000" dirty="0" smtClean="0">
                <a:solidFill>
                  <a:srgbClr val="FF0000"/>
                </a:solidFill>
              </a:rPr>
              <a:t>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3 000 ∙ (1 + 0,014)</a:t>
            </a:r>
            <a:r>
              <a:rPr lang="pt-BR" sz="2000" baseline="30000" dirty="0" smtClean="0">
                <a:solidFill>
                  <a:srgbClr val="FF0000"/>
                </a:solidFill>
              </a:rPr>
              <a:t>10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3 000 ∙ (1,014)10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</a:t>
            </a:r>
            <a:r>
              <a:rPr lang="pt-BR" sz="2000" dirty="0" smtClean="0">
                <a:solidFill>
                  <a:srgbClr val="FF0000"/>
                </a:solidFill>
              </a:rPr>
              <a:t> 3 000 ∙ 1,15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M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 3 450 reais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081854"/>
            <a:ext cx="7920880" cy="465140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6) Uma empresa tomou um empréstimo bancário de R$ 80 000,00 pelo prazo de 1 ano. Calcule o montante pago sabendo que o banco cobrou juros compostos à taxa de 5% </a:t>
            </a:r>
            <a:r>
              <a:rPr lang="pt-BR" sz="2000" dirty="0" err="1" smtClean="0"/>
              <a:t>a.t.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 = R$ 80 000,00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 = 1 ano = 4 trimestres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i = 5% </a:t>
            </a:r>
            <a:r>
              <a:rPr lang="pt-BR" sz="2000" dirty="0" err="1" smtClean="0">
                <a:solidFill>
                  <a:srgbClr val="FF0000"/>
                </a:solidFill>
              </a:rPr>
              <a:t>a.t.</a:t>
            </a:r>
            <a:r>
              <a:rPr lang="pt-BR" sz="2000" dirty="0" smtClean="0">
                <a:solidFill>
                  <a:srgbClr val="FF0000"/>
                </a:solidFill>
              </a:rPr>
              <a:t> = 0,05 </a:t>
            </a:r>
            <a:r>
              <a:rPr lang="pt-BR" sz="2000" dirty="0" err="1" smtClean="0">
                <a:solidFill>
                  <a:srgbClr val="FF0000"/>
                </a:solidFill>
              </a:rPr>
              <a:t>a.t.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C ∙ (1 + i)t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= 80 000 ∙ (1 + 0,05)4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M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</a:t>
            </a:r>
            <a:r>
              <a:rPr lang="pt-BR" sz="2000" dirty="0" smtClean="0">
                <a:solidFill>
                  <a:srgbClr val="FF0000"/>
                </a:solidFill>
              </a:rPr>
              <a:t> 80 000 ∙ 1,2155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M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 97 240,00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37430" y="836712"/>
            <a:ext cx="8208912" cy="520142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7030A0"/>
                </a:solidFill>
              </a:rPr>
              <a:t>Atividades Propostas</a:t>
            </a:r>
          </a:p>
          <a:p>
            <a:endParaRPr lang="pt-BR" sz="11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Um capital foi aplicado em regime de juros simples à taxa de 1,5% </a:t>
            </a:r>
            <a:r>
              <a:rPr lang="pt-BR" sz="2000" dirty="0" err="1" smtClean="0"/>
              <a:t>a.m.</a:t>
            </a:r>
            <a:r>
              <a:rPr lang="pt-BR" sz="2000" dirty="0" smtClean="0"/>
              <a:t>, por 3 meses. Ao final desse período, apresentou um rendimento de R$ 135,00. Qual o capital aplicado?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2) Qual é a taxa mensal de juros simples que faz um capital de R$ 9 500,00 produzir um montante de R$ 11 900,00 ao fim de 1 ano?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3) O preço à vista de um eletrodoméstico é R$ 350,00. Dando-se uma entrada de R$ 80,00, financia-se o restante em 12 meses com juros simples de 4% ao mês. Qual será o valor de cada prestação?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1124744"/>
            <a:ext cx="8352928" cy="465197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4) Andrea deseja aplicar R$ 18 000,00 a juros compostos de 0,5% ao mês. Que montante ela terá após 1 ano de aplicação?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5) Um capital foi aplicado em regime de juros compostos, por 24 meses, a uma taxa de 7% ao mês. Sabendo que o montante da aplicação foi de R$ 12 825,00, qual o valor aplicado?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6) Ana quer aplicar R$ 6 000,00 com o objetivo de, após 1 ano e 3 meses, ter guardado R$ 9 348,00. Que taxa mensal sua aplicação deverá ter para que ela consiga o valor desejado?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347864" y="908720"/>
            <a:ext cx="1656184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</a:rPr>
              <a:t>LINKS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27584" y="1556792"/>
            <a:ext cx="7416824" cy="304698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http://</a:t>
            </a:r>
            <a:r>
              <a:rPr lang="pt-BR" sz="2400" dirty="0" smtClean="0">
                <a:hlinkClick r:id="rId5"/>
              </a:rPr>
              <a:t>www.uff.br/cdme/poupanca/poupanca-html/poupanca_home-br.html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</a:t>
            </a:r>
            <a:r>
              <a:rPr lang="pt-BR" sz="2400" dirty="0" smtClean="0">
                <a:hlinkClick r:id="rId6"/>
              </a:rPr>
              <a:t>www.proativams.com.br/files_aberto/Livro%20de%20MForiginal.pdf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www.youtube.com/watch?v=y8Q6ZHuq8nc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12776"/>
            <a:ext cx="7704856" cy="42473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Fundamentalmente, a Matemática Financeira estuda os procedimentos utilizados em pagamentos de empréstimos, bem como os métodos de análise de investimentos em geral.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Isso não impede, porém, que alguns conceitos da Matemática Financeira, como o de porcentagem, por exemplo, possam ser utilizados em problemas que não envolvem dinheiro.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Exemplo: Podemos calcular o percentual de aumento na altura de uma planta em determinado intervalo de tempo.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916832"/>
            <a:ext cx="7920880" cy="28053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Quando uma pessoa empresta a outra um valor monetário, durante um certo tempo, essa quantia é chamada de capital (ou principal) e é indicada por C.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valor que o emprestador cobra pelo uso do dinheiro, ou o valor pago pelo tomador do empréstimo é chamado de juros e indicado por J.</a:t>
            </a: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2276872"/>
            <a:ext cx="7920880" cy="22159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 taxa de juros, indicada por i (do inglês </a:t>
            </a:r>
            <a:r>
              <a:rPr lang="pt-BR" sz="2000" dirty="0" err="1" smtClean="0"/>
              <a:t>interest</a:t>
            </a:r>
            <a:r>
              <a:rPr lang="pt-BR" sz="2000" dirty="0" smtClean="0"/>
              <a:t>, que significa juros), é expressa como porcentagem do capital. Ela representa os juros numa certa unidade de tempo, normalmente indicada da seguinte forma: ao dia (</a:t>
            </a:r>
            <a:r>
              <a:rPr lang="pt-BR" sz="2000" dirty="0" err="1" smtClean="0"/>
              <a:t>a.d.</a:t>
            </a:r>
            <a:r>
              <a:rPr lang="pt-BR" sz="2000" dirty="0" smtClean="0"/>
              <a:t>), ao mês (</a:t>
            </a:r>
            <a:r>
              <a:rPr lang="pt-BR" sz="2000" dirty="0" err="1" smtClean="0"/>
              <a:t>a.m.</a:t>
            </a:r>
            <a:r>
              <a:rPr lang="pt-BR" sz="2000" dirty="0" smtClean="0"/>
              <a:t>), ao ano (</a:t>
            </a:r>
            <a:r>
              <a:rPr lang="pt-BR" sz="2000" dirty="0" err="1" smtClean="0"/>
              <a:t>a.a.</a:t>
            </a:r>
            <a:r>
              <a:rPr lang="pt-BR" sz="2000" dirty="0" smtClean="0"/>
              <a:t>),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628800"/>
            <a:ext cx="7920880" cy="37286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De modo geral, os juros no período são iguais ao produto do capital pela taxa, isto é: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J = C ∙ i      (juros no período da taxa)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 o pagamento do empréstimo for feito numa única parcela, ao final do prazo do empréstimo, o tomador pagará a soma do capital emprestado com o juro, que chamaremos de montante e indicaremos por M.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M = C + J</a:t>
            </a:r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196752"/>
            <a:ext cx="7920880" cy="41857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Juros Simples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Nesta modalidade, os juros são sempre calculados sobre um valor fixo (o capital). Assim, considerando um capital C aplicado a uma taxa i por período e durante t períodos de tempo, os juros simples da aplicação serão iguais à soma de t parcelas iguais a C ∙ i, ou seja: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J = C ∙ i + C ∙ i + C ∙ i + ... + C ∙ i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J = C ∙ i ∙ 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920880" cy="51090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Juros Compostos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Nesta modalidade os juros são calculados de acordo com o montante acumulado até o período anterior, ou seja, o montante após uma quantidade t de períodos de tempo é: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M</a:t>
            </a:r>
            <a:r>
              <a:rPr lang="pt-BR" sz="2000" baseline="-25000" dirty="0" err="1" smtClean="0"/>
              <a:t>t</a:t>
            </a:r>
            <a:r>
              <a:rPr lang="pt-BR" sz="2000" dirty="0" smtClean="0"/>
              <a:t> = </a:t>
            </a:r>
            <a:r>
              <a:rPr lang="pt-BR" sz="2000" dirty="0" err="1" smtClean="0"/>
              <a:t>M</a:t>
            </a:r>
            <a:r>
              <a:rPr lang="pt-BR" sz="2000" baseline="-25000" dirty="0" err="1" smtClean="0"/>
              <a:t>t</a:t>
            </a:r>
            <a:r>
              <a:rPr lang="pt-BR" sz="2000" baseline="-25000" dirty="0" smtClean="0"/>
              <a:t> </a:t>
            </a:r>
            <a:r>
              <a:rPr lang="pt-BR" sz="2000" baseline="-25000" dirty="0" smtClean="0">
                <a:sym typeface="Symbol"/>
              </a:rPr>
              <a:t> 1</a:t>
            </a:r>
            <a:r>
              <a:rPr lang="pt-BR" sz="2000" dirty="0" smtClean="0">
                <a:sym typeface="Symbol"/>
              </a:rPr>
              <a:t> + </a:t>
            </a:r>
            <a:r>
              <a:rPr lang="pt-BR" sz="2000" dirty="0" err="1" smtClean="0">
                <a:sym typeface="Symbol"/>
              </a:rPr>
              <a:t>M</a:t>
            </a:r>
            <a:r>
              <a:rPr lang="pt-BR" sz="2000" baseline="-25000" dirty="0" err="1" smtClean="0">
                <a:sym typeface="Symbol"/>
              </a:rPr>
              <a:t>t</a:t>
            </a:r>
            <a:r>
              <a:rPr lang="pt-BR" sz="2000" baseline="-25000" dirty="0" smtClean="0">
                <a:sym typeface="Symbol"/>
              </a:rPr>
              <a:t>  1</a:t>
            </a:r>
            <a:r>
              <a:rPr lang="pt-BR" sz="2000" dirty="0" smtClean="0">
                <a:sym typeface="Symbol"/>
              </a:rPr>
              <a:t> ∙ i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Em resumo: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>
                <a:sym typeface="Symbol"/>
              </a:rPr>
              <a:t>M</a:t>
            </a:r>
            <a:r>
              <a:rPr lang="pt-BR" sz="2000" baseline="-25000" dirty="0" err="1" smtClean="0">
                <a:sym typeface="Symbol"/>
              </a:rPr>
              <a:t>t</a:t>
            </a:r>
            <a:r>
              <a:rPr lang="pt-BR" sz="2000" dirty="0" smtClean="0">
                <a:sym typeface="Symbol"/>
              </a:rPr>
              <a:t> = C ∙ (1 + i)</a:t>
            </a:r>
            <a:r>
              <a:rPr lang="pt-BR" sz="2000" baseline="30000" dirty="0" smtClean="0">
                <a:sym typeface="Symbol"/>
              </a:rPr>
              <a:t>t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A fórmula acima é indicada habitualmente sem o índice, escrevendo-se simplesmente: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M = C ∙ (1 + i)</a:t>
            </a:r>
            <a:r>
              <a:rPr lang="pt-BR" sz="2000" baseline="30000" dirty="0" smtClean="0">
                <a:sym typeface="Symbol"/>
              </a:rPr>
              <a:t>t</a:t>
            </a:r>
            <a:endParaRPr lang="pt-BR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Aplicações da Matemática Financeira: capital, montante, juros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700808"/>
            <a:ext cx="7560840" cy="33239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err="1" smtClean="0"/>
              <a:t>Bina</a:t>
            </a:r>
            <a:r>
              <a:rPr lang="pt-BR" sz="2000" dirty="0" smtClean="0"/>
              <a:t>  deseja  comprar  um  automóvel  que  custa,  atualmente, R$ 48 000,00. Ela fez uma pesquisa e constatou que esse modelo vem aumentando seu valor a uma taxa de 1% ao mês. </a:t>
            </a:r>
            <a:r>
              <a:rPr lang="pt-BR" sz="2000" dirty="0" err="1" smtClean="0"/>
              <a:t>Bina</a:t>
            </a:r>
            <a:r>
              <a:rPr lang="pt-BR" sz="2000" dirty="0" smtClean="0"/>
              <a:t> aplicou seus R$ 36 000,00 em um fundo que rende 4% ao mês. Em quanto tempo </a:t>
            </a:r>
            <a:r>
              <a:rPr lang="pt-BR" sz="2000" dirty="0" err="1" smtClean="0"/>
              <a:t>Bina</a:t>
            </a:r>
            <a:r>
              <a:rPr lang="pt-BR" sz="2000" dirty="0" smtClean="0"/>
              <a:t> terá o dinheiro suficiente para comprar o seu carro, considerando que essas condições se mantenham por todo o período?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5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2302</Words>
  <Application>Microsoft Office PowerPoint</Application>
  <PresentationFormat>Apresentação na tela (4:3)</PresentationFormat>
  <Paragraphs>189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usuario</cp:lastModifiedBy>
  <cp:revision>10</cp:revision>
  <dcterms:created xsi:type="dcterms:W3CDTF">2015-04-17T15:03:36Z</dcterms:created>
  <dcterms:modified xsi:type="dcterms:W3CDTF">2015-08-03T22:15:56Z</dcterms:modified>
</cp:coreProperties>
</file>