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305" r:id="rId15"/>
    <p:sldId id="306" r:id="rId16"/>
    <p:sldId id="270" r:id="rId17"/>
    <p:sldId id="271" r:id="rId18"/>
    <p:sldId id="272" r:id="rId19"/>
    <p:sldId id="274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9" r:id="rId28"/>
    <p:sldId id="308" r:id="rId29"/>
    <p:sldId id="307" r:id="rId30"/>
    <p:sldId id="309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027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3B8D53-AA56-43E5-84FB-C564C7A72D1B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33BC0A-630B-4818-8B7A-0DC6971543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E150C9-8A2D-49B5-8944-427C70A878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E4077C-F8CE-4257-85D4-ADF338AF34C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63C39-51A5-4A3D-B36F-343931794E3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9147B-F2EE-4FE3-A43E-968510D97C0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A2644-CE53-487D-AA43-AD356BEBC0E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364FF-548E-4283-A8B6-4180DD89111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0455A-50B7-48CB-8D02-6D2FBEC4E14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670455-EB31-4DD1-909F-4A67FA1441B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A732BC-B4EE-4E5B-9C18-9BB1B78F4BB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C96CA-86BC-43F2-A2BB-165368FDA4B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3C8FD1-2D68-4BD8-B16F-A1A22BB857D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D30040-402C-48B4-8D66-60FB15B0512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3703-B39D-4424-AB8E-B0C57B0A91AD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D3C7B-8B23-41FD-887F-1DEB889A51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00D35-939A-4971-9B76-70C4A9E429C6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C782-B1C0-40C0-9EC5-47BA8B53FC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349F8-635D-4924-B7FD-1D32FF0F702D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EF77-C76E-4380-BE45-02A49A97B1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8ED45-F3B7-48E8-8D4E-EA7E660D28E7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96698-1D2D-43C3-AA62-0031EBC268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6EC5-62F7-473C-9BF0-FCC577313892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0E85-DD66-49C6-808C-D672028DE9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9363-1E0C-4BBA-8A65-F8546FC381F4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8B21D-9DA2-414A-8C47-C7A6DD6AEC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806BF-D2A3-493A-A114-83C8A32E1D24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DCA-2EA6-477D-8E1D-8699AAF463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8F614-0905-488B-B2EA-1AD5E9B427BC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7ACB-DBE3-403C-8C1D-BE4F23F32E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2EA36-99EE-45ED-A96E-33F3DE40CE67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1E179-112B-4317-B6A1-9997C5E805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1299F-70A4-4EB9-B9D6-94417E575132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C0CC-C805-415E-9FE7-813962A9C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E0E26-6682-4505-A1A4-FF2E7D45591C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AAC-43A5-4431-9C06-8083FB358B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F582A-8293-4B91-903E-CCB6B5B3CF00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8E38-8D57-47C3-B22A-1DF4480FC3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A1E5C-9A4E-43B2-994D-455D6871BEE2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E5352-9C2A-4D84-A44B-088FDA35C3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B760F-16CC-4F18-95D8-DA1767E35C3A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000CA-B0D3-4A90-A87A-0C37A370DF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C413C-D009-48FA-8168-08416DC99E96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EB00D-DC24-46EE-8CCE-0F622D639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D165-5E7A-40B3-91C1-0423BCAAB7C5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4F670-BE28-45FE-941F-D879605051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E161-6D1B-40E9-B6C1-934BF0E66A47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AEB5-4C3C-40A5-94E6-2D022D0C9F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BBE8-EADA-404E-B1FC-B71C4637BC55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5CF2D-AA3F-429F-8B7D-3921A854F6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B3CC3-0E86-4D93-B392-0BB1DECFCA1A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B17CF-35FA-4C49-B725-472945DE23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9BFB-D3A0-497D-964F-264467101F24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B4D1-49A1-438E-9222-B9AEC6F1A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1751-A541-43FE-96C7-100DE63CB928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9182-ED4B-4829-8BE2-32AC4CE391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E8583-12BA-407B-8782-274C6EE22631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F5EC-A033-4B9D-809D-C67330802B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11F1DF-03FA-40E0-9C50-EAA0049E36D8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733185-2BF6-46A5-9876-3FEDBCECD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055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16BA9D-3D9E-498D-B81E-335CDA73CF87}" type="datetimeFigureOut">
              <a:rPr lang="pt-BR"/>
              <a:pPr>
                <a:defRPr/>
              </a:pPr>
              <a:t>15/03/2012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98544-9AB5-41E7-8835-5D4DDEBC22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684213" y="4005263"/>
            <a:ext cx="7954962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Área - Matemática</a:t>
            </a:r>
          </a:p>
          <a:p>
            <a:pPr algn="ctr"/>
            <a:r>
              <a:rPr lang="pt-BR" sz="2000">
                <a:solidFill>
                  <a:srgbClr val="102766"/>
                </a:solidFill>
                <a:latin typeface="Calibri" pitchFamily="34" charset="0"/>
              </a:rPr>
              <a:t>Ensino Médio – 1º ano</a:t>
            </a: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pt-BR" smtClean="0"/>
              <a:t>Agora que já sabemos o que é um número inteiro, vamos pensar nas seguintes questões:</a:t>
            </a:r>
          </a:p>
          <a:p>
            <a:pPr marL="0" indent="0" algn="just">
              <a:buFont typeface="Wingdings" pitchFamily="2" charset="2"/>
              <a:buChar char="ü"/>
            </a:pPr>
            <a:r>
              <a:rPr lang="pt-BR" smtClean="0">
                <a:solidFill>
                  <a:srgbClr val="0070C0"/>
                </a:solidFill>
              </a:rPr>
              <a:t> </a:t>
            </a:r>
            <a:r>
              <a:rPr lang="pt-BR" i="1" smtClean="0">
                <a:solidFill>
                  <a:srgbClr val="0070C0"/>
                </a:solidFill>
              </a:rPr>
              <a:t>É melhor dever 5 reais ou 30 reais ao Banco?</a:t>
            </a:r>
          </a:p>
          <a:p>
            <a:pPr marL="0" indent="0" algn="just">
              <a:buFont typeface="Arial" pitchFamily="34" charset="0"/>
              <a:buNone/>
            </a:pPr>
            <a:endParaRPr lang="pt-BR" i="1" smtClean="0">
              <a:solidFill>
                <a:srgbClr val="0070C0"/>
              </a:solidFill>
            </a:endParaRPr>
          </a:p>
          <a:p>
            <a:pPr marL="0" indent="0" algn="just">
              <a:buFont typeface="Wingdings" pitchFamily="2" charset="2"/>
              <a:buChar char="ü"/>
            </a:pPr>
            <a:r>
              <a:rPr lang="pt-BR" i="1" smtClean="0">
                <a:solidFill>
                  <a:srgbClr val="0070C0"/>
                </a:solidFill>
              </a:rPr>
              <a:t> Está mais quente quando a temperatura é de – 5° C ou quando é de 1° C?</a:t>
            </a:r>
          </a:p>
          <a:p>
            <a:pPr marL="0" indent="0" algn="just">
              <a:buFont typeface="Wingdings" pitchFamily="2" charset="2"/>
              <a:buChar char="ü"/>
            </a:pPr>
            <a:endParaRPr lang="pt-BR" i="1" smtClean="0">
              <a:solidFill>
                <a:srgbClr val="0070C0"/>
              </a:solidFill>
            </a:endParaRPr>
          </a:p>
          <a:p>
            <a:pPr marL="0" indent="0" algn="just">
              <a:buFont typeface="Wingdings" pitchFamily="2" charset="2"/>
              <a:buChar char="ü"/>
            </a:pPr>
            <a:r>
              <a:rPr lang="pt-BR" i="1" smtClean="0">
                <a:solidFill>
                  <a:srgbClr val="0070C0"/>
                </a:solidFill>
              </a:rPr>
              <a:t> O que é mais satisfatório para um time de futebol, um saldo negativo de 8 gols ou um saldo nulo?  </a:t>
            </a:r>
          </a:p>
          <a:p>
            <a:pPr marL="0" indent="0" algn="just">
              <a:buFont typeface="Arial" pitchFamily="34" charset="0"/>
              <a:buNone/>
            </a:pPr>
            <a:endParaRPr lang="pt-BR" smtClean="0">
              <a:solidFill>
                <a:srgbClr val="00B05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75856" y="2780928"/>
            <a:ext cx="20441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- 5 &gt; - 30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17168" y="4437112"/>
            <a:ext cx="15055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- 5 &lt;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17168" y="6165304"/>
            <a:ext cx="15055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- 8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de seta reta 19"/>
          <p:cNvCxnSpPr/>
          <p:nvPr/>
        </p:nvCxnSpPr>
        <p:spPr>
          <a:xfrm>
            <a:off x="395288" y="4005263"/>
            <a:ext cx="7705725" cy="714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15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13316" name="Título 4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Representação e Comparação de Números Inteiros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786589" y="4149080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572000" y="4149080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14781" y="4149080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34861" y="4149080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Menos 14"/>
          <p:cNvSpPr/>
          <p:nvPr/>
        </p:nvSpPr>
        <p:spPr>
          <a:xfrm>
            <a:off x="3995738" y="3500438"/>
            <a:ext cx="71437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Menos 15"/>
          <p:cNvSpPr/>
          <p:nvPr/>
        </p:nvSpPr>
        <p:spPr>
          <a:xfrm>
            <a:off x="4859338" y="3500438"/>
            <a:ext cx="73025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7" name="Menos 16"/>
          <p:cNvSpPr/>
          <p:nvPr/>
        </p:nvSpPr>
        <p:spPr>
          <a:xfrm>
            <a:off x="5724525" y="3500438"/>
            <a:ext cx="71438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8" name="Menos 17"/>
          <p:cNvSpPr/>
          <p:nvPr/>
        </p:nvSpPr>
        <p:spPr>
          <a:xfrm>
            <a:off x="6516688" y="3573463"/>
            <a:ext cx="71437" cy="1079500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71488" y="2636838"/>
            <a:ext cx="57388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pt-BR" sz="2600" b="1" i="1" dirty="0">
                <a:solidFill>
                  <a:srgbClr val="0070C0"/>
                </a:solidFill>
                <a:latin typeface="+mn-lt"/>
                <a:cs typeface="Arial" charset="0"/>
              </a:rPr>
              <a:t>Vamos observar a reta numérica abaixo: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835676" y="4149080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051720" y="4149080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59632" y="4149080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-3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95536" y="4149080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-4</a:t>
            </a:r>
          </a:p>
        </p:txBody>
      </p:sp>
      <p:sp>
        <p:nvSpPr>
          <p:cNvPr id="27" name="Menos 26"/>
          <p:cNvSpPr/>
          <p:nvPr/>
        </p:nvSpPr>
        <p:spPr>
          <a:xfrm>
            <a:off x="3276600" y="3500438"/>
            <a:ext cx="71438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8" name="Menos 27"/>
          <p:cNvSpPr/>
          <p:nvPr/>
        </p:nvSpPr>
        <p:spPr>
          <a:xfrm>
            <a:off x="2484438" y="3500438"/>
            <a:ext cx="71437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Menos 28"/>
          <p:cNvSpPr/>
          <p:nvPr/>
        </p:nvSpPr>
        <p:spPr>
          <a:xfrm>
            <a:off x="1692275" y="3500438"/>
            <a:ext cx="71438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Menos 29"/>
          <p:cNvSpPr/>
          <p:nvPr/>
        </p:nvSpPr>
        <p:spPr>
          <a:xfrm>
            <a:off x="900113" y="3500438"/>
            <a:ext cx="71437" cy="1081087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68313" y="5084763"/>
            <a:ext cx="7848600" cy="1693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600" b="1" i="1" dirty="0">
                <a:solidFill>
                  <a:srgbClr val="0070C0"/>
                </a:solidFill>
                <a:latin typeface="+mn-lt"/>
                <a:cs typeface="Arial" charset="0"/>
              </a:rPr>
              <a:t>Agora, vamos responder: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sz="2600" b="1" i="1" dirty="0">
                <a:latin typeface="+mn-lt"/>
                <a:cs typeface="Arial" charset="0"/>
              </a:rPr>
              <a:t>Quem é maior 2 ou 3?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sz="2600" b="1" i="1" dirty="0">
                <a:latin typeface="+mn-lt"/>
                <a:cs typeface="Arial" charset="0"/>
              </a:rPr>
              <a:t>Quem é maior -2 ou – 3?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sz="2600" b="1" i="1" dirty="0">
                <a:latin typeface="+mn-lt"/>
                <a:cs typeface="Arial" charset="0"/>
              </a:rPr>
              <a:t>Quem é maior -4 ou 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r>
              <a:rPr lang="pt-BR" smtClean="0"/>
              <a:t>Sistematizando a comparação entre números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565400"/>
            <a:ext cx="8229600" cy="2913063"/>
          </a:xfrm>
        </p:spPr>
        <p:txBody>
          <a:bodyPr/>
          <a:lstStyle/>
          <a:p>
            <a:pPr algn="just">
              <a:buFont typeface="Arial" charset="0"/>
              <a:buNone/>
              <a:defRPr/>
            </a:pPr>
            <a:r>
              <a:rPr lang="pt-BR" sz="2800" b="1" i="1" dirty="0" smtClean="0">
                <a:solidFill>
                  <a:srgbClr val="002060"/>
                </a:solidFill>
              </a:rPr>
              <a:t>Quando comparamos dois números inteiros </a:t>
            </a:r>
          </a:p>
          <a:p>
            <a:pPr marL="514350" indent="-514350" algn="just">
              <a:buFont typeface="Arial" charset="0"/>
              <a:buAutoNum type="alphaLcParenR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negativos, como definir qual deles é o maior?</a:t>
            </a:r>
          </a:p>
          <a:p>
            <a:pPr marL="514350" indent="-514350" algn="just">
              <a:buFont typeface="Arial" charset="0"/>
              <a:buAutoNum type="alphaLcParenR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positivos, como definir qual deles é o maior?</a:t>
            </a:r>
          </a:p>
          <a:p>
            <a:pPr marL="514350" indent="-514350" algn="just">
              <a:buFont typeface="Arial" charset="0"/>
              <a:buAutoNum type="alphaLcParenR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sendo um positivo e outro negativo, como definir qual deles é o maior?</a:t>
            </a:r>
          </a:p>
          <a:p>
            <a:pPr marL="514350" indent="-514350" algn="just">
              <a:buFont typeface="Arial" charset="0"/>
              <a:buAutoNum type="alphaLcParenR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sendo um negativo e outro nulo, qual é o maior?</a:t>
            </a:r>
          </a:p>
          <a:p>
            <a:pPr marL="514350" indent="-514350" algn="just">
              <a:buFont typeface="Arial" charset="0"/>
              <a:buAutoNum type="alphaLcParenR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Sendo um nulo e o outro positivo, qual é o maior?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14340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80" name="Rectangle 28"/>
          <p:cNvSpPr>
            <a:spLocks noChangeArrowheads="1"/>
          </p:cNvSpPr>
          <p:nvPr/>
        </p:nvSpPr>
        <p:spPr bwMode="auto">
          <a:xfrm flipV="1">
            <a:off x="684213" y="3771900"/>
            <a:ext cx="8135937" cy="46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46482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39624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3" name="Rectangle 31"/>
          <p:cNvSpPr>
            <a:spLocks noChangeArrowheads="1"/>
          </p:cNvSpPr>
          <p:nvPr/>
        </p:nvSpPr>
        <p:spPr bwMode="auto">
          <a:xfrm>
            <a:off x="53340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73914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6" name="Rectangle 34"/>
          <p:cNvSpPr>
            <a:spLocks noChangeArrowheads="1"/>
          </p:cNvSpPr>
          <p:nvPr/>
        </p:nvSpPr>
        <p:spPr bwMode="auto">
          <a:xfrm>
            <a:off x="19812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7" name="Rectangle 35"/>
          <p:cNvSpPr>
            <a:spLocks noChangeArrowheads="1"/>
          </p:cNvSpPr>
          <p:nvPr/>
        </p:nvSpPr>
        <p:spPr bwMode="auto">
          <a:xfrm>
            <a:off x="25908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32766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89" name="Rectangle 37"/>
          <p:cNvSpPr>
            <a:spLocks noChangeArrowheads="1"/>
          </p:cNvSpPr>
          <p:nvPr/>
        </p:nvSpPr>
        <p:spPr bwMode="auto">
          <a:xfrm>
            <a:off x="67056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90" name="Rectangle 38"/>
          <p:cNvSpPr>
            <a:spLocks noChangeArrowheads="1"/>
          </p:cNvSpPr>
          <p:nvPr/>
        </p:nvSpPr>
        <p:spPr bwMode="auto">
          <a:xfrm>
            <a:off x="6019800" y="3695700"/>
            <a:ext cx="76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2791" name="Text Box 39"/>
          <p:cNvSpPr txBox="1">
            <a:spLocks noChangeArrowheads="1"/>
          </p:cNvSpPr>
          <p:nvPr/>
        </p:nvSpPr>
        <p:spPr bwMode="auto">
          <a:xfrm>
            <a:off x="4495800" y="4000500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0</a:t>
            </a:r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5105400" y="40005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+ 1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5737225" y="40005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+ 2</a:t>
            </a: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6423025" y="400050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+ 3</a:t>
            </a: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7086600" y="40005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+ 4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3733800" y="40005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- 1</a:t>
            </a: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3048000" y="40005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- 2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2362200" y="40005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- 3</a:t>
            </a:r>
          </a:p>
        </p:txBody>
      </p:sp>
      <p:sp>
        <p:nvSpPr>
          <p:cNvPr id="202800" name="Text Box 48"/>
          <p:cNvSpPr txBox="1">
            <a:spLocks noChangeArrowheads="1"/>
          </p:cNvSpPr>
          <p:nvPr/>
        </p:nvSpPr>
        <p:spPr bwMode="auto">
          <a:xfrm>
            <a:off x="1752600" y="40005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- 4</a:t>
            </a:r>
          </a:p>
        </p:txBody>
      </p:sp>
      <p:sp>
        <p:nvSpPr>
          <p:cNvPr id="202801" name="AutoShape 49"/>
          <p:cNvSpPr>
            <a:spLocks/>
          </p:cNvSpPr>
          <p:nvPr/>
        </p:nvSpPr>
        <p:spPr bwMode="auto">
          <a:xfrm rot="-5400000">
            <a:off x="3148806" y="3339307"/>
            <a:ext cx="185737" cy="2813050"/>
          </a:xfrm>
          <a:prstGeom prst="leftBrace">
            <a:avLst>
              <a:gd name="adj1" fmla="val 72151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802" name="AutoShape 50"/>
          <p:cNvSpPr>
            <a:spLocks/>
          </p:cNvSpPr>
          <p:nvPr/>
        </p:nvSpPr>
        <p:spPr bwMode="auto">
          <a:xfrm rot="-5400000">
            <a:off x="6030912" y="3346451"/>
            <a:ext cx="187325" cy="2800350"/>
          </a:xfrm>
          <a:prstGeom prst="leftBrace">
            <a:avLst>
              <a:gd name="adj1" fmla="val 72116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810" name="Rectangle 58"/>
          <p:cNvSpPr>
            <a:spLocks noChangeArrowheads="1"/>
          </p:cNvSpPr>
          <p:nvPr/>
        </p:nvSpPr>
        <p:spPr bwMode="auto">
          <a:xfrm>
            <a:off x="683568" y="5219700"/>
            <a:ext cx="8155632" cy="1409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+ 4 </a:t>
            </a:r>
            <a:r>
              <a:rPr lang="pt-BR" sz="3200" dirty="0"/>
              <a:t>é o oposto (ou simétrico) de  </a:t>
            </a:r>
            <a:r>
              <a:rPr lang="pt-BR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4</a:t>
            </a:r>
            <a:r>
              <a:rPr lang="pt-BR" sz="3200" dirty="0"/>
              <a:t>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dirty="0">
                <a:solidFill>
                  <a:srgbClr val="FF0000"/>
                </a:solidFill>
              </a:rPr>
              <a:t>Os dois números estão à mesma distância do zero (origem</a:t>
            </a:r>
            <a:r>
              <a:rPr lang="pt-BR" sz="3200" dirty="0">
                <a:solidFill>
                  <a:srgbClr val="FF0000"/>
                </a:solidFill>
              </a:rPr>
              <a:t>).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02811" name="Rectangle 59"/>
          <p:cNvSpPr>
            <a:spLocks noChangeArrowheads="1"/>
          </p:cNvSpPr>
          <p:nvPr/>
        </p:nvSpPr>
        <p:spPr bwMode="auto">
          <a:xfrm>
            <a:off x="611188" y="1916113"/>
            <a:ext cx="8156575" cy="1409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dirty="0"/>
              <a:t>Veja a representação geométrica dos números inteiros na reta abaixo:</a:t>
            </a:r>
          </a:p>
        </p:txBody>
      </p:sp>
      <p:sp>
        <p:nvSpPr>
          <p:cNvPr id="15385" name="Título 26"/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143000"/>
          </a:xfrm>
        </p:spPr>
        <p:txBody>
          <a:bodyPr/>
          <a:lstStyle/>
          <a:p>
            <a:r>
              <a:rPr lang="pt-BR" smtClean="0"/>
              <a:t>Números Opostos ou Simétricos</a:t>
            </a:r>
          </a:p>
        </p:txBody>
      </p:sp>
      <p:sp>
        <p:nvSpPr>
          <p:cNvPr id="15386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42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9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9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4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9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4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9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4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9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4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9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4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42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92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425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925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962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12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0" grpId="0" animBg="1"/>
      <p:bldP spid="202781" grpId="0" animBg="1" autoUpdateAnimBg="0"/>
      <p:bldP spid="202782" grpId="0" animBg="1" autoUpdateAnimBg="0"/>
      <p:bldP spid="202783" grpId="0" animBg="1"/>
      <p:bldP spid="202785" grpId="0" animBg="1"/>
      <p:bldP spid="202786" grpId="0" animBg="1"/>
      <p:bldP spid="202787" grpId="0" animBg="1"/>
      <p:bldP spid="202788" grpId="0" animBg="1"/>
      <p:bldP spid="202789" grpId="0" animBg="1"/>
      <p:bldP spid="202790" grpId="0" animBg="1"/>
      <p:bldP spid="202791" grpId="0" autoUpdateAnimBg="0"/>
      <p:bldP spid="202792" grpId="0" autoUpdateAnimBg="0"/>
      <p:bldP spid="202793" grpId="0" autoUpdateAnimBg="0"/>
      <p:bldP spid="202794" grpId="0" autoUpdateAnimBg="0"/>
      <p:bldP spid="202795" grpId="0" autoUpdateAnimBg="0"/>
      <p:bldP spid="202797" grpId="0" autoUpdateAnimBg="0"/>
      <p:bldP spid="202798" grpId="0" autoUpdateAnimBg="0"/>
      <p:bldP spid="202799" grpId="0" autoUpdateAnimBg="0"/>
      <p:bldP spid="202800" grpId="0" autoUpdateAnimBg="0"/>
      <p:bldP spid="202801" grpId="0" animBg="1"/>
      <p:bldP spid="202802" grpId="0" animBg="1"/>
      <p:bldP spid="2028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468313" y="1676400"/>
            <a:ext cx="8370887" cy="4632325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dirty="0"/>
              <a:t>Chama-se de módulo ou valor absoluto de um número inteiro a distância entre esse número e o zero (0) na reta numérica. </a:t>
            </a:r>
            <a:r>
              <a:rPr lang="pt-BR" sz="3200" dirty="0"/>
              <a:t>Indica-se </a:t>
            </a:r>
            <a:r>
              <a:rPr lang="pt-BR" sz="3200" dirty="0"/>
              <a:t>o módulo com o símbolo</a:t>
            </a:r>
            <a:r>
              <a:rPr lang="pt-BR" sz="4400" dirty="0"/>
              <a:t>|   </a:t>
            </a:r>
            <a:r>
              <a:rPr lang="pt-BR" sz="4400" dirty="0" err="1"/>
              <a:t>|</a:t>
            </a:r>
            <a:endParaRPr lang="pt-BR" sz="4400" dirty="0"/>
          </a:p>
          <a:p>
            <a:pPr>
              <a:spcBef>
                <a:spcPct val="20000"/>
              </a:spcBef>
              <a:defRPr/>
            </a:pPr>
            <a:r>
              <a:rPr lang="pt-BR" sz="3200" b="1" i="1" dirty="0">
                <a:solidFill>
                  <a:srgbClr val="002060"/>
                </a:solidFill>
              </a:rPr>
              <a:t>Exemplos:</a:t>
            </a:r>
          </a:p>
          <a:p>
            <a:pPr>
              <a:spcBef>
                <a:spcPct val="20000"/>
              </a:spcBef>
              <a:defRPr/>
            </a:pPr>
            <a:r>
              <a:rPr lang="pt-BR" sz="3200" dirty="0">
                <a:solidFill>
                  <a:srgbClr val="002060"/>
                </a:solidFill>
              </a:rPr>
              <a:t>| - 9 | = 9</a:t>
            </a:r>
          </a:p>
          <a:p>
            <a:pPr>
              <a:spcBef>
                <a:spcPct val="20000"/>
              </a:spcBef>
              <a:defRPr/>
            </a:pPr>
            <a:r>
              <a:rPr lang="pt-BR" sz="3200" dirty="0">
                <a:solidFill>
                  <a:srgbClr val="002060"/>
                </a:solidFill>
              </a:rPr>
              <a:t>| 13 | = 13</a:t>
            </a:r>
          </a:p>
          <a:p>
            <a:pPr>
              <a:spcBef>
                <a:spcPct val="20000"/>
              </a:spcBef>
              <a:defRPr/>
            </a:pPr>
            <a:r>
              <a:rPr lang="pt-BR" sz="3200" dirty="0">
                <a:solidFill>
                  <a:srgbClr val="002060"/>
                </a:solidFill>
              </a:rPr>
              <a:t>| 2 - 10 | = 8</a:t>
            </a:r>
            <a:r>
              <a:rPr lang="pt-BR" sz="3200" dirty="0"/>
              <a:t>	</a:t>
            </a:r>
            <a:endParaRPr lang="pt-BR" sz="3000" dirty="0"/>
          </a:p>
        </p:txBody>
      </p:sp>
      <p:sp>
        <p:nvSpPr>
          <p:cNvPr id="16387" name="Título 4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1143000"/>
          </a:xfrm>
        </p:spPr>
        <p:txBody>
          <a:bodyPr/>
          <a:lstStyle/>
          <a:p>
            <a:r>
              <a:rPr lang="pt-BR" sz="3200" smtClean="0"/>
              <a:t>Módulo ou valor absoluto de um número inteiro</a:t>
            </a:r>
          </a:p>
        </p:txBody>
      </p:sp>
      <p:sp>
        <p:nvSpPr>
          <p:cNvPr id="16388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Operações com números inteiros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2133600"/>
            <a:ext cx="8353425" cy="424815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pt-BR" smtClean="0">
                <a:solidFill>
                  <a:srgbClr val="002060"/>
                </a:solidFill>
              </a:rPr>
              <a:t>Tanto no conjunto dos números naturais como no conjunto dos números inteiros, temos 6 operações:</a:t>
            </a:r>
          </a:p>
          <a:p>
            <a:pPr marL="0" indent="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0" indent="0" algn="just">
              <a:buFont typeface="Wingdings" pitchFamily="2" charset="2"/>
              <a:buChar char="ü"/>
            </a:pPr>
            <a:r>
              <a:rPr lang="pt-BR" smtClean="0">
                <a:solidFill>
                  <a:srgbClr val="002060"/>
                </a:solidFill>
              </a:rPr>
              <a:t> Adição e Subtração;</a:t>
            </a:r>
          </a:p>
          <a:p>
            <a:pPr marL="0" indent="0" algn="just">
              <a:buFont typeface="Wingdings" pitchFamily="2" charset="2"/>
              <a:buChar char="ü"/>
            </a:pPr>
            <a:r>
              <a:rPr lang="pt-BR" smtClean="0">
                <a:solidFill>
                  <a:srgbClr val="002060"/>
                </a:solidFill>
              </a:rPr>
              <a:t> Multiplicação e Divisão;</a:t>
            </a:r>
          </a:p>
          <a:p>
            <a:pPr marL="0" indent="0" algn="just">
              <a:buFont typeface="Wingdings" pitchFamily="2" charset="2"/>
              <a:buChar char="ü"/>
            </a:pPr>
            <a:r>
              <a:rPr lang="pt-BR" smtClean="0">
                <a:solidFill>
                  <a:srgbClr val="002060"/>
                </a:solidFill>
              </a:rPr>
              <a:t> Potenciação e Radiciação.</a:t>
            </a:r>
          </a:p>
        </p:txBody>
      </p:sp>
      <p:sp>
        <p:nvSpPr>
          <p:cNvPr id="17412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2133600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pt-BR" smtClean="0">
                <a:solidFill>
                  <a:srgbClr val="002060"/>
                </a:solidFill>
              </a:rPr>
              <a:t>Para cobrir um saldo negativo de R$725,00 em sua conta bancária, Davi fez um depósito de R$900,00. Qual é o saldo atual de Davi?</a:t>
            </a: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FF0000"/>
              </a:solidFill>
            </a:endParaRPr>
          </a:p>
          <a:p>
            <a:pPr marL="514350" indent="-514350" algn="r">
              <a:buFont typeface="Arial" pitchFamily="34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Resposta: R$ 175,00</a:t>
            </a:r>
          </a:p>
        </p:txBody>
      </p:sp>
      <p:sp>
        <p:nvSpPr>
          <p:cNvPr id="18436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2276475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</a:pPr>
            <a:r>
              <a:rPr lang="pt-BR" smtClean="0">
                <a:solidFill>
                  <a:srgbClr val="002060"/>
                </a:solidFill>
              </a:rPr>
              <a:t>2. O dado vermelho representa pontos perdidos e o verde, pontos ganhos. Qual é o total de pontos em cada jogada?</a:t>
            </a: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FF0000"/>
              </a:solidFill>
            </a:endParaRPr>
          </a:p>
          <a:p>
            <a:pPr marL="514350" indent="-514350" algn="r">
              <a:buFont typeface="Arial" pitchFamily="34" charset="0"/>
              <a:buNone/>
            </a:pPr>
            <a:r>
              <a:rPr lang="pt-BR" sz="1800" smtClean="0">
                <a:solidFill>
                  <a:srgbClr val="FF0000"/>
                </a:solidFill>
              </a:rPr>
              <a:t>Respostas: a) – 2 b) 2 c) 5 d) - 1</a:t>
            </a:r>
          </a:p>
        </p:txBody>
      </p:sp>
      <p:sp>
        <p:nvSpPr>
          <p:cNvPr id="19460" name="Retângulo 3"/>
          <p:cNvSpPr>
            <a:spLocks noChangeArrowheads="1"/>
          </p:cNvSpPr>
          <p:nvPr/>
        </p:nvSpPr>
        <p:spPr bwMode="auto">
          <a:xfrm>
            <a:off x="2700338" y="6516688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r"/>
            <a:r>
              <a:rPr lang="pt-BR">
                <a:solidFill>
                  <a:schemeClr val="tx2"/>
                </a:solidFill>
              </a:rPr>
              <a:t>(BONJORNO, AYRTON, 2006, adaptado)</a:t>
            </a:r>
          </a:p>
        </p:txBody>
      </p:sp>
      <p:sp>
        <p:nvSpPr>
          <p:cNvPr id="19461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pic>
        <p:nvPicPr>
          <p:cNvPr id="19462" name="Imagem 6" descr="44026 dados 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3716338"/>
            <a:ext cx="1512887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Imagem 7" descr="44026 dados 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5013325"/>
            <a:ext cx="151288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CaixaDeTexto 8"/>
          <p:cNvSpPr txBox="1">
            <a:spLocks noChangeArrowheads="1"/>
          </p:cNvSpPr>
          <p:nvPr/>
        </p:nvSpPr>
        <p:spPr bwMode="auto">
          <a:xfrm>
            <a:off x="1116013" y="3933825"/>
            <a:ext cx="388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a)</a:t>
            </a:r>
          </a:p>
        </p:txBody>
      </p:sp>
      <p:sp>
        <p:nvSpPr>
          <p:cNvPr id="19465" name="CaixaDeTexto 9"/>
          <p:cNvSpPr txBox="1">
            <a:spLocks noChangeArrowheads="1"/>
          </p:cNvSpPr>
          <p:nvPr/>
        </p:nvSpPr>
        <p:spPr bwMode="auto">
          <a:xfrm>
            <a:off x="1116013" y="5229225"/>
            <a:ext cx="38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b)</a:t>
            </a:r>
          </a:p>
        </p:txBody>
      </p:sp>
      <p:pic>
        <p:nvPicPr>
          <p:cNvPr id="19466" name="Imagem 10" descr="44026 dados 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3708400"/>
            <a:ext cx="1511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Imagem 11" descr="44026 dados 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4941888"/>
            <a:ext cx="1535113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CaixaDeTexto 12"/>
          <p:cNvSpPr txBox="1">
            <a:spLocks noChangeArrowheads="1"/>
          </p:cNvSpPr>
          <p:nvPr/>
        </p:nvSpPr>
        <p:spPr bwMode="auto">
          <a:xfrm>
            <a:off x="4859338" y="3933825"/>
            <a:ext cx="37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c)</a:t>
            </a:r>
          </a:p>
        </p:txBody>
      </p:sp>
      <p:sp>
        <p:nvSpPr>
          <p:cNvPr id="19469" name="CaixaDeTexto 13"/>
          <p:cNvSpPr txBox="1">
            <a:spLocks noChangeArrowheads="1"/>
          </p:cNvSpPr>
          <p:nvPr/>
        </p:nvSpPr>
        <p:spPr bwMode="auto">
          <a:xfrm>
            <a:off x="4859338" y="5300663"/>
            <a:ext cx="390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d)</a:t>
            </a:r>
          </a:p>
        </p:txBody>
      </p:sp>
      <p:sp>
        <p:nvSpPr>
          <p:cNvPr id="19470" name="CaixaDeTexto 14"/>
          <p:cNvSpPr txBox="1">
            <a:spLocks noChangeArrowheads="1"/>
          </p:cNvSpPr>
          <p:nvPr/>
        </p:nvSpPr>
        <p:spPr bwMode="auto">
          <a:xfrm rot="-5400000">
            <a:off x="2811463" y="4254500"/>
            <a:ext cx="11763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SEE PE</a:t>
            </a:r>
          </a:p>
        </p:txBody>
      </p:sp>
      <p:sp>
        <p:nvSpPr>
          <p:cNvPr id="19471" name="CaixaDeTexto 15"/>
          <p:cNvSpPr txBox="1">
            <a:spLocks noChangeArrowheads="1"/>
          </p:cNvSpPr>
          <p:nvPr/>
        </p:nvSpPr>
        <p:spPr bwMode="auto">
          <a:xfrm rot="-5400000">
            <a:off x="6554788" y="5407025"/>
            <a:ext cx="11763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SEE PE</a:t>
            </a:r>
          </a:p>
        </p:txBody>
      </p:sp>
      <p:sp>
        <p:nvSpPr>
          <p:cNvPr id="19472" name="CaixaDeTexto 16"/>
          <p:cNvSpPr txBox="1">
            <a:spLocks noChangeArrowheads="1"/>
          </p:cNvSpPr>
          <p:nvPr/>
        </p:nvSpPr>
        <p:spPr bwMode="auto">
          <a:xfrm rot="-5400000">
            <a:off x="2811463" y="5478462"/>
            <a:ext cx="11763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SEE PE</a:t>
            </a:r>
          </a:p>
        </p:txBody>
      </p:sp>
      <p:sp>
        <p:nvSpPr>
          <p:cNvPr id="19473" name="CaixaDeTexto 17"/>
          <p:cNvSpPr txBox="1">
            <a:spLocks noChangeArrowheads="1"/>
          </p:cNvSpPr>
          <p:nvPr/>
        </p:nvSpPr>
        <p:spPr bwMode="auto">
          <a:xfrm rot="-5400000">
            <a:off x="6553994" y="4182269"/>
            <a:ext cx="1177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SEE 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20483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AutoNum type="arabicPeriod" startAt="3"/>
            </a:pPr>
            <a:r>
              <a:rPr lang="pt-BR" sz="2800" smtClean="0">
                <a:solidFill>
                  <a:srgbClr val="002060"/>
                </a:solidFill>
              </a:rPr>
              <a:t>A turma está animada, jogando no tabuleiro. A tabela mostra os pontos ganhos e os pontos perdidos dos cinco participantes.</a:t>
            </a: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400" smtClean="0">
                <a:solidFill>
                  <a:srgbClr val="002060"/>
                </a:solidFill>
              </a:rPr>
              <a:t>Qual jogador fez mais pontos no total? Quantos?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400" smtClean="0">
                <a:solidFill>
                  <a:srgbClr val="002060"/>
                </a:solidFill>
              </a:rPr>
              <a:t>Qual jogador fez menos pontos no total? Quantos?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400" smtClean="0">
                <a:solidFill>
                  <a:srgbClr val="002060"/>
                </a:solidFill>
              </a:rPr>
              <a:t>Represente na reta numérica o saldo de pontos de cada um dos jogadores.   </a:t>
            </a:r>
            <a:r>
              <a:rPr lang="pt-BR" sz="2000" smtClean="0">
                <a:solidFill>
                  <a:srgbClr val="FF0000"/>
                </a:solidFill>
              </a:rPr>
              <a:t>Respostas: a) Márcia; + 12  b) Pedro; - 12 pontos</a:t>
            </a:r>
          </a:p>
        </p:txBody>
      </p:sp>
      <p:sp>
        <p:nvSpPr>
          <p:cNvPr id="20484" name="Retângulo 3"/>
          <p:cNvSpPr>
            <a:spLocks noChangeArrowheads="1"/>
          </p:cNvSpPr>
          <p:nvPr/>
        </p:nvSpPr>
        <p:spPr bwMode="auto">
          <a:xfrm>
            <a:off x="3022600" y="6488113"/>
            <a:ext cx="612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r"/>
            <a:r>
              <a:rPr lang="pt-BR">
                <a:solidFill>
                  <a:schemeClr val="tx2"/>
                </a:solidFill>
              </a:rPr>
              <a:t>(BONJORNO, AYRTON, 2006, adaptado)</a:t>
            </a:r>
          </a:p>
        </p:txBody>
      </p:sp>
      <p:sp>
        <p:nvSpPr>
          <p:cNvPr id="20485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92275" y="3284538"/>
          <a:ext cx="6096000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Márcia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Cláudia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Jorge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Pontos</a:t>
                      </a:r>
                      <a:r>
                        <a:rPr lang="pt-BR" baseline="0" dirty="0" smtClean="0"/>
                        <a:t> ganhos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Pontos perdidos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16" name="CaixaDeTexto 10"/>
          <p:cNvSpPr txBox="1">
            <a:spLocks noChangeArrowheads="1"/>
          </p:cNvSpPr>
          <p:nvPr/>
        </p:nvSpPr>
        <p:spPr bwMode="auto">
          <a:xfrm>
            <a:off x="1692275" y="3068638"/>
            <a:ext cx="1176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SEE PE</a:t>
            </a:r>
          </a:p>
          <a:p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</a:pPr>
            <a:r>
              <a:rPr lang="pt-BR" smtClean="0">
                <a:solidFill>
                  <a:srgbClr val="002060"/>
                </a:solidFill>
              </a:rPr>
              <a:t>4. Desenhe uma reta numerada do 10 a – 10 numa folha milimetrada e dobre-a no 0, de modo que uma parte da reta fique sobre a outra. Agora:  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200" smtClean="0">
                <a:solidFill>
                  <a:srgbClr val="002060"/>
                </a:solidFill>
              </a:rPr>
              <a:t>escreva 4 pares de números cujos pontos coincidam;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200" smtClean="0">
                <a:solidFill>
                  <a:srgbClr val="002060"/>
                </a:solidFill>
              </a:rPr>
              <a:t>registre a soma dos números de cada um desses pares;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200" smtClean="0">
                <a:solidFill>
                  <a:srgbClr val="002060"/>
                </a:solidFill>
              </a:rPr>
              <a:t>escreva o  nome que se dá a esses pares de números;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200" smtClean="0">
                <a:solidFill>
                  <a:srgbClr val="002060"/>
                </a:solidFill>
              </a:rPr>
              <a:t>abra a tira e faça uma nova dobra, dessa vez no – 2. Escolha 4 pares de números cujos pontos coincidam e calcule a soma dos números de cada par;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pt-BR" sz="2200" smtClean="0">
                <a:solidFill>
                  <a:srgbClr val="002060"/>
                </a:solidFill>
              </a:rPr>
              <a:t>responda: o que você observou nos resultados obtidos no item anterior? </a:t>
            </a:r>
          </a:p>
        </p:txBody>
      </p:sp>
      <p:sp>
        <p:nvSpPr>
          <p:cNvPr id="21508" name="Retângulo 3"/>
          <p:cNvSpPr>
            <a:spLocks noChangeArrowheads="1"/>
          </p:cNvSpPr>
          <p:nvPr/>
        </p:nvSpPr>
        <p:spPr bwMode="auto">
          <a:xfrm>
            <a:off x="2627313" y="6488113"/>
            <a:ext cx="612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r"/>
            <a:r>
              <a:rPr lang="pt-BR">
                <a:solidFill>
                  <a:schemeClr val="tx2"/>
                </a:solidFill>
              </a:rPr>
              <a:t>(BONJORNO, AYRTON, 2006, adaptado)</a:t>
            </a:r>
          </a:p>
        </p:txBody>
      </p:sp>
      <p:sp>
        <p:nvSpPr>
          <p:cNvPr id="21509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de seta reta 19"/>
          <p:cNvCxnSpPr/>
          <p:nvPr/>
        </p:nvCxnSpPr>
        <p:spPr>
          <a:xfrm>
            <a:off x="1258888" y="5229225"/>
            <a:ext cx="69135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23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5124" name="Título 4"/>
          <p:cNvSpPr>
            <a:spLocks noGrp="1"/>
          </p:cNvSpPr>
          <p:nvPr>
            <p:ph type="title"/>
          </p:nvPr>
        </p:nvSpPr>
        <p:spPr>
          <a:xfrm>
            <a:off x="468313" y="1349375"/>
            <a:ext cx="8229600" cy="1143000"/>
          </a:xfrm>
        </p:spPr>
        <p:txBody>
          <a:bodyPr/>
          <a:lstStyle/>
          <a:p>
            <a:r>
              <a:rPr lang="pt-BR" smtClean="0"/>
              <a:t>Existem números que vêm antes do zero?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23928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50685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42773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62853" y="4233862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690573" y="4221088"/>
            <a:ext cx="76174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...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123728" y="4221088"/>
            <a:ext cx="1668743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5" name="Menos 14"/>
          <p:cNvSpPr/>
          <p:nvPr/>
        </p:nvSpPr>
        <p:spPr>
          <a:xfrm>
            <a:off x="4211638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Menos 15"/>
          <p:cNvSpPr/>
          <p:nvPr/>
        </p:nvSpPr>
        <p:spPr>
          <a:xfrm>
            <a:off x="4932363" y="4724400"/>
            <a:ext cx="71437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7" name="Menos 16"/>
          <p:cNvSpPr/>
          <p:nvPr/>
        </p:nvSpPr>
        <p:spPr>
          <a:xfrm>
            <a:off x="5724525" y="4724400"/>
            <a:ext cx="71438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8" name="Menos 17"/>
          <p:cNvSpPr/>
          <p:nvPr/>
        </p:nvSpPr>
        <p:spPr>
          <a:xfrm>
            <a:off x="6443663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1188" y="6237288"/>
            <a:ext cx="8064500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pt-BR" b="1" i="1" dirty="0">
                <a:solidFill>
                  <a:srgbClr val="002060"/>
                </a:solidFill>
              </a:rPr>
              <a:t>Vamos relembrar algumas aulas do Ensino Fundamental...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22531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r>
              <a:rPr lang="pt-BR" smtClean="0">
                <a:solidFill>
                  <a:srgbClr val="002060"/>
                </a:solidFill>
              </a:rPr>
              <a:t>5. Numa cidade brasileira, um termômetro registrou – 6° C num dia e 2° C no outro. Qual foi a variação de temperatura de um dia para o outro?</a:t>
            </a:r>
            <a:endParaRPr lang="pt-BR" sz="2200" smtClean="0">
              <a:solidFill>
                <a:srgbClr val="002060"/>
              </a:solidFill>
            </a:endParaRPr>
          </a:p>
        </p:txBody>
      </p:sp>
      <p:sp>
        <p:nvSpPr>
          <p:cNvPr id="22532" name="Retângulo 5"/>
          <p:cNvSpPr>
            <a:spLocks noChangeArrowheads="1"/>
          </p:cNvSpPr>
          <p:nvPr/>
        </p:nvSpPr>
        <p:spPr bwMode="auto">
          <a:xfrm>
            <a:off x="5757863" y="6237288"/>
            <a:ext cx="3113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r"/>
            <a:r>
              <a:rPr lang="pt-BR">
                <a:solidFill>
                  <a:srgbClr val="FF0000"/>
                </a:solidFill>
              </a:rPr>
              <a:t>Resposta: variação de 8° C</a:t>
            </a:r>
          </a:p>
        </p:txBody>
      </p:sp>
      <p:sp>
        <p:nvSpPr>
          <p:cNvPr id="22533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23555" name="Espaço Reservado para Conteúdo 4"/>
          <p:cNvSpPr>
            <a:spLocks noGrp="1"/>
          </p:cNvSpPr>
          <p:nvPr>
            <p:ph idx="1"/>
          </p:nvPr>
        </p:nvSpPr>
        <p:spPr>
          <a:xfrm>
            <a:off x="539750" y="2276475"/>
            <a:ext cx="8353425" cy="3816350"/>
          </a:xfrm>
        </p:spPr>
        <p:txBody>
          <a:bodyPr/>
          <a:lstStyle/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r>
              <a:rPr lang="pt-BR" smtClean="0">
                <a:solidFill>
                  <a:srgbClr val="002060"/>
                </a:solidFill>
              </a:rPr>
              <a:t>6. Aricelmo tem uma certa quantia num banco que lhe cobra todo mês uma mensalidade de 22 reais. Há um ano, quanto a mais ele tinha no banco?</a:t>
            </a:r>
            <a:endParaRPr lang="pt-BR" sz="2200" smtClean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42988" y="4581525"/>
            <a:ext cx="77771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Situações como essa, embora possam ser resolvidas com números naturais, podemos resolvê-la também tratando os números envolvidos como inteiros. Vejamos:</a:t>
            </a:r>
          </a:p>
          <a:p>
            <a:pPr algn="just"/>
            <a:r>
              <a:rPr lang="pt-BR"/>
              <a:t>A dívida mensal de Aricelmo pode ser representada por – 22 e o tempo decorrido por – 12.  Dessa forma, termos:</a:t>
            </a:r>
          </a:p>
          <a:p>
            <a:pPr algn="ctr"/>
            <a:r>
              <a:rPr lang="pt-BR">
                <a:solidFill>
                  <a:srgbClr val="FF0000"/>
                </a:solidFill>
              </a:rPr>
              <a:t>(- 22).(- 12) = + 264 </a:t>
            </a:r>
          </a:p>
        </p:txBody>
      </p:sp>
      <p:sp>
        <p:nvSpPr>
          <p:cNvPr id="23557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Resolvendo alguns problemas</a:t>
            </a:r>
          </a:p>
        </p:txBody>
      </p:sp>
      <p:sp>
        <p:nvSpPr>
          <p:cNvPr id="24579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r>
              <a:rPr lang="pt-BR" smtClean="0">
                <a:solidFill>
                  <a:srgbClr val="002060"/>
                </a:solidFill>
              </a:rPr>
              <a:t>7. Durante um passeio, Mônica registrou a temperatura máxima de cada dia, como mostra o quadro abaixo:</a:t>
            </a: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  <a:p>
            <a:pPr marL="449263" indent="-449263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       Qual a média de temperatura registrada durante esses dias?</a:t>
            </a:r>
          </a:p>
        </p:txBody>
      </p:sp>
      <p:sp>
        <p:nvSpPr>
          <p:cNvPr id="24580" name="Retângulo 5"/>
          <p:cNvSpPr>
            <a:spLocks noChangeArrowheads="1"/>
          </p:cNvSpPr>
          <p:nvPr/>
        </p:nvSpPr>
        <p:spPr bwMode="auto">
          <a:xfrm>
            <a:off x="5722938" y="6237288"/>
            <a:ext cx="3148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r"/>
            <a:r>
              <a:rPr lang="pt-BR">
                <a:solidFill>
                  <a:srgbClr val="FF0000"/>
                </a:solidFill>
              </a:rPr>
              <a:t>Resposta: (-16° C)/4 = - 4° C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908175" y="3500438"/>
          <a:ext cx="6096000" cy="1477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1° DIA</a:t>
                      </a:r>
                      <a:endParaRPr lang="pt-BR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8 graus</a:t>
                      </a:r>
                      <a:r>
                        <a:rPr lang="pt-BR" b="0" i="1" baseline="0" dirty="0" smtClean="0"/>
                        <a:t> negativos</a:t>
                      </a:r>
                      <a:endParaRPr lang="pt-BR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2° DIA</a:t>
                      </a:r>
                      <a:endParaRPr lang="pt-BR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3 graus positivos</a:t>
                      </a:r>
                      <a:endParaRPr lang="pt-BR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3° DIA</a:t>
                      </a:r>
                      <a:endParaRPr lang="pt-BR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1 grau positivo</a:t>
                      </a:r>
                      <a:endParaRPr lang="pt-BR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4° DIA</a:t>
                      </a:r>
                      <a:endParaRPr lang="pt-BR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/>
                        <a:t>12 graus negativos</a:t>
                      </a:r>
                      <a:endParaRPr lang="pt-BR" b="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93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25603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AutoNum type="arabicPeriod"/>
              <a:tabLst>
                <a:tab pos="179388" algn="l"/>
                <a:tab pos="449263" algn="l"/>
              </a:tabLst>
            </a:pPr>
            <a:r>
              <a:rPr lang="pt-BR" smtClean="0">
                <a:solidFill>
                  <a:srgbClr val="002060"/>
                </a:solidFill>
              </a:rPr>
              <a:t>Resolva as operações indicadas, considerando o conjuntos dos números inteiros:</a:t>
            </a:r>
          </a:p>
          <a:p>
            <a:pPr marL="514350" indent="-514350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endParaRPr lang="pt-BR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5 + 12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125 - 3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(- 36) + (- 6)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(- 8) + ( + 2)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(- 200) – ( - 50)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- 125 – 3 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400" smtClean="0">
                <a:solidFill>
                  <a:srgbClr val="002060"/>
                </a:solidFill>
              </a:rPr>
              <a:t> 195 + (- 13)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endParaRPr lang="pt-BR" sz="2200" smtClean="0">
              <a:solidFill>
                <a:srgbClr val="002060"/>
              </a:solidFill>
            </a:endParaRPr>
          </a:p>
        </p:txBody>
      </p:sp>
      <p:sp>
        <p:nvSpPr>
          <p:cNvPr id="25604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26627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  <a:tabLst>
                <a:tab pos="179388" algn="l"/>
                <a:tab pos="449263" algn="l"/>
              </a:tabLst>
            </a:pPr>
            <a:r>
              <a:rPr lang="pt-BR" smtClean="0">
                <a:solidFill>
                  <a:srgbClr val="002060"/>
                </a:solidFill>
              </a:rPr>
              <a:t>2. Resolva as operações indicadas, considerando o conjuntos dos números inteiros: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36 : 6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(-195) : (- 15)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(+ 50) x ( - 4)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(- 19) x ( + 3)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(- 57) : (+ 3)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(- 32) x (- 12)</a:t>
            </a:r>
          </a:p>
          <a:p>
            <a:pPr marL="514350" indent="-514350" algn="just">
              <a:buFont typeface="Arial" pitchFamily="34" charset="0"/>
              <a:buAutoNum type="alphaLcParenR"/>
              <a:tabLst>
                <a:tab pos="179388" algn="l"/>
                <a:tab pos="449263" algn="l"/>
              </a:tabLst>
            </a:pPr>
            <a:r>
              <a:rPr lang="pt-BR" sz="2200" smtClean="0">
                <a:solidFill>
                  <a:srgbClr val="002060"/>
                </a:solidFill>
              </a:rPr>
              <a:t>(+ 420) : (- 70)  </a:t>
            </a:r>
          </a:p>
        </p:txBody>
      </p:sp>
      <p:sp>
        <p:nvSpPr>
          <p:cNvPr id="26628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844675"/>
            <a:ext cx="8353425" cy="4248150"/>
          </a:xfrm>
        </p:spPr>
        <p:txBody>
          <a:bodyPr/>
          <a:lstStyle/>
          <a:p>
            <a:pPr marL="514350" indent="-514350" algn="just">
              <a:buFont typeface="Arial" charset="0"/>
              <a:buNone/>
              <a:tabLst>
                <a:tab pos="179388" algn="l"/>
                <a:tab pos="449263" algn="l"/>
              </a:tabLst>
              <a:defRPr/>
            </a:pPr>
            <a:r>
              <a:rPr lang="pt-BR" dirty="0" smtClean="0">
                <a:solidFill>
                  <a:srgbClr val="002060"/>
                </a:solidFill>
              </a:rPr>
              <a:t>3. Resolva as operações indicadas, considerando o conjuntos dos números inteiros:</a:t>
            </a:r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a) 5</a:t>
            </a:r>
            <a:r>
              <a:rPr lang="pt-BR" sz="2400" baseline="30000" dirty="0" smtClean="0"/>
              <a:t>3</a:t>
            </a:r>
            <a:endParaRPr lang="pt-BR" sz="2400" dirty="0" smtClean="0"/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b) (- 4)</a:t>
            </a:r>
            <a:r>
              <a:rPr lang="pt-BR" sz="2400" baseline="30000" dirty="0" smtClean="0"/>
              <a:t>2</a:t>
            </a:r>
            <a:endParaRPr lang="pt-BR" sz="2400" dirty="0" smtClean="0"/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c) (- 5)</a:t>
            </a:r>
            <a:r>
              <a:rPr lang="pt-BR" sz="2400" baseline="30000" dirty="0" smtClean="0"/>
              <a:t>3</a:t>
            </a:r>
            <a:endParaRPr lang="pt-BR" sz="2400" dirty="0" smtClean="0"/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d) (+ 2)</a:t>
            </a:r>
            <a:r>
              <a:rPr lang="pt-BR" sz="2400" baseline="30000" dirty="0" smtClean="0"/>
              <a:t>5</a:t>
            </a:r>
            <a:endParaRPr lang="pt-BR" sz="2400" dirty="0" smtClean="0"/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e)  </a:t>
            </a:r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f)  </a:t>
            </a:r>
          </a:p>
          <a:p>
            <a:pPr>
              <a:buFont typeface="Arial" charset="0"/>
              <a:buNone/>
              <a:defRPr/>
            </a:pPr>
            <a:r>
              <a:rPr lang="pt-BR" sz="2400" dirty="0" smtClean="0"/>
              <a:t>g) </a:t>
            </a:r>
          </a:p>
          <a:p>
            <a:pPr marL="514350" indent="-514350" algn="just">
              <a:buFont typeface="Arial" charset="0"/>
              <a:buNone/>
              <a:tabLst>
                <a:tab pos="179388" algn="l"/>
                <a:tab pos="449263" algn="l"/>
              </a:tabLst>
              <a:defRPr/>
            </a:pPr>
            <a:r>
              <a:rPr lang="pt-BR" sz="2200" dirty="0" smtClean="0">
                <a:solidFill>
                  <a:srgbClr val="002060"/>
                </a:solidFill>
              </a:rPr>
              <a:t>  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76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4652963"/>
            <a:ext cx="720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5157788"/>
            <a:ext cx="638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5589588"/>
            <a:ext cx="695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443912" cy="47132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  <a:defRPr/>
            </a:pPr>
            <a:r>
              <a:rPr lang="pt-BR" i="1" dirty="0">
                <a:solidFill>
                  <a:srgbClr val="002060"/>
                </a:solidFill>
              </a:rPr>
              <a:t>Para todos os elementos</a:t>
            </a:r>
            <a:r>
              <a:rPr lang="pt-BR" b="1" i="1" dirty="0">
                <a:solidFill>
                  <a:srgbClr val="002060"/>
                </a:solidFill>
              </a:rPr>
              <a:t> a, b </a:t>
            </a:r>
            <a:r>
              <a:rPr lang="pt-BR" i="1" dirty="0">
                <a:solidFill>
                  <a:srgbClr val="002060"/>
                </a:solidFill>
              </a:rPr>
              <a:t>e</a:t>
            </a:r>
            <a:r>
              <a:rPr lang="pt-BR" b="1" i="1" dirty="0">
                <a:solidFill>
                  <a:srgbClr val="002060"/>
                </a:solidFill>
              </a:rPr>
              <a:t> c </a:t>
            </a:r>
            <a:r>
              <a:rPr lang="pt-BR" i="1" dirty="0">
                <a:solidFill>
                  <a:srgbClr val="002060"/>
                </a:solidFill>
              </a:rPr>
              <a:t>do conjunto dos números inteiros vale a</a:t>
            </a:r>
            <a:r>
              <a:rPr lang="pt-BR" b="1" i="1" dirty="0">
                <a:solidFill>
                  <a:srgbClr val="002060"/>
                </a:solidFill>
              </a:rPr>
              <a:t>:  </a:t>
            </a:r>
            <a:endParaRPr lang="pt-BR" sz="2800" b="1" i="1" dirty="0" smtClean="0">
              <a:solidFill>
                <a:srgbClr val="002060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  <a:defRPr/>
            </a:pPr>
            <a:endParaRPr lang="pt-BR" sz="2800" b="1" i="1" dirty="0" smtClean="0">
              <a:solidFill>
                <a:srgbClr val="002060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  <a:defRPr/>
            </a:pPr>
            <a:r>
              <a:rPr lang="pt-BR" sz="2800" b="1" dirty="0" smtClean="0">
                <a:solidFill>
                  <a:srgbClr val="002060"/>
                </a:solidFill>
              </a:rPr>
              <a:t>propriedade </a:t>
            </a:r>
            <a:r>
              <a:rPr lang="pt-BR" sz="2800" b="1" dirty="0">
                <a:solidFill>
                  <a:srgbClr val="002060"/>
                </a:solidFill>
              </a:rPr>
              <a:t>comutativa</a:t>
            </a:r>
            <a:r>
              <a:rPr lang="pt-BR" sz="2800" b="1" dirty="0" smtClean="0">
                <a:solidFill>
                  <a:srgbClr val="002060"/>
                </a:solidFill>
              </a:rPr>
              <a:t>:    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a + b = b + a 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2060"/>
                </a:solidFill>
              </a:rPr>
              <a:t>propriedade </a:t>
            </a:r>
            <a:r>
              <a:rPr lang="pt-BR" sz="2800" b="1" dirty="0">
                <a:solidFill>
                  <a:srgbClr val="002060"/>
                </a:solidFill>
              </a:rPr>
              <a:t>associativa: </a:t>
            </a:r>
            <a:r>
              <a:rPr lang="pt-BR" sz="2800" b="1" dirty="0" smtClean="0">
                <a:solidFill>
                  <a:srgbClr val="002060"/>
                </a:solidFill>
              </a:rPr>
              <a:t> 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(a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+ b ) + c = a + ( b + c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2060"/>
                </a:solidFill>
              </a:rPr>
              <a:t>existência </a:t>
            </a:r>
            <a:r>
              <a:rPr lang="pt-BR" sz="2800" b="1" dirty="0">
                <a:solidFill>
                  <a:srgbClr val="002060"/>
                </a:solidFill>
              </a:rPr>
              <a:t>do elemento neutro</a:t>
            </a:r>
            <a:r>
              <a:rPr lang="pt-BR" sz="2800" b="1" dirty="0" smtClean="0">
                <a:solidFill>
                  <a:srgbClr val="002060"/>
                </a:solidFill>
              </a:rPr>
              <a:t>: 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a + 0 = 0 + a =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pt-BR" sz="2800" b="1" dirty="0" smtClean="0">
                <a:solidFill>
                  <a:srgbClr val="002060"/>
                </a:solidFill>
              </a:rPr>
              <a:t>existência </a:t>
            </a:r>
            <a:r>
              <a:rPr lang="pt-BR" sz="2800" b="1" dirty="0">
                <a:solidFill>
                  <a:srgbClr val="002060"/>
                </a:solidFill>
              </a:rPr>
              <a:t>do elemento oposto</a:t>
            </a:r>
            <a:r>
              <a:rPr lang="pt-BR" sz="2800" b="1" dirty="0" smtClean="0">
                <a:solidFill>
                  <a:srgbClr val="002060"/>
                </a:solidFill>
              </a:rPr>
              <a:t>:  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a + ( –a ) = 0 </a:t>
            </a:r>
          </a:p>
        </p:txBody>
      </p:sp>
      <p:sp>
        <p:nvSpPr>
          <p:cNvPr id="28675" name="Título 4"/>
          <p:cNvSpPr>
            <a:spLocks noGrp="1"/>
          </p:cNvSpPr>
          <p:nvPr>
            <p:ph type="title"/>
          </p:nvPr>
        </p:nvSpPr>
        <p:spPr>
          <a:xfrm>
            <a:off x="323850" y="630238"/>
            <a:ext cx="8496300" cy="1143000"/>
          </a:xfrm>
        </p:spPr>
        <p:txBody>
          <a:bodyPr/>
          <a:lstStyle/>
          <a:p>
            <a:r>
              <a:rPr lang="pt-BR" smtClean="0"/>
              <a:t>Propriedades</a:t>
            </a:r>
          </a:p>
        </p:txBody>
      </p:sp>
      <p:sp>
        <p:nvSpPr>
          <p:cNvPr id="28676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4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7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de seta reta 19"/>
          <p:cNvCxnSpPr/>
          <p:nvPr/>
        </p:nvCxnSpPr>
        <p:spPr>
          <a:xfrm>
            <a:off x="395288" y="5229225"/>
            <a:ext cx="77771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699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29700" name="Título 4"/>
          <p:cNvSpPr>
            <a:spLocks noGrp="1"/>
          </p:cNvSpPr>
          <p:nvPr>
            <p:ph type="title"/>
          </p:nvPr>
        </p:nvSpPr>
        <p:spPr>
          <a:xfrm>
            <a:off x="468313" y="1349375"/>
            <a:ext cx="8229600" cy="1143000"/>
          </a:xfrm>
        </p:spPr>
        <p:txBody>
          <a:bodyPr/>
          <a:lstStyle/>
          <a:p>
            <a:r>
              <a:rPr lang="pt-BR" smtClean="0"/>
              <a:t>Existem números que vêm antes do zero?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23928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50685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42773" y="422108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62853" y="4233862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690573" y="4221088"/>
            <a:ext cx="76174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...</a:t>
            </a:r>
          </a:p>
        </p:txBody>
      </p:sp>
      <p:sp>
        <p:nvSpPr>
          <p:cNvPr id="15" name="Menos 14"/>
          <p:cNvSpPr/>
          <p:nvPr/>
        </p:nvSpPr>
        <p:spPr>
          <a:xfrm>
            <a:off x="4211638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Menos 15"/>
          <p:cNvSpPr/>
          <p:nvPr/>
        </p:nvSpPr>
        <p:spPr>
          <a:xfrm>
            <a:off x="4932363" y="4724400"/>
            <a:ext cx="71437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7" name="Menos 16"/>
          <p:cNvSpPr/>
          <p:nvPr/>
        </p:nvSpPr>
        <p:spPr>
          <a:xfrm>
            <a:off x="5724525" y="4724400"/>
            <a:ext cx="71438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8" name="Menos 17"/>
          <p:cNvSpPr/>
          <p:nvPr/>
        </p:nvSpPr>
        <p:spPr>
          <a:xfrm>
            <a:off x="6443663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>
              <a:ln/>
              <a:solidFill>
                <a:schemeClr val="accent3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331640" y="4221088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195736" y="4221088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987824" y="4221088"/>
            <a:ext cx="800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-1</a:t>
            </a:r>
          </a:p>
        </p:txBody>
      </p:sp>
      <p:sp>
        <p:nvSpPr>
          <p:cNvPr id="24" name="Menos 23"/>
          <p:cNvSpPr/>
          <p:nvPr/>
        </p:nvSpPr>
        <p:spPr>
          <a:xfrm>
            <a:off x="3492500" y="4724400"/>
            <a:ext cx="71438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Menos 24"/>
          <p:cNvSpPr/>
          <p:nvPr/>
        </p:nvSpPr>
        <p:spPr>
          <a:xfrm>
            <a:off x="2627313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Menos 25"/>
          <p:cNvSpPr/>
          <p:nvPr/>
        </p:nvSpPr>
        <p:spPr>
          <a:xfrm>
            <a:off x="1835150" y="4724400"/>
            <a:ext cx="73025" cy="108108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pt-BR" b="1" spc="50">
              <a:ln w="1143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835696" y="4233862"/>
            <a:ext cx="1668743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83568" y="4221088"/>
            <a:ext cx="76174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Referências</a:t>
            </a:r>
            <a:br>
              <a:rPr lang="pt-BR" smtClean="0"/>
            </a:br>
            <a:endParaRPr lang="pt-BR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700213"/>
            <a:ext cx="8353425" cy="4249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SMOLE, Kátia Cristina </a:t>
            </a:r>
            <a:r>
              <a:rPr lang="pt-BR" sz="2000" dirty="0" err="1" smtClean="0"/>
              <a:t>Stocco</a:t>
            </a:r>
            <a:r>
              <a:rPr lang="pt-BR" sz="2000" dirty="0" smtClean="0"/>
              <a:t>; DINIZ, Maria Ignez de Souza Vieira.</a:t>
            </a:r>
            <a:r>
              <a:rPr lang="pt-BR" sz="2000" b="1" dirty="0" smtClean="0"/>
              <a:t> Matemática: Ensino Médio</a:t>
            </a:r>
            <a:r>
              <a:rPr lang="pt-BR" sz="2000" dirty="0" smtClean="0"/>
              <a:t>. 5ª edição. 1º ano Ensino Médio. São Paulo: Editora Saraiva, 2005.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BONJORNO, José Roberto; AYRTON, Olivares. </a:t>
            </a:r>
            <a:r>
              <a:rPr lang="pt-BR" sz="2000" b="1" dirty="0" smtClean="0"/>
              <a:t>Fazendo a Diferença</a:t>
            </a:r>
            <a:r>
              <a:rPr lang="pt-BR" sz="2000" dirty="0" smtClean="0"/>
              <a:t>. 7° ano.1ª ed. São Paulo, 2006. </a:t>
            </a:r>
            <a:br>
              <a:rPr lang="pt-BR" sz="2000" dirty="0" smtClean="0"/>
            </a:b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PAIVA, M. </a:t>
            </a:r>
            <a:r>
              <a:rPr lang="pt-BR" sz="2000" b="1" dirty="0" smtClean="0"/>
              <a:t>Matemática</a:t>
            </a:r>
            <a:r>
              <a:rPr lang="pt-BR" sz="2000" dirty="0" smtClean="0"/>
              <a:t>. 2.ed. volume único. São Paulo: Moderna, 2006.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Base Curricular Comum para as redes públicas de ensino: Matemática. Recife: SE, 2008.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Orientações teórico-metodológicas. Matemática. Ensino Médio. Recife: SE, 2008.</a:t>
            </a:r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0724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23850" y="1628775"/>
          <a:ext cx="8496300" cy="3140075"/>
        </p:xfrm>
        <a:graphic>
          <a:graphicData uri="http://schemas.openxmlformats.org/drawingml/2006/table">
            <a:tbl>
              <a:tblPr/>
              <a:tblGrid>
                <a:gridCol w="471344"/>
                <a:gridCol w="3528715"/>
                <a:gridCol w="3528715"/>
                <a:gridCol w="968168"/>
              </a:tblGrid>
              <a:tr h="35686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7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Garanhuns, relógio de flores / Creative Commons Attribution-Share Alike 3.0 Unported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http://commons.wikimedia.org/wiki/File:Garanhuns-rel%C3%B3gio-flores.jpg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15/02/2012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08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sport club recife emblem / JC Beltrano / Creative Commons CC0 1.0 Universal Public Domain Dedication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http://commons.wikimedia.org/wiki/File:Sport_Recife_emblem.svg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15/02/2012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7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Tox Caution / Rursus / Public Domain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http://commons.wikimedia.org/wiki/File:Tox_caution.svg?uselang=pt-br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15/02/2012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6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SEE PE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 PE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15/02/2012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6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SEE PE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Acervo SEE PE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15/02/2012</a:t>
                      </a:r>
                    </a:p>
                  </a:txBody>
                  <a:tcPr marL="6855" marR="6855" marT="6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6147" name="Título 4"/>
          <p:cNvSpPr>
            <a:spLocks noGrp="1"/>
          </p:cNvSpPr>
          <p:nvPr>
            <p:ph type="title"/>
          </p:nvPr>
        </p:nvSpPr>
        <p:spPr>
          <a:xfrm>
            <a:off x="4140200" y="1268413"/>
            <a:ext cx="3168650" cy="1439862"/>
          </a:xfrm>
        </p:spPr>
        <p:txBody>
          <a:bodyPr/>
          <a:lstStyle/>
          <a:p>
            <a:r>
              <a:rPr lang="pt-BR" sz="2200" b="1" i="1" smtClean="0">
                <a:solidFill>
                  <a:srgbClr val="FF0000"/>
                </a:solidFill>
              </a:rPr>
              <a:t>Vamos pensar...</a:t>
            </a:r>
            <a:r>
              <a:rPr lang="pt-BR" sz="2200" b="1" i="1" smtClean="0">
                <a:solidFill>
                  <a:srgbClr val="002060"/>
                </a:solidFill>
              </a:rPr>
              <a:t/>
            </a:r>
            <a:br>
              <a:rPr lang="pt-BR" sz="2200" b="1" i="1" smtClean="0">
                <a:solidFill>
                  <a:srgbClr val="002060"/>
                </a:solidFill>
              </a:rPr>
            </a:br>
            <a:r>
              <a:rPr lang="pt-BR" sz="2200" b="1" i="1" smtClean="0">
                <a:solidFill>
                  <a:srgbClr val="002060"/>
                </a:solidFill>
              </a:rPr>
              <a:t>Que números podemos usar para responder aos seguintes problemas?</a:t>
            </a:r>
          </a:p>
        </p:txBody>
      </p:sp>
      <p:sp>
        <p:nvSpPr>
          <p:cNvPr id="22" name="Retângulo 21"/>
          <p:cNvSpPr/>
          <p:nvPr/>
        </p:nvSpPr>
        <p:spPr>
          <a:xfrm rot="19950358">
            <a:off x="471971" y="2348880"/>
            <a:ext cx="137730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cs typeface="Arial" charset="0"/>
              </a:rPr>
              <a:t>- 30</a:t>
            </a:r>
          </a:p>
        </p:txBody>
      </p:sp>
      <p:sp>
        <p:nvSpPr>
          <p:cNvPr id="23" name="Retângulo 22"/>
          <p:cNvSpPr/>
          <p:nvPr/>
        </p:nvSpPr>
        <p:spPr>
          <a:xfrm rot="19950358">
            <a:off x="1759688" y="4533198"/>
            <a:ext cx="99257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cap="all" dirty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cs typeface="Arial" charset="0"/>
              </a:rPr>
              <a:t>- 8</a:t>
            </a:r>
          </a:p>
        </p:txBody>
      </p:sp>
      <p:sp>
        <p:nvSpPr>
          <p:cNvPr id="24" name="Retângulo 23"/>
          <p:cNvSpPr/>
          <p:nvPr/>
        </p:nvSpPr>
        <p:spPr>
          <a:xfrm rot="19950358">
            <a:off x="2420396" y="2813887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cs typeface="Arial" charset="0"/>
              </a:rPr>
              <a:t>5</a:t>
            </a:r>
          </a:p>
        </p:txBody>
      </p:sp>
      <p:pic>
        <p:nvPicPr>
          <p:cNvPr id="6151" name="Picture 2" descr="File:Tox cauti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85273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CaixaDeTexto 9"/>
          <p:cNvSpPr txBox="1">
            <a:spLocks noChangeArrowheads="1"/>
          </p:cNvSpPr>
          <p:nvPr/>
        </p:nvSpPr>
        <p:spPr bwMode="auto">
          <a:xfrm rot="-5400000">
            <a:off x="5719763" y="4224337"/>
            <a:ext cx="2846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fr-FR" sz="1000"/>
              <a:t>Tox Caution / Rursus / Public Domain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7171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pt-BR" smtClean="0"/>
              <a:t>Maria Eduarda tem 80 reais no banco e realiza uma compra no valor de 110 reais. Como vai ficar a situação financeira de Maria Eduarda?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8195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</a:pPr>
            <a:r>
              <a:rPr lang="pt-BR" smtClean="0"/>
              <a:t>2. Até o momento o Sport marcou 40 gols e sofreu 48 no Campeonato Brasileiro. Qual o saldo de gols do Sport?</a:t>
            </a:r>
          </a:p>
          <a:p>
            <a:pPr marL="514350" indent="-514350" algn="just">
              <a:buFont typeface="Arial" pitchFamily="34" charset="0"/>
              <a:buNone/>
            </a:pPr>
            <a:r>
              <a:rPr lang="pt-BR" smtClean="0"/>
              <a:t>  </a:t>
            </a:r>
          </a:p>
        </p:txBody>
      </p:sp>
      <p:pic>
        <p:nvPicPr>
          <p:cNvPr id="8196" name="Picture 2" descr="File:Sport Recife emblem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6963" y="2781300"/>
            <a:ext cx="32035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CaixaDeTexto 6"/>
          <p:cNvSpPr txBox="1">
            <a:spLocks noChangeArrowheads="1"/>
          </p:cNvSpPr>
          <p:nvPr/>
        </p:nvSpPr>
        <p:spPr bwMode="auto">
          <a:xfrm rot="-5400000">
            <a:off x="6448425" y="4505325"/>
            <a:ext cx="384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Escudo do Sport Club do Recife / JC Beltrano / </a:t>
            </a:r>
          </a:p>
          <a:p>
            <a:r>
              <a:rPr lang="pt-BR" sz="1000"/>
              <a:t>Creative Commons CC0 1.0 Universal Public Domain Dedication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9219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</a:pPr>
            <a:r>
              <a:rPr lang="pt-BR" smtClean="0"/>
              <a:t>3. Garanhuns-PE, localizada no agreste do Estado, chega a registrar temperatura de 7° C nas madrugadas. Suponha que, numa certa madrugada de inverno, a temperatura variou de 2° C para 7° C, de quanto foi a variação de temperatura?</a:t>
            </a:r>
          </a:p>
          <a:p>
            <a:pPr marL="514350" indent="-514350" algn="just">
              <a:buFont typeface="Arial" pitchFamily="34" charset="0"/>
              <a:buNone/>
            </a:pPr>
            <a:r>
              <a:rPr lang="pt-BR" smtClean="0"/>
              <a:t>  </a:t>
            </a:r>
          </a:p>
        </p:txBody>
      </p:sp>
      <p:pic>
        <p:nvPicPr>
          <p:cNvPr id="9220" name="Picture 2" descr="File:Garanhuns-relógio-flo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4076700"/>
            <a:ext cx="29527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CaixaDeTexto 6"/>
          <p:cNvSpPr txBox="1">
            <a:spLocks noChangeArrowheads="1"/>
          </p:cNvSpPr>
          <p:nvPr/>
        </p:nvSpPr>
        <p:spPr bwMode="auto">
          <a:xfrm>
            <a:off x="5121275" y="6269038"/>
            <a:ext cx="3411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Garanhuns / autor: Patrick / Creative commons </a:t>
            </a:r>
          </a:p>
          <a:p>
            <a:r>
              <a:rPr lang="en-US" sz="1000"/>
              <a:t>Attribution-Share Alike 3.0 Unported license.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02212"/>
          </a:xfrm>
        </p:spPr>
        <p:txBody>
          <a:bodyPr/>
          <a:lstStyle/>
          <a:p>
            <a:pPr marL="514350" indent="-514350" algn="just">
              <a:buFont typeface="Arial" charset="0"/>
              <a:buNone/>
              <a:defRPr/>
            </a:pPr>
            <a:r>
              <a:rPr lang="pt-BR" dirty="0" smtClean="0"/>
              <a:t>4. Qual o resultado da subtração 2 – 10?</a:t>
            </a:r>
          </a:p>
          <a:p>
            <a:pPr marL="0" indent="0" algn="just">
              <a:buFont typeface="Wingdings" pitchFamily="2" charset="2"/>
              <a:buChar char="ü"/>
              <a:defRPr/>
            </a:pPr>
            <a:r>
              <a:rPr lang="pt-BR" sz="2600" dirty="0" smtClean="0">
                <a:solidFill>
                  <a:srgbClr val="0070C0"/>
                </a:solidFill>
              </a:rPr>
              <a:t> Durante muito tempo problemas desse tipo foram considerados sem solução, porque só se admitia a subtração </a:t>
            </a:r>
            <a:r>
              <a:rPr lang="pt-BR" sz="2600" b="1" i="1" dirty="0" smtClean="0">
                <a:solidFill>
                  <a:srgbClr val="0070C0"/>
                </a:solidFill>
              </a:rPr>
              <a:t>a – b</a:t>
            </a:r>
            <a:r>
              <a:rPr lang="pt-BR" sz="2600" dirty="0" smtClean="0">
                <a:solidFill>
                  <a:srgbClr val="0070C0"/>
                </a:solidFill>
              </a:rPr>
              <a:t> entre dois números naturais desde que</a:t>
            </a:r>
          </a:p>
          <a:p>
            <a:pPr marL="0" indent="0" algn="just">
              <a:buFont typeface="Wingdings" pitchFamily="2" charset="2"/>
              <a:buChar char="ü"/>
              <a:defRPr/>
            </a:pPr>
            <a:endParaRPr lang="pt-BR" sz="2600" dirty="0" smtClean="0">
              <a:solidFill>
                <a:srgbClr val="0070C0"/>
              </a:solidFill>
            </a:endParaRPr>
          </a:p>
          <a:p>
            <a:pPr marL="0" indent="0" algn="just">
              <a:buFont typeface="Wingdings" pitchFamily="2" charset="2"/>
              <a:buChar char="ü"/>
              <a:defRPr/>
            </a:pPr>
            <a:r>
              <a:rPr lang="pt-BR" sz="2600" dirty="0" smtClean="0">
                <a:solidFill>
                  <a:srgbClr val="0070C0"/>
                </a:solidFill>
              </a:rPr>
              <a:t>Porém, nem todas as subtrações envolvendo dois números naturais têm como resultado um número natural.</a:t>
            </a: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/>
          </a:p>
          <a:p>
            <a:pPr marL="514350" indent="-514350" algn="just">
              <a:buFont typeface="Arial" charset="0"/>
              <a:buNone/>
              <a:defRPr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4213" y="4724400"/>
            <a:ext cx="7991475" cy="1693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600" dirty="0"/>
              <a:t>Para solucionar problemas como esses, mulheres e homens do passado precisaram pensar em outro conjunto de números, já que os naturais não eram suficientes para  responder a questões como as relacionadas.</a:t>
            </a:r>
            <a:endParaRPr lang="pt-BR" sz="2600" dirty="0"/>
          </a:p>
        </p:txBody>
      </p:sp>
      <p:sp>
        <p:nvSpPr>
          <p:cNvPr id="11" name="Retângulo 10"/>
          <p:cNvSpPr/>
          <p:nvPr/>
        </p:nvSpPr>
        <p:spPr>
          <a:xfrm>
            <a:off x="7884368" y="901169"/>
            <a:ext cx="57092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?N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6588125" y="3154363"/>
          <a:ext cx="1990725" cy="419100"/>
        </p:xfrm>
        <a:graphic>
          <a:graphicData uri="http://schemas.openxmlformats.org/presentationml/2006/ole">
            <p:oleObj spid="_x0000_s1026" name="Equação" r:id="rId4" imgW="355138" imgH="1775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pt-BR" dirty="0" smtClean="0"/>
              <a:t>Depois de um trabalho de muitos séculos, os matemáticos organizaram </a:t>
            </a:r>
            <a:r>
              <a:rPr lang="pt-BR" b="1" i="1" dirty="0" smtClean="0">
                <a:solidFill>
                  <a:srgbClr val="0070C0"/>
                </a:solidFill>
              </a:rPr>
              <a:t>o Conjunto dos Números Inteiros</a:t>
            </a:r>
            <a:r>
              <a:rPr lang="pt-BR" dirty="0" smtClean="0"/>
              <a:t>, que representamos pela letra Z. </a:t>
            </a:r>
          </a:p>
          <a:p>
            <a:pPr marL="0" indent="0" algn="just">
              <a:buFont typeface="Arial" charset="0"/>
              <a:buNone/>
              <a:defRPr/>
            </a:pPr>
            <a:endParaRPr lang="pt-BR" dirty="0" smtClean="0"/>
          </a:p>
          <a:p>
            <a:pPr marL="514350" indent="-514350" algn="just">
              <a:buFont typeface="Arial" charset="0"/>
              <a:buNone/>
              <a:defRPr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63713" y="4076700"/>
            <a:ext cx="6121400" cy="1293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600" dirty="0">
                <a:solidFill>
                  <a:srgbClr val="0070C0"/>
                </a:solidFill>
              </a:rPr>
              <a:t>A letra </a:t>
            </a:r>
            <a:r>
              <a:rPr lang="pt-BR" sz="2600" dirty="0">
                <a:solidFill>
                  <a:srgbClr val="FF0000"/>
                </a:solidFill>
              </a:rPr>
              <a:t>Z</a:t>
            </a:r>
            <a:r>
              <a:rPr lang="pt-BR" sz="2600" dirty="0">
                <a:solidFill>
                  <a:srgbClr val="0070C0"/>
                </a:solidFill>
              </a:rPr>
              <a:t> corresponde à letra inicial da palavra alemã </a:t>
            </a:r>
            <a:r>
              <a:rPr lang="pt-BR" sz="2600" b="1" i="1" dirty="0" err="1">
                <a:solidFill>
                  <a:srgbClr val="0070C0"/>
                </a:solidFill>
              </a:rPr>
              <a:t>Zahl</a:t>
            </a:r>
            <a:r>
              <a:rPr lang="pt-BR" sz="2600" dirty="0">
                <a:solidFill>
                  <a:srgbClr val="0070C0"/>
                </a:solidFill>
              </a:rPr>
              <a:t>, que quer dizer “número</a:t>
            </a:r>
            <a:r>
              <a:rPr lang="pt-BR" sz="2600" dirty="0">
                <a:solidFill>
                  <a:srgbClr val="0070C0"/>
                </a:solidFill>
              </a:rPr>
              <a:t>”.</a:t>
            </a:r>
            <a:endParaRPr lang="pt-BR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3"/>
          <p:cNvSpPr txBox="1">
            <a:spLocks noChangeArrowheads="1"/>
          </p:cNvSpPr>
          <p:nvPr/>
        </p:nvSpPr>
        <p:spPr bwMode="auto">
          <a:xfrm>
            <a:off x="0" y="0"/>
            <a:ext cx="5545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Conjunto dos números inteiros: operações, propriedades e aplicações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pt-BR" dirty="0" smtClean="0"/>
              <a:t>O conjunto dos números inteiros (Z) é a união dos números naturais (N) com os números negativos. 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N = {0 , 1, 2, 3, 4, 5, 6, ...} 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números negativos: ..., - 4, - 3, - 2, - 1</a:t>
            </a:r>
          </a:p>
          <a:p>
            <a:pPr marL="0" indent="0" algn="just">
              <a:buFont typeface="Arial" charset="0"/>
              <a:buNone/>
              <a:defRPr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Font typeface="Arial" charset="0"/>
              <a:buNone/>
              <a:defRPr/>
            </a:pPr>
            <a:r>
              <a:rPr lang="pt-BR" dirty="0" smtClean="0"/>
              <a:t>Z = {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..., - 4, - 3, -2, - 1, </a:t>
            </a:r>
            <a:r>
              <a:rPr lang="pt-BR" dirty="0" smtClean="0">
                <a:solidFill>
                  <a:schemeClr val="tx2"/>
                </a:solidFill>
              </a:rPr>
              <a:t>0, 1, 2, 3, 4, 5, 6, 7, ...</a:t>
            </a:r>
            <a:r>
              <a:rPr lang="pt-BR" dirty="0" smtClean="0"/>
              <a:t>}</a:t>
            </a:r>
            <a:r>
              <a:rPr lang="pt-BR" dirty="0" smtClean="0">
                <a:solidFill>
                  <a:srgbClr val="00B050"/>
                </a:solidFill>
              </a:rPr>
              <a:t>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8313" y="5445125"/>
            <a:ext cx="8351837" cy="1200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i="1" dirty="0"/>
              <a:t>Observação:</a:t>
            </a:r>
          </a:p>
          <a:p>
            <a:pPr algn="just">
              <a:defRPr/>
            </a:pPr>
            <a:r>
              <a:rPr lang="pt-BR" dirty="0"/>
              <a:t>Na verdade o </a:t>
            </a:r>
            <a:r>
              <a:rPr lang="pt-BR" b="1" i="1" dirty="0"/>
              <a:t>zero</a:t>
            </a:r>
            <a:r>
              <a:rPr lang="pt-BR" dirty="0"/>
              <a:t>  não é um número natural, pois ele, por si só, não serve para contar, que é a principal função dos números naturais. Porém, optamos por mantê-lo no conjunto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2133</Words>
  <Application>Microsoft Office PowerPoint</Application>
  <PresentationFormat>Apresentação na tela (4:3)</PresentationFormat>
  <Paragraphs>339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Wingdings</vt:lpstr>
      <vt:lpstr>Tema do Office</vt:lpstr>
      <vt:lpstr>Personalizar design</vt:lpstr>
      <vt:lpstr>Equação</vt:lpstr>
      <vt:lpstr>Slide 1</vt:lpstr>
      <vt:lpstr>Existem números que vêm antes do zero?</vt:lpstr>
      <vt:lpstr>Vamos pensar... Que números podemos usar para responder aos seguintes problemas?</vt:lpstr>
      <vt:lpstr>Slide 4</vt:lpstr>
      <vt:lpstr>Slide 5</vt:lpstr>
      <vt:lpstr>Slide 6</vt:lpstr>
      <vt:lpstr>Slide 7</vt:lpstr>
      <vt:lpstr>Slide 8</vt:lpstr>
      <vt:lpstr>Slide 9</vt:lpstr>
      <vt:lpstr>Slide 10</vt:lpstr>
      <vt:lpstr>Representação e Comparação de Números Inteiros</vt:lpstr>
      <vt:lpstr>Sistematizando a comparação entre números inteiros</vt:lpstr>
      <vt:lpstr>Números Opostos ou Simétricos</vt:lpstr>
      <vt:lpstr>Módulo ou valor absoluto de um número inteiro</vt:lpstr>
      <vt:lpstr>Operações com números inteiros</vt:lpstr>
      <vt:lpstr>Resolvendo alguns problemas</vt:lpstr>
      <vt:lpstr>Resolvendo alguns problemas</vt:lpstr>
      <vt:lpstr>Resolvendo alguns problemas</vt:lpstr>
      <vt:lpstr>Resolvendo alguns problemas</vt:lpstr>
      <vt:lpstr>Resolvendo alguns problemas</vt:lpstr>
      <vt:lpstr>Resolvendo alguns problemas</vt:lpstr>
      <vt:lpstr>Resolvendo alguns problemas</vt:lpstr>
      <vt:lpstr>Exercícios</vt:lpstr>
      <vt:lpstr>Exercícios</vt:lpstr>
      <vt:lpstr>Exercícios</vt:lpstr>
      <vt:lpstr>Propriedades</vt:lpstr>
      <vt:lpstr>Existem números que vêm antes do zero?</vt:lpstr>
      <vt:lpstr>Referências 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Mknod</cp:lastModifiedBy>
  <cp:revision>84</cp:revision>
  <dcterms:created xsi:type="dcterms:W3CDTF">2011-07-13T12:53:46Z</dcterms:created>
  <dcterms:modified xsi:type="dcterms:W3CDTF">2012-03-15T19:19:49Z</dcterms:modified>
</cp:coreProperties>
</file>