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0C7918B5-CD59-4FEF-B6A2-6C197A975E2C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78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786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8DFD-AF9F-4C32-87FA-079E68F868E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99587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06351-ECDE-4A1E-9DC1-D883B3061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602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CAE08-33A7-4B44-A1D6-65C60D406A3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781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55F3-90B3-47AD-AD9A-4A6C04022DD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98023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FB782-EDA3-4040-890F-CE7205A51D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3782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117A7-DB9D-4EA8-ADA7-084B4B8FFD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6117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4F839-5D3D-4AF6-9940-EEBBFB8058F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8613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CE70-D449-4D26-88F9-C23EE3F108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10749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21C7-B96D-486A-B5EF-3390ED488FE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64480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B1432-3A8E-4DEA-8E37-BA150A6AAC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6225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CC18E-0834-42D4-B522-F626D5049B6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80214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2C6C4E0A-7476-4818-BED8-1F5ED188BD8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rasilescola.com/matematica/equacoes-logaritmicas.htm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www.youtube.com/watch?v=inhXy-qob3k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v31UWHdyV74" TargetMode="External"/><Relationship Id="rId5" Type="http://schemas.openxmlformats.org/officeDocument/2006/relationships/hyperlink" Target="https://www.youtube.com/watch?v=7PeNXmN3mo0" TargetMode="External"/><Relationship Id="rId4" Type="http://schemas.openxmlformats.org/officeDocument/2006/relationships/image" Target="../media/image5.jpeg"/><Relationship Id="rId9" Type="http://schemas.openxmlformats.org/officeDocument/2006/relationships/hyperlink" Target="http://www.fund198.ufba.br/expo/eq-ine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835150" y="4292600"/>
            <a:ext cx="6302375" cy="1587500"/>
          </a:xfrm>
          <a:custGeom>
            <a:avLst/>
            <a:gdLst>
              <a:gd name="T0" fmla="*/ 3151080 w 21600"/>
              <a:gd name="T1" fmla="*/ 0 h 21600"/>
              <a:gd name="T2" fmla="*/ 6302160 w 21600"/>
              <a:gd name="T3" fmla="*/ 793620 h 21600"/>
              <a:gd name="T4" fmla="*/ 3151080 w 21600"/>
              <a:gd name="T5" fmla="*/ 1587240 h 21600"/>
              <a:gd name="T6" fmla="*/ 0 w 21600"/>
              <a:gd name="T7" fmla="*/ 7936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  <a:endParaRPr 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</a:t>
            </a:r>
            <a:r>
              <a:rPr 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Médio, </a:t>
            </a: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1º Ano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Equação logarítmica</a:t>
            </a:r>
            <a:endParaRPr lang="pt-BR" sz="40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484784"/>
            <a:ext cx="7560840" cy="2862322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Como x = 1 + i, então: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1 + i = 1,02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 = 1,02 – 1 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 = 0,02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Ou seja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 = 2% ao mês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259463"/>
            <a:ext cx="7632848" cy="418576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1"/>
                </a:solidFill>
              </a:rPr>
              <a:t>Atividades resolvidas</a:t>
            </a:r>
          </a:p>
          <a:p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1) Resolva em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as seguintes equações: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(x – 3) = 1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x</a:t>
            </a:r>
            <a:r>
              <a:rPr lang="pt-BR" sz="2000" baseline="-25000" dirty="0" smtClean="0"/>
              <a:t>−2</a:t>
            </a:r>
            <a:r>
              <a:rPr lang="pt-BR" sz="2000" dirty="0" smtClean="0"/>
              <a:t> (2x – 4) = 2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/>
              <a:t>log</a:t>
            </a:r>
            <a:r>
              <a:rPr lang="pt-BR" sz="2000" dirty="0" smtClean="0"/>
              <a:t> (x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– 1) = </a:t>
            </a:r>
            <a:r>
              <a:rPr lang="pt-BR" sz="2000" dirty="0" err="1" smtClean="0"/>
              <a:t>log</a:t>
            </a:r>
            <a:r>
              <a:rPr lang="pt-BR" sz="2000" dirty="0" smtClean="0"/>
              <a:t> (2x – 1)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(log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x)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x = 2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</a:t>
            </a:r>
            <a:r>
              <a:rPr lang="pt-BR" sz="2000" u="sng" dirty="0" smtClean="0"/>
              <a:t>8x + 5</a:t>
            </a:r>
            <a:r>
              <a:rPr lang="pt-BR" sz="2000" dirty="0" smtClean="0"/>
              <a:t> = 3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/>
              <a:t>                x – 4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052736"/>
            <a:ext cx="7488832" cy="470898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a) Condição de existência: x – 3 &gt; 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     x &gt; 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Resolvendo a equação, temos: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(x – 3) = 1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x – 3 = 2</a:t>
            </a:r>
            <a:r>
              <a:rPr lang="pt-BR" sz="2000" baseline="30000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x – 3 =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x = 2 + 3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x = 5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Como x = 5 satisfaz a condição de existência, temos: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S = {5}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371540"/>
            <a:ext cx="7632848" cy="37856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b) Condições de existência: 2x – 4 &gt; 0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 2x &gt; 4  x &gt;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x – 2 &gt; 0  x &gt; 2 e x – 2  1  x  1 + 2  x  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Logo, resolvendo a equação, temos: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</a:t>
            </a:r>
            <a:r>
              <a:rPr lang="pt-BR" sz="2000" dirty="0" err="1" smtClean="0">
                <a:solidFill>
                  <a:srgbClr val="FF0000"/>
                </a:solidFill>
                <a:sym typeface="Symbol"/>
              </a:rPr>
              <a:t>log</a:t>
            </a:r>
            <a:r>
              <a:rPr lang="pt-BR" sz="2000" baseline="-25000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−2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(2x – 4) =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(x – 2)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2x – 4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x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– 4x + 4 = 2x – 4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– 4x – 2x + 4 + 4 = 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x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– 6x + 8 = 0</a:t>
            </a: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764704"/>
            <a:ext cx="7560840" cy="532453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Daí: 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(− 6)² − 4 ∙ 1 ∙ 8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36 − 32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4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x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− (− 6)       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.</a:t>
            </a:r>
          </a:p>
          <a:p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2 ∙ 1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6 − 2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 4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2</a:t>
            </a:r>
          </a:p>
          <a:p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2        2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6 + 2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 8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4</a:t>
            </a:r>
          </a:p>
          <a:p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2        2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Nesse caso, como somente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satisfaz as condições de existência, temos:                   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S = {4}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836712"/>
            <a:ext cx="7560840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c) Condições de existência: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– 1 &gt; 0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 x &lt; − 1 ou x &gt; 1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2x – 1 &gt; 0  2x &gt; 1  x &gt; ½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Resolvendo a equação, temos: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rgbClr val="FF0000"/>
                </a:solidFill>
                <a:sym typeface="Symbol"/>
              </a:rPr>
              <a:t>log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(x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– 1) = </a:t>
            </a:r>
            <a:r>
              <a:rPr lang="pt-BR" sz="2000" dirty="0" err="1" smtClean="0">
                <a:solidFill>
                  <a:srgbClr val="FF0000"/>
                </a:solidFill>
                <a:sym typeface="Symbol"/>
              </a:rPr>
              <a:t>log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(2x – 1)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x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– 1 = 2x – 1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x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– 2x = 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x(x – 2) = 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0     ou   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– 2 = 0    →   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2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Nesse caso, como somente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satisfaz a condição de existência, então:                                     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S = {2}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556792"/>
            <a:ext cx="7560840" cy="401648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d) Condição de existência: x &gt; 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Fazendo y =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 x, temos: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y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+ y =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y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+ y – 2 = 0</a:t>
            </a:r>
          </a:p>
          <a:p>
            <a:pPr>
              <a:lnSpc>
                <a:spcPct val="150000"/>
              </a:lnSpc>
            </a:pPr>
            <a:endParaRPr lang="pt-BR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Daí: </a:t>
            </a:r>
          </a:p>
          <a:p>
            <a:pPr>
              <a:lnSpc>
                <a:spcPct val="150000"/>
              </a:lnSpc>
              <a:buFont typeface="Symbol" pitchFamily="18" charset="2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1² − 4 ∙ 1 ∙ (− 2)</a:t>
            </a:r>
          </a:p>
          <a:p>
            <a:pPr>
              <a:lnSpc>
                <a:spcPct val="150000"/>
              </a:lnSpc>
              <a:buFont typeface="Symbol" pitchFamily="18" charset="2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1 + 8</a:t>
            </a:r>
          </a:p>
          <a:p>
            <a:pPr>
              <a:lnSpc>
                <a:spcPct val="150000"/>
              </a:lnSpc>
              <a:buFont typeface="Symbol" pitchFamily="18" charset="2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9</a:t>
            </a: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836712"/>
            <a:ext cx="7560840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y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− 1      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2 ∙ 1</a:t>
            </a:r>
            <a:endParaRPr lang="pt-B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y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</a:rPr>
              <a:t>− 1 − 3</a:t>
            </a:r>
            <a:r>
              <a:rPr lang="pt-BR" sz="2000" dirty="0" smtClean="0">
                <a:solidFill>
                  <a:srgbClr val="FF0000"/>
                </a:solidFill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</a:rPr>
              <a:t>− 4</a:t>
            </a:r>
            <a:r>
              <a:rPr lang="pt-BR" sz="2000" dirty="0" smtClean="0">
                <a:solidFill>
                  <a:srgbClr val="FF0000"/>
                </a:solidFill>
              </a:rPr>
              <a:t> = − 2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2           2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y</a:t>
            </a:r>
            <a:r>
              <a:rPr lang="pt-BR" sz="2000" baseline="-25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</a:rPr>
              <a:t>− 1 + 3</a:t>
            </a:r>
            <a:r>
              <a:rPr lang="pt-BR" sz="2000" dirty="0" smtClean="0">
                <a:solidFill>
                  <a:srgbClr val="FF0000"/>
                </a:solidFill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</a:rPr>
              <a:t> 2 </a:t>
            </a:r>
            <a:r>
              <a:rPr lang="pt-BR" sz="2000" dirty="0" smtClean="0">
                <a:solidFill>
                  <a:srgbClr val="FF0000"/>
                </a:solidFill>
              </a:rPr>
              <a:t> = 1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2          2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Retornando o valor de y na igualdade y =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 x, temos: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y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= − 2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pt-BR" sz="2000" dirty="0" smtClean="0">
                <a:solidFill>
                  <a:srgbClr val="FF0000"/>
                </a:solidFill>
              </a:rPr>
              <a:t>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 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= − 2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      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3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−2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      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 1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               9</a:t>
            </a:r>
            <a:endParaRPr lang="pt-B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836712"/>
            <a:ext cx="7488832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y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1      log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3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1    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      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3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1  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      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3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Nesse caso, como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e x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satisfazem a condição de existência, temos: 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S = {1/9, 3}</a:t>
            </a:r>
            <a:endParaRPr lang="pt-BR" sz="20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e) Condições de existência:</a:t>
            </a:r>
          </a:p>
          <a:p>
            <a:pPr>
              <a:lnSpc>
                <a:spcPct val="150000"/>
              </a:lnSpc>
            </a:pPr>
            <a:r>
              <a:rPr lang="pt-BR" sz="2000" u="sng" dirty="0" smtClean="0">
                <a:solidFill>
                  <a:srgbClr val="FF0000"/>
                </a:solidFill>
              </a:rPr>
              <a:t>8x + 5</a:t>
            </a:r>
            <a:r>
              <a:rPr lang="pt-BR" sz="2000" dirty="0" smtClean="0">
                <a:solidFill>
                  <a:srgbClr val="FF0000"/>
                </a:solidFill>
              </a:rPr>
              <a:t> &gt; 0       8x + 5 = 0  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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x – 4                x – 4 = 0   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980728"/>
            <a:ext cx="7560840" cy="470898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Logo: x &lt;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− 5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ou x &gt; 4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8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Segue que: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u="sng" dirty="0" smtClean="0">
                <a:solidFill>
                  <a:srgbClr val="FF0000"/>
                </a:solidFill>
              </a:rPr>
              <a:t>8x + 5</a:t>
            </a:r>
            <a:r>
              <a:rPr lang="pt-BR" sz="2000" dirty="0" smtClean="0">
                <a:solidFill>
                  <a:srgbClr val="FF0000"/>
                </a:solidFill>
              </a:rPr>
              <a:t> = 3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 2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3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8x + 5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 8(x – 4) = 8x + 5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x – 4                       x – 4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        8x – 32 = 8x + 5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        8x – 8x = 5 + 32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                  0 = 37 (impossível)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Portanto: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S = 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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268760"/>
            <a:ext cx="7632848" cy="424731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Neide pegou um empréstimo no valor de R$ 6 000,00 e o pagou 1 ano depois, com o valor corrigido para R$ 7 609,45. Ela deseja saber agora qual foi a taxa de juros aplicada na transação, sabendo que os juros foram calculados, a cada mês, em cima do montante do mês anterior, ou seja, foram juros compostos.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Você sabia que com uma calculadora científica, ou uma boa tábua de logaritmos, e o conhecimento da fórmula de juros compostos Neide pode resolver esse problema?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Veja isso a seguir!</a:t>
            </a:r>
            <a:endParaRPr lang="pt-BR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836712"/>
            <a:ext cx="8136904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2) Resolva a equação log</a:t>
            </a:r>
            <a:r>
              <a:rPr lang="pt-BR" sz="2000" baseline="-25000" dirty="0" smtClean="0"/>
              <a:t>4</a:t>
            </a:r>
            <a:r>
              <a:rPr lang="pt-BR" sz="2000" dirty="0" smtClean="0"/>
              <a:t> x +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x</a:t>
            </a:r>
            <a:r>
              <a:rPr lang="pt-BR" sz="2000" dirty="0" smtClean="0"/>
              <a:t> 4 = 2.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Condição de existência: x &gt; 0 e x </a:t>
            </a:r>
            <a:r>
              <a:rPr lang="pt-BR" sz="2000" dirty="0" smtClean="0">
                <a:sym typeface="Symbol"/>
              </a:rPr>
              <a:t> 1.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Fazendo a mudança de base, para </a:t>
            </a:r>
            <a:r>
              <a:rPr lang="pt-BR" sz="2000" dirty="0" err="1" smtClean="0">
                <a:solidFill>
                  <a:srgbClr val="FF0000"/>
                </a:solidFill>
                <a:sym typeface="Symbol"/>
              </a:rPr>
              <a:t>log</a:t>
            </a:r>
            <a:r>
              <a:rPr lang="pt-BR" sz="2000" baseline="-25000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4,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4</a:t>
            </a:r>
            <a:r>
              <a:rPr lang="pt-BR" sz="2000" dirty="0" smtClean="0">
                <a:solidFill>
                  <a:srgbClr val="FF0000"/>
                </a:solidFill>
              </a:rPr>
              <a:t> x + </a:t>
            </a:r>
            <a:r>
              <a:rPr lang="pt-BR" sz="2000" u="sng" dirty="0" smtClean="0">
                <a:solidFill>
                  <a:srgbClr val="FF0000"/>
                </a:solidFill>
              </a:rPr>
              <a:t>log</a:t>
            </a:r>
            <a:r>
              <a:rPr lang="pt-BR" sz="2000" u="sng" baseline="-25000" dirty="0" smtClean="0">
                <a:solidFill>
                  <a:srgbClr val="FF0000"/>
                </a:solidFill>
              </a:rPr>
              <a:t>4</a:t>
            </a:r>
            <a:r>
              <a:rPr lang="pt-BR" sz="2000" u="sng" dirty="0" smtClean="0">
                <a:solidFill>
                  <a:srgbClr val="FF0000"/>
                </a:solidFill>
              </a:rPr>
              <a:t> 4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baseline="-25000" dirty="0" smtClean="0">
                <a:solidFill>
                  <a:srgbClr val="FF0000"/>
                </a:solidFill>
              </a:rPr>
              <a:t>= </a:t>
            </a:r>
            <a:r>
              <a:rPr lang="pt-BR" sz="3000" baseline="-25000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4</a:t>
            </a:r>
            <a:r>
              <a:rPr lang="pt-BR" sz="2000" dirty="0" smtClean="0">
                <a:solidFill>
                  <a:srgbClr val="FF0000"/>
                </a:solidFill>
              </a:rPr>
              <a:t> x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4</a:t>
            </a:r>
            <a:r>
              <a:rPr lang="pt-BR" sz="2000" dirty="0" smtClean="0">
                <a:solidFill>
                  <a:srgbClr val="FF0000"/>
                </a:solidFill>
              </a:rPr>
              <a:t> x + </a:t>
            </a:r>
            <a:r>
              <a:rPr lang="pt-BR" sz="2000" u="sng" dirty="0" smtClean="0">
                <a:solidFill>
                  <a:srgbClr val="FF0000"/>
                </a:solidFill>
              </a:rPr>
              <a:t>    1   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baseline="-25000" dirty="0" smtClean="0">
                <a:solidFill>
                  <a:srgbClr val="FF0000"/>
                </a:solidFill>
              </a:rPr>
              <a:t>= </a:t>
            </a:r>
            <a:r>
              <a:rPr lang="pt-BR" sz="3000" baseline="-25000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4</a:t>
            </a:r>
            <a:r>
              <a:rPr lang="pt-BR" sz="2000" dirty="0" smtClean="0">
                <a:solidFill>
                  <a:srgbClr val="FF0000"/>
                </a:solidFill>
              </a:rPr>
              <a:t> x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fazendo, agora, y =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4</a:t>
            </a:r>
            <a:r>
              <a:rPr lang="pt-BR" sz="2000" dirty="0" smtClean="0">
                <a:solidFill>
                  <a:srgbClr val="FF0000"/>
                </a:solidFill>
              </a:rPr>
              <a:t> x, temos: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y + </a:t>
            </a:r>
            <a:r>
              <a:rPr lang="pt-BR" sz="2000" u="sng" dirty="0" smtClean="0">
                <a:solidFill>
                  <a:srgbClr val="FF0000"/>
                </a:solidFill>
              </a:rPr>
              <a:t> 1 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baseline="-25000" dirty="0" smtClean="0">
                <a:solidFill>
                  <a:srgbClr val="FF0000"/>
                </a:solidFill>
              </a:rPr>
              <a:t>= </a:t>
            </a:r>
            <a:r>
              <a:rPr lang="pt-BR" sz="3000" baseline="-25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y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ou seja: y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– 2y + 1 = 0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268760"/>
            <a:ext cx="7560840" cy="424731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Assim: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y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= y</a:t>
            </a:r>
            <a:r>
              <a:rPr lang="pt-BR" sz="2000" baseline="-25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= 1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Retornando o valor de y na igualdade y =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4</a:t>
            </a:r>
            <a:r>
              <a:rPr lang="pt-BR" sz="2000" dirty="0" smtClean="0">
                <a:solidFill>
                  <a:srgbClr val="FF0000"/>
                </a:solidFill>
              </a:rPr>
              <a:t> x, temos: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4</a:t>
            </a:r>
            <a:r>
              <a:rPr lang="pt-BR" sz="2000" dirty="0" smtClean="0">
                <a:solidFill>
                  <a:srgbClr val="FF0000"/>
                </a:solidFill>
              </a:rPr>
              <a:t> x = 1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Logo: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x = 4</a:t>
            </a:r>
            <a:r>
              <a:rPr lang="pt-BR" sz="2000" baseline="30000" dirty="0" smtClean="0">
                <a:solidFill>
                  <a:srgbClr val="FF0000"/>
                </a:solidFill>
              </a:rPr>
              <a:t>1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x = 4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Como 4 satisfaz as condições de existência, temos: 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S = {4}</a:t>
            </a: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836712"/>
            <a:ext cx="7488832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3) Resolva as equações: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x</a:t>
            </a:r>
            <a:r>
              <a:rPr lang="pt-BR" sz="2000" dirty="0" smtClean="0"/>
              <a:t> 36 = 2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(x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x + 2) = 3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[log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(x – 1)] = 2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endParaRPr lang="pt-BR" sz="2000" dirty="0" smtClean="0"/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a) Condição de existência: x &gt; 0 e x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 1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Pela definição de logaritmo, temos: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= 36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x =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 6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Como apenas x = 6 satisfaz a condição de existência, temos: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S = {6}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836712"/>
            <a:ext cx="7488832" cy="193899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b) Condição de existência: 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+ x + 2 &gt; 0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= 1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– 4 ∙ 1 ∙ 2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= 1 – 8 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= − 7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5" name="Forma livre 4"/>
          <p:cNvSpPr/>
          <p:nvPr/>
        </p:nvSpPr>
        <p:spPr>
          <a:xfrm>
            <a:off x="1542197" y="2852936"/>
            <a:ext cx="1173707" cy="457200"/>
          </a:xfrm>
          <a:custGeom>
            <a:avLst/>
            <a:gdLst>
              <a:gd name="connsiteX0" fmla="*/ 0 w 1173707"/>
              <a:gd name="connsiteY0" fmla="*/ 0 h 457200"/>
              <a:gd name="connsiteX1" fmla="*/ 559558 w 1173707"/>
              <a:gd name="connsiteY1" fmla="*/ 450376 h 457200"/>
              <a:gd name="connsiteX2" fmla="*/ 1173707 w 1173707"/>
              <a:gd name="connsiteY2" fmla="*/ 40944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707" h="457200">
                <a:moveTo>
                  <a:pt x="0" y="0"/>
                </a:moveTo>
                <a:cubicBezTo>
                  <a:pt x="181970" y="221776"/>
                  <a:pt x="363940" y="443552"/>
                  <a:pt x="559558" y="450376"/>
                </a:cubicBezTo>
                <a:cubicBezTo>
                  <a:pt x="755176" y="457200"/>
                  <a:pt x="964441" y="249072"/>
                  <a:pt x="1173707" y="4094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59632" y="328498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+  +  +  +  +  +  +  +  +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27584" y="3620631"/>
            <a:ext cx="7488832" cy="240065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Portanto: x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 </a:t>
            </a:r>
            <a:r>
              <a:rPr lang="pt-BR" sz="2000" dirty="0" smtClean="0">
                <a:solidFill>
                  <a:srgbClr val="FF0000"/>
                </a:solidFill>
                <a:latin typeface="Castellar" pitchFamily="18" charset="0"/>
                <a:sym typeface="Symbol"/>
              </a:rPr>
              <a:t>R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Resolvendo a equação, temos: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x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+ x + 2 = 23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+ x + 2 – 8 = 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x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+ x – 6 = 0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/>
      <p:bldP spid="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764704"/>
            <a:ext cx="7632848" cy="535531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=</a:t>
            </a:r>
            <a:r>
              <a:rPr lang="pt-BR" sz="28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– 4 ∙ 1 ∙ (− 6)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= 1 + 24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= 25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x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− 1  5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2 ∙ 1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x’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− 1 − 5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− 6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− 3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2          2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x”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− 1 + 5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 4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2          2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Como x = − 3 e x = 2 satisfazem a condição de existência, temos: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S = {− 3, 2}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764704"/>
            <a:ext cx="7560840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c) Condição de existência: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 (x – 1) &gt; 0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        x – 1 &gt; 1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                                                           x &gt;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Resolvendo a equação, temos: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[log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 (x – 1)] = 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 (x – 1) = 2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 (x – 1) = 4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x – 1 = 3</a:t>
            </a:r>
            <a:r>
              <a:rPr lang="pt-BR" sz="2000" baseline="30000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x – 1 = 81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x = 82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Como x = 82 satisfaz a condição de existência, temos: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S = {82}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836712"/>
            <a:ext cx="7560840" cy="510909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7030A0"/>
                </a:solidFill>
              </a:rPr>
              <a:t>Atividades Propostas</a:t>
            </a:r>
          </a:p>
          <a:p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1) Resolva, em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, as seguintes equações: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(4x + 5) =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(2x + 11)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(5x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– 6x + 16) = 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(4x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+ 4x – 5)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x</a:t>
            </a:r>
            <a:r>
              <a:rPr lang="pt-BR" sz="2000" dirty="0" smtClean="0"/>
              <a:t> (2x – 3) =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x</a:t>
            </a:r>
            <a:r>
              <a:rPr lang="pt-BR" sz="2000" dirty="0" smtClean="0"/>
              <a:t> (− 4x + 8)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/>
              <a:t>log</a:t>
            </a:r>
            <a:r>
              <a:rPr lang="pt-BR" sz="2000" baseline="-25000" dirty="0" smtClean="0"/>
              <a:t>(x + 2)</a:t>
            </a:r>
            <a:r>
              <a:rPr lang="pt-BR" sz="2000" dirty="0" smtClean="0"/>
              <a:t> (x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– 2x) = </a:t>
            </a:r>
            <a:r>
              <a:rPr lang="pt-BR" sz="2000" dirty="0" err="1" smtClean="0"/>
              <a:t>log</a:t>
            </a:r>
            <a:r>
              <a:rPr lang="pt-BR" sz="2000" baseline="-25000" dirty="0" smtClean="0"/>
              <a:t>(x + 2)</a:t>
            </a:r>
            <a:r>
              <a:rPr lang="pt-BR" sz="2000" dirty="0" smtClean="0"/>
              <a:t> 3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endParaRPr lang="pt-BR" sz="2000" dirty="0" smtClean="0"/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/>
              <a:t>2) Resolva, em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, as seguintes equações: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4</a:t>
            </a:r>
            <a:r>
              <a:rPr lang="pt-BR" sz="2000" dirty="0" smtClean="0"/>
              <a:t> (x + 3) = 2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2x</a:t>
            </a:r>
            <a:r>
              <a:rPr lang="pt-BR" sz="2000" dirty="0" smtClean="0"/>
              <a:t> (6x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– 13x + 15) = 2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340768"/>
            <a:ext cx="8064896" cy="470898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3) Sejam p e q, respectivamente, as soluções das equações: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(log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x) = − 1  e  log</a:t>
            </a:r>
            <a:r>
              <a:rPr lang="pt-BR" sz="2000" baseline="-25000" dirty="0" smtClean="0"/>
              <a:t>5</a:t>
            </a:r>
            <a:r>
              <a:rPr lang="pt-BR" sz="2000" dirty="0" smtClean="0"/>
              <a:t> [log</a:t>
            </a:r>
            <a:r>
              <a:rPr lang="pt-BR" sz="2000" baseline="-25000" dirty="0" smtClean="0"/>
              <a:t>4</a:t>
            </a:r>
            <a:r>
              <a:rPr lang="pt-BR" sz="2000" dirty="0" smtClean="0"/>
              <a:t> (214 + 10x)] = 1.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Qual é o valor de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p</a:t>
            </a:r>
            <a:r>
              <a:rPr lang="pt-BR" sz="2000" dirty="0" smtClean="0"/>
              <a:t> q?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4) Resolva, em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, as seguintes equações: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(x – 2) +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x = 3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2 log</a:t>
            </a:r>
            <a:r>
              <a:rPr lang="pt-BR" sz="2000" baseline="-25000" dirty="0" smtClean="0"/>
              <a:t>7</a:t>
            </a:r>
            <a:r>
              <a:rPr lang="pt-BR" sz="2000" dirty="0" smtClean="0"/>
              <a:t> (x + 3) = log</a:t>
            </a:r>
            <a:r>
              <a:rPr lang="pt-BR" sz="2000" baseline="-25000" dirty="0" smtClean="0"/>
              <a:t>7</a:t>
            </a:r>
            <a:r>
              <a:rPr lang="pt-BR" sz="2000" dirty="0" smtClean="0"/>
              <a:t> (x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+ 45)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/>
              <a:t>log</a:t>
            </a:r>
            <a:r>
              <a:rPr lang="pt-BR" sz="2000" dirty="0" smtClean="0"/>
              <a:t> (4x – 1) – </a:t>
            </a:r>
            <a:r>
              <a:rPr lang="pt-BR" sz="2000" dirty="0" err="1" smtClean="0"/>
              <a:t>log</a:t>
            </a:r>
            <a:r>
              <a:rPr lang="pt-BR" sz="2000" dirty="0" smtClean="0"/>
              <a:t> (x + 2) = </a:t>
            </a:r>
            <a:r>
              <a:rPr lang="pt-BR" sz="2000" dirty="0" err="1" smtClean="0"/>
              <a:t>log</a:t>
            </a:r>
            <a:r>
              <a:rPr lang="pt-BR" sz="2000" dirty="0" smtClean="0"/>
              <a:t> x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3 log</a:t>
            </a:r>
            <a:r>
              <a:rPr lang="pt-BR" sz="2000" baseline="-25000" dirty="0" smtClean="0"/>
              <a:t>5</a:t>
            </a:r>
            <a:r>
              <a:rPr lang="pt-BR" sz="2000" dirty="0" smtClean="0"/>
              <a:t> 2 + log</a:t>
            </a:r>
            <a:r>
              <a:rPr lang="pt-BR" sz="2000" baseline="-25000" dirty="0" smtClean="0"/>
              <a:t>5</a:t>
            </a:r>
            <a:r>
              <a:rPr lang="pt-BR" sz="2000" dirty="0" smtClean="0"/>
              <a:t> (x – 1) = 0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/>
              <a:t>log</a:t>
            </a:r>
            <a:r>
              <a:rPr lang="pt-BR" sz="2000" dirty="0" smtClean="0"/>
              <a:t> x + </a:t>
            </a:r>
            <a:r>
              <a:rPr lang="pt-BR" sz="2000" dirty="0" err="1" smtClean="0"/>
              <a:t>log</a:t>
            </a:r>
            <a:r>
              <a:rPr lang="pt-BR" sz="2000" dirty="0" smtClean="0"/>
              <a:t> 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</a:t>
            </a:r>
            <a:r>
              <a:rPr lang="pt-BR" sz="2000" dirty="0" err="1" smtClean="0"/>
              <a:t>log</a:t>
            </a:r>
            <a:r>
              <a:rPr lang="pt-BR" sz="2000" dirty="0" smtClean="0"/>
              <a:t> x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= − 6 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268760"/>
            <a:ext cx="8136904" cy="33239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5) Aumentando um número x de 8 unidades, seu logaritmo em base 4 aumenta de meia unidade. Qual é o valor de x?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6) Resolva, em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, as equações:</a:t>
            </a: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5</a:t>
            </a:r>
            <a:r>
              <a:rPr lang="pt-BR" sz="2000" dirty="0" smtClean="0"/>
              <a:t> x =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x</a:t>
            </a:r>
            <a:r>
              <a:rPr lang="pt-BR" sz="2000" dirty="0" smtClean="0"/>
              <a:t> 5</a:t>
            </a: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49</a:t>
            </a:r>
            <a:r>
              <a:rPr lang="pt-BR" sz="2000" dirty="0" smtClean="0"/>
              <a:t> 7x =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x</a:t>
            </a:r>
            <a:r>
              <a:rPr lang="pt-BR" sz="2000" dirty="0" smtClean="0"/>
              <a:t> 7</a:t>
            </a: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6</a:t>
            </a:r>
            <a:r>
              <a:rPr lang="pt-BR" sz="2000" dirty="0" smtClean="0"/>
              <a:t> 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=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x</a:t>
            </a:r>
            <a:r>
              <a:rPr lang="pt-BR" sz="2000" dirty="0" smtClean="0"/>
              <a:t> 36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5576" y="1844824"/>
            <a:ext cx="7560840" cy="415498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hlinkClick r:id="rId5"/>
              </a:rPr>
              <a:t>https://</a:t>
            </a:r>
            <a:r>
              <a:rPr lang="pt-BR" sz="2400" dirty="0" smtClean="0">
                <a:hlinkClick r:id="rId5"/>
              </a:rPr>
              <a:t>www.youtube.com/watch?v=7PeNXmN3mo0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6"/>
              </a:rPr>
              <a:t>https://</a:t>
            </a:r>
            <a:r>
              <a:rPr lang="pt-BR" sz="2400" dirty="0" smtClean="0">
                <a:hlinkClick r:id="rId6"/>
              </a:rPr>
              <a:t>www.youtube.com/watch?v=v31UWHdyV74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7"/>
              </a:rPr>
              <a:t>https://</a:t>
            </a:r>
            <a:r>
              <a:rPr lang="pt-BR" sz="2400" dirty="0" smtClean="0">
                <a:hlinkClick r:id="rId7"/>
              </a:rPr>
              <a:t>www.youtube.com/watch?v=inhXy-qob3k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8"/>
              </a:rPr>
              <a:t>http://</a:t>
            </a:r>
            <a:r>
              <a:rPr lang="pt-BR" sz="2400" dirty="0" smtClean="0">
                <a:hlinkClick r:id="rId8"/>
              </a:rPr>
              <a:t>www.brasilescola.com/matematica/equacoes-logaritmicas.htm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9"/>
              </a:rPr>
              <a:t>http://</a:t>
            </a:r>
            <a:r>
              <a:rPr lang="pt-BR" sz="2400" dirty="0" smtClean="0">
                <a:hlinkClick r:id="rId9"/>
              </a:rPr>
              <a:t>www.fund198.ufba.br/expo/eq-ine.pdf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63888" y="980728"/>
            <a:ext cx="1800200" cy="46166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LINKS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268760"/>
            <a:ext cx="7560840" cy="418576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Expressões logarítmicas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Uma expressão diz-se logarítmica quando é calculável por meio de logaritmos.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15 + </a:t>
            </a:r>
            <a:r>
              <a:rPr lang="pt-BR" sz="2000" dirty="0" err="1" smtClean="0"/>
              <a:t>log</a:t>
            </a:r>
            <a:r>
              <a:rPr lang="pt-BR" sz="2000" dirty="0" smtClean="0"/>
              <a:t> 33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x − </a:t>
            </a:r>
            <a:r>
              <a:rPr lang="pt-BR" sz="2000" dirty="0" err="1" smtClean="0"/>
              <a:t>log</a:t>
            </a:r>
            <a:r>
              <a:rPr lang="pt-BR" sz="2000" dirty="0" smtClean="0"/>
              <a:t> y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5 ∙ </a:t>
            </a:r>
            <a:r>
              <a:rPr lang="pt-BR" sz="2000" dirty="0" err="1" smtClean="0"/>
              <a:t>log</a:t>
            </a:r>
            <a:r>
              <a:rPr lang="pt-BR" sz="2000" dirty="0" smtClean="0"/>
              <a:t> (x + 4)</a:t>
            </a: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980728"/>
            <a:ext cx="7560840" cy="187743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Tábuas de logaritmos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Chamamos tábua de logaritmos a disposição ordenada dos números e seus logaritmos, desde 1 até um certo número N.</a:t>
            </a:r>
            <a:endParaRPr lang="pt-BR" sz="2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92964"/>
              </p:ext>
            </p:extLst>
          </p:nvPr>
        </p:nvGraphicFramePr>
        <p:xfrm>
          <a:off x="2843809" y="3140968"/>
          <a:ext cx="324036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5"/>
                <a:gridCol w="1495315"/>
                <a:gridCol w="1240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Nº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Característica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Mantissa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00000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30103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47712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60206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69897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77815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84510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340768"/>
            <a:ext cx="7560840" cy="418576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Equação logarítmica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Denomina-se equação logarítmica àquela em que uma ou mais incógnitas estão subordinadas ao símbolo logaritmo.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15 + </a:t>
            </a:r>
            <a:r>
              <a:rPr lang="pt-BR" sz="2000" dirty="0" err="1" smtClean="0"/>
              <a:t>log</a:t>
            </a:r>
            <a:r>
              <a:rPr lang="pt-BR" sz="2000" dirty="0" smtClean="0"/>
              <a:t> 33 = x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x − </a:t>
            </a:r>
            <a:r>
              <a:rPr lang="pt-BR" sz="2000" dirty="0" err="1" smtClean="0"/>
              <a:t>log</a:t>
            </a:r>
            <a:r>
              <a:rPr lang="pt-BR" sz="2000" dirty="0" smtClean="0"/>
              <a:t> y = 3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5 ∙ </a:t>
            </a:r>
            <a:r>
              <a:rPr lang="pt-BR" sz="2000" dirty="0" err="1" smtClean="0"/>
              <a:t>log</a:t>
            </a:r>
            <a:r>
              <a:rPr lang="pt-BR" sz="2000" dirty="0" smtClean="0"/>
              <a:t> (x + 4) = 2</a:t>
            </a: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556792"/>
            <a:ext cx="7632848" cy="3262432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Equação logarítmica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Ao resolvermos uma equação desse tipo, devemos verificar as condições de existência do logaritmo.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Além dessa verificação, aplicaremos a seguinte propriedade: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b =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c </a:t>
            </a:r>
            <a:r>
              <a:rPr lang="pt-BR" sz="2000" dirty="0" smtClean="0">
                <a:sym typeface="Symbol"/>
              </a:rPr>
              <a:t> b = c, com a &gt; 0, b &gt; 0, c &gt; 0 e a  1</a:t>
            </a: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E, ainda, utilizaremos as propriedades dos logaritmos.</a:t>
            </a:r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412776"/>
            <a:ext cx="7488832" cy="3785652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</a:t>
            </a:r>
            <a:r>
              <a:rPr lang="pt-BR" sz="2000" dirty="0" err="1" smtClean="0"/>
              <a:t>log</a:t>
            </a:r>
            <a:r>
              <a:rPr lang="pt-BR" sz="2000" dirty="0" smtClean="0"/>
              <a:t> 10x = 2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10 + </a:t>
            </a:r>
            <a:r>
              <a:rPr lang="pt-BR" sz="2000" dirty="0" err="1" smtClean="0"/>
              <a:t>log</a:t>
            </a:r>
            <a:r>
              <a:rPr lang="pt-BR" sz="2000" dirty="0" smtClean="0"/>
              <a:t> x = 2          (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c</a:t>
            </a:r>
            <a:r>
              <a:rPr lang="pt-BR" sz="2000" dirty="0" smtClean="0"/>
              <a:t> ab =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c</a:t>
            </a:r>
            <a:r>
              <a:rPr lang="pt-BR" sz="2000" dirty="0" smtClean="0"/>
              <a:t> a +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c</a:t>
            </a:r>
            <a:r>
              <a:rPr lang="pt-BR" sz="2000" dirty="0" smtClean="0"/>
              <a:t> b)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1 + </a:t>
            </a:r>
            <a:r>
              <a:rPr lang="pt-BR" sz="2000" dirty="0" err="1" smtClean="0"/>
              <a:t>log</a:t>
            </a:r>
            <a:r>
              <a:rPr lang="pt-BR" sz="2000" dirty="0" smtClean="0"/>
              <a:t> x = 2          (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n</a:t>
            </a:r>
            <a:r>
              <a:rPr lang="pt-BR" sz="2000" dirty="0" smtClean="0"/>
              <a:t> = n)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    </a:t>
            </a:r>
            <a:r>
              <a:rPr lang="pt-BR" sz="2000" dirty="0" err="1" smtClean="0"/>
              <a:t>log</a:t>
            </a:r>
            <a:r>
              <a:rPr lang="pt-BR" sz="2000" dirty="0" smtClean="0"/>
              <a:t> x = 2 − 1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    </a:t>
            </a:r>
            <a:r>
              <a:rPr lang="pt-BR" sz="2000" dirty="0" err="1" smtClean="0"/>
              <a:t>log</a:t>
            </a:r>
            <a:r>
              <a:rPr lang="pt-BR" sz="2000" dirty="0" smtClean="0"/>
              <a:t> x = 1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Então: x = 10</a:t>
            </a:r>
            <a:r>
              <a:rPr lang="pt-BR" sz="2000" baseline="30000" dirty="0" smtClean="0"/>
              <a:t>1</a:t>
            </a:r>
            <a:r>
              <a:rPr lang="pt-BR" sz="2000" dirty="0" smtClean="0"/>
              <a:t>  (definição de logaritmo)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ym typeface="Symbol"/>
              </a:rPr>
              <a:t>x = 10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908720"/>
            <a:ext cx="7560840" cy="510909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O problema de Neide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Vamos, então, resolver o problema de Neide: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C = R$ 6 000,00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t = 1 ano = 12 meses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M = R$ 7 609,45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Logo, pela fórmula de juros compostos, teremos: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7 609,45 = 6 000 ∙ (1 + i)</a:t>
            </a:r>
            <a:r>
              <a:rPr lang="pt-BR" sz="2000" baseline="30000" dirty="0" smtClean="0"/>
              <a:t>12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(1 + i)</a:t>
            </a:r>
            <a:r>
              <a:rPr lang="pt-BR" sz="2000" baseline="30000" dirty="0" smtClean="0"/>
              <a:t>12</a:t>
            </a:r>
            <a:r>
              <a:rPr lang="pt-BR" sz="2000" dirty="0" smtClean="0"/>
              <a:t> = </a:t>
            </a:r>
            <a:r>
              <a:rPr lang="pt-BR" sz="2000" u="sng" dirty="0" smtClean="0"/>
              <a:t>7 609,45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                  6 000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(1 + i)</a:t>
            </a:r>
            <a:r>
              <a:rPr lang="pt-BR" sz="2000" baseline="30000" dirty="0" smtClean="0"/>
              <a:t>12</a:t>
            </a:r>
            <a:r>
              <a:rPr lang="pt-BR" sz="2000" dirty="0" smtClean="0"/>
              <a:t> ≈ 1,26824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395341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Equação logarítmica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836712"/>
            <a:ext cx="7560840" cy="517064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Fazendo 1 + i = x,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x</a:t>
            </a:r>
            <a:r>
              <a:rPr lang="pt-BR" sz="2000" baseline="30000" dirty="0" smtClean="0"/>
              <a:t>12</a:t>
            </a:r>
            <a:r>
              <a:rPr lang="pt-BR" sz="2000" dirty="0" smtClean="0"/>
              <a:t> = 1,26824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Aplicando logaritmos nos dois membros, teremos: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x</a:t>
            </a:r>
            <a:r>
              <a:rPr lang="pt-BR" sz="2000" baseline="30000" dirty="0" smtClean="0"/>
              <a:t>12</a:t>
            </a:r>
            <a:r>
              <a:rPr lang="pt-BR" sz="2000" dirty="0" smtClean="0"/>
              <a:t> = </a:t>
            </a:r>
            <a:r>
              <a:rPr lang="pt-BR" sz="2000" dirty="0" err="1" smtClean="0"/>
              <a:t>log</a:t>
            </a:r>
            <a:r>
              <a:rPr lang="pt-BR" sz="2000" dirty="0" smtClean="0"/>
              <a:t> 1,26824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12 ∙ </a:t>
            </a:r>
            <a:r>
              <a:rPr lang="pt-BR" sz="2000" dirty="0" err="1" smtClean="0"/>
              <a:t>log</a:t>
            </a:r>
            <a:r>
              <a:rPr lang="pt-BR" sz="2000" dirty="0" smtClean="0"/>
              <a:t> x = </a:t>
            </a:r>
            <a:r>
              <a:rPr lang="pt-BR" sz="2000" dirty="0" err="1" smtClean="0"/>
              <a:t>log</a:t>
            </a:r>
            <a:r>
              <a:rPr lang="pt-BR" sz="2000" dirty="0" smtClean="0"/>
              <a:t> 1,26824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x = </a:t>
            </a:r>
            <a:r>
              <a:rPr lang="pt-BR" sz="2000" u="sng" dirty="0" smtClean="0"/>
              <a:t>0,1032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     12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x = 0,0086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Portanto: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x = 10</a:t>
            </a:r>
            <a:r>
              <a:rPr lang="pt-BR" sz="2000" baseline="30000" dirty="0" smtClean="0"/>
              <a:t>0,0086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x = 1,02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4924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2122</Words>
  <Application>Microsoft Office PowerPoint</Application>
  <PresentationFormat>Apresentação na tela (4:3)</PresentationFormat>
  <Paragraphs>307</Paragraphs>
  <Slides>29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usuario</cp:lastModifiedBy>
  <cp:revision>10</cp:revision>
  <dcterms:created xsi:type="dcterms:W3CDTF">2015-04-17T15:03:36Z</dcterms:created>
  <dcterms:modified xsi:type="dcterms:W3CDTF">2015-08-03T22:32:18Z</dcterms:modified>
</cp:coreProperties>
</file>