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316" r:id="rId3"/>
    <p:sldId id="258" r:id="rId4"/>
    <p:sldId id="317" r:id="rId5"/>
    <p:sldId id="318" r:id="rId6"/>
    <p:sldId id="319" r:id="rId7"/>
    <p:sldId id="320" r:id="rId8"/>
    <p:sldId id="322" r:id="rId9"/>
    <p:sldId id="323" r:id="rId10"/>
    <p:sldId id="324" r:id="rId11"/>
    <p:sldId id="321" r:id="rId12"/>
    <p:sldId id="325" r:id="rId13"/>
    <p:sldId id="349" r:id="rId14"/>
    <p:sldId id="350" r:id="rId15"/>
    <p:sldId id="327" r:id="rId16"/>
    <p:sldId id="328" r:id="rId17"/>
    <p:sldId id="329" r:id="rId18"/>
    <p:sldId id="336" r:id="rId19"/>
    <p:sldId id="330" r:id="rId20"/>
    <p:sldId id="331" r:id="rId21"/>
    <p:sldId id="332" r:id="rId22"/>
    <p:sldId id="333" r:id="rId23"/>
    <p:sldId id="334" r:id="rId24"/>
    <p:sldId id="337" r:id="rId25"/>
    <p:sldId id="346" r:id="rId26"/>
    <p:sldId id="338" r:id="rId27"/>
    <p:sldId id="343" r:id="rId28"/>
    <p:sldId id="344" r:id="rId29"/>
    <p:sldId id="345" r:id="rId30"/>
    <p:sldId id="339" r:id="rId31"/>
    <p:sldId id="340" r:id="rId32"/>
    <p:sldId id="341" r:id="rId33"/>
    <p:sldId id="342" r:id="rId34"/>
    <p:sldId id="347" r:id="rId35"/>
    <p:sldId id="348" r:id="rId3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2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1DF7AA-93AB-40CE-B8CE-F4C159C8B6B3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B42783-32F2-4693-966C-605EA44419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072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6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pt-B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pt-B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pt-B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pt-B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pt-B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A81F4-C502-41B8-B0C0-D9032FBDA5FE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E3EAE-C68B-4589-BDED-906C38643F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04769-3F1C-4F34-96C9-2ED93C55E203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5ACDD-98FA-41DD-A0DD-43508EA627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425A1-2C9D-4EE9-AE43-DB744FD10496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EAF4E-29D3-48A1-B952-B3482CCF3B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48018-915C-4496-AFE9-5E0332CAE08F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4E4E0-798A-4B7C-8519-FB95F02F85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C0C81-2ABA-4289-95DC-1DF15E0BA8EA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4B593-D878-4D41-B319-4E5AA8F372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DB279-5873-4BE6-940B-EF07C00F0C39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FBD16-E30B-4461-833F-E89355D52F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0F8B8-E0CD-4314-810F-FD1D38B537D3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01CDC-0307-4D99-8FE4-77F6A064A8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0B571-D565-4488-B69A-D20F24F0A24F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F674A-5DF0-4908-9DA8-04DA9C530A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12BEA-6665-41CA-B3EF-08D4B166CFC2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13BE4-7FB4-476B-9777-CFCD6DD2A5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9A1AE-87FB-469D-92DB-E2EAC9AA0D9A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53EFE-573F-4CEC-A29F-8BF8D3946A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38A83-1B54-458B-B3BB-D05EE19F3146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E9EA6-74A0-4254-9A4E-8E0E9B52E1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49803-0F04-42B0-A253-DA561A055752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6F7DE-0657-48D3-8E54-E7FB90FC51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C1E90-A964-4F75-B6FE-779582C03C8B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0B37C-BC1D-432C-87DE-F4A4C4649D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7312B-F331-422B-B173-AEA731696C24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A48BB-594D-40D7-8E6E-31F08C1834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81DE2-9A89-42CA-B5AD-9374201A384B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D53B2-0D2E-4140-9886-3B8651EBA2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5D862-FAAB-4B1F-925A-918058408872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A60F7-01ED-4065-A556-263B669EAE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435BF-F1B4-4EF4-B6F7-7A38FF011028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7BDAC-7FA6-4626-A54E-3593DCF592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C9EE4-62DC-4961-BCD4-F265BB875F99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E8ECE-1FCB-4CD3-A3E5-226ED3512F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D2253-F3AB-4C08-9519-30BBA7928A82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AB9C2-A704-4CF7-9B0C-4353DCE2B5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F4982-C953-424C-A80C-A04E5779D6DC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29B58-8275-4B77-BF9C-DC9A36100E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99BF2-089F-4DEC-B80D-50E3A0049061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53F82-2EFC-463E-9521-C052FA5D02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B8B0D-0671-43B9-A566-9DFF43E7F76F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19DAF-B992-480B-BF66-049265E5AA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8D4CD3-662A-4B33-818D-1FA6A2AA96A7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5F484B4-1B20-41B3-BC28-59A360455E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8CCD0-D331-4BD8-B954-42188713203F}" type="datetimeFigureOut">
              <a:rPr lang="pt-BR"/>
              <a:pPr>
                <a:defRPr/>
              </a:pPr>
              <a:t>25/07/2015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67795CA-1457-4F32-8B1F-8EE06A90C4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Jonata_Boy_with_headphone.svg" TargetMode="External"/><Relationship Id="rId5" Type="http://schemas.openxmlformats.org/officeDocument/2006/relationships/image" Target="../media/image8.png"/><Relationship Id="rId4" Type="http://schemas.openxmlformats.org/officeDocument/2006/relationships/hyperlink" Target="//upload.wikimedia.org/wikipedia/commons/3/33/Jonata_Boy_with_headphone.sv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elo7.com.br/torre-de-hanoi-pequena-jogo/dp/133409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3/33/Jonata_Boy_with_headphone.sv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mmons.wikimedia.org/wiki/File:Jonata_Boy_with_headphone.svg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elo7.com.br/torre-de-hanoi-pequena-jogo/dp/133409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em.com.br/index.php" TargetMode="External"/><Relationship Id="rId13" Type="http://schemas.openxmlformats.org/officeDocument/2006/relationships/hyperlink" Target="http://www.enem.inep.gov.br/" TargetMode="External"/><Relationship Id="rId3" Type="http://schemas.openxmlformats.org/officeDocument/2006/relationships/hyperlink" Target="http://www1.educacao.pe.gov.br/cpar/" TargetMode="External"/><Relationship Id="rId7" Type="http://schemas.openxmlformats.org/officeDocument/2006/relationships/hyperlink" Target="http://tvescola.mec.gov.br/" TargetMode="External"/><Relationship Id="rId12" Type="http://schemas.openxmlformats.org/officeDocument/2006/relationships/hyperlink" Target="http://www.eciencia.usp.br/" TargetMode="External"/><Relationship Id="rId2" Type="http://schemas.openxmlformats.org/officeDocument/2006/relationships/notesSlide" Target="../notesSlides/notesSlide33.xml"/><Relationship Id="rId16" Type="http://schemas.openxmlformats.org/officeDocument/2006/relationships/hyperlink" Target="http://www.sbhmat.com.br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gente.eti.br/edumatec/index.php?option=com_content&amp;view=article&amp;id=9&amp;Itemid=12" TargetMode="External"/><Relationship Id="rId11" Type="http://schemas.openxmlformats.org/officeDocument/2006/relationships/hyperlink" Target="http://portal.mec.gov.br/index.php?option=com_content&amp;view=article&amp;id=12814&amp;Itemid=872" TargetMode="External"/><Relationship Id="rId5" Type="http://schemas.openxmlformats.org/officeDocument/2006/relationships/hyperlink" Target="http://matematica.obmep.org.br/" TargetMode="External"/><Relationship Id="rId15" Type="http://schemas.openxmlformats.org/officeDocument/2006/relationships/hyperlink" Target="http://www.somatematica.com.br/" TargetMode="External"/><Relationship Id="rId10" Type="http://schemas.openxmlformats.org/officeDocument/2006/relationships/hyperlink" Target="http://educacao.uol.com.br/matematica" TargetMode="External"/><Relationship Id="rId4" Type="http://schemas.openxmlformats.org/officeDocument/2006/relationships/hyperlink" Target="http://www.dominiopublico.gov.br/" TargetMode="External"/><Relationship Id="rId9" Type="http://schemas.openxmlformats.org/officeDocument/2006/relationships/hyperlink" Target="http://futuro.usp.br/" TargetMode="External"/><Relationship Id="rId14" Type="http://schemas.openxmlformats.org/officeDocument/2006/relationships/hyperlink" Target="http://www.ime.unicamp.br/lem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elo7.com.br/torre-de-hanoi-pequena-jogo/dp/13340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elo7.com.br/torre-de-hanoi-pequena-jogo/dp/13340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3/33/Jonata_Boy_with_headphone.sv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mmons.wikimedia.org/wiki/File:Jonata_Boy_with_headphone.svg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3/33/Jonata_Boy_with_headphone.sv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mmons.wikimedia.org/wiki/File:Jonata_Boy_with_headphone.svg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CaixaDeTexto 6"/>
          <p:cNvSpPr>
            <a:spLocks/>
          </p:cNvSpPr>
          <p:nvPr/>
        </p:nvSpPr>
        <p:spPr bwMode="auto">
          <a:xfrm>
            <a:off x="1835150" y="4292600"/>
            <a:ext cx="6302375" cy="160261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4000" b="1" dirty="0">
                <a:solidFill>
                  <a:srgbClr val="FFFFFF"/>
                </a:solidFill>
              </a:rPr>
              <a:t>MATEMÁTICA</a:t>
            </a:r>
          </a:p>
          <a:p>
            <a:pPr algn="ctr" eaLnBrk="1" hangingPunct="1">
              <a:spcBef>
                <a:spcPct val="0"/>
              </a:spcBef>
            </a:pPr>
            <a:r>
              <a:rPr lang="pt-BR" altLang="pt-BR" sz="1800" i="1" dirty="0">
                <a:solidFill>
                  <a:srgbClr val="FFFFFF"/>
                </a:solidFill>
              </a:rPr>
              <a:t>Ensino Médio, </a:t>
            </a:r>
            <a:r>
              <a:rPr lang="pt-BR" altLang="pt-BR" sz="1800" i="1" dirty="0" smtClean="0">
                <a:solidFill>
                  <a:srgbClr val="FFFFFF"/>
                </a:solidFill>
              </a:rPr>
              <a:t>1º </a:t>
            </a:r>
            <a:r>
              <a:rPr lang="pt-BR" altLang="pt-BR" sz="1800" i="1" dirty="0">
                <a:solidFill>
                  <a:srgbClr val="FFFFFF"/>
                </a:solidFill>
              </a:rPr>
              <a:t>ano</a:t>
            </a:r>
          </a:p>
          <a:p>
            <a:pPr algn="ctr" eaLnBrk="1" hangingPunct="1">
              <a:spcBef>
                <a:spcPct val="0"/>
              </a:spcBef>
            </a:pPr>
            <a:r>
              <a:rPr lang="pt-BR" altLang="pt-BR" sz="4000" i="1" dirty="0" smtClean="0">
                <a:solidFill>
                  <a:srgbClr val="FFFFFF"/>
                </a:solidFill>
              </a:rPr>
              <a:t>Equações Exponenciais</a:t>
            </a:r>
            <a:endParaRPr lang="pt-BR" altLang="pt-BR" sz="40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7433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34345" y="548680"/>
            <a:ext cx="8475311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EQUAÇÃO EXPONENCIAL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47564" y="1556792"/>
                <a:ext cx="7848872" cy="4248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latin typeface="+mj-lt"/>
                    <a:cs typeface="Times New Roman" pitchFamily="18" charset="0"/>
                  </a:rPr>
                  <a:t>A partir de agora, vamos estudar as equações nas quais a incógnita aparece no expoente, como por exemplo: </a:t>
                </a:r>
              </a:p>
              <a:p>
                <a:pPr marL="457200" indent="-457200" algn="just">
                  <a:lnSpc>
                    <a:spcPct val="150000"/>
                  </a:lnSpc>
                  <a:buAutoNum type="arabicParenR"/>
                </a:pPr>
                <a:r>
                  <a:rPr lang="pt-BR" sz="24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5</a:t>
                </a:r>
                <a:r>
                  <a:rPr lang="pt-BR" sz="2400" baseline="300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r</a:t>
                </a:r>
                <a:r>
                  <a:rPr lang="pt-BR" sz="24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 = 25</a:t>
                </a:r>
              </a:p>
              <a:p>
                <a:pPr marL="457200" indent="-457200" algn="just">
                  <a:lnSpc>
                    <a:spcPct val="150000"/>
                  </a:lnSpc>
                  <a:buAutoNum type="arabicParenR"/>
                </a:pPr>
                <a:r>
                  <a:rPr lang="pt-BR" sz="24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3</a:t>
                </a:r>
                <a:r>
                  <a:rPr lang="pt-BR" sz="2400" baseline="300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s</a:t>
                </a:r>
                <a:r>
                  <a:rPr lang="pt-BR" sz="24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 = 81</a:t>
                </a:r>
              </a:p>
              <a:p>
                <a:pPr marL="457200" indent="-457200" algn="just">
                  <a:lnSpc>
                    <a:spcPct val="150000"/>
                  </a:lnSpc>
                  <a:buAutoNum type="arabicParenR"/>
                </a:pPr>
                <a:r>
                  <a:rPr lang="pt-BR" sz="24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2</a:t>
                </a:r>
                <a:r>
                  <a:rPr lang="pt-BR" sz="2400" baseline="300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t</a:t>
                </a:r>
                <a:r>
                  <a:rPr lang="pt-BR" sz="24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 + </a:t>
                </a:r>
                <a:r>
                  <a:rPr lang="pt-BR" sz="2400" dirty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pt-BR" sz="24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itchFamily="18" charset="0"/>
                          </a:rPr>
                          <m:t>9</m:t>
                        </m:r>
                      </m:num>
                      <m:den>
                        <m:r>
                          <a:rPr lang="pt-BR" sz="24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pt-BR" sz="2400" dirty="0" smtClean="0">
                  <a:solidFill>
                    <a:srgbClr val="0070C0"/>
                  </a:solidFill>
                  <a:latin typeface="+mj-lt"/>
                  <a:cs typeface="Times New Roman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AutoNum type="arabicParenR"/>
                </a:pPr>
                <a:endParaRPr lang="pt-BR" sz="2400" dirty="0"/>
              </a:p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latin typeface="+mj-lt"/>
                    <a:cs typeface="Times New Roman" pitchFamily="18" charset="0"/>
                  </a:rPr>
                  <a:t> </a:t>
                </a:r>
                <a:endParaRPr lang="pt-BR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1556792"/>
                <a:ext cx="7848872" cy="4248855"/>
              </a:xfrm>
              <a:prstGeom prst="rect">
                <a:avLst/>
              </a:prstGeom>
              <a:blipFill rotWithShape="1">
                <a:blip r:embed="rId3"/>
                <a:stretch>
                  <a:fillRect l="-1165" r="-1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683568" y="4529400"/>
            <a:ext cx="7956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cs typeface="Times New Roman" pitchFamily="18" charset="0"/>
              </a:rPr>
              <a:t>Equações deste tipo, são chamadas de</a:t>
            </a:r>
            <a:r>
              <a:rPr lang="pt-BR" sz="2400" b="1" dirty="0" smtClean="0">
                <a:cs typeface="Times New Roman" pitchFamily="18" charset="0"/>
              </a:rPr>
              <a:t> </a:t>
            </a:r>
            <a:r>
              <a:rPr lang="pt-BR" sz="2400" b="1" i="1" dirty="0" smtClean="0">
                <a:cs typeface="Times New Roman" pitchFamily="18" charset="0"/>
              </a:rPr>
              <a:t>equações exponenciais.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27791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5265" y="548680"/>
            <a:ext cx="8475311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EQUAÇÃO EXPONENCIAL - GENERALIZANDO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83568" y="1556792"/>
                <a:ext cx="7848872" cy="531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latin typeface="+mj-lt"/>
                    <a:cs typeface="Times New Roman" pitchFamily="18" charset="0"/>
                  </a:rPr>
                  <a:t>Toda equação que apresenta incógnita no expoente é denominada equação exponencial.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400" b="1" i="1" dirty="0" smtClean="0">
                    <a:latin typeface="+mj-lt"/>
                    <a:cs typeface="Times New Roman" pitchFamily="18" charset="0"/>
                  </a:rPr>
                  <a:t>Vejamos, mais alguns exemplos: </a:t>
                </a:r>
              </a:p>
              <a:p>
                <a:pPr marL="457200" indent="-457200" algn="just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r>
                      <a:rPr lang="pt-BR" sz="2400" i="1" dirty="0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a:rPr lang="pt-BR" sz="2400" i="1" baseline="30000" dirty="0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pt-BR" sz="2400" i="1" baseline="30000" dirty="0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pt-BR" sz="2400" i="1" dirty="0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 = 3</m:t>
                    </m:r>
                    <m:r>
                      <a:rPr lang="pt-BR" sz="2400" i="1" baseline="30000" dirty="0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pt-BR" sz="2400" i="1" dirty="0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 + 72</m:t>
                    </m:r>
                  </m:oMath>
                </a14:m>
                <a:endParaRPr lang="pt-BR" sz="2400" dirty="0" smtClean="0">
                  <a:solidFill>
                    <a:srgbClr val="0070C0"/>
                  </a:solidFill>
                  <a:latin typeface="+mj-lt"/>
                  <a:cs typeface="Times New Roman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r>
                      <a:rPr lang="pt-BR" sz="2400" i="1" dirty="0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pt-BR" sz="2400" i="1" baseline="30000" dirty="0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pt-BR" sz="2400" i="1" dirty="0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pt-BR" sz="2400" i="1" dirty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– 1 = </m:t>
                    </m:r>
                    <m:r>
                      <a:rPr lang="pt-BR" sz="2400" i="1" dirty="0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31</m:t>
                    </m:r>
                  </m:oMath>
                </a14:m>
                <a:endParaRPr lang="pt-BR" sz="2400" dirty="0" smtClean="0">
                  <a:solidFill>
                    <a:srgbClr val="0070C0"/>
                  </a:solidFill>
                  <a:latin typeface="+mj-lt"/>
                  <a:cs typeface="Times New Roman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  <m:sup>
                        <m:sSup>
                          <m:sSupPr>
                            <m:ctrlPr>
                              <a:rPr lang="pt-BR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−4</m:t>
                        </m:r>
                      </m:sup>
                    </m:sSup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lang="pt-BR" sz="2400" b="0" dirty="0" smtClean="0">
                  <a:solidFill>
                    <a:srgbClr val="0070C0"/>
                  </a:solidFill>
                  <a:latin typeface="+mj-lt"/>
                </a:endParaRPr>
              </a:p>
              <a:p>
                <a:pPr marL="457200" indent="-457200" algn="just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4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pt-BR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9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pt-BR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e>
                    </m:rad>
                  </m:oMath>
                </a14:m>
                <a:r>
                  <a:rPr lang="pt-BR" sz="2400" dirty="0" smtClean="0">
                    <a:solidFill>
                      <a:srgbClr val="0070C0"/>
                    </a:solidFill>
                    <a:latin typeface="+mj-lt"/>
                  </a:rPr>
                  <a:t>= 0,666...</a:t>
                </a:r>
                <a:endParaRPr lang="pt-BR" sz="2400" dirty="0">
                  <a:solidFill>
                    <a:srgbClr val="0070C0"/>
                  </a:solidFill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latin typeface="+mj-lt"/>
                    <a:cs typeface="Times New Roman" pitchFamily="18" charset="0"/>
                  </a:rPr>
                  <a:t> </a:t>
                </a:r>
                <a:endParaRPr lang="pt-BR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56792"/>
                <a:ext cx="7848872" cy="5310493"/>
              </a:xfrm>
              <a:prstGeom prst="rect">
                <a:avLst/>
              </a:prstGeom>
              <a:blipFill rotWithShape="1">
                <a:blip r:embed="rId3"/>
                <a:stretch>
                  <a:fillRect l="-1165" r="-1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File:Jonata Boy with headphone.sv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 flipV="1">
            <a:off x="3305805" y="3212976"/>
            <a:ext cx="2198645" cy="2198645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 rot="10800000" flipV="1">
            <a:off x="3341843" y="5373216"/>
            <a:ext cx="2171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disponível em </a:t>
            </a:r>
            <a:r>
              <a:rPr lang="pt-BR" sz="1000" dirty="0" smtClean="0">
                <a:latin typeface="+mj-lt"/>
                <a:hlinkClick r:id="rId6"/>
              </a:rPr>
              <a:t>http://commons.wikimedia.org/wiki/File:Jonata_Boy_with_headphone.svg</a:t>
            </a:r>
            <a:r>
              <a:rPr lang="pt-BR" sz="1000" dirty="0" smtClean="0">
                <a:latin typeface="+mj-lt"/>
              </a:rPr>
              <a:t>, acesso em 25/07/2015</a:t>
            </a:r>
            <a:endParaRPr lang="pt-BR" sz="1000" dirty="0">
              <a:latin typeface="+mj-lt"/>
            </a:endParaRPr>
          </a:p>
        </p:txBody>
      </p:sp>
      <p:sp>
        <p:nvSpPr>
          <p:cNvPr id="10" name="Texto explicativo retangular 9"/>
          <p:cNvSpPr/>
          <p:nvPr/>
        </p:nvSpPr>
        <p:spPr>
          <a:xfrm rot="10800000" flipV="1">
            <a:off x="5652120" y="3632448"/>
            <a:ext cx="2969326" cy="2376263"/>
          </a:xfrm>
          <a:prstGeom prst="wedgeRectCallout">
            <a:avLst>
              <a:gd name="adj1" fmla="val 53723"/>
              <a:gd name="adj2" fmla="val -248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2600" dirty="0" smtClean="0">
              <a:latin typeface="+mj-lt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latin typeface="+mj-lt"/>
                <a:cs typeface="Arial" panose="020B0604020202020204" pitchFamily="34" charset="0"/>
              </a:rPr>
              <a:t>Agora é com você!</a:t>
            </a:r>
          </a:p>
          <a:p>
            <a:pPr algn="ctr">
              <a:lnSpc>
                <a:spcPct val="150000"/>
              </a:lnSpc>
            </a:pPr>
            <a:r>
              <a:rPr lang="pt-BR" sz="2000" i="1" dirty="0" smtClean="0">
                <a:latin typeface="+mj-lt"/>
                <a:cs typeface="Arial" panose="020B0604020202020204" pitchFamily="34" charset="0"/>
              </a:rPr>
              <a:t>Cite exemplos de equações que </a:t>
            </a:r>
            <a:r>
              <a:rPr lang="pt-BR" sz="2000" b="1" i="1" dirty="0" smtClean="0">
                <a:latin typeface="+mj-lt"/>
                <a:cs typeface="Arial" panose="020B0604020202020204" pitchFamily="34" charset="0"/>
              </a:rPr>
              <a:t>não são exponenciais </a:t>
            </a:r>
            <a:r>
              <a:rPr lang="pt-BR" sz="2000" i="1" dirty="0" smtClean="0">
                <a:latin typeface="+mj-lt"/>
                <a:cs typeface="Arial" panose="020B0604020202020204" pitchFamily="34" charset="0"/>
              </a:rPr>
              <a:t>(contraexemplo)</a:t>
            </a:r>
            <a:endParaRPr lang="pt-BR" i="1" dirty="0">
              <a:latin typeface="+mj-lt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pt-BR" b="1" i="1" dirty="0" smtClean="0">
              <a:latin typeface="+mj-lt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pt-BR" b="1" i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75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34345" y="548680"/>
            <a:ext cx="8475311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RETOMANDO AS PROPRIEDADES DA POTENCIAÇÃO 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468000" y="1586230"/>
                <a:ext cx="8208000" cy="4082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buFont typeface="Arial" charset="0"/>
                  <a:buNone/>
                </a:pPr>
                <a:r>
                  <a:rPr lang="pt-BR" sz="2400" dirty="0" smtClean="0">
                    <a:latin typeface="+mj-lt"/>
                    <a:cs typeface="Times New Roman" pitchFamily="18" charset="0"/>
                  </a:rPr>
                  <a:t>Para </a:t>
                </a:r>
                <a:r>
                  <a:rPr lang="pt-BR" sz="2400" dirty="0">
                    <a:latin typeface="+mj-lt"/>
                    <a:cs typeface="Times New Roman" pitchFamily="18" charset="0"/>
                  </a:rPr>
                  <a:t>quaisquer valores de </a:t>
                </a:r>
                <a:r>
                  <a:rPr lang="pt-BR" sz="2400" b="1" i="1" dirty="0">
                    <a:latin typeface="+mj-lt"/>
                    <a:cs typeface="Times New Roman" pitchFamily="18" charset="0"/>
                  </a:rPr>
                  <a:t>m</a:t>
                </a:r>
                <a:r>
                  <a:rPr lang="pt-BR" sz="2400" dirty="0">
                    <a:latin typeface="+mj-lt"/>
                    <a:cs typeface="Times New Roman" pitchFamily="18" charset="0"/>
                  </a:rPr>
                  <a:t> e </a:t>
                </a:r>
                <a:r>
                  <a:rPr lang="pt-BR" sz="2400" b="1" i="1" dirty="0">
                    <a:latin typeface="+mj-lt"/>
                    <a:cs typeface="Times New Roman" pitchFamily="18" charset="0"/>
                  </a:rPr>
                  <a:t>n</a:t>
                </a:r>
                <a:r>
                  <a:rPr lang="pt-BR" sz="2400" dirty="0">
                    <a:latin typeface="+mj-lt"/>
                    <a:cs typeface="Times New Roman" pitchFamily="18" charset="0"/>
                  </a:rPr>
                  <a:t> reais, temos</a:t>
                </a:r>
                <a:r>
                  <a:rPr lang="pt-BR" sz="2400" dirty="0" smtClean="0">
                    <a:latin typeface="+mj-lt"/>
                    <a:cs typeface="Times New Roman" pitchFamily="18" charset="0"/>
                  </a:rPr>
                  <a:t>:</a:t>
                </a:r>
              </a:p>
              <a:p>
                <a:pPr algn="just">
                  <a:lnSpc>
                    <a:spcPct val="150000"/>
                  </a:lnSpc>
                  <a:buFont typeface="Arial" charset="0"/>
                  <a:buNone/>
                </a:pPr>
                <a:r>
                  <a:rPr lang="pt-BR" sz="2400" dirty="0" smtClean="0">
                    <a:latin typeface="+mj-lt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1" i="1">
                            <a:latin typeface="+mj-lt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+mj-lt"/>
                            <a:cs typeface="Times New Roman" pitchFamily="18" charset="0"/>
                          </a:rPr>
                          <m:t>𝒂</m:t>
                        </m:r>
                      </m:e>
                      <m:sup>
                        <m:r>
                          <a:rPr lang="pt-BR" sz="2400" b="1" i="1">
                            <a:latin typeface="+mj-lt"/>
                            <a:cs typeface="Times New Roman" pitchFamily="18" charset="0"/>
                          </a:rPr>
                          <m:t>𝒎</m:t>
                        </m:r>
                      </m:sup>
                    </m:sSup>
                    <m:r>
                      <a:rPr lang="pt-BR" sz="2400" b="1" i="1">
                        <a:latin typeface="+mj-lt"/>
                        <a:cs typeface="Times New Roman" pitchFamily="18" charset="0"/>
                      </a:rPr>
                      <m:t>.  </m:t>
                    </m:r>
                    <m:sSup>
                      <m:sSupPr>
                        <m:ctrlPr>
                          <a:rPr lang="pt-BR" sz="2400" b="1" i="1">
                            <a:latin typeface="+mj-lt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+mj-lt"/>
                            <a:cs typeface="Times New Roman" pitchFamily="18" charset="0"/>
                          </a:rPr>
                          <m:t>𝒂</m:t>
                        </m:r>
                      </m:e>
                      <m:sup>
                        <m:r>
                          <a:rPr lang="pt-BR" sz="2400" b="1" i="1">
                            <a:latin typeface="+mj-lt"/>
                            <a:cs typeface="Times New Roman" pitchFamily="18" charset="0"/>
                          </a:rPr>
                          <m:t>𝒏</m:t>
                        </m:r>
                      </m:sup>
                    </m:sSup>
                    <m:r>
                      <a:rPr lang="pt-BR" sz="2400" b="1" i="1">
                        <a:latin typeface="+mj-lt"/>
                        <a:cs typeface="Times New Roman" pitchFamily="18" charset="0"/>
                      </a:rPr>
                      <m:t>= </m:t>
                    </m:r>
                    <m:sSup>
                      <m:sSupPr>
                        <m:ctrlPr>
                          <a:rPr lang="pt-BR" sz="2400" b="1" i="1">
                            <a:latin typeface="+mj-lt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+mj-lt"/>
                            <a:cs typeface="Times New Roman" pitchFamily="18" charset="0"/>
                          </a:rPr>
                          <m:t>𝒂</m:t>
                        </m:r>
                      </m:e>
                      <m:sup>
                        <m:r>
                          <a:rPr lang="pt-BR" sz="2400" b="1" i="1">
                            <a:latin typeface="+mj-lt"/>
                            <a:cs typeface="Times New Roman" pitchFamily="18" charset="0"/>
                          </a:rPr>
                          <m:t>𝒎</m:t>
                        </m:r>
                        <m:r>
                          <a:rPr lang="pt-BR" sz="2400" b="1" i="1">
                            <a:latin typeface="+mj-lt"/>
                            <a:cs typeface="Times New Roman" pitchFamily="18" charset="0"/>
                          </a:rPr>
                          <m:t>+</m:t>
                        </m:r>
                        <m:r>
                          <a:rPr lang="pt-BR" sz="2400" b="1" i="1">
                            <a:latin typeface="+mj-lt"/>
                            <a:cs typeface="Times New Roman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pt-BR" sz="2400" b="1" dirty="0">
                  <a:latin typeface="+mj-lt"/>
                  <a:cs typeface="Times New Roman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  <m:t>𝒎</m:t>
                          </m:r>
                        </m:sup>
                      </m:sSup>
                      <m:sSup>
                        <m:sSupPr>
                          <m:ctrlP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  <m:t>: </m:t>
                          </m:r>
                          <m: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  <m:t>𝒏</m:t>
                          </m:r>
                        </m:sup>
                      </m:sSup>
                      <m:r>
                        <a:rPr lang="pt-BR" sz="2400" b="1" i="1">
                          <a:latin typeface="+mj-lt"/>
                          <a:cs typeface="Times New Roman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  <m:t>𝒎</m:t>
                          </m:r>
                          <m: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pt-BR" sz="2400" b="1" dirty="0">
                  <a:latin typeface="+mj-lt"/>
                  <a:cs typeface="Times New Roman" pitchFamily="18" charset="0"/>
                </a:endParaRPr>
              </a:p>
              <a:p>
                <a:pPr algn="ctr">
                  <a:lnSpc>
                    <a:spcPct val="150000"/>
                  </a:lnSpc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1" i="1">
                          <a:latin typeface="+mj-lt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  <m:t>𝒎</m:t>
                          </m:r>
                        </m:sup>
                      </m:sSup>
                      <m:sSup>
                        <m:sSupPr>
                          <m:ctrlP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  <m:t>) </m:t>
                          </m:r>
                        </m:e>
                        <m:sup>
                          <m: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  <m:t>𝒏</m:t>
                          </m:r>
                        </m:sup>
                      </m:sSup>
                      <m:r>
                        <a:rPr lang="pt-BR" sz="2400" b="1" i="1">
                          <a:latin typeface="+mj-lt"/>
                          <a:cs typeface="Times New Roman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  <m:t>𝒎𝒏</m:t>
                          </m:r>
                        </m:sup>
                      </m:sSup>
                    </m:oMath>
                  </m:oMathPara>
                </a14:m>
                <a:endParaRPr lang="pt-BR" sz="2400" b="1" dirty="0">
                  <a:latin typeface="+mj-lt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ad>
                      <m:radPr>
                        <m:ctrlPr>
                          <a:rPr lang="pt-BR" sz="2400" b="1" i="1">
                            <a:latin typeface="+mj-lt"/>
                            <a:cs typeface="Times New Roman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sz="2400" b="1" i="1">
                            <a:latin typeface="+mj-lt"/>
                            <a:cs typeface="Times New Roman" pitchFamily="18" charset="0"/>
                          </a:rPr>
                          <m:t>𝒏</m:t>
                        </m:r>
                      </m:deg>
                      <m:e>
                        <m:sSup>
                          <m:sSupPr>
                            <m:ctrlPr>
                              <a:rPr lang="pt-BR" sz="2400" b="1" i="1">
                                <a:latin typeface="+mj-lt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+mj-lt"/>
                                <a:cs typeface="Times New Roman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pt-BR" sz="2400" b="1" i="1">
                                <a:latin typeface="+mj-lt"/>
                                <a:cs typeface="Times New Roman" pitchFamily="18" charset="0"/>
                              </a:rPr>
                              <m:t>𝒎</m:t>
                            </m:r>
                          </m:sup>
                        </m:sSup>
                      </m:e>
                    </m:rad>
                    <m:r>
                      <a:rPr lang="pt-BR" sz="2400" b="1" i="1">
                        <a:latin typeface="+mj-lt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pt-BR" sz="2400" b="1" dirty="0">
                    <a:latin typeface="+mj-lt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1" i="1" dirty="0">
                            <a:latin typeface="+mj-lt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pt-BR" sz="2400" b="1" i="1" dirty="0">
                            <a:latin typeface="+mj-lt"/>
                            <a:cs typeface="Times New Roman" pitchFamily="18" charset="0"/>
                          </a:rPr>
                          <m:t>𝒂</m:t>
                        </m:r>
                      </m:e>
                      <m:sup>
                        <m:f>
                          <m:fPr>
                            <m:ctrlPr>
                              <a:rPr lang="pt-BR" sz="2400" b="1" i="1" dirty="0">
                                <a:latin typeface="+mj-lt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pt-BR" sz="2400" b="1" i="1" dirty="0">
                                <a:latin typeface="+mj-lt"/>
                                <a:cs typeface="Times New Roman" pitchFamily="18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pt-BR" sz="2400" b="1" i="1" dirty="0">
                                <a:latin typeface="+mj-lt"/>
                                <a:cs typeface="Times New Roman" pitchFamily="18" charset="0"/>
                              </a:rPr>
                              <m:t>𝒏</m:t>
                            </m:r>
                          </m:den>
                        </m:f>
                      </m:sup>
                    </m:sSup>
                  </m:oMath>
                </a14:m>
                <a:r>
                  <a:rPr lang="pt-BR" sz="2400" b="1" dirty="0">
                    <a:latin typeface="+mj-lt"/>
                    <a:cs typeface="Times New Roman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+mj-lt"/>
                        <a:cs typeface="Times New Roman" pitchFamily="18" charset="0"/>
                      </a:rPr>
                      <m:t>𝒏</m:t>
                    </m:r>
                    <m:r>
                      <a:rPr lang="pt-BR" sz="2400" b="1" i="1">
                        <a:latin typeface="+mj-lt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pt-BR" sz="2400" b="1" i="1">
                        <a:latin typeface="+mj-lt"/>
                        <a:ea typeface="Cambria Math"/>
                        <a:cs typeface="Times New Roman" pitchFamily="18" charset="0"/>
                      </a:rPr>
                      <m:t>𝑵</m:t>
                    </m:r>
                    <m:r>
                      <a:rPr lang="pt-BR" sz="2400" b="1" i="1">
                        <a:latin typeface="+mj-lt"/>
                        <a:ea typeface="Cambria Math"/>
                        <a:cs typeface="Times New Roman" pitchFamily="18" charset="0"/>
                      </a:rPr>
                      <m:t>|</m:t>
                    </m:r>
                    <m:r>
                      <a:rPr lang="pt-BR" sz="2400" b="1" i="1">
                        <a:latin typeface="+mj-lt"/>
                        <a:ea typeface="Cambria Math"/>
                        <a:cs typeface="Times New Roman" pitchFamily="18" charset="0"/>
                      </a:rPr>
                      <m:t>𝒏</m:t>
                    </m:r>
                    <m:r>
                      <a:rPr lang="pt-BR" sz="2400" b="1" i="1">
                        <a:latin typeface="+mj-lt"/>
                        <a:ea typeface="Cambria Math"/>
                        <a:cs typeface="Times New Roman" pitchFamily="18" charset="0"/>
                      </a:rPr>
                      <m:t>&gt;</m:t>
                    </m:r>
                    <m:r>
                      <a:rPr lang="pt-BR" sz="2400" b="1" i="1">
                        <a:latin typeface="+mj-lt"/>
                        <a:ea typeface="Cambria Math"/>
                        <a:cs typeface="Times New Roman" pitchFamily="18" charset="0"/>
                      </a:rPr>
                      <m:t>𝟏</m:t>
                    </m:r>
                  </m:oMath>
                </a14:m>
                <a:endParaRPr lang="pt-BR" sz="2400" b="1" dirty="0">
                  <a:latin typeface="+mj-lt"/>
                  <a:cs typeface="Times New Roman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  <m:t>𝒏</m:t>
                          </m:r>
                        </m:sup>
                      </m:sSup>
                      <m:r>
                        <a:rPr lang="pt-BR" sz="2400" b="1" i="1">
                          <a:latin typeface="+mj-lt"/>
                          <a:cs typeface="Times New Roman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pt-BR" sz="2400" b="1" i="1">
                              <a:latin typeface="+mj-lt"/>
                              <a:cs typeface="Times New Roman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b="1" i="1">
                                  <a:latin typeface="+mj-lt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+mj-lt"/>
                                  <a:cs typeface="Times New Roman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pt-BR" sz="2400" b="1" i="1">
                                  <a:latin typeface="+mj-lt"/>
                                  <a:cs typeface="Times New Roman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r>
                        <a:rPr lang="pt-BR" sz="2400" b="1" i="1">
                          <a:latin typeface="+mj-lt"/>
                          <a:cs typeface="Times New Roman" pitchFamily="18" charset="0"/>
                        </a:rPr>
                        <m:t>, </m:t>
                      </m:r>
                      <m:r>
                        <a:rPr lang="pt-BR" sz="2400" b="1" i="1">
                          <a:latin typeface="+mj-lt"/>
                          <a:cs typeface="Times New Roman" pitchFamily="18" charset="0"/>
                        </a:rPr>
                        <m:t>𝒂</m:t>
                      </m:r>
                      <m:r>
                        <a:rPr lang="pt-BR" sz="2400" b="1" i="1">
                          <a:latin typeface="+mj-lt"/>
                          <a:ea typeface="Cambria Math"/>
                          <a:cs typeface="Times New Roman" pitchFamily="18" charset="0"/>
                        </a:rPr>
                        <m:t>≠</m:t>
                      </m:r>
                      <m:r>
                        <a:rPr lang="pt-BR" sz="2400" b="1" i="1">
                          <a:latin typeface="+mj-lt"/>
                          <a:ea typeface="Cambria Math"/>
                          <a:cs typeface="Times New Roman" pitchFamily="18" charset="0"/>
                        </a:rPr>
                        <m:t>𝟏</m:t>
                      </m:r>
                    </m:oMath>
                  </m:oMathPara>
                </a14:m>
                <a:endParaRPr lang="pt-BR" sz="2400" dirty="0">
                  <a:latin typeface="+mj-lt"/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1586230"/>
                <a:ext cx="8208000" cy="4082336"/>
              </a:xfrm>
              <a:prstGeom prst="rect">
                <a:avLst/>
              </a:prstGeom>
              <a:blipFill rotWithShape="1">
                <a:blip r:embed="rId3"/>
                <a:stretch>
                  <a:fillRect l="-11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8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5265" y="476672"/>
            <a:ext cx="847531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RESOLUÇÃO DE EQUAÇÕES EXPONENCIAIS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8000" y="1376854"/>
            <a:ext cx="820800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>
                <a:latin typeface="+mj-lt"/>
                <a:cs typeface="Times New Roman" pitchFamily="18" charset="0"/>
              </a:rPr>
              <a:t>Resolver uma equação é obter o valor da incógnita que torna a igualdade verdadeira. Mas, antes de indicarmos a solução de uma equação precisamos analisar se o valor obtido atende a todas as exigências do problema e se pertence ao conjunto numérico que estamos considerando. </a:t>
            </a:r>
            <a:r>
              <a:rPr lang="pt-BR" sz="2000" dirty="0" smtClean="0">
                <a:latin typeface="+mj-lt"/>
                <a:cs typeface="Times New Roman" pitchFamily="18" charset="0"/>
              </a:rPr>
              <a:t>No caso da equações exponenciais, também é importante lembrar que:</a:t>
            </a:r>
          </a:p>
        </p:txBody>
      </p:sp>
      <p:sp>
        <p:nvSpPr>
          <p:cNvPr id="2" name="Retângulo 1"/>
          <p:cNvSpPr/>
          <p:nvPr/>
        </p:nvSpPr>
        <p:spPr>
          <a:xfrm>
            <a:off x="468000" y="4725144"/>
            <a:ext cx="8208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i="1" dirty="0" smtClean="0">
                <a:latin typeface="+mj-lt"/>
                <a:cs typeface="Times New Roman" pitchFamily="18" charset="0"/>
              </a:rPr>
              <a:t>Exemplos:</a:t>
            </a: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pt-BR" dirty="0" smtClean="0">
                <a:latin typeface="+mj-lt"/>
                <a:cs typeface="Times New Roman" pitchFamily="18" charset="0"/>
              </a:rPr>
              <a:t>Se </a:t>
            </a:r>
            <a:r>
              <a:rPr lang="pt-BR" b="1" dirty="0" smtClean="0">
                <a:latin typeface="+mj-lt"/>
                <a:cs typeface="Times New Roman" pitchFamily="18" charset="0"/>
              </a:rPr>
              <a:t>2</a:t>
            </a:r>
            <a:r>
              <a:rPr lang="pt-BR" b="1" baseline="30000" dirty="0" smtClean="0">
                <a:latin typeface="+mj-lt"/>
                <a:cs typeface="Times New Roman" pitchFamily="18" charset="0"/>
              </a:rPr>
              <a:t>m</a:t>
            </a:r>
            <a:r>
              <a:rPr lang="pt-BR" b="1" dirty="0" smtClean="0">
                <a:latin typeface="+mj-lt"/>
                <a:cs typeface="Times New Roman" pitchFamily="18" charset="0"/>
              </a:rPr>
              <a:t> = 2</a:t>
            </a:r>
            <a:r>
              <a:rPr lang="pt-BR" b="1" baseline="30000" dirty="0" smtClean="0">
                <a:latin typeface="+mj-lt"/>
                <a:cs typeface="Times New Roman" pitchFamily="18" charset="0"/>
              </a:rPr>
              <a:t>5</a:t>
            </a:r>
            <a:r>
              <a:rPr lang="pt-BR" dirty="0" smtClean="0">
                <a:latin typeface="+mj-lt"/>
                <a:cs typeface="Times New Roman" pitchFamily="18" charset="0"/>
              </a:rPr>
              <a:t>, então </a:t>
            </a:r>
            <a:r>
              <a:rPr lang="pt-BR" b="1" dirty="0" smtClean="0">
                <a:latin typeface="+mj-lt"/>
                <a:cs typeface="Times New Roman" pitchFamily="18" charset="0"/>
              </a:rPr>
              <a:t>m = 5;</a:t>
            </a: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pt-BR" dirty="0" smtClean="0">
                <a:latin typeface="+mj-lt"/>
                <a:cs typeface="Times New Roman" pitchFamily="18" charset="0"/>
              </a:rPr>
              <a:t>Sendo </a:t>
            </a:r>
            <a:r>
              <a:rPr lang="pt-BR" b="1" dirty="0" smtClean="0">
                <a:latin typeface="+mj-lt"/>
                <a:cs typeface="Times New Roman" pitchFamily="18" charset="0"/>
              </a:rPr>
              <a:t>3</a:t>
            </a:r>
            <a:r>
              <a:rPr lang="pt-BR" b="1" baseline="30000" dirty="0" smtClean="0">
                <a:latin typeface="+mj-lt"/>
                <a:cs typeface="Times New Roman" pitchFamily="18" charset="0"/>
              </a:rPr>
              <a:t>6</a:t>
            </a:r>
            <a:r>
              <a:rPr lang="pt-BR" b="1" dirty="0" smtClean="0">
                <a:latin typeface="+mj-lt"/>
                <a:cs typeface="Times New Roman" pitchFamily="18" charset="0"/>
              </a:rPr>
              <a:t> = 3</a:t>
            </a:r>
            <a:r>
              <a:rPr lang="pt-BR" b="1" baseline="30000" dirty="0" smtClean="0">
                <a:latin typeface="+mj-lt"/>
                <a:cs typeface="Times New Roman" pitchFamily="18" charset="0"/>
              </a:rPr>
              <a:t>t</a:t>
            </a:r>
            <a:r>
              <a:rPr lang="pt-BR" dirty="0" smtClean="0">
                <a:latin typeface="+mj-lt"/>
                <a:cs typeface="Times New Roman" pitchFamily="18" charset="0"/>
              </a:rPr>
              <a:t>, então </a:t>
            </a:r>
            <a:r>
              <a:rPr lang="pt-BR" b="1" dirty="0" smtClean="0">
                <a:latin typeface="+mj-lt"/>
                <a:cs typeface="Times New Roman" pitchFamily="18" charset="0"/>
              </a:rPr>
              <a:t>t = 6</a:t>
            </a:r>
            <a:r>
              <a:rPr lang="pt-BR" dirty="0" smtClean="0">
                <a:latin typeface="+mj-lt"/>
                <a:cs typeface="Times New Roman" pitchFamily="18" charset="0"/>
              </a:rPr>
              <a:t>.</a:t>
            </a:r>
            <a:endParaRPr lang="pt-BR" dirty="0">
              <a:latin typeface="+mj-lt"/>
              <a:cs typeface="Times New Roman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20377" y="4001289"/>
            <a:ext cx="8208000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>
                <a:solidFill>
                  <a:srgbClr val="0070C0"/>
                </a:solidFill>
                <a:cs typeface="Times New Roman" pitchFamily="18" charset="0"/>
              </a:rPr>
              <a:t>Se duas potências de mesma base são iguais, então os seus expoentes também o </a:t>
            </a:r>
            <a:r>
              <a:rPr lang="pt-BR" b="1" dirty="0" smtClean="0">
                <a:solidFill>
                  <a:srgbClr val="0070C0"/>
                </a:solidFill>
                <a:cs typeface="Times New Roman" pitchFamily="18" charset="0"/>
              </a:rPr>
              <a:t>são</a:t>
            </a:r>
            <a:endParaRPr lang="pt-BR" b="1" dirty="0">
              <a:solidFill>
                <a:srgbClr val="0070C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9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RESOLVENDO EQUAÇÕES EXPONENCIAIS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8000" y="1340768"/>
            <a:ext cx="820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+mj-lt"/>
                <a:cs typeface="Times New Roman" pitchFamily="18" charset="0"/>
              </a:rPr>
              <a:t>Resolver no conjunto dos números naturais as equações: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468000" y="1988840"/>
                <a:ext cx="8208000" cy="5632311"/>
              </a:xfrm>
              <a:prstGeom prst="rect">
                <a:avLst/>
              </a:prstGeom>
            </p:spPr>
            <p:txBody>
              <a:bodyPr numCol="3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AutoNum type="arabicParenR"/>
                </a:pPr>
                <a:r>
                  <a:rPr lang="pt-BR" sz="24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5</a:t>
                </a:r>
                <a:r>
                  <a:rPr lang="pt-BR" sz="2400" baseline="300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r</a:t>
                </a:r>
                <a:r>
                  <a:rPr lang="pt-BR" sz="24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 </a:t>
                </a:r>
                <a:r>
                  <a:rPr lang="pt-BR" sz="2400" dirty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= </a:t>
                </a:r>
                <a:r>
                  <a:rPr lang="pt-BR" sz="24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25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400" i="1" dirty="0" smtClean="0">
                    <a:latin typeface="+mj-lt"/>
                    <a:cs typeface="Times New Roman" pitchFamily="18" charset="0"/>
                  </a:rPr>
                  <a:t>Podemos escrever: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400" b="1" dirty="0" smtClean="0">
                    <a:latin typeface="+mj-lt"/>
                    <a:cs typeface="Times New Roman" pitchFamily="18" charset="0"/>
                  </a:rPr>
                  <a:t>5</a:t>
                </a:r>
                <a:r>
                  <a:rPr lang="pt-BR" sz="2400" b="1" baseline="30000" dirty="0" smtClean="0">
                    <a:latin typeface="+mj-lt"/>
                    <a:cs typeface="Times New Roman" pitchFamily="18" charset="0"/>
                  </a:rPr>
                  <a:t>r</a:t>
                </a:r>
                <a:r>
                  <a:rPr lang="pt-BR" sz="2400" b="1" dirty="0" smtClean="0">
                    <a:latin typeface="+mj-lt"/>
                    <a:cs typeface="Times New Roman" pitchFamily="18" charset="0"/>
                  </a:rPr>
                  <a:t> </a:t>
                </a:r>
                <a:r>
                  <a:rPr lang="pt-BR" sz="2400" b="1" dirty="0">
                    <a:latin typeface="+mj-lt"/>
                    <a:cs typeface="Times New Roman" pitchFamily="18" charset="0"/>
                  </a:rPr>
                  <a:t>= </a:t>
                </a:r>
                <a:r>
                  <a:rPr lang="pt-BR" sz="2400" b="1" dirty="0" smtClean="0">
                    <a:latin typeface="+mj-lt"/>
                    <a:cs typeface="Times New Roman" pitchFamily="18" charset="0"/>
                  </a:rPr>
                  <a:t>5</a:t>
                </a:r>
                <a:r>
                  <a:rPr lang="pt-BR" sz="2400" b="1" baseline="30000" dirty="0" smtClean="0">
                    <a:latin typeface="+mj-lt"/>
                    <a:cs typeface="Times New Roman" pitchFamily="18" charset="0"/>
                  </a:rPr>
                  <a:t>2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400" b="1" dirty="0" smtClean="0">
                    <a:latin typeface="+mj-lt"/>
                    <a:cs typeface="Times New Roman" pitchFamily="18" charset="0"/>
                  </a:rPr>
                  <a:t>r = 2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latin typeface="+mj-lt"/>
                    <a:cs typeface="Times New Roman" pitchFamily="18" charset="0"/>
                  </a:rPr>
                  <a:t>S = {2}</a:t>
                </a:r>
              </a:p>
              <a:p>
                <a:pPr algn="just">
                  <a:lnSpc>
                    <a:spcPct val="150000"/>
                  </a:lnSpc>
                </a:pPr>
                <a:endParaRPr lang="pt-BR" sz="2400" dirty="0" smtClean="0">
                  <a:solidFill>
                    <a:srgbClr val="0070C0"/>
                  </a:solidFill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2400" dirty="0" smtClean="0">
                  <a:solidFill>
                    <a:srgbClr val="0070C0"/>
                  </a:solidFill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2400" dirty="0">
                  <a:solidFill>
                    <a:srgbClr val="0070C0"/>
                  </a:solidFill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2400" dirty="0" smtClean="0">
                  <a:solidFill>
                    <a:srgbClr val="0070C0"/>
                  </a:solidFill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2400" dirty="0" smtClean="0">
                  <a:solidFill>
                    <a:srgbClr val="0070C0"/>
                  </a:solidFill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2) 3</a:t>
                </a:r>
                <a:r>
                  <a:rPr lang="pt-BR" sz="2400" baseline="300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s</a:t>
                </a:r>
                <a:r>
                  <a:rPr lang="pt-BR" sz="24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 </a:t>
                </a:r>
                <a:r>
                  <a:rPr lang="pt-BR" sz="2400" dirty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= </a:t>
                </a:r>
                <a:r>
                  <a:rPr lang="pt-BR" sz="24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81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latin typeface="+mj-lt"/>
                    <a:cs typeface="Times New Roman" pitchFamily="18" charset="0"/>
                  </a:rPr>
                  <a:t>Fatorando 81:</a:t>
                </a:r>
                <a:endParaRPr lang="pt-BR" sz="2400" dirty="0"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400" b="1" dirty="0" smtClean="0">
                    <a:latin typeface="+mj-lt"/>
                    <a:cs typeface="Times New Roman" pitchFamily="18" charset="0"/>
                  </a:rPr>
                  <a:t>3</a:t>
                </a:r>
                <a:r>
                  <a:rPr lang="pt-BR" sz="2400" b="1" baseline="30000" dirty="0" smtClean="0">
                    <a:latin typeface="+mj-lt"/>
                    <a:cs typeface="Times New Roman" pitchFamily="18" charset="0"/>
                  </a:rPr>
                  <a:t>s</a:t>
                </a:r>
                <a:r>
                  <a:rPr lang="pt-BR" sz="2400" b="1" dirty="0" smtClean="0">
                    <a:latin typeface="+mj-lt"/>
                    <a:cs typeface="Times New Roman" pitchFamily="18" charset="0"/>
                  </a:rPr>
                  <a:t> </a:t>
                </a:r>
                <a:r>
                  <a:rPr lang="pt-BR" sz="2400" b="1" dirty="0">
                    <a:latin typeface="+mj-lt"/>
                    <a:cs typeface="Times New Roman" pitchFamily="18" charset="0"/>
                  </a:rPr>
                  <a:t>= </a:t>
                </a:r>
                <a:r>
                  <a:rPr lang="pt-BR" sz="2400" b="1" dirty="0" smtClean="0">
                    <a:latin typeface="+mj-lt"/>
                    <a:cs typeface="Times New Roman" pitchFamily="18" charset="0"/>
                  </a:rPr>
                  <a:t>3</a:t>
                </a:r>
                <a:r>
                  <a:rPr lang="pt-BR" sz="2400" b="1" baseline="30000" dirty="0" smtClean="0">
                    <a:latin typeface="+mj-lt"/>
                    <a:cs typeface="Times New Roman" pitchFamily="18" charset="0"/>
                  </a:rPr>
                  <a:t>4</a:t>
                </a:r>
                <a:endParaRPr lang="pt-BR" sz="2400" b="1" baseline="30000" dirty="0"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400" b="1" dirty="0" smtClean="0">
                    <a:latin typeface="+mj-lt"/>
                    <a:cs typeface="Times New Roman" pitchFamily="18" charset="0"/>
                  </a:rPr>
                  <a:t>s </a:t>
                </a:r>
                <a:r>
                  <a:rPr lang="pt-BR" sz="2400" b="1" dirty="0">
                    <a:latin typeface="+mj-lt"/>
                    <a:cs typeface="Times New Roman" pitchFamily="18" charset="0"/>
                  </a:rPr>
                  <a:t>= </a:t>
                </a:r>
                <a:r>
                  <a:rPr lang="pt-BR" sz="2400" b="1" dirty="0" smtClean="0">
                    <a:latin typeface="+mj-lt"/>
                    <a:cs typeface="Times New Roman" pitchFamily="18" charset="0"/>
                  </a:rPr>
                  <a:t>4</a:t>
                </a:r>
                <a:endParaRPr lang="pt-BR" sz="2400" b="1" dirty="0"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400" dirty="0">
                    <a:latin typeface="+mj-lt"/>
                    <a:cs typeface="Times New Roman" pitchFamily="18" charset="0"/>
                  </a:rPr>
                  <a:t>S = </a:t>
                </a:r>
                <a:r>
                  <a:rPr lang="pt-BR" sz="2400" dirty="0" smtClean="0">
                    <a:latin typeface="+mj-lt"/>
                    <a:cs typeface="Times New Roman" pitchFamily="18" charset="0"/>
                  </a:rPr>
                  <a:t>{4}</a:t>
                </a:r>
              </a:p>
              <a:p>
                <a:pPr algn="just">
                  <a:lnSpc>
                    <a:spcPct val="150000"/>
                  </a:lnSpc>
                </a:pPr>
                <a:endParaRPr lang="pt-BR" sz="2400" dirty="0" smtClean="0">
                  <a:solidFill>
                    <a:srgbClr val="0070C0"/>
                  </a:solidFill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2400" dirty="0" smtClean="0">
                  <a:solidFill>
                    <a:srgbClr val="0070C0"/>
                  </a:solidFill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2400" dirty="0" smtClean="0">
                  <a:solidFill>
                    <a:srgbClr val="0070C0"/>
                  </a:solidFill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2400" dirty="0" smtClean="0">
                  <a:solidFill>
                    <a:srgbClr val="0070C0"/>
                  </a:solidFill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2400" dirty="0">
                  <a:solidFill>
                    <a:srgbClr val="0070C0"/>
                  </a:solidFill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3) </a:t>
                </a:r>
                <a:r>
                  <a:rPr lang="pt-BR" sz="2400" dirty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2</a:t>
                </a:r>
                <a:r>
                  <a:rPr lang="pt-BR" sz="2400" baseline="30000" dirty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t</a:t>
                </a:r>
                <a:r>
                  <a:rPr lang="pt-BR" sz="2400" dirty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 + 1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dirty="0">
                            <a:solidFill>
                              <a:srgbClr val="0070C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pt-BR" sz="2400" i="1" dirty="0">
                            <a:solidFill>
                              <a:srgbClr val="0070C0"/>
                            </a:solidFill>
                            <a:latin typeface="Cambria Math"/>
                            <a:cs typeface="Times New Roman" pitchFamily="18" charset="0"/>
                          </a:rPr>
                          <m:t>9</m:t>
                        </m:r>
                      </m:num>
                      <m:den>
                        <m:r>
                          <a:rPr lang="pt-BR" sz="2400" i="1" dirty="0">
                            <a:solidFill>
                              <a:srgbClr val="0070C0"/>
                            </a:solidFill>
                            <a:latin typeface="Cambria Math"/>
                            <a:cs typeface="Times New Roman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pt-BR" sz="2400" dirty="0">
                  <a:solidFill>
                    <a:srgbClr val="0070C0"/>
                  </a:solidFill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latin typeface="+mj-lt"/>
                    <a:cs typeface="Times New Roman" pitchFamily="18" charset="0"/>
                  </a:rPr>
                  <a:t>Subtraindo 1 nos dois membros: </a:t>
                </a:r>
                <a:endParaRPr lang="pt-BR" sz="2400" dirty="0"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400" b="1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2</a:t>
                </a:r>
                <a:r>
                  <a:rPr lang="pt-BR" sz="2400" b="1" baseline="30000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t</a:t>
                </a:r>
                <a:r>
                  <a:rPr lang="pt-BR" sz="2400" b="1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b="1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pt-BR" sz="2400" b="1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𝟗</m:t>
                        </m:r>
                      </m:num>
                      <m:den>
                        <m:r>
                          <a:rPr lang="pt-BR" sz="2400" b="1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pt-BR" sz="2400" b="1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 - 1 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⟹</m:t>
                    </m:r>
                  </m:oMath>
                </a14:m>
                <a:r>
                  <a:rPr lang="pt-BR" sz="2400" b="1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2</a:t>
                </a:r>
                <a:r>
                  <a:rPr lang="pt-BR" sz="2400" b="1" baseline="30000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t</a:t>
                </a:r>
                <a:r>
                  <a:rPr lang="pt-BR" sz="2400" b="1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 </a:t>
                </a:r>
                <a:r>
                  <a:rPr lang="pt-BR" sz="2400" b="1" dirty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b="1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pt-BR" sz="2400" b="1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𝟗</m:t>
                        </m:r>
                        <m:r>
                          <a:rPr lang="pt-BR" sz="2400" b="1" i="1" dirty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 − </m:t>
                        </m:r>
                        <m:r>
                          <a:rPr lang="pt-BR" sz="2400" b="1" i="1" dirty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𝟖</m:t>
                        </m:r>
                      </m:num>
                      <m:den>
                        <m:r>
                          <a:rPr lang="pt-BR" sz="2400" b="1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pt-BR" sz="2400" b="1" dirty="0" smtClean="0">
                  <a:solidFill>
                    <a:schemeClr val="tx1"/>
                  </a:solidFill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400" b="1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2</a:t>
                </a:r>
                <a:r>
                  <a:rPr lang="pt-BR" sz="2400" b="1" baseline="30000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t</a:t>
                </a:r>
                <a:r>
                  <a:rPr lang="pt-BR" sz="2400" b="1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 </a:t>
                </a:r>
                <a:r>
                  <a:rPr lang="pt-BR" sz="2400" b="1" dirty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b="1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pt-BR" sz="2400" b="1" i="1" dirty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lang="pt-BR" sz="2400" b="1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𝟖</m:t>
                        </m:r>
                      </m:den>
                    </m:f>
                    <m:r>
                      <a:rPr lang="pt-BR" sz="24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⟹</m:t>
                    </m:r>
                  </m:oMath>
                </a14:m>
                <a:r>
                  <a:rPr lang="pt-BR" sz="2400" b="1" baseline="30000" dirty="0" smtClean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pt-BR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  <m:r>
                      <a:rPr lang="pt-BR" sz="2400" b="1" i="1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pt-BR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pt-BR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pt-BR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endParaRPr lang="pt-BR" sz="2400" b="1" dirty="0">
                  <a:solidFill>
                    <a:schemeClr val="tx1"/>
                  </a:solidFill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400" b="1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t = - 3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  <a:ea typeface="Cambria Math"/>
                        <a:cs typeface="Times New Roman" pitchFamily="18" charset="0"/>
                      </a:rPr>
                      <m:t>⟹</m:t>
                    </m:r>
                  </m:oMath>
                </a14:m>
                <a:r>
                  <a:rPr lang="pt-BR" sz="2400" b="1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 S = {  }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dirty="0" smtClean="0">
                    <a:latin typeface="+mj-lt"/>
                    <a:cs typeface="Times New Roman" pitchFamily="18" charset="0"/>
                  </a:rPr>
                  <a:t>Lembre: - 3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∉</m:t>
                    </m:r>
                    <m:r>
                      <a:rPr lang="pt-BR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𝑁</m:t>
                    </m:r>
                  </m:oMath>
                </a14:m>
                <a:endParaRPr lang="pt-BR" dirty="0">
                  <a:solidFill>
                    <a:schemeClr val="tx1"/>
                  </a:solidFill>
                  <a:latin typeface="+mj-lt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1988840"/>
                <a:ext cx="8208000" cy="5632311"/>
              </a:xfrm>
              <a:prstGeom prst="rect">
                <a:avLst/>
              </a:prstGeom>
              <a:blipFill rotWithShape="1">
                <a:blip r:embed="rId3"/>
                <a:stretch>
                  <a:fillRect l="-1189" r="-11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43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 POPULAÇÃO DE UMA CIDADE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68000" y="1397663"/>
                <a:ext cx="8208000" cy="5487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300" dirty="0" smtClean="0">
                    <a:latin typeface="+mj-lt"/>
                    <a:cs typeface="Times New Roman" pitchFamily="18" charset="0"/>
                  </a:rPr>
                  <a:t>(UFAL - Adaptada) </a:t>
                </a:r>
                <a:r>
                  <a:rPr lang="pt-BR" sz="2300" dirty="0">
                    <a:latin typeface="+mj-lt"/>
                  </a:rPr>
                  <a:t>A população P(t) de uma metrópole, em milhões de habitantes, é dada por P(t) = 5.2</a:t>
                </a:r>
                <a:r>
                  <a:rPr lang="pt-BR" sz="2300" baseline="30000" dirty="0">
                    <a:latin typeface="+mj-lt"/>
                  </a:rPr>
                  <a:t>ct</a:t>
                </a:r>
                <a:r>
                  <a:rPr lang="pt-BR" sz="2300" dirty="0">
                    <a:latin typeface="+mj-lt"/>
                  </a:rPr>
                  <a:t>, com </a:t>
                </a:r>
                <a:r>
                  <a:rPr lang="pt-BR" sz="2300" b="1" dirty="0">
                    <a:latin typeface="+mj-lt"/>
                  </a:rPr>
                  <a:t>t</a:t>
                </a:r>
                <a:r>
                  <a:rPr lang="pt-BR" sz="2300" dirty="0">
                    <a:latin typeface="+mj-lt"/>
                  </a:rPr>
                  <a:t> sendo o número de anos, contados a partir de 2000 (ou seja, t = 0 corresponde ao ano 2000) e </a:t>
                </a:r>
                <a:r>
                  <a:rPr lang="pt-BR" sz="2300" b="1" dirty="0">
                    <a:latin typeface="+mj-lt"/>
                  </a:rPr>
                  <a:t>c</a:t>
                </a:r>
                <a:r>
                  <a:rPr lang="pt-BR" sz="2300" dirty="0">
                    <a:latin typeface="+mj-lt"/>
                  </a:rPr>
                  <a:t> uma constante real. Se a população da metrópole em 2008 é de 10 milhões de habitantes, qual o valor de </a:t>
                </a:r>
                <a:r>
                  <a:rPr lang="pt-BR" sz="2300" b="1" dirty="0">
                    <a:latin typeface="+mj-lt"/>
                  </a:rPr>
                  <a:t>c</a:t>
                </a:r>
                <a:r>
                  <a:rPr lang="pt-BR" sz="2300" dirty="0" smtClean="0">
                    <a:latin typeface="+mj-lt"/>
                  </a:rPr>
                  <a:t>?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200" i="1" dirty="0" smtClean="0">
                    <a:solidFill>
                      <a:srgbClr val="0070C0"/>
                    </a:solidFill>
                    <a:latin typeface="+mj-lt"/>
                  </a:rPr>
                  <a:t>Resolução: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P(8) </a:t>
                </a:r>
                <a:r>
                  <a:rPr lang="pt-BR" sz="2200" dirty="0">
                    <a:solidFill>
                      <a:srgbClr val="0070C0"/>
                    </a:solidFill>
                    <a:latin typeface="+mj-lt"/>
                  </a:rPr>
                  <a:t>= </a:t>
                </a: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10 (milhões de habitantes)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10 </a:t>
                </a:r>
                <a:r>
                  <a:rPr lang="pt-BR" sz="2200" dirty="0">
                    <a:solidFill>
                      <a:srgbClr val="0070C0"/>
                    </a:solidFill>
                    <a:latin typeface="+mj-lt"/>
                  </a:rPr>
                  <a:t>= </a:t>
                </a: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5.2</a:t>
                </a:r>
                <a:r>
                  <a:rPr lang="pt-BR" sz="2200" baseline="30000" dirty="0" smtClean="0">
                    <a:solidFill>
                      <a:srgbClr val="0070C0"/>
                    </a:solidFill>
                    <a:latin typeface="+mj-lt"/>
                  </a:rPr>
                  <a:t>c.8</a:t>
                </a: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, dividindo por 5 os dois membros da equação:</a:t>
                </a:r>
                <a:r>
                  <a:rPr lang="pt-BR" sz="2200" baseline="30000" dirty="0" smtClean="0">
                    <a:solidFill>
                      <a:srgbClr val="0070C0"/>
                    </a:solidFill>
                    <a:latin typeface="+mj-lt"/>
                  </a:rPr>
                  <a:t> 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2 = 2</a:t>
                </a:r>
                <a:r>
                  <a:rPr lang="pt-BR" sz="2200" baseline="30000" dirty="0" smtClean="0">
                    <a:solidFill>
                      <a:srgbClr val="0070C0"/>
                    </a:solidFill>
                    <a:latin typeface="+mj-lt"/>
                  </a:rPr>
                  <a:t>8c</a:t>
                </a: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. Então 8c = 1 </a:t>
                </a:r>
                <a14:m>
                  <m:oMath xmlns:m="http://schemas.openxmlformats.org/officeDocument/2006/math">
                    <m:r>
                      <a:rPr lang="pt-BR" sz="22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⇒</m:t>
                    </m:r>
                    <m:r>
                      <a:rPr lang="pt-BR" sz="22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𝑐</m:t>
                    </m:r>
                    <m:r>
                      <a:rPr lang="pt-BR" sz="22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pt-BR" sz="22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sz="22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pt-BR" sz="22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8</m:t>
                        </m:r>
                      </m:den>
                    </m:f>
                  </m:oMath>
                </a14:m>
                <a:endParaRPr lang="pt-BR" sz="2200" dirty="0">
                  <a:solidFill>
                    <a:srgbClr val="0070C0"/>
                  </a:solidFill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1397663"/>
                <a:ext cx="8208000" cy="5487721"/>
              </a:xfrm>
              <a:prstGeom prst="rect">
                <a:avLst/>
              </a:prstGeom>
              <a:blipFill rotWithShape="1">
                <a:blip r:embed="rId3"/>
                <a:stretch>
                  <a:fillRect l="-1114" r="-10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06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 REPRODUÇÃO DAS BACTÉRIAS 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68000" y="1397663"/>
                <a:ext cx="8208000" cy="5216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300" dirty="0" smtClean="0">
                    <a:latin typeface="+mj-lt"/>
                  </a:rPr>
                  <a:t>A reprodução das bactérias de uma certa cultura é dada pela expressão R(t) = 1200.2</a:t>
                </a:r>
                <a:r>
                  <a:rPr lang="pt-BR" sz="2300" baseline="30000" dirty="0" smtClean="0">
                    <a:latin typeface="+mj-lt"/>
                  </a:rPr>
                  <a:t>0,4t</a:t>
                </a:r>
                <a:r>
                  <a:rPr lang="pt-BR" sz="2300" dirty="0">
                    <a:latin typeface="+mj-lt"/>
                  </a:rPr>
                  <a:t>, </a:t>
                </a:r>
                <a:r>
                  <a:rPr lang="pt-BR" sz="2300" dirty="0" smtClean="0">
                    <a:latin typeface="+mj-lt"/>
                  </a:rPr>
                  <a:t>sendo </a:t>
                </a:r>
                <a:r>
                  <a:rPr lang="pt-BR" sz="2300" b="1" dirty="0" smtClean="0">
                    <a:latin typeface="+mj-lt"/>
                  </a:rPr>
                  <a:t>t </a:t>
                </a:r>
                <a:r>
                  <a:rPr lang="pt-BR" sz="2300" dirty="0" smtClean="0">
                    <a:latin typeface="+mj-lt"/>
                  </a:rPr>
                  <a:t>a quantidade de horas após o início de um experimento. Qual o tempo necessário para que se tenha 38400 bactérias desta cultura?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200" i="1" dirty="0" smtClean="0">
                    <a:solidFill>
                      <a:srgbClr val="0070C0"/>
                    </a:solidFill>
                    <a:latin typeface="+mj-lt"/>
                  </a:rPr>
                  <a:t>Resolução: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Como foi dado que R(t) = 38400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000" dirty="0">
                    <a:solidFill>
                      <a:srgbClr val="0070C0"/>
                    </a:solidFill>
                    <a:latin typeface="+mj-lt"/>
                  </a:rPr>
                  <a:t>1200.2</a:t>
                </a:r>
                <a:r>
                  <a:rPr lang="pt-BR" sz="2000" baseline="30000" dirty="0">
                    <a:solidFill>
                      <a:srgbClr val="0070C0"/>
                    </a:solidFill>
                    <a:latin typeface="+mj-lt"/>
                  </a:rPr>
                  <a:t>0,4t</a:t>
                </a: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 </a:t>
                </a:r>
                <a:r>
                  <a:rPr lang="pt-BR" sz="2200" dirty="0">
                    <a:solidFill>
                      <a:srgbClr val="0070C0"/>
                    </a:solidFill>
                    <a:latin typeface="+mj-lt"/>
                  </a:rPr>
                  <a:t>= </a:t>
                </a: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38 400, dividindo por 1200 os dois membros da equação:</a:t>
                </a:r>
                <a:r>
                  <a:rPr lang="pt-BR" sz="2200" baseline="30000" dirty="0" smtClean="0">
                    <a:solidFill>
                      <a:srgbClr val="0070C0"/>
                    </a:solidFill>
                    <a:latin typeface="+mj-lt"/>
                  </a:rPr>
                  <a:t> 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r>
                  <a:rPr lang="pt-BR" sz="2200" baseline="30000" dirty="0" smtClean="0">
                    <a:solidFill>
                      <a:srgbClr val="0070C0"/>
                    </a:solidFill>
                    <a:latin typeface="+mj-lt"/>
                  </a:rPr>
                  <a:t>0,4t </a:t>
                </a: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= 32. Então 0,4t = 5 </a:t>
                </a:r>
                <a14:m>
                  <m:oMath xmlns:m="http://schemas.openxmlformats.org/officeDocument/2006/math">
                    <m:r>
                      <a:rPr lang="pt-BR" sz="22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⇒</m:t>
                    </m:r>
                    <m:r>
                      <a:rPr lang="pt-BR" sz="22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pt-BR" sz="22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=12,5</m:t>
                    </m:r>
                  </m:oMath>
                </a14:m>
                <a:endParaRPr lang="pt-BR" sz="2200" b="0" dirty="0" smtClean="0">
                  <a:solidFill>
                    <a:srgbClr val="0070C0"/>
                  </a:solidFill>
                  <a:latin typeface="+mj-lt"/>
                  <a:ea typeface="Cambria Math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Resposta: Serão necessárias 12h 30 min para que a cultura tenha 38400 bactérias.</a:t>
                </a:r>
                <a:endParaRPr lang="pt-BR" dirty="0">
                  <a:solidFill>
                    <a:srgbClr val="0070C0"/>
                  </a:solidFill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1397663"/>
                <a:ext cx="8208000" cy="5216813"/>
              </a:xfrm>
              <a:prstGeom prst="rect">
                <a:avLst/>
              </a:prstGeom>
              <a:blipFill rotWithShape="1">
                <a:blip r:embed="rId3"/>
                <a:stretch>
                  <a:fillRect l="-1114" r="-10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3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O NÚMERO DESCONHECIDO DE DAVI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68000" y="1614426"/>
                <a:ext cx="8208000" cy="347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300" dirty="0" smtClean="0">
                    <a:latin typeface="+mj-lt"/>
                    <a:cs typeface="Times New Roman" pitchFamily="18" charset="0"/>
                  </a:rPr>
                  <a:t>Da potência de base quatro elevada a um certo número, Davi  obteve 4096. Qual foi o número?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000" i="1" dirty="0" smtClean="0">
                    <a:solidFill>
                      <a:srgbClr val="0070C0"/>
                    </a:solidFill>
                    <a:latin typeface="+mj-lt"/>
                  </a:rPr>
                  <a:t>Resolução: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</a:rPr>
                  <a:t>Vamos representar por </a:t>
                </a:r>
                <a:r>
                  <a:rPr lang="pt-BR" sz="2000" b="1" dirty="0" smtClean="0">
                    <a:solidFill>
                      <a:srgbClr val="0070C0"/>
                    </a:solidFill>
                    <a:latin typeface="+mj-lt"/>
                  </a:rPr>
                  <a:t>d </a:t>
                </a:r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</a:rPr>
                  <a:t>o número desconhecido, então: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pt-BR" sz="20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20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4</m:t>
                      </m:r>
                      <m:r>
                        <a:rPr lang="pt-BR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096</m:t>
                      </m:r>
                    </m:oMath>
                  </m:oMathPara>
                </a14:m>
                <a:endParaRPr lang="pt-BR" sz="2000" dirty="0">
                  <a:solidFill>
                    <a:srgbClr val="0070C0"/>
                  </a:solidFill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</a:rPr>
                  <a:t>Resolvendo a equação, como já aprendemos, encontramos que </a:t>
                </a:r>
                <a:r>
                  <a:rPr lang="pt-BR" sz="2000" b="1" dirty="0" smtClean="0">
                    <a:solidFill>
                      <a:srgbClr val="0070C0"/>
                    </a:solidFill>
                    <a:latin typeface="+mj-lt"/>
                  </a:rPr>
                  <a:t>d = 6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000" b="1" i="1" dirty="0" smtClean="0">
                    <a:solidFill>
                      <a:srgbClr val="0070C0"/>
                    </a:solidFill>
                    <a:latin typeface="+mj-lt"/>
                  </a:rPr>
                  <a:t>Resposta:</a:t>
                </a:r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</a:rPr>
                  <a:t> O expoente utilizado por Davi foi 6.</a:t>
                </a:r>
                <a:endParaRPr lang="pt-BR" sz="20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1614426"/>
                <a:ext cx="8208000" cy="3470758"/>
              </a:xfrm>
              <a:prstGeom prst="rect">
                <a:avLst/>
              </a:prstGeom>
              <a:blipFill rotWithShape="1">
                <a:blip r:embed="rId3"/>
                <a:stretch>
                  <a:fillRect l="-1114" r="-1040" b="-8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13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548680"/>
            <a:ext cx="82080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RESOLVENDO OUTRAS EQUAÇÕES EXPONENCIAIS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8000" y="1340768"/>
            <a:ext cx="82080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+mj-lt"/>
                <a:cs typeface="Times New Roman" pitchFamily="18" charset="0"/>
              </a:rPr>
              <a:t>Resolver no conjunto dos números reais a equação: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468000" y="1988840"/>
                <a:ext cx="8208000" cy="6971139"/>
              </a:xfrm>
              <a:prstGeom prst="rect">
                <a:avLst/>
              </a:prstGeom>
            </p:spPr>
            <p:txBody>
              <a:bodyPr numCol="1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solidFill>
                            <a:srgbClr val="0070C0"/>
                          </a:solidFill>
                          <a:latin typeface="Cambria Math"/>
                          <a:cs typeface="Times New Roman" pitchFamily="18" charset="0"/>
                        </a:rPr>
                        <m:t>3</m:t>
                      </m:r>
                      <m:r>
                        <a:rPr lang="pt-BR" sz="2400" i="1" baseline="30000" dirty="0">
                          <a:solidFill>
                            <a:srgbClr val="0070C0"/>
                          </a:solidFill>
                          <a:latin typeface="Cambria Math"/>
                          <a:cs typeface="Times New Roman" pitchFamily="18" charset="0"/>
                        </a:rPr>
                        <m:t>2</m:t>
                      </m:r>
                      <m:r>
                        <a:rPr lang="pt-BR" sz="2400" i="1" baseline="30000" dirty="0">
                          <a:solidFill>
                            <a:srgbClr val="0070C0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pt-BR" sz="2400" i="1" dirty="0">
                          <a:solidFill>
                            <a:srgbClr val="0070C0"/>
                          </a:solidFill>
                          <a:latin typeface="Cambria Math"/>
                          <a:cs typeface="Times New Roman" pitchFamily="18" charset="0"/>
                        </a:rPr>
                        <m:t> = 3</m:t>
                      </m:r>
                      <m:r>
                        <a:rPr lang="pt-BR" sz="2400" i="1" baseline="30000" dirty="0">
                          <a:solidFill>
                            <a:srgbClr val="0070C0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pt-BR" sz="2400" i="1" dirty="0">
                          <a:solidFill>
                            <a:srgbClr val="0070C0"/>
                          </a:solidFill>
                          <a:latin typeface="Cambria Math"/>
                          <a:cs typeface="Times New Roman" pitchFamily="18" charset="0"/>
                        </a:rPr>
                        <m:t> + 72</m:t>
                      </m:r>
                    </m:oMath>
                  </m:oMathPara>
                </a14:m>
                <a:endParaRPr lang="pt-BR" sz="2400" dirty="0">
                  <a:solidFill>
                    <a:srgbClr val="0070C0"/>
                  </a:solidFill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200" i="1" dirty="0" smtClean="0">
                    <a:latin typeface="+mj-lt"/>
                    <a:cs typeface="Times New Roman" pitchFamily="18" charset="0"/>
                  </a:rPr>
                  <a:t>Reescrevendo a equação dada, temos: 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(3</a:t>
                </a:r>
                <a:r>
                  <a:rPr lang="pt-BR" sz="2200" b="1" baseline="30000" dirty="0" smtClean="0">
                    <a:latin typeface="+mj-lt"/>
                    <a:cs typeface="Times New Roman" pitchFamily="18" charset="0"/>
                  </a:rPr>
                  <a:t>x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)</a:t>
                </a:r>
                <a:r>
                  <a:rPr lang="pt-BR" sz="2200" b="1" baseline="30000" dirty="0" smtClean="0">
                    <a:latin typeface="+mj-lt"/>
                    <a:cs typeface="Times New Roman" pitchFamily="18" charset="0"/>
                  </a:rPr>
                  <a:t>2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 </a:t>
                </a:r>
                <a:r>
                  <a:rPr lang="pt-BR" sz="2200" b="1" dirty="0">
                    <a:latin typeface="+mj-lt"/>
                    <a:cs typeface="Times New Roman" pitchFamily="18" charset="0"/>
                  </a:rPr>
                  <a:t>= 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3</a:t>
                </a:r>
                <a:r>
                  <a:rPr lang="pt-BR" sz="2200" b="1" baseline="30000" dirty="0" smtClean="0">
                    <a:latin typeface="+mj-lt"/>
                    <a:cs typeface="Times New Roman" pitchFamily="18" charset="0"/>
                  </a:rPr>
                  <a:t>x 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+ 72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Vamos substituir 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3</a:t>
                </a:r>
                <a:r>
                  <a:rPr lang="pt-BR" sz="2200" b="1" baseline="30000" dirty="0" smtClean="0">
                    <a:latin typeface="+mj-lt"/>
                    <a:cs typeface="Times New Roman" pitchFamily="18" charset="0"/>
                  </a:rPr>
                  <a:t>x</a:t>
                </a: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 por 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m</a:t>
                </a: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, então: 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m</a:t>
                </a:r>
                <a:r>
                  <a:rPr lang="pt-BR" sz="2200" b="1" baseline="30000" dirty="0" smtClean="0">
                    <a:latin typeface="+mj-lt"/>
                    <a:cs typeface="Times New Roman" pitchFamily="18" charset="0"/>
                  </a:rPr>
                  <a:t>2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 = m + 72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Subtraindo 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m</a:t>
                </a:r>
                <a:r>
                  <a:rPr lang="pt-BR" sz="2200" b="1" dirty="0">
                    <a:latin typeface="+mj-lt"/>
                    <a:cs typeface="Times New Roman" pitchFamily="18" charset="0"/>
                  </a:rPr>
                  <a:t> 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e 72</a:t>
                </a:r>
                <a:r>
                  <a:rPr lang="pt-BR" sz="2200" b="1" baseline="30000" dirty="0" smtClean="0">
                    <a:latin typeface="+mj-lt"/>
                    <a:cs typeface="Times New Roman" pitchFamily="18" charset="0"/>
                  </a:rPr>
                  <a:t> </a:t>
                </a:r>
                <a:r>
                  <a:rPr lang="pt-BR" sz="2200" baseline="30000" dirty="0" smtClean="0">
                    <a:latin typeface="+mj-lt"/>
                    <a:cs typeface="Times New Roman" pitchFamily="18" charset="0"/>
                  </a:rPr>
                  <a:t> </a:t>
                </a: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 nos dois membros da equação: 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m</a:t>
                </a:r>
                <a:r>
                  <a:rPr lang="pt-BR" sz="2200" b="1" baseline="30000" dirty="0" smtClean="0">
                    <a:latin typeface="+mj-lt"/>
                    <a:cs typeface="Times New Roman" pitchFamily="18" charset="0"/>
                  </a:rPr>
                  <a:t>2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 - m - 72 = 0</a:t>
                </a:r>
                <a:endParaRPr lang="pt-BR" sz="2200" b="1" dirty="0"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Resolvendo a equação do 2º grau, obtemos as raízes: 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9</a:t>
                </a: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 e 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– 8.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Retomando a substituição inicial: </a:t>
                </a:r>
                <a:r>
                  <a:rPr lang="pt-BR" sz="2200" b="1" dirty="0">
                    <a:latin typeface="+mj-lt"/>
                    <a:cs typeface="Times New Roman" pitchFamily="18" charset="0"/>
                  </a:rPr>
                  <a:t>3</a:t>
                </a:r>
                <a:r>
                  <a:rPr lang="pt-BR" sz="2200" b="1" baseline="30000" dirty="0">
                    <a:latin typeface="+mj-lt"/>
                    <a:cs typeface="Times New Roman" pitchFamily="18" charset="0"/>
                  </a:rPr>
                  <a:t>x 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= m,</a:t>
                </a: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 teríamos: 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3</a:t>
                </a:r>
                <a:r>
                  <a:rPr lang="pt-BR" sz="2200" b="1" baseline="30000" dirty="0" smtClean="0">
                    <a:latin typeface="+mj-lt"/>
                    <a:cs typeface="Times New Roman" pitchFamily="18" charset="0"/>
                  </a:rPr>
                  <a:t>x </a:t>
                </a:r>
                <a:r>
                  <a:rPr lang="pt-BR" sz="2200" b="1" dirty="0">
                    <a:latin typeface="+mj-lt"/>
                    <a:cs typeface="Times New Roman" pitchFamily="18" charset="0"/>
                  </a:rPr>
                  <a:t>= - 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8 </a:t>
                </a: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ou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 </a:t>
                </a:r>
                <a:r>
                  <a:rPr lang="pt-BR" sz="2200" b="1" dirty="0">
                    <a:latin typeface="+mj-lt"/>
                    <a:cs typeface="Times New Roman" pitchFamily="18" charset="0"/>
                  </a:rPr>
                  <a:t>3</a:t>
                </a:r>
                <a:r>
                  <a:rPr lang="pt-BR" sz="2200" b="1" baseline="30000" dirty="0">
                    <a:latin typeface="+mj-lt"/>
                    <a:cs typeface="Times New Roman" pitchFamily="18" charset="0"/>
                  </a:rPr>
                  <a:t>x </a:t>
                </a:r>
                <a:r>
                  <a:rPr lang="pt-BR" sz="2200" b="1" dirty="0">
                    <a:latin typeface="+mj-lt"/>
                    <a:cs typeface="Times New Roman" pitchFamily="18" charset="0"/>
                  </a:rPr>
                  <a:t>= 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9 </a:t>
                </a: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Porém, </a:t>
                </a:r>
                <a:r>
                  <a:rPr lang="pt-BR" sz="2200" b="1" dirty="0">
                    <a:latin typeface="+mj-lt"/>
                    <a:cs typeface="Times New Roman" pitchFamily="18" charset="0"/>
                  </a:rPr>
                  <a:t>3</a:t>
                </a:r>
                <a:r>
                  <a:rPr lang="pt-BR" sz="2200" b="1" baseline="30000" dirty="0">
                    <a:latin typeface="+mj-lt"/>
                    <a:cs typeface="Times New Roman" pitchFamily="18" charset="0"/>
                  </a:rPr>
                  <a:t>x </a:t>
                </a:r>
                <a:r>
                  <a:rPr lang="pt-BR" sz="2200" b="1" dirty="0">
                    <a:latin typeface="+mj-lt"/>
                    <a:cs typeface="Times New Roman" pitchFamily="18" charset="0"/>
                  </a:rPr>
                  <a:t>= 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- 8 </a:t>
                </a: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não convém (não existe um 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x</a:t>
                </a: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  real que atenda a igualdade). Então, como </a:t>
                </a:r>
                <a:r>
                  <a:rPr lang="pt-BR" sz="2200" b="1" dirty="0">
                    <a:latin typeface="+mj-lt"/>
                    <a:cs typeface="Times New Roman" pitchFamily="18" charset="0"/>
                  </a:rPr>
                  <a:t>3</a:t>
                </a:r>
                <a:r>
                  <a:rPr lang="pt-BR" sz="2200" b="1" baseline="30000" dirty="0">
                    <a:latin typeface="+mj-lt"/>
                    <a:cs typeface="Times New Roman" pitchFamily="18" charset="0"/>
                  </a:rPr>
                  <a:t>x </a:t>
                </a:r>
                <a:r>
                  <a:rPr lang="pt-BR" sz="2200" b="1" dirty="0">
                    <a:latin typeface="+mj-lt"/>
                    <a:cs typeface="Times New Roman" pitchFamily="18" charset="0"/>
                  </a:rPr>
                  <a:t>= 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9, x = 2, S = {2}</a:t>
                </a: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endParaRPr lang="pt-BR" sz="2400" dirty="0" smtClean="0">
                  <a:solidFill>
                    <a:srgbClr val="0070C0"/>
                  </a:solidFill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2400" dirty="0" smtClean="0">
                  <a:solidFill>
                    <a:srgbClr val="0070C0"/>
                  </a:solidFill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2400" dirty="0">
                  <a:solidFill>
                    <a:srgbClr val="0070C0"/>
                  </a:solidFill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2400" dirty="0" smtClean="0">
                  <a:solidFill>
                    <a:srgbClr val="0070C0"/>
                  </a:solidFill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2400" dirty="0" smtClean="0">
                  <a:solidFill>
                    <a:srgbClr val="0070C0"/>
                  </a:solidFill>
                  <a:latin typeface="+mj-lt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1988840"/>
                <a:ext cx="8208000" cy="6971139"/>
              </a:xfrm>
              <a:prstGeom prst="rect">
                <a:avLst/>
              </a:prstGeom>
              <a:blipFill rotWithShape="1">
                <a:blip r:embed="rId3"/>
                <a:stretch>
                  <a:fillRect l="-966" r="-9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13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548680"/>
            <a:ext cx="82080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RESOLVENDO OUTRAS EQUAÇÕES EXPONENCIAIS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8000" y="1493842"/>
            <a:ext cx="82080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+mj-lt"/>
                <a:cs typeface="Times New Roman" pitchFamily="18" charset="0"/>
              </a:rPr>
              <a:t>Resolver no conjunto dos números reais a equação: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468000" y="2075969"/>
                <a:ext cx="8208000" cy="3441263"/>
              </a:xfrm>
              <a:prstGeom prst="rect">
                <a:avLst/>
              </a:prstGeom>
            </p:spPr>
            <p:txBody>
              <a:bodyPr numCol="1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e>
                        <m:sup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−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t-BR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pt-BR" sz="2400" i="1">
                          <a:solidFill>
                            <a:srgbClr val="0070C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sz="2400" dirty="0">
                  <a:solidFill>
                    <a:srgbClr val="0070C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200" i="1" dirty="0" smtClean="0">
                    <a:latin typeface="+mj-lt"/>
                    <a:cs typeface="Times New Roman" pitchFamily="18" charset="0"/>
                  </a:rPr>
                  <a:t>Reescrevendo a equação dada, temos: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e>
                      <m:sup>
                        <m:sSup>
                          <m:sSupPr>
                            <m:ctrlPr>
                              <a:rPr lang="pt-BR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pt-BR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pt-BR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−</m:t>
                        </m:r>
                        <m:r>
                          <a:rPr lang="pt-BR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pt-BR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  <m:r>
                      <a:rPr lang="pt-BR" sz="2000" b="1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e>
                      <m:sup>
                        <m:r>
                          <a:rPr lang="pt-BR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endParaRPr lang="pt-BR" sz="2000" b="1" dirty="0">
                  <a:solidFill>
                    <a:srgbClr val="0070C0"/>
                  </a:solidFill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Então: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pt-BR" sz="24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pt-BR" sz="2400" b="1" i="1">
                        <a:latin typeface="Cambria Math"/>
                      </a:rPr>
                      <m:t> − </m:t>
                    </m:r>
                    <m:r>
                      <a:rPr lang="pt-BR" sz="2400" b="1" i="1">
                        <a:latin typeface="Cambria Math"/>
                      </a:rPr>
                      <m:t>𝟒</m:t>
                    </m:r>
                    <m:r>
                      <a:rPr lang="pt-BR" sz="2400" b="1" i="1" smtClean="0">
                        <a:latin typeface="Cambria Math"/>
                      </a:rPr>
                      <m:t>=</m:t>
                    </m:r>
                    <m:r>
                      <a:rPr lang="pt-BR" sz="2400" b="1" i="1" smtClean="0">
                        <a:latin typeface="Cambria Math"/>
                      </a:rPr>
                      <m:t>𝟎</m:t>
                    </m:r>
                  </m:oMath>
                </a14:m>
                <a:endParaRPr lang="pt-BR" sz="2200" b="1" dirty="0" smtClean="0"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Resolvendo a equação do 2º grau, temos que as raízes são:  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- 2</a:t>
                </a: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 e </a:t>
                </a: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2</a:t>
                </a:r>
                <a:endParaRPr lang="pt-BR" sz="2200" b="1" dirty="0"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200" b="1" dirty="0" smtClean="0">
                    <a:latin typeface="+mj-lt"/>
                    <a:cs typeface="Times New Roman" pitchFamily="18" charset="0"/>
                  </a:rPr>
                  <a:t>S = {- 2, 2}</a:t>
                </a: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endParaRPr lang="pt-BR" sz="2400" dirty="0" smtClean="0">
                  <a:solidFill>
                    <a:srgbClr val="0070C0"/>
                  </a:solidFill>
                  <a:latin typeface="+mj-lt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2075969"/>
                <a:ext cx="8208000" cy="3441263"/>
              </a:xfrm>
              <a:prstGeom prst="rect">
                <a:avLst/>
              </a:prstGeom>
              <a:blipFill rotWithShape="1">
                <a:blip r:embed="rId3"/>
                <a:stretch>
                  <a:fillRect l="-9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1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CaixaDeTexto 4"/>
          <p:cNvSpPr txBox="1">
            <a:spLocks noChangeArrowheads="1"/>
          </p:cNvSpPr>
          <p:nvPr/>
        </p:nvSpPr>
        <p:spPr bwMode="auto">
          <a:xfrm>
            <a:off x="359154" y="1878755"/>
            <a:ext cx="470815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Você conhece o Jogo Torre de </a:t>
            </a:r>
            <a:r>
              <a:rPr lang="pt-BR" altLang="pt-BR" sz="2800" dirty="0" err="1" smtClean="0">
                <a:solidFill>
                  <a:schemeClr val="tx1"/>
                </a:solidFill>
                <a:cs typeface="Arial" charset="0"/>
              </a:rPr>
              <a:t>Hanoi</a:t>
            </a: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? </a:t>
            </a:r>
          </a:p>
        </p:txBody>
      </p:sp>
      <p:sp>
        <p:nvSpPr>
          <p:cNvPr id="4" name="Retângulo 3"/>
          <p:cNvSpPr/>
          <p:nvPr/>
        </p:nvSpPr>
        <p:spPr>
          <a:xfrm>
            <a:off x="375265" y="692696"/>
            <a:ext cx="8475311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 TORRE DE HANOI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050" name="Picture 2" descr="Torre de Hanoi  pequena j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97062"/>
            <a:ext cx="2808312" cy="210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13"/>
          <p:cNvSpPr txBox="1">
            <a:spLocks noChangeArrowheads="1"/>
          </p:cNvSpPr>
          <p:nvPr/>
        </p:nvSpPr>
        <p:spPr bwMode="auto">
          <a:xfrm rot="16200000">
            <a:off x="7197387" y="2670011"/>
            <a:ext cx="21062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000" dirty="0">
                <a:solidFill>
                  <a:schemeClr val="tx1"/>
                </a:solidFill>
                <a:cs typeface="Arial" charset="0"/>
              </a:rPr>
              <a:t>Disponível em </a:t>
            </a:r>
            <a:r>
              <a:rPr lang="pt-BR" altLang="pt-BR" sz="1000" dirty="0">
                <a:solidFill>
                  <a:schemeClr val="tx1"/>
                </a:solidFill>
                <a:cs typeface="Arial" charset="0"/>
                <a:hlinkClick r:id="rId4"/>
              </a:rPr>
              <a:t>http://</a:t>
            </a:r>
            <a:r>
              <a:rPr lang="pt-BR" altLang="pt-BR" sz="1000" dirty="0" smtClean="0">
                <a:solidFill>
                  <a:schemeClr val="tx1"/>
                </a:solidFill>
                <a:cs typeface="Arial" charset="0"/>
                <a:hlinkClick r:id="rId4"/>
              </a:rPr>
              <a:t>www.elo7.com.br/torre-de-hanoi-pequena-jogo/dp/133409</a:t>
            </a:r>
            <a:r>
              <a:rPr lang="pt-BR" altLang="pt-BR" sz="1000" dirty="0" smtClean="0">
                <a:solidFill>
                  <a:schemeClr val="tx1"/>
                </a:solidFill>
                <a:cs typeface="Arial" charset="0"/>
              </a:rPr>
              <a:t>, </a:t>
            </a:r>
            <a:r>
              <a:rPr lang="pt-BR" altLang="pt-BR" sz="1000" dirty="0">
                <a:solidFill>
                  <a:schemeClr val="tx1"/>
                </a:solidFill>
                <a:cs typeface="Arial" charset="0"/>
              </a:rPr>
              <a:t>acesso em </a:t>
            </a:r>
            <a:r>
              <a:rPr lang="pt-BR" altLang="pt-BR" sz="1000" dirty="0" smtClean="0">
                <a:solidFill>
                  <a:schemeClr val="tx1"/>
                </a:solidFill>
                <a:cs typeface="Arial" charset="0"/>
              </a:rPr>
              <a:t>20/07/2015</a:t>
            </a:r>
            <a:endParaRPr lang="pt-BR" altLang="pt-BR" sz="1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95536" y="4149080"/>
            <a:ext cx="8208912" cy="1338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O </a:t>
            </a:r>
            <a:r>
              <a:rPr lang="pt-BR" dirty="0"/>
              <a:t>jogo torre de </a:t>
            </a:r>
            <a:r>
              <a:rPr lang="pt-BR" dirty="0" err="1"/>
              <a:t>Hanoi</a:t>
            </a:r>
            <a:r>
              <a:rPr lang="pt-BR" dirty="0"/>
              <a:t> </a:t>
            </a:r>
            <a:r>
              <a:rPr lang="pt-BR" dirty="0" smtClean="0"/>
              <a:t> é muito utilizado para </a:t>
            </a:r>
            <a:r>
              <a:rPr lang="pt-BR" dirty="0"/>
              <a:t>avaliar a capacidade de planejamento e solução de </a:t>
            </a:r>
            <a:r>
              <a:rPr lang="pt-BR" dirty="0" smtClean="0"/>
              <a:t>uma pessoa. O objetivo é </a:t>
            </a:r>
            <a:r>
              <a:rPr lang="pt-BR" dirty="0"/>
              <a:t>transferir a torre de um </a:t>
            </a:r>
            <a:r>
              <a:rPr lang="pt-BR" dirty="0" smtClean="0"/>
              <a:t>pino </a:t>
            </a:r>
            <a:r>
              <a:rPr lang="pt-BR" dirty="0"/>
              <a:t>para </a:t>
            </a:r>
            <a:r>
              <a:rPr lang="pt-BR" dirty="0" smtClean="0"/>
              <a:t>outro, de modo que uma peça maior nunca fique </a:t>
            </a:r>
            <a:r>
              <a:rPr lang="pt-BR" dirty="0" smtClean="0"/>
              <a:t>sobre uma </a:t>
            </a:r>
            <a:r>
              <a:rPr lang="pt-BR" dirty="0" smtClean="0"/>
              <a:t>peça menor. </a:t>
            </a:r>
            <a:endParaRPr lang="pt-BR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548680"/>
            <a:ext cx="82080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RESOLVENDO OUTRAS EQUAÇÕES EXPONENCIAIS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8000" y="1493842"/>
            <a:ext cx="82080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+mj-lt"/>
                <a:cs typeface="Times New Roman" pitchFamily="18" charset="0"/>
              </a:rPr>
              <a:t>Resolver no conjunto dos números reais a equação: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468000" y="2075969"/>
                <a:ext cx="8208000" cy="4831066"/>
              </a:xfrm>
              <a:prstGeom prst="rect">
                <a:avLst/>
              </a:prstGeom>
            </p:spPr>
            <p:txBody>
              <a:bodyPr numCol="1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pt-BR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pt-BR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pt-BR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pt-BR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pt-BR" sz="24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88</m:t>
                      </m:r>
                    </m:oMath>
                  </m:oMathPara>
                </a14:m>
                <a:endParaRPr lang="pt-BR" sz="2400" dirty="0">
                  <a:solidFill>
                    <a:srgbClr val="0070C0"/>
                  </a:solidFill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000" i="1" dirty="0" smtClean="0">
                    <a:latin typeface="+mj-lt"/>
                    <a:cs typeface="Times New Roman" pitchFamily="18" charset="0"/>
                  </a:rPr>
                  <a:t>Utilizando </a:t>
                </a:r>
                <a:r>
                  <a:rPr lang="pt-BR" sz="2000" i="1" dirty="0">
                    <a:latin typeface="+mj-lt"/>
                    <a:cs typeface="Times New Roman" pitchFamily="18" charset="0"/>
                  </a:rPr>
                  <a:t>as propriedades da </a:t>
                </a:r>
                <a:r>
                  <a:rPr lang="pt-BR" sz="2000" i="1" dirty="0" smtClean="0">
                    <a:latin typeface="+mj-lt"/>
                    <a:cs typeface="Times New Roman" pitchFamily="18" charset="0"/>
                  </a:rPr>
                  <a:t>potenciação, </a:t>
                </a:r>
                <a:r>
                  <a:rPr lang="pt-BR" sz="2000" i="1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reescrevemos a equação: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pt-BR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pt-BR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. 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  <m:r>
                        <a:rPr lang="pt-BR" sz="2000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pt-BR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pt-BR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  <m:r>
                        <a:rPr lang="pt-BR" sz="2000" b="1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pt-BR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pt-BR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pt-BR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 </m:t>
                          </m:r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pt-BR" sz="2000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2000" b="1" i="1">
                          <a:solidFill>
                            <a:schemeClr val="tx1"/>
                          </a:solidFill>
                          <a:latin typeface="Cambria Math"/>
                        </a:rPr>
                        <m:t>𝟖𝟖</m:t>
                      </m:r>
                    </m:oMath>
                  </m:oMathPara>
                </a14:m>
                <a:endParaRPr lang="pt-BR" sz="2000" b="1" dirty="0">
                  <a:solidFill>
                    <a:schemeClr val="tx1"/>
                  </a:solidFill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000" i="1" dirty="0" smtClean="0">
                    <a:latin typeface="+mj-lt"/>
                    <a:cs typeface="Times New Roman" pitchFamily="18" charset="0"/>
                  </a:rPr>
                  <a:t>Dividindo toda a igualdade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000" b="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sz="2000" b="0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pt-BR" sz="2000" i="1" dirty="0" smtClean="0">
                    <a:latin typeface="+mj-lt"/>
                    <a:cs typeface="Times New Roman" pitchFamily="18" charset="0"/>
                  </a:rPr>
                  <a:t>: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pt-BR" sz="2000" i="1" dirty="0" smtClean="0">
                    <a:latin typeface="+mj-lt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000" b="1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pt-BR" sz="2000" b="1" i="1">
                            <a:latin typeface="Cambria Math"/>
                          </a:rPr>
                          <m:t>𝒙</m:t>
                        </m:r>
                      </m:sup>
                    </m:sSup>
                    <m:r>
                      <a:rPr lang="pt-BR" sz="2000" b="1" i="1" smtClean="0">
                        <a:latin typeface="Cambria Math"/>
                      </a:rPr>
                      <m:t>(</m:t>
                    </m:r>
                    <m:r>
                      <a:rPr lang="pt-BR" sz="2000" b="1" i="1">
                        <a:latin typeface="Cambria Math"/>
                      </a:rPr>
                      <m:t>𝟐</m:t>
                    </m:r>
                    <m:r>
                      <a:rPr lang="pt-BR" sz="2000" b="1" i="1">
                        <a:latin typeface="Cambria Math"/>
                      </a:rPr>
                      <m:t>+</m:t>
                    </m:r>
                    <m:r>
                      <a:rPr lang="pt-BR" sz="2000" b="1" i="1" smtClean="0">
                        <a:latin typeface="Cambria Math"/>
                      </a:rPr>
                      <m:t>𝟏</m:t>
                    </m:r>
                    <m:r>
                      <a:rPr lang="pt-BR" sz="2000" b="1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pt-BR" sz="20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000" b="1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pt-BR" sz="2000" b="1" i="1">
                            <a:latin typeface="Cambria Math"/>
                          </a:rPr>
                          <m:t>− </m:t>
                        </m:r>
                        <m:r>
                          <a:rPr lang="pt-BR" sz="20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pt-BR" sz="2000" b="1" i="1" smtClean="0">
                        <a:latin typeface="Cambria Math"/>
                      </a:rPr>
                      <m:t>)</m:t>
                    </m:r>
                    <m:r>
                      <a:rPr lang="pt-BR" sz="2000" b="1" i="1">
                        <a:latin typeface="Cambria Math"/>
                      </a:rPr>
                      <m:t>=</m:t>
                    </m:r>
                    <m:r>
                      <a:rPr lang="pt-BR" sz="2000" b="1" i="1">
                        <a:latin typeface="Cambria Math"/>
                      </a:rPr>
                      <m:t>𝟖𝟖</m:t>
                    </m:r>
                  </m:oMath>
                </a14:m>
                <a:endParaRPr lang="pt-BR" sz="2000" b="1" dirty="0"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000" dirty="0" smtClean="0">
                    <a:solidFill>
                      <a:schemeClr val="tx1"/>
                    </a:solidFill>
                    <a:latin typeface="+mj-lt"/>
                  </a:rPr>
                  <a:t>Efetuando os cálculos, obtemos que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/>
                      </a:rPr>
                      <m:t>𝟐</m:t>
                    </m:r>
                    <m:r>
                      <a:rPr lang="pt-BR" sz="2000" b="1" i="1">
                        <a:latin typeface="Cambria Math"/>
                      </a:rPr>
                      <m:t>+</m:t>
                    </m:r>
                    <m:r>
                      <a:rPr lang="pt-BR" sz="2000" b="1" i="1">
                        <a:latin typeface="Cambria Math"/>
                      </a:rPr>
                      <m:t>𝟏</m:t>
                    </m:r>
                    <m:r>
                      <a:rPr lang="pt-BR" sz="2000" b="1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pt-BR" sz="20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000" b="1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pt-BR" sz="2000" b="1" i="1">
                            <a:latin typeface="Cambria Math"/>
                          </a:rPr>
                          <m:t>− </m:t>
                        </m:r>
                        <m:r>
                          <a:rPr lang="pt-BR" sz="20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pt-BR" sz="20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b="1" i="1" smtClean="0">
                            <a:latin typeface="Cambria Math"/>
                          </a:rPr>
                          <m:t>𝟏𝟏</m:t>
                        </m:r>
                      </m:num>
                      <m:den>
                        <m:r>
                          <a:rPr lang="pt-BR" sz="2000" b="1" i="1" smtClean="0"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pt-BR" sz="2000" dirty="0" smtClean="0">
                    <a:solidFill>
                      <a:schemeClr val="tx1"/>
                    </a:solidFill>
                    <a:latin typeface="+mj-lt"/>
                  </a:rPr>
                  <a:t>. Então: </a:t>
                </a:r>
                <a:endParaRPr lang="pt-BR" sz="2000" b="1" i="1" dirty="0" smtClean="0">
                  <a:latin typeface="+mj-lt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0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000" b="1" i="1" smtClean="0">
                            <a:latin typeface="Cambria Math"/>
                          </a:rPr>
                          <m:t> </m:t>
                        </m:r>
                        <m:r>
                          <a:rPr lang="pt-BR" sz="2000" b="1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pt-BR" sz="2000" b="1" i="1">
                            <a:latin typeface="Cambria Math"/>
                          </a:rPr>
                          <m:t>𝒙</m:t>
                        </m:r>
                      </m:sup>
                    </m:sSup>
                    <m:r>
                      <a:rPr lang="pt-BR" sz="2000" b="1" i="1" smtClean="0"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pt-BR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b="1" i="1" smtClean="0">
                            <a:latin typeface="Cambria Math"/>
                          </a:rPr>
                          <m:t>𝟏𝟏</m:t>
                        </m:r>
                      </m:num>
                      <m:den>
                        <m:r>
                          <a:rPr lang="pt-BR" sz="2000" b="1" i="1" smtClean="0"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pt-BR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pt-BR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𝟖𝟖</m:t>
                    </m:r>
                  </m:oMath>
                </a14:m>
                <a:r>
                  <a:rPr lang="pt-BR" sz="2000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, de onde obtemos que </a:t>
                </a:r>
                <a:r>
                  <a:rPr lang="pt-BR" sz="2000" b="1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x</a:t>
                </a:r>
                <a:r>
                  <a:rPr lang="pt-BR" sz="2000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 é igual a </a:t>
                </a:r>
                <a:r>
                  <a:rPr lang="pt-BR" sz="2000" b="1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5</a:t>
                </a:r>
                <a:r>
                  <a:rPr lang="pt-BR" sz="2000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. 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pt-BR" sz="2000" b="1" dirty="0" smtClean="0">
                    <a:latin typeface="+mj-lt"/>
                    <a:cs typeface="Times New Roman" pitchFamily="18" charset="0"/>
                  </a:rPr>
                  <a:t>S = {5}</a:t>
                </a:r>
                <a:r>
                  <a:rPr lang="pt-BR" sz="2000" dirty="0" smtClean="0">
                    <a:latin typeface="+mj-lt"/>
                    <a:cs typeface="Times New Roman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endParaRPr lang="pt-BR" sz="2000" dirty="0" smtClean="0">
                  <a:solidFill>
                    <a:srgbClr val="0070C0"/>
                  </a:solidFill>
                  <a:latin typeface="+mj-lt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2075969"/>
                <a:ext cx="8208000" cy="4831066"/>
              </a:xfrm>
              <a:prstGeom prst="rect">
                <a:avLst/>
              </a:prstGeom>
              <a:blipFill rotWithShape="1">
                <a:blip r:embed="rId3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092280" y="3429000"/>
                <a:ext cx="1750888" cy="11649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i="1" dirty="0" smtClean="0"/>
                  <a:t>Lembrar: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pt-BR" b="1" i="1">
                              <a:latin typeface="Cambria Math"/>
                            </a:rPr>
                            <m:t>− </m:t>
                          </m:r>
                          <m:r>
                            <a:rPr lang="pt-BR" b="1" i="1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pt-BR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pt-BR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pt-BR" b="1" i="1" baseline="30000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pt-BR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pt-BR" b="1" i="1" smtClean="0"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pt-BR" b="1" dirty="0" smtClean="0"/>
              </a:p>
              <a:p>
                <a:r>
                  <a:rPr lang="pt-BR" dirty="0" smtClean="0"/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3429000"/>
                <a:ext cx="1750888" cy="1164934"/>
              </a:xfrm>
              <a:prstGeom prst="rect">
                <a:avLst/>
              </a:prstGeom>
              <a:blipFill rotWithShape="1">
                <a:blip r:embed="rId4"/>
                <a:stretch>
                  <a:fillRect t="-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05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548680"/>
            <a:ext cx="82080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 SOMA DE DUDA 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68000" y="1397663"/>
                <a:ext cx="8208000" cy="4959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300" dirty="0" smtClean="0">
                    <a:latin typeface="+mj-lt"/>
                    <a:cs typeface="Times New Roman" pitchFamily="18" charset="0"/>
                  </a:rPr>
                  <a:t>Duda somou três potências de base 3. Sabe-se os expoentes são números pares consecutivos e que a soma obtida foi igual a 819. Quais foram os expoentes utilizados por Duda?  </a:t>
                </a:r>
                <a:endParaRPr lang="pt-BR" sz="2300" dirty="0" smtClean="0"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000" i="1" dirty="0" smtClean="0">
                    <a:solidFill>
                      <a:srgbClr val="0070C0"/>
                    </a:solidFill>
                    <a:latin typeface="+mj-lt"/>
                  </a:rPr>
                  <a:t>Resolução: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</a:rPr>
                  <a:t>Vamos representar </a:t>
                </a:r>
                <a:r>
                  <a:rPr lang="pt-BR" sz="2000" dirty="0">
                    <a:solidFill>
                      <a:srgbClr val="0070C0"/>
                    </a:solidFill>
                    <a:latin typeface="+mj-lt"/>
                  </a:rPr>
                  <a:t>os expoentes </a:t>
                </a:r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</a:rPr>
                  <a:t>por </a:t>
                </a:r>
                <a:r>
                  <a:rPr lang="pt-BR" sz="2000" b="1" dirty="0" smtClean="0">
                    <a:solidFill>
                      <a:srgbClr val="0070C0"/>
                    </a:solidFill>
                    <a:latin typeface="+mj-lt"/>
                  </a:rPr>
                  <a:t>2x</a:t>
                </a:r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</a:rPr>
                  <a:t>, </a:t>
                </a:r>
                <a:r>
                  <a:rPr lang="pt-BR" sz="2000" b="1" dirty="0" smtClean="0">
                    <a:solidFill>
                      <a:srgbClr val="0070C0"/>
                    </a:solidFill>
                    <a:latin typeface="+mj-lt"/>
                  </a:rPr>
                  <a:t>2x + 2</a:t>
                </a:r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</a:rPr>
                  <a:t> e </a:t>
                </a:r>
                <a:r>
                  <a:rPr lang="pt-BR" sz="2000" b="1" dirty="0" smtClean="0">
                    <a:solidFill>
                      <a:srgbClr val="0070C0"/>
                    </a:solidFill>
                    <a:latin typeface="+mj-lt"/>
                  </a:rPr>
                  <a:t>2x + 4</a:t>
                </a:r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</a:rPr>
                  <a:t>. Então, podemos representar as informações do problema do seguinte modo: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pt-BR" sz="200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+2</m:t>
                          </m:r>
                        </m:sup>
                      </m:sSup>
                      <m:r>
                        <a:rPr lang="pt-BR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+4</m:t>
                          </m:r>
                        </m:sup>
                      </m:sSup>
                      <m:r>
                        <a:rPr lang="pt-BR" sz="2000" i="1">
                          <a:solidFill>
                            <a:srgbClr val="0070C0"/>
                          </a:solidFill>
                          <a:latin typeface="Cambria Math"/>
                        </a:rPr>
                        <m:t>=8</m:t>
                      </m:r>
                      <m:r>
                        <a:rPr lang="pt-BR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pt-BR" sz="2000" dirty="0">
                  <a:solidFill>
                    <a:srgbClr val="0070C0"/>
                  </a:solidFill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</a:rPr>
                  <a:t>Resolvendo a equação, como já aprendemos no problema anterior, encontramos que x = 1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000" b="1" i="1" dirty="0" smtClean="0">
                    <a:solidFill>
                      <a:srgbClr val="0070C0"/>
                    </a:solidFill>
                    <a:latin typeface="+mj-lt"/>
                  </a:rPr>
                  <a:t>Resposta:</a:t>
                </a:r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</a:rPr>
                  <a:t> Os expoentes utilizando por Duda foram 2, 4 e 6.</a:t>
                </a:r>
                <a:endParaRPr lang="pt-BR" sz="20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1397663"/>
                <a:ext cx="8208000" cy="4959371"/>
              </a:xfrm>
              <a:prstGeom prst="rect">
                <a:avLst/>
              </a:prstGeom>
              <a:blipFill rotWithShape="1">
                <a:blip r:embed="rId3"/>
                <a:stretch>
                  <a:fillRect l="-1114" r="-1040" b="-2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16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O CABO DE AÇO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68000" y="1397663"/>
                <a:ext cx="8208000" cy="3814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pt-BR" sz="2100" dirty="0" smtClean="0">
                    <a:latin typeface="+mj-lt"/>
                    <a:cs typeface="Times New Roman" pitchFamily="18" charset="0"/>
                  </a:rPr>
                  <a:t>(UNIFESP) </a:t>
                </a:r>
                <a:r>
                  <a:rPr lang="pt-BR" sz="2100" dirty="0">
                    <a:latin typeface="+mj-lt"/>
                  </a:rPr>
                  <a:t>A figura 1 representa um cabo de aço preso nas extremidades de duas hastes de mesma altura h em relação a uma plataforma horizontal. A representação dessa situação num sistema de eixos ortogonais supõe a plataforma de fixação das hastes sobre o eixo das abscissas; as bases das hastes como dois pontos, A e B; e considera o ponto O, origem do sistema, como o ponto médio entre essas duas bases (figura 2</a:t>
                </a:r>
                <a:r>
                  <a:rPr lang="pt-BR" sz="2100" dirty="0" smtClean="0">
                    <a:latin typeface="+mj-lt"/>
                  </a:rPr>
                  <a:t>). </a:t>
                </a:r>
                <a:r>
                  <a:rPr lang="pt-BR" sz="2100" dirty="0">
                    <a:latin typeface="+mj-lt"/>
                  </a:rPr>
                  <a:t>O comportamento do cabo é descrito matematicamente pela </a:t>
                </a:r>
                <a:r>
                  <a:rPr lang="pt-BR" sz="2100" dirty="0" smtClean="0">
                    <a:latin typeface="+mj-lt"/>
                  </a:rPr>
                  <a:t>função </a:t>
                </a:r>
                <a14:m>
                  <m:oMath xmlns:m="http://schemas.openxmlformats.org/officeDocument/2006/math">
                    <m:r>
                      <a:rPr lang="pt-BR" sz="210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sz="21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10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100" i="1" dirty="0" smtClean="0">
                        <a:latin typeface="Cambria Math"/>
                      </a:rPr>
                      <m:t>= 2</m:t>
                    </m:r>
                    <m:r>
                      <a:rPr lang="pt-BR" sz="2100" i="1" baseline="30000" dirty="0" smtClean="0">
                        <a:latin typeface="Cambria Math"/>
                      </a:rPr>
                      <m:t>𝑥</m:t>
                    </m:r>
                    <m:r>
                      <a:rPr lang="pt-BR" sz="2100" i="1" dirty="0" smtClean="0">
                        <a:latin typeface="Cambria Math"/>
                      </a:rPr>
                      <m:t> +</m:t>
                    </m:r>
                    <m:sSup>
                      <m:sSupPr>
                        <m:ctrlPr>
                          <a:rPr lang="pt-BR" sz="210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100" i="1" dirty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100" i="1" dirty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2100" i="1" dirty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100" i="1" dirty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sz="2100" b="0" i="1" dirty="0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pt-BR" sz="2100" dirty="0" smtClean="0">
                    <a:latin typeface="+mj-lt"/>
                  </a:rPr>
                  <a:t>, </a:t>
                </a:r>
                <a:r>
                  <a:rPr lang="pt-BR" sz="2100" dirty="0">
                    <a:latin typeface="+mj-lt"/>
                  </a:rPr>
                  <a:t>com domínio [A, B]. </a:t>
                </a:r>
                <a:endParaRPr lang="pt-BR" sz="2100" dirty="0" smtClean="0"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1397663"/>
                <a:ext cx="8208000" cy="3814314"/>
              </a:xfrm>
              <a:prstGeom prst="rect">
                <a:avLst/>
              </a:prstGeom>
              <a:blipFill rotWithShape="1">
                <a:blip r:embed="rId3"/>
                <a:stretch>
                  <a:fillRect l="-892" t="-319" r="-8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9" t="7844" r="4500" b="3463"/>
          <a:stretch/>
        </p:blipFill>
        <p:spPr bwMode="auto">
          <a:xfrm>
            <a:off x="2205222" y="4581128"/>
            <a:ext cx="5319106" cy="184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19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548680"/>
            <a:ext cx="82080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O CABO DE AÇO - CONTINUAÇÃO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20376" y="1508591"/>
            <a:ext cx="8155623" cy="202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pt-BR" sz="2200" dirty="0">
                <a:latin typeface="+mj-lt"/>
              </a:rPr>
              <a:t>a) Nessas condições, qual a menor distância entre o cabo e a plataforma de apoio?</a:t>
            </a:r>
          </a:p>
          <a:p>
            <a:pPr algn="just">
              <a:lnSpc>
                <a:spcPct val="114000"/>
              </a:lnSpc>
            </a:pPr>
            <a:r>
              <a:rPr lang="pt-BR" sz="2200" dirty="0">
                <a:latin typeface="+mj-lt"/>
              </a:rPr>
              <a:t>b) Considerando as hastes com 2,5 m de altura, qual deve ser a distância entre elas, se o </a:t>
            </a:r>
            <a:r>
              <a:rPr lang="pt-BR" sz="2200" dirty="0" smtClean="0">
                <a:latin typeface="+mj-lt"/>
              </a:rPr>
              <a:t>comportamento do </a:t>
            </a:r>
            <a:r>
              <a:rPr lang="pt-BR" sz="2200" dirty="0">
                <a:latin typeface="+mj-lt"/>
              </a:rPr>
              <a:t>cabo seguir precisamente a função dada?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467543" y="3483985"/>
                <a:ext cx="8208455" cy="27227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i="1" dirty="0" smtClean="0">
                    <a:solidFill>
                      <a:srgbClr val="0070C0"/>
                    </a:solidFill>
                    <a:latin typeface="+mj-lt"/>
                  </a:rPr>
                  <a:t>Resolução:</a:t>
                </a:r>
              </a:p>
              <a:p>
                <a:pPr marL="342900" indent="-342900" algn="just">
                  <a:lnSpc>
                    <a:spcPct val="150000"/>
                  </a:lnSpc>
                  <a:buAutoNum type="alphaLcParenR"/>
                </a:pPr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Quando x = 0, temos a menor distância entre o cabo e a plataforma. Assim: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pt-BR" i="1" dirty="0">
                        <a:solidFill>
                          <a:srgbClr val="0070C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pt-BR" i="1" dirty="0">
                        <a:solidFill>
                          <a:srgbClr val="0070C0"/>
                        </a:solidFill>
                        <a:latin typeface="Cambria Math"/>
                      </a:rPr>
                      <m:t>= 2</m:t>
                    </m:r>
                    <m:r>
                      <a:rPr lang="pt-BR" b="0" i="1" baseline="30000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pt-BR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pt-BR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=1+1=2. </m:t>
                    </m:r>
                    <m:r>
                      <a:rPr lang="pt-BR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𝑹𝒆𝒔𝒑𝒐𝒔𝒕𝒂</m:t>
                    </m:r>
                    <m:r>
                      <a:rPr lang="pt-BR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menor</m:t>
                    </m:r>
                    <m: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dist</m:t>
                    </m:r>
                    <m: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â</m:t>
                    </m:r>
                    <m:r>
                      <m:rPr>
                        <m:sty m:val="p"/>
                      </m:rP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ncia</m:t>
                    </m:r>
                    <m: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é </m:t>
                    </m:r>
                    <m:r>
                      <m:rPr>
                        <m:sty m:val="p"/>
                      </m:rP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de</m:t>
                    </m:r>
                    <m: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2 </m:t>
                    </m:r>
                    <m:r>
                      <m:rPr>
                        <m:sty m:val="p"/>
                      </m:rP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m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AutoNum type="alphaLcParenR"/>
                </a:pPr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Devemos ter f(B) = 2,5. Então: </a:t>
                </a:r>
                <a14:m>
                  <m:oMath xmlns:m="http://schemas.openxmlformats.org/officeDocument/2006/math">
                    <m:r>
                      <a:rPr lang="pt-BR" i="1" dirty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pt-BR" b="0" i="1" baseline="30000" dirty="0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r>
                      <a:rPr lang="pt-BR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sup>
                    </m:sSup>
                    <m:r>
                      <a:rPr lang="pt-BR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=2,5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. Resolvendo a equação obtemos que B = 1 ou B = - 1 (não convém). </a:t>
                </a:r>
                <a:r>
                  <a:rPr lang="pt-BR" b="1" i="1" dirty="0" smtClean="0">
                    <a:solidFill>
                      <a:srgbClr val="0070C0"/>
                    </a:solidFill>
                    <a:latin typeface="+mj-lt"/>
                  </a:rPr>
                  <a:t>Resposta</a:t>
                </a:r>
                <a:r>
                  <a:rPr lang="pt-BR" b="1" i="1" dirty="0">
                    <a:solidFill>
                      <a:srgbClr val="0070C0"/>
                    </a:solidFill>
                    <a:latin typeface="+mj-lt"/>
                  </a:rPr>
                  <a:t>:</a:t>
                </a:r>
                <a:r>
                  <a:rPr lang="pt-BR" dirty="0">
                    <a:solidFill>
                      <a:srgbClr val="0070C0"/>
                    </a:solidFill>
                    <a:latin typeface="+mj-lt"/>
                  </a:rPr>
                  <a:t> </a:t>
                </a:r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A distância deve ser de 2 m.</a:t>
                </a:r>
                <a:endParaRPr lang="pt-BR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3483985"/>
                <a:ext cx="8208455" cy="2722797"/>
              </a:xfrm>
              <a:prstGeom prst="rect">
                <a:avLst/>
              </a:prstGeom>
              <a:blipFill rotWithShape="1">
                <a:blip r:embed="rId3"/>
                <a:stretch>
                  <a:fillRect l="-669" r="-594" b="-26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92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476672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JUROS SOBRE JUROS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520376" y="1207391"/>
                <a:ext cx="8155623" cy="3805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latin typeface="+mj-lt"/>
                  </a:rPr>
                  <a:t>Sofia aplicou 100 reais por um certo período de tempo em um sistema de investimento que paga 10% de juros compostos ao mês. Sabendo que o montante resgatado por ela ao término do investimento foi R$ 133,10, determine o tempo do investimento?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1600" dirty="0" smtClean="0">
                    <a:latin typeface="+mj-lt"/>
                  </a:rPr>
                  <a:t>Dados: </a:t>
                </a:r>
              </a:p>
              <a:p>
                <a:pPr marL="457200" indent="-457200" algn="just">
                  <a:lnSpc>
                    <a:spcPct val="150000"/>
                  </a:lnSpc>
                  <a:buAutoNum type="arabicParenR"/>
                </a:pPr>
                <a:r>
                  <a:rPr lang="pt-BR" sz="1700" dirty="0" smtClean="0">
                    <a:latin typeface="+mj-lt"/>
                  </a:rPr>
                  <a:t>M = C(1 + i)</a:t>
                </a:r>
                <a:r>
                  <a:rPr lang="pt-BR" sz="1700" baseline="30000" dirty="0" smtClean="0">
                    <a:latin typeface="+mj-lt"/>
                  </a:rPr>
                  <a:t>t</a:t>
                </a:r>
                <a:r>
                  <a:rPr lang="pt-BR" sz="1700" dirty="0" smtClean="0">
                    <a:latin typeface="+mj-lt"/>
                  </a:rPr>
                  <a:t>, sendo: M montante, C capital, i taxa percentual de juros e t tempo.</a:t>
                </a:r>
              </a:p>
              <a:p>
                <a:pPr marL="457200" indent="-457200" algn="just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rad>
                      <m:radPr>
                        <m:ctrlPr>
                          <a:rPr lang="pt-BR" sz="1700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sz="1700" b="0" i="1" smtClean="0">
                            <a:latin typeface="Cambria Math"/>
                          </a:rPr>
                          <m:t>3</m:t>
                        </m:r>
                      </m:deg>
                      <m:e>
                        <m:r>
                          <a:rPr lang="pt-BR" sz="1700" b="0" i="1" smtClean="0">
                            <a:latin typeface="Cambria Math"/>
                          </a:rPr>
                          <m:t>1,331</m:t>
                        </m:r>
                      </m:e>
                    </m:rad>
                  </m:oMath>
                </a14:m>
                <a:r>
                  <a:rPr lang="pt-BR" sz="1700" dirty="0" smtClean="0">
                    <a:latin typeface="+mj-lt"/>
                  </a:rPr>
                  <a:t> = 1,1</a:t>
                </a:r>
                <a:r>
                  <a:rPr lang="pt-BR" sz="1600" dirty="0" smtClean="0">
                    <a:latin typeface="+mj-lt"/>
                  </a:rPr>
                  <a:t> 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200" b="1" dirty="0" smtClean="0">
                    <a:latin typeface="+mj-lt"/>
                  </a:rPr>
                  <a:t>   </a:t>
                </a:r>
                <a:endParaRPr lang="pt-BR" sz="2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76" y="1207391"/>
                <a:ext cx="8155623" cy="3805785"/>
              </a:xfrm>
              <a:prstGeom prst="rect">
                <a:avLst/>
              </a:prstGeom>
              <a:blipFill rotWithShape="1">
                <a:blip r:embed="rId3"/>
                <a:stretch>
                  <a:fillRect l="-897" r="-1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467544" y="4259985"/>
                <a:ext cx="8208455" cy="2625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i="1" dirty="0" smtClean="0">
                    <a:solidFill>
                      <a:srgbClr val="0070C0"/>
                    </a:solidFill>
                    <a:latin typeface="+mj-lt"/>
                  </a:rPr>
                  <a:t>Resolução: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Utilizando a fórmula dada (para o cálculo de juros compostos), temos: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133,10 </a:t>
                </a:r>
                <a:r>
                  <a:rPr lang="pt-BR" dirty="0">
                    <a:solidFill>
                      <a:srgbClr val="0070C0"/>
                    </a:solidFill>
                    <a:latin typeface="+mj-lt"/>
                  </a:rPr>
                  <a:t>= </a:t>
                </a:r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100(1 </a:t>
                </a:r>
                <a:r>
                  <a:rPr lang="pt-BR" dirty="0">
                    <a:solidFill>
                      <a:srgbClr val="0070C0"/>
                    </a:solidFill>
                    <a:latin typeface="+mj-lt"/>
                  </a:rPr>
                  <a:t>+ </a:t>
                </a:r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0,1)</a:t>
                </a:r>
                <a:r>
                  <a:rPr lang="pt-BR" baseline="30000" dirty="0" smtClean="0">
                    <a:solidFill>
                      <a:srgbClr val="0070C0"/>
                    </a:solidFill>
                    <a:latin typeface="+mj-lt"/>
                  </a:rPr>
                  <a:t>t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pt-BR" i="1" dirty="0" smtClean="0">
                    <a:solidFill>
                      <a:srgbClr val="0070C0"/>
                    </a:solidFill>
                    <a:latin typeface="+mj-lt"/>
                  </a:rPr>
                  <a:t> </a:t>
                </a:r>
                <a:r>
                  <a:rPr lang="pt-BR" dirty="0">
                    <a:solidFill>
                      <a:srgbClr val="0070C0"/>
                    </a:solidFill>
                    <a:latin typeface="+mj-lt"/>
                  </a:rPr>
                  <a:t>1,1</a:t>
                </a:r>
                <a:r>
                  <a:rPr lang="pt-BR" baseline="30000" dirty="0">
                    <a:solidFill>
                      <a:srgbClr val="0070C0"/>
                    </a:solidFill>
                    <a:latin typeface="+mj-lt"/>
                  </a:rPr>
                  <a:t>t </a:t>
                </a:r>
                <a:r>
                  <a:rPr lang="pt-BR" dirty="0">
                    <a:solidFill>
                      <a:srgbClr val="0070C0"/>
                    </a:solidFill>
                    <a:latin typeface="+mj-lt"/>
                  </a:rPr>
                  <a:t>= </a:t>
                </a:r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1,331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pt-BR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deg>
                      <m:e>
                        <m:r>
                          <a:rPr lang="pt-BR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1,331</m:t>
                        </m:r>
                      </m:e>
                    </m:rad>
                    <m:r>
                      <a:rPr lang="pt-BR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=1,1</m:t>
                    </m:r>
                  </m:oMath>
                </a14:m>
                <a:endParaRPr lang="pt-BR" dirty="0" smtClean="0">
                  <a:solidFill>
                    <a:srgbClr val="0070C0"/>
                  </a:solidFill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0070C0"/>
                        </a:solidFill>
                        <a:latin typeface="Cambria Math"/>
                      </a:rPr>
                      <m:t>omo</m:t>
                    </m:r>
                    <m:r>
                      <a:rPr lang="pt-BR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0070C0"/>
                        </a:solidFill>
                        <a:latin typeface="Cambria Math"/>
                      </a:rPr>
                      <m:t>foi</m:t>
                    </m:r>
                    <m:r>
                      <a:rPr lang="pt-BR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0070C0"/>
                        </a:solidFill>
                        <a:latin typeface="Cambria Math"/>
                      </a:rPr>
                      <m:t>dado</m:t>
                    </m:r>
                    <m:r>
                      <a:rPr lang="pt-BR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0070C0"/>
                        </a:solidFill>
                        <a:latin typeface="Cambria Math"/>
                      </a:rPr>
                      <m:t>que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ad>
                      <m:rad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g>
                      <m:e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1,331</m:t>
                        </m:r>
                      </m:e>
                    </m:rad>
                  </m:oMath>
                </a14:m>
                <a:r>
                  <a:rPr lang="pt-BR" dirty="0">
                    <a:solidFill>
                      <a:srgbClr val="0070C0"/>
                    </a:solidFill>
                    <a:latin typeface="+mj-lt"/>
                  </a:rPr>
                  <a:t> = </a:t>
                </a:r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1,1; então </a:t>
                </a:r>
                <a:r>
                  <a:rPr lang="pt-BR" b="1" dirty="0" smtClean="0">
                    <a:solidFill>
                      <a:srgbClr val="0070C0"/>
                    </a:solidFill>
                    <a:latin typeface="+mj-lt"/>
                  </a:rPr>
                  <a:t>t = 3.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pt-BR" b="1" dirty="0" smtClean="0">
                    <a:solidFill>
                      <a:srgbClr val="0070C0"/>
                    </a:solidFill>
                    <a:latin typeface="+mj-lt"/>
                  </a:rPr>
                  <a:t>Resposta:</a:t>
                </a:r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 O investimento foi de 3 meses.</a:t>
                </a:r>
                <a:endParaRPr lang="pt-BR" i="1" dirty="0">
                  <a:solidFill>
                    <a:srgbClr val="0070C0"/>
                  </a:solidFill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i="1" dirty="0" smtClean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259985"/>
                <a:ext cx="8208455" cy="2625399"/>
              </a:xfrm>
              <a:prstGeom prst="rect">
                <a:avLst/>
              </a:prstGeom>
              <a:blipFill rotWithShape="1">
                <a:blip r:embed="rId4"/>
                <a:stretch>
                  <a:fillRect l="-6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49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520376" y="1490702"/>
                <a:ext cx="8155623" cy="2937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pt-BR" sz="2200" dirty="0" smtClean="0">
                    <a:latin typeface="+mj-lt"/>
                  </a:rPr>
                  <a:t>(UEPB) A solução da equação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pt-BR" sz="2200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sz="22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2200" b="0" i="1" smtClean="0">
                            <a:latin typeface="Cambria Math"/>
                          </a:rPr>
                          <m:t>+4</m:t>
                        </m:r>
                      </m:deg>
                      <m:e>
                        <m:sSup>
                          <m:sSupPr>
                            <m:ctrlPr>
                              <a:rPr lang="pt-BR" sz="2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2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pt-BR" sz="22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pt-BR" sz="22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2200" b="0" i="1" smtClean="0">
                                <a:latin typeface="Cambria Math"/>
                              </a:rPr>
                              <m:t> −8</m:t>
                            </m:r>
                          </m:sup>
                        </m:sSup>
                        <m:r>
                          <a:rPr lang="pt-BR" sz="2200" b="0" i="1" smtClean="0">
                            <a:latin typeface="Cambria Math"/>
                          </a:rPr>
                          <m:t> </m:t>
                        </m:r>
                      </m:e>
                    </m:rad>
                    <m:r>
                      <a:rPr lang="pt-BR" sz="22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pt-BR" sz="2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2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pt-BR" sz="2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sz="22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pt-BR" sz="22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2200" b="0" i="1" smtClean="0">
                                <a:latin typeface="Cambria Math"/>
                              </a:rPr>
                              <m:t> −8</m:t>
                            </m:r>
                          </m:num>
                          <m:den>
                            <m:r>
                              <a:rPr lang="pt-BR" sz="22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pt-BR" sz="2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2200" dirty="0" smtClean="0">
                    <a:latin typeface="+mj-lt"/>
                  </a:rPr>
                  <a:t>no conjunto R dos números reais é:</a:t>
                </a:r>
              </a:p>
              <a:p>
                <a:pPr marL="457200" indent="-457200" algn="just">
                  <a:lnSpc>
                    <a:spcPct val="114000"/>
                  </a:lnSpc>
                  <a:buAutoNum type="alphaLcParenR"/>
                </a:pPr>
                <a:r>
                  <a:rPr lang="pt-BR" sz="2200" dirty="0" smtClean="0">
                    <a:latin typeface="+mj-lt"/>
                  </a:rPr>
                  <a:t>x = - 2 </a:t>
                </a:r>
              </a:p>
              <a:p>
                <a:pPr marL="457200" indent="-457200" algn="just">
                  <a:lnSpc>
                    <a:spcPct val="114000"/>
                  </a:lnSpc>
                  <a:buAutoNum type="alphaLcParenR"/>
                </a:pPr>
                <a:r>
                  <a:rPr lang="pt-BR" sz="2200" dirty="0" smtClean="0">
                    <a:latin typeface="+mj-lt"/>
                  </a:rPr>
                  <a:t>x = 1</a:t>
                </a:r>
              </a:p>
              <a:p>
                <a:pPr marL="457200" indent="-457200" algn="just">
                  <a:lnSpc>
                    <a:spcPct val="114000"/>
                  </a:lnSpc>
                  <a:buAutoNum type="alphaLcParenR"/>
                </a:pPr>
                <a:r>
                  <a:rPr lang="pt-BR" sz="2200" dirty="0" smtClean="0">
                    <a:latin typeface="+mj-lt"/>
                  </a:rPr>
                  <a:t>x = 0</a:t>
                </a:r>
              </a:p>
              <a:p>
                <a:pPr marL="457200" indent="-457200" algn="just">
                  <a:lnSpc>
                    <a:spcPct val="114000"/>
                  </a:lnSpc>
                  <a:buAutoNum type="alphaLcParenR"/>
                </a:pPr>
                <a:r>
                  <a:rPr lang="pt-BR" sz="2200" dirty="0" smtClean="0">
                    <a:latin typeface="+mj-lt"/>
                  </a:rPr>
                  <a:t>x = 2</a:t>
                </a:r>
              </a:p>
              <a:p>
                <a:pPr marL="457200" indent="-457200" algn="just">
                  <a:lnSpc>
                    <a:spcPct val="114000"/>
                  </a:lnSpc>
                  <a:buAutoNum type="alphaLcParenR"/>
                </a:pPr>
                <a:r>
                  <a:rPr lang="pt-BR" sz="2200" dirty="0" smtClean="0">
                    <a:latin typeface="+mj-lt"/>
                  </a:rPr>
                  <a:t>x = - 1</a:t>
                </a:r>
                <a:endParaRPr lang="pt-BR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76" y="1490702"/>
                <a:ext cx="8155623" cy="2937984"/>
              </a:xfrm>
              <a:prstGeom prst="rect">
                <a:avLst/>
              </a:prstGeom>
              <a:blipFill rotWithShape="1">
                <a:blip r:embed="rId3"/>
                <a:stretch>
                  <a:fillRect l="-972" r="-1046" b="-29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3292063" y="2186975"/>
                <a:ext cx="5400142" cy="41943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i="1" dirty="0" smtClean="0">
                    <a:solidFill>
                      <a:srgbClr val="0070C0"/>
                    </a:solidFill>
                    <a:latin typeface="+mj-lt"/>
                  </a:rPr>
                  <a:t>Resolução: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Podemos escrever a equação do seguinte modo: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i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pt-BR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x</m:t>
                            </m:r>
                            <m:r>
                              <a:rPr lang="pt-BR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− 8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pt-BR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x</m:t>
                            </m:r>
                            <m:r>
                              <a:rPr lang="pt-BR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+ 4</m:t>
                            </m:r>
                          </m:den>
                        </m:f>
                      </m:sup>
                    </m:sSup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i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pt-BR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x</m:t>
                            </m:r>
                            <m:r>
                              <a:rPr lang="pt-BR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− 8</m:t>
                            </m:r>
                          </m:num>
                          <m:den>
                            <m:r>
                              <a:rPr lang="pt-BR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Como as bases são iguais: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i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pt-BR" i="0">
                            <a:solidFill>
                              <a:srgbClr val="0070C0"/>
                            </a:solidFill>
                            <a:latin typeface="Cambria Math"/>
                          </a:rPr>
                          <m:t>x</m:t>
                        </m:r>
                        <m:r>
                          <a:rPr lang="pt-BR" i="0">
                            <a:solidFill>
                              <a:srgbClr val="0070C0"/>
                            </a:solidFill>
                            <a:latin typeface="Cambria Math"/>
                          </a:rPr>
                          <m:t> − 8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solidFill>
                              <a:srgbClr val="0070C0"/>
                            </a:solidFill>
                            <a:latin typeface="Cambria Math"/>
                          </a:rPr>
                          <m:t>x</m:t>
                        </m:r>
                        <m:r>
                          <a:rPr lang="pt-BR" i="0">
                            <a:solidFill>
                              <a:srgbClr val="0070C0"/>
                            </a:solidFill>
                            <a:latin typeface="Cambria Math"/>
                          </a:rPr>
                          <m:t>+4</m:t>
                        </m:r>
                      </m:den>
                    </m:f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i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pt-BR" i="0">
                            <a:solidFill>
                              <a:srgbClr val="0070C0"/>
                            </a:solidFill>
                            <a:latin typeface="Cambria Math"/>
                          </a:rPr>
                          <m:t>x</m:t>
                        </m:r>
                        <m:r>
                          <a:rPr lang="pt-BR" i="0">
                            <a:solidFill>
                              <a:srgbClr val="0070C0"/>
                            </a:solidFill>
                            <a:latin typeface="Cambria Math"/>
                          </a:rPr>
                          <m:t> − 8</m:t>
                        </m:r>
                      </m:num>
                      <m:den>
                        <m:r>
                          <a:rPr lang="pt-BR" i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pt-BR" dirty="0" smtClean="0">
                  <a:solidFill>
                    <a:srgbClr val="0070C0"/>
                  </a:solidFill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Observe que os numeradores são iguais, então, os denominadores também o são: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x + 4 = 3</a:t>
                </a:r>
                <a:endParaRPr lang="pt-BR" dirty="0">
                  <a:solidFill>
                    <a:srgbClr val="0070C0"/>
                  </a:solidFill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b="1" dirty="0" smtClean="0">
                    <a:solidFill>
                      <a:srgbClr val="0070C0"/>
                    </a:solidFill>
                    <a:latin typeface="+mj-lt"/>
                  </a:rPr>
                  <a:t>x = - 1. Resposta: </a:t>
                </a:r>
                <a:r>
                  <a:rPr lang="pt-BR" b="1" i="1" dirty="0" smtClean="0">
                    <a:solidFill>
                      <a:srgbClr val="0070C0"/>
                    </a:solidFill>
                    <a:latin typeface="+mj-lt"/>
                  </a:rPr>
                  <a:t>e</a:t>
                </a: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063" y="2186975"/>
                <a:ext cx="5400142" cy="4194353"/>
              </a:xfrm>
              <a:prstGeom prst="rect">
                <a:avLst/>
              </a:prstGeom>
              <a:blipFill rotWithShape="1">
                <a:blip r:embed="rId4"/>
                <a:stretch>
                  <a:fillRect l="-903" r="-1016" b="-4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468000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QUESTÃO DE VESTIBULAR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58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520376" y="1490702"/>
                <a:ext cx="8155623" cy="41898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pt-BR" sz="2400" dirty="0" smtClean="0">
                    <a:latin typeface="+mj-lt"/>
                  </a:rPr>
                  <a:t>1. Resolva em R as equações:</a:t>
                </a:r>
              </a:p>
              <a:p>
                <a:pPr lvl="0">
                  <a:lnSpc>
                    <a:spcPct val="150000"/>
                  </a:lnSpc>
                </a:pPr>
                <a:endParaRPr lang="es-ES_tradnl" sz="2400" dirty="0" smtClean="0">
                  <a:latin typeface="+mj-lt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s-ES_tradnl" sz="2400" dirty="0" smtClean="0">
                    <a:latin typeface="+mj-lt"/>
                  </a:rPr>
                  <a:t>a) 3</a:t>
                </a:r>
                <a:r>
                  <a:rPr lang="es-ES_tradnl" sz="2400" baseline="30000" dirty="0" smtClean="0">
                    <a:latin typeface="+mj-lt"/>
                  </a:rPr>
                  <a:t>x </a:t>
                </a:r>
                <a:r>
                  <a:rPr lang="es-ES_tradnl" sz="2400" baseline="30000" dirty="0">
                    <a:latin typeface="+mj-lt"/>
                  </a:rPr>
                  <a:t>+ 1</a:t>
                </a:r>
                <a:r>
                  <a:rPr lang="es-ES_tradnl" sz="2400" dirty="0">
                    <a:latin typeface="+mj-lt"/>
                  </a:rPr>
                  <a:t> = 27</a:t>
                </a:r>
                <a:endParaRPr lang="pt-BR" sz="2400" dirty="0">
                  <a:latin typeface="+mj-lt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s-ES_tradnl" sz="2400" dirty="0" smtClean="0">
                    <a:latin typeface="+mj-lt"/>
                  </a:rPr>
                  <a:t>b) 0,25</a:t>
                </a:r>
                <a:r>
                  <a:rPr lang="es-ES_tradnl" sz="2400" baseline="30000" dirty="0" smtClean="0">
                    <a:latin typeface="+mj-lt"/>
                  </a:rPr>
                  <a:t>2x </a:t>
                </a:r>
                <a:r>
                  <a:rPr lang="es-ES_tradnl" sz="2400" baseline="30000" dirty="0">
                    <a:latin typeface="+mj-lt"/>
                  </a:rPr>
                  <a:t>+ 3</a:t>
                </a:r>
                <a:r>
                  <a:rPr lang="es-ES_tradnl" sz="2400" dirty="0">
                    <a:latin typeface="+mj-lt"/>
                  </a:rPr>
                  <a:t> = 4</a:t>
                </a:r>
                <a:r>
                  <a:rPr lang="es-ES_tradnl" sz="2400" baseline="30000" dirty="0">
                    <a:latin typeface="+mj-lt"/>
                  </a:rPr>
                  <a:t>x - 1</a:t>
                </a:r>
                <a:endParaRPr lang="pt-BR" sz="2400" dirty="0">
                  <a:latin typeface="+mj-lt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𝑐</m:t>
                    </m:r>
                    <m:r>
                      <a:rPr lang="pt-BR" sz="2400" b="0" i="1" smtClean="0">
                        <a:latin typeface="Cambria Math"/>
                      </a:rPr>
                      <m:t>) </m:t>
                    </m:r>
                    <m:rad>
                      <m:radPr>
                        <m:degHide m:val="on"/>
                        <m:ctrlPr>
                          <a:rPr lang="pt-BR" sz="24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ES_tradnl" sz="2400" i="1">
                                <a:latin typeface="Cambria Math"/>
                              </a:rPr>
                              <m:t>7</m:t>
                            </m:r>
                          </m:e>
                          <m:sup>
                            <m:r>
                              <a:rPr lang="es-ES_tradnl" sz="2400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e>
                    </m:rad>
                  </m:oMath>
                </a14:m>
                <a:r>
                  <a:rPr lang="es-ES_tradnl" sz="2400" dirty="0">
                    <a:latin typeface="+mj-lt"/>
                  </a:rPr>
                  <a:t> = 343</a:t>
                </a:r>
                <a:endParaRPr lang="pt-BR" sz="2400" dirty="0">
                  <a:latin typeface="+mj-lt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𝑑</m:t>
                    </m:r>
                    <m:r>
                      <a:rPr lang="pt-BR" sz="2400" b="0" i="1" smtClean="0">
                        <a:latin typeface="Cambria Math"/>
                      </a:rPr>
                      <m:t>) </m:t>
                    </m:r>
                    <m:f>
                      <m:fPr>
                        <m:ctrlPr>
                          <a:rPr lang="pt-BR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ES_tradnl" sz="2400" i="1">
                                <a:latin typeface="Cambria Math"/>
                              </a:rPr>
                              <m:t>8</m:t>
                            </m:r>
                          </m:e>
                          <m:sup>
                            <m:r>
                              <a:rPr lang="es-ES_tradnl" sz="2400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ES_tradnl" sz="24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s-ES_tradnl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s-ES_tradnl" sz="2400" i="1">
                                <a:latin typeface="Cambria Math"/>
                              </a:rPr>
                              <m:t>+2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ES_tradnl" sz="2400" dirty="0">
                    <a:latin typeface="+mj-lt"/>
                  </a:rPr>
                  <a:t> = 256</a:t>
                </a:r>
                <a:endParaRPr lang="pt-BR" sz="2400" dirty="0"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76" y="1490702"/>
                <a:ext cx="8155623" cy="4189801"/>
              </a:xfrm>
              <a:prstGeom prst="rect">
                <a:avLst/>
              </a:prstGeom>
              <a:blipFill rotWithShape="1">
                <a:blip r:embed="rId3"/>
                <a:stretch>
                  <a:fillRect l="-1121" t="-5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5508104" y="5229200"/>
            <a:ext cx="3276414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i="1" dirty="0" smtClean="0">
                <a:solidFill>
                  <a:srgbClr val="0070C0"/>
                </a:solidFill>
                <a:latin typeface="+mj-lt"/>
              </a:rPr>
              <a:t>Respostas: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0070C0"/>
                </a:solidFill>
                <a:latin typeface="+mj-lt"/>
              </a:rPr>
              <a:t>a) {2} b) {-2/3} c) {6} d) {5}</a:t>
            </a:r>
            <a:endParaRPr lang="pt-BR" b="1" i="1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8000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EXERCÍCIOS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4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520376" y="1490702"/>
                <a:ext cx="8155623" cy="29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pt-BR" sz="2400" dirty="0" smtClean="0">
                    <a:latin typeface="+mj-lt"/>
                  </a:rPr>
                  <a:t>2. Resolva em R os sistemas de equações</a:t>
                </a:r>
              </a:p>
              <a:p>
                <a:pPr lvl="0">
                  <a:lnSpc>
                    <a:spcPct val="150000"/>
                  </a:lnSpc>
                </a:pPr>
                <a:endParaRPr lang="es-ES_tradnl" sz="2400" dirty="0" smtClean="0">
                  <a:latin typeface="+mj-lt"/>
                </a:endParaRPr>
              </a:p>
              <a:p>
                <a:pPr lvl="0"/>
                <a:r>
                  <a:rPr lang="pt-BR" sz="2400" dirty="0" smtClean="0">
                    <a:latin typeface="+mj-lt"/>
                  </a:rPr>
                  <a:t>a)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BR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latin typeface="Cambria Math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ES_tradnl" sz="24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s-ES_tradnl" sz="2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ES_tradnl" sz="2400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ES_tradnl" sz="2400" i="1">
                                <a:latin typeface="Cambria Math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pt-BR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ES_tradnl" sz="24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_tradnl" sz="2400" i="1">
                                    <a:latin typeface="Cambria Math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s-ES_tradnl" sz="2400" i="1">
                                <a:latin typeface="Cambria Math"/>
                              </a:rPr>
                              <m:t>=1</m:t>
                            </m:r>
                          </m:e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ES_tradnl" sz="24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_tradnl" sz="24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s-ES_tradnl" sz="24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s-ES_tradnl" sz="2400" i="1">
                                    <a:latin typeface="Cambria Math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s-ES_tradnl" sz="2400" i="1">
                                <a:latin typeface="Cambria Math"/>
                              </a:rPr>
                              <m:t>=16</m:t>
                            </m:r>
                          </m:e>
                        </m:eqArr>
                      </m:e>
                    </m:d>
                  </m:oMath>
                </a14:m>
                <a:endParaRPr lang="pt-BR" sz="2400" dirty="0">
                  <a:latin typeface="+mj-lt"/>
                </a:endParaRPr>
              </a:p>
              <a:p>
                <a:r>
                  <a:rPr lang="es-ES_tradnl" sz="2400" dirty="0">
                    <a:latin typeface="+mj-lt"/>
                  </a:rPr>
                  <a:t> </a:t>
                </a:r>
                <a:endParaRPr lang="pt-BR" sz="2400" dirty="0">
                  <a:latin typeface="+mj-lt"/>
                </a:endParaRPr>
              </a:p>
              <a:p>
                <a:pPr lvl="0"/>
                <a:r>
                  <a:rPr lang="pt-BR" sz="2400" dirty="0" smtClean="0">
                    <a:latin typeface="+mj-lt"/>
                  </a:rPr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"/>
                            <m:ctrlPr>
                              <a:rPr lang="pt-BR" sz="2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pt-BR" sz="2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_tradnl" sz="2400" i="1">
                                        <a:latin typeface="Cambria Math"/>
                                      </a:rPr>
                                      <m:t>25</m:t>
                                    </m:r>
                                  </m:e>
                                  <m:sup>
                                    <m:r>
                                      <a:rPr lang="es-ES_tradnl" sz="24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s-ES_tradnl" sz="2400" i="1">
                                    <a:latin typeface="Cambria Math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_tradnl" sz="2400" i="1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es-ES_tradnl" sz="24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s-ES_tradnl" sz="2400" i="1">
                                    <a:latin typeface="Cambria Math"/>
                                  </a:rPr>
                                  <m:t>=5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_tradnl" sz="2400" i="1">
                                        <a:latin typeface="Cambria Math"/>
                                      </a:rPr>
                                      <m:t>0,04</m:t>
                                    </m:r>
                                  </m:e>
                                  <m:sup>
                                    <m:r>
                                      <a:rPr lang="es-ES_tradnl" sz="24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s-ES_tradnl" sz="2400" i="1"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_tradnl" sz="2400" i="1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es-ES_tradnl" sz="2400" i="1">
                                        <a:latin typeface="Cambria Math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eqArr>
                          </m:e>
                        </m:d>
                      </m:e>
                      <m:sup>
                        <m:r>
                          <a:rPr lang="es-ES_tradnl" sz="24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pt-BR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76" y="1490702"/>
                <a:ext cx="8155623" cy="2915991"/>
              </a:xfrm>
              <a:prstGeom prst="rect">
                <a:avLst/>
              </a:prstGeom>
              <a:blipFill rotWithShape="1">
                <a:blip r:embed="rId3"/>
                <a:stretch>
                  <a:fillRect l="-1121" t="-8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5508104" y="5229200"/>
            <a:ext cx="32764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i="1" dirty="0" smtClean="0">
                <a:solidFill>
                  <a:srgbClr val="0070C0"/>
                </a:solidFill>
                <a:latin typeface="+mj-lt"/>
              </a:rPr>
              <a:t>Respostas: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0070C0"/>
                </a:solidFill>
                <a:latin typeface="+mj-lt"/>
              </a:rPr>
              <a:t>a) {4/5, - 16/5} b) {-1, 2}</a:t>
            </a:r>
            <a:endParaRPr lang="pt-BR" b="1" i="1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8000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EXERCÍCIOS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8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20376" y="1490702"/>
            <a:ext cx="81556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+mj-lt"/>
              </a:rPr>
              <a:t>3. </a:t>
            </a:r>
            <a:r>
              <a:rPr lang="pt-BR" sz="2400" dirty="0">
                <a:latin typeface="+mj-lt"/>
              </a:rPr>
              <a:t>A população de uma colônia de bactérias dobra a cada 20 minutos. Em um experimento, colocou-se, inicialmente, em um tubo de ensaio, uma amostra com </a:t>
            </a:r>
            <a:r>
              <a:rPr lang="pt-BR" sz="2400" dirty="0" smtClean="0">
                <a:latin typeface="+mj-lt"/>
              </a:rPr>
              <a:t>1000 </a:t>
            </a:r>
            <a:r>
              <a:rPr lang="pt-BR" sz="2400" dirty="0">
                <a:latin typeface="+mj-lt"/>
              </a:rPr>
              <a:t>bactérias por milímetro. No final do experimento, obteve-se um total de 4,096.10</a:t>
            </a:r>
            <a:r>
              <a:rPr lang="pt-BR" sz="2400" baseline="30000" dirty="0">
                <a:latin typeface="+mj-lt"/>
              </a:rPr>
              <a:t>6</a:t>
            </a:r>
            <a:r>
              <a:rPr lang="pt-BR" sz="2400" dirty="0">
                <a:latin typeface="+mj-lt"/>
              </a:rPr>
              <a:t> bactérias por mililitro. Determine o tempo do experimento</a:t>
            </a:r>
            <a:r>
              <a:rPr lang="pt-BR" sz="2400" dirty="0" smtClean="0">
                <a:latin typeface="+mj-lt"/>
              </a:rPr>
              <a:t>.</a:t>
            </a:r>
            <a:endParaRPr lang="es-ES_tradnl" sz="2400" dirty="0" smtClean="0"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507834" y="5692275"/>
            <a:ext cx="3276414" cy="46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i="1" dirty="0" smtClean="0">
                <a:solidFill>
                  <a:srgbClr val="0070C0"/>
                </a:solidFill>
                <a:latin typeface="+mj-lt"/>
              </a:rPr>
              <a:t>Resposta: </a:t>
            </a:r>
            <a:r>
              <a:rPr lang="pt-BR" dirty="0" smtClean="0">
                <a:solidFill>
                  <a:srgbClr val="0070C0"/>
                </a:solidFill>
              </a:rPr>
              <a:t>4 </a:t>
            </a:r>
            <a:r>
              <a:rPr lang="pt-BR" dirty="0">
                <a:solidFill>
                  <a:srgbClr val="0070C0"/>
                </a:solidFill>
              </a:rPr>
              <a:t>horas</a:t>
            </a:r>
            <a:endParaRPr lang="pt-BR" b="1" i="1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8000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EXERCÍCIOS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6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8000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RETOMANDO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Picture 2" descr="File:Jonata Boy with headphone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 flipV="1">
            <a:off x="971601" y="1772816"/>
            <a:ext cx="2998423" cy="2998423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 rot="10800000" flipV="1">
            <a:off x="971601" y="4869160"/>
            <a:ext cx="2961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disponível em </a:t>
            </a:r>
            <a:r>
              <a:rPr lang="pt-BR" sz="1000" dirty="0" smtClean="0">
                <a:latin typeface="+mj-lt"/>
                <a:hlinkClick r:id="rId5"/>
              </a:rPr>
              <a:t>http://commons.wikimedia.org/wiki/File:Jonata_Boy_with_headphone.svg</a:t>
            </a:r>
            <a:r>
              <a:rPr lang="pt-BR" sz="1000" dirty="0" smtClean="0">
                <a:latin typeface="+mj-lt"/>
              </a:rPr>
              <a:t>, acesso em 25/07/2015</a:t>
            </a:r>
            <a:endParaRPr lang="pt-BR" sz="1000" dirty="0">
              <a:latin typeface="+mj-lt"/>
            </a:endParaRPr>
          </a:p>
        </p:txBody>
      </p:sp>
      <p:sp>
        <p:nvSpPr>
          <p:cNvPr id="10" name="Texto explicativo retangular 9"/>
          <p:cNvSpPr/>
          <p:nvPr/>
        </p:nvSpPr>
        <p:spPr>
          <a:xfrm rot="10800000" flipV="1">
            <a:off x="4355976" y="1758932"/>
            <a:ext cx="4104456" cy="4118339"/>
          </a:xfrm>
          <a:prstGeom prst="wedgeRectCallout">
            <a:avLst>
              <a:gd name="adj1" fmla="val 62308"/>
              <a:gd name="adj2" fmla="val -866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2200" dirty="0" smtClean="0">
              <a:latin typeface="+mj-lt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200" dirty="0" smtClean="0">
                <a:latin typeface="+mj-lt"/>
                <a:cs typeface="Arial" panose="020B0604020202020204" pitchFamily="34" charset="0"/>
              </a:rPr>
              <a:t>Agora que já sabemos como resolver uma </a:t>
            </a:r>
            <a:r>
              <a:rPr lang="pt-BR" sz="2200" b="1" i="1" dirty="0" smtClean="0">
                <a:latin typeface="+mj-lt"/>
                <a:cs typeface="Arial" panose="020B0604020202020204" pitchFamily="34" charset="0"/>
              </a:rPr>
              <a:t>equação exponencial</a:t>
            </a:r>
            <a:r>
              <a:rPr lang="pt-BR" sz="2200" dirty="0" smtClean="0">
                <a:latin typeface="+mj-lt"/>
                <a:cs typeface="Arial" panose="020B0604020202020204" pitchFamily="34" charset="0"/>
              </a:rPr>
              <a:t>, vamos retomar as situações-problema apresentadas no início da aula. </a:t>
            </a:r>
          </a:p>
          <a:p>
            <a:pPr algn="ctr">
              <a:lnSpc>
                <a:spcPct val="150000"/>
              </a:lnSpc>
            </a:pPr>
            <a:r>
              <a:rPr lang="pt-BR" sz="2200" b="1" dirty="0" smtClean="0">
                <a:latin typeface="+mj-lt"/>
                <a:cs typeface="Arial" panose="020B0604020202020204" pitchFamily="34" charset="0"/>
              </a:rPr>
              <a:t>Antes, tente resolver cada situação.</a:t>
            </a:r>
          </a:p>
          <a:p>
            <a:pPr algn="ctr">
              <a:lnSpc>
                <a:spcPct val="150000"/>
              </a:lnSpc>
            </a:pPr>
            <a:endParaRPr lang="pt-BR" b="1" i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3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5265" y="548680"/>
            <a:ext cx="847531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TORRE DE HANOI – A LENDA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68456" y="1412776"/>
            <a:ext cx="8208000" cy="46198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+mj-lt"/>
                <a:cs typeface="Times New Roman" pitchFamily="18" charset="0"/>
              </a:rPr>
              <a:t>“No grande templo de Brahma em </a:t>
            </a:r>
            <a:r>
              <a:rPr lang="pt-BR" dirty="0" err="1">
                <a:latin typeface="+mj-lt"/>
                <a:cs typeface="Times New Roman" pitchFamily="18" charset="0"/>
              </a:rPr>
              <a:t>Benares</a:t>
            </a:r>
            <a:r>
              <a:rPr lang="pt-BR" dirty="0">
                <a:latin typeface="+mj-lt"/>
                <a:cs typeface="Times New Roman" pitchFamily="18" charset="0"/>
              </a:rPr>
              <a:t>, numa bandeja de metal sob a cúpula que marca o centro do mundo, três agulhas de diamante servem de pilar a sessenta e quatro discos de ouro puro.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+mj-lt"/>
                <a:cs typeface="Times New Roman" pitchFamily="18" charset="0"/>
              </a:rPr>
              <a:t>Incansavelmente, os sacerdotes transferem os discos, um de cada vez, de agulha para agulha, obedecendo sempre a lei imutável de Brahma: Nenhum disco se poderá sobrepor a um menor.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+mj-lt"/>
                <a:cs typeface="Times New Roman" pitchFamily="18" charset="0"/>
              </a:rPr>
              <a:t>No início do mundo todos os sessenta e quatro discos de ouro, foram dispostos na primeira das três agulhas, constituindo a Torre de Brahma. No momento em que o menor dos discos for colocado de tal modo que se forme uma vez mais a Torre de Brahma numa agulha diferente da inicial, tanto a torre como o templo serão transformados em pó e o ribombar de um trovão assinalará o </a:t>
            </a:r>
            <a:r>
              <a:rPr lang="pt-BR" dirty="0" smtClean="0">
                <a:latin typeface="+mj-lt"/>
                <a:cs typeface="Times New Roman" pitchFamily="18" charset="0"/>
              </a:rPr>
              <a:t>fim </a:t>
            </a:r>
            <a:r>
              <a:rPr lang="pt-BR" dirty="0">
                <a:latin typeface="+mj-lt"/>
                <a:cs typeface="Times New Roman" pitchFamily="18" charset="0"/>
              </a:rPr>
              <a:t>do mundo.”</a:t>
            </a:r>
          </a:p>
        </p:txBody>
      </p:sp>
    </p:spTree>
    <p:extLst>
      <p:ext uri="{BB962C8B-B14F-4D97-AF65-F5344CB8AC3E}">
        <p14:creationId xmlns:p14="http://schemas.microsoft.com/office/powerpoint/2010/main" val="39840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5265" y="548680"/>
            <a:ext cx="8475311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BRINCANCO COM A TORRE DE HANOI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83568" y="1556792"/>
            <a:ext cx="4176464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>
                <a:latin typeface="+mj-lt"/>
                <a:cs typeface="Times New Roman" pitchFamily="18" charset="0"/>
              </a:rPr>
              <a:t>Brincando com a Torre de </a:t>
            </a:r>
            <a:r>
              <a:rPr lang="pt-BR" sz="2000" dirty="0" err="1" smtClean="0">
                <a:latin typeface="+mj-lt"/>
                <a:cs typeface="Times New Roman" pitchFamily="18" charset="0"/>
              </a:rPr>
              <a:t>Hanoi</a:t>
            </a:r>
            <a:r>
              <a:rPr lang="pt-BR" sz="2000" dirty="0" smtClean="0">
                <a:latin typeface="+mj-lt"/>
                <a:cs typeface="Times New Roman" pitchFamily="18" charset="0"/>
              </a:rPr>
              <a:t> com uma certa quantidade de discos, Mateus dispôs todos os discos de uma haste à outra, utilizando a quantidade mínima de movimentos. </a:t>
            </a:r>
            <a:r>
              <a:rPr lang="pt-BR" sz="2000" b="1" dirty="0">
                <a:latin typeface="+mj-lt"/>
                <a:cs typeface="Times New Roman" pitchFamily="18" charset="0"/>
              </a:rPr>
              <a:t>Sabendo que ele realizou 511 movimentos, determine a quantidade de discos que ele utilizou na torre. </a:t>
            </a:r>
            <a:endParaRPr lang="pt-BR" sz="2200" b="1" dirty="0">
              <a:latin typeface="+mj-lt"/>
            </a:endParaRPr>
          </a:p>
        </p:txBody>
      </p:sp>
      <p:pic>
        <p:nvPicPr>
          <p:cNvPr id="10" name="Picture 2" descr="Torre de Hanoi  pequena j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81038"/>
            <a:ext cx="2808312" cy="210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3"/>
          <p:cNvSpPr txBox="1">
            <a:spLocks noChangeArrowheads="1"/>
          </p:cNvSpPr>
          <p:nvPr/>
        </p:nvSpPr>
        <p:spPr bwMode="auto">
          <a:xfrm rot="16200000">
            <a:off x="7269395" y="2453987"/>
            <a:ext cx="21062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000" dirty="0">
                <a:solidFill>
                  <a:schemeClr val="tx1"/>
                </a:solidFill>
                <a:cs typeface="Arial" charset="0"/>
              </a:rPr>
              <a:t>Disponível em </a:t>
            </a:r>
            <a:r>
              <a:rPr lang="pt-BR" altLang="pt-BR" sz="1000" dirty="0">
                <a:solidFill>
                  <a:schemeClr val="tx1"/>
                </a:solidFill>
                <a:cs typeface="Arial" charset="0"/>
                <a:hlinkClick r:id="rId4"/>
              </a:rPr>
              <a:t>http://</a:t>
            </a:r>
            <a:r>
              <a:rPr lang="pt-BR" altLang="pt-BR" sz="1000" dirty="0" smtClean="0">
                <a:solidFill>
                  <a:schemeClr val="tx1"/>
                </a:solidFill>
                <a:cs typeface="Arial" charset="0"/>
                <a:hlinkClick r:id="rId4"/>
              </a:rPr>
              <a:t>www.elo7.com.br/torre-de-hanoi-pequena-jogo/dp/133409</a:t>
            </a:r>
            <a:r>
              <a:rPr lang="pt-BR" altLang="pt-BR" sz="1000" dirty="0" smtClean="0">
                <a:solidFill>
                  <a:schemeClr val="tx1"/>
                </a:solidFill>
                <a:cs typeface="Arial" charset="0"/>
              </a:rPr>
              <a:t>, </a:t>
            </a:r>
            <a:r>
              <a:rPr lang="pt-BR" altLang="pt-BR" sz="1000" dirty="0">
                <a:solidFill>
                  <a:schemeClr val="tx1"/>
                </a:solidFill>
                <a:cs typeface="Arial" charset="0"/>
              </a:rPr>
              <a:t>acesso em </a:t>
            </a:r>
            <a:r>
              <a:rPr lang="pt-BR" altLang="pt-BR" sz="1000" dirty="0" smtClean="0">
                <a:solidFill>
                  <a:schemeClr val="tx1"/>
                </a:solidFill>
                <a:cs typeface="Arial" charset="0"/>
              </a:rPr>
              <a:t>20/07/2015</a:t>
            </a:r>
            <a:endParaRPr lang="pt-BR" altLang="pt-BR" sz="1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55576" y="5258524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i="1" dirty="0">
                <a:solidFill>
                  <a:srgbClr val="0070C0"/>
                </a:solidFill>
              </a:rPr>
              <a:t>Resolução</a:t>
            </a:r>
            <a:r>
              <a:rPr lang="pt-BR" b="1" i="1" dirty="0" smtClean="0">
                <a:solidFill>
                  <a:srgbClr val="0070C0"/>
                </a:solidFill>
              </a:rPr>
              <a:t>:</a:t>
            </a:r>
            <a:r>
              <a:rPr lang="pt-BR" i="1" dirty="0" smtClean="0">
                <a:solidFill>
                  <a:srgbClr val="0070C0"/>
                </a:solidFill>
              </a:rPr>
              <a:t> </a:t>
            </a:r>
            <a:r>
              <a:rPr lang="pt-BR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2</a:t>
            </a:r>
            <a:r>
              <a:rPr lang="pt-BR" baseline="30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n</a:t>
            </a:r>
            <a:r>
              <a:rPr lang="pt-BR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– </a:t>
            </a:r>
            <a:r>
              <a:rPr lang="pt-BR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1 = 511. Resolvendo a equação, temos que n = 9. Assim, Mateus utilizou 9 discos na Torre de </a:t>
            </a:r>
            <a:r>
              <a:rPr lang="pt-BR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Hanoi</a:t>
            </a:r>
            <a:r>
              <a:rPr lang="pt-BR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 </a:t>
            </a:r>
            <a:endParaRPr lang="pt-BR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601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DOBRANDO PAPEL EU CHEGO AO CÉU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68000" y="1412776"/>
            <a:ext cx="82080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>
                <a:latin typeface="+mj-lt"/>
                <a:cs typeface="Times New Roman" pitchFamily="18" charset="0"/>
              </a:rPr>
              <a:t>Quantas dobras devem ser </a:t>
            </a:r>
            <a:r>
              <a:rPr lang="pt-BR" sz="2200" dirty="0" smtClean="0">
                <a:latin typeface="+mj-lt"/>
                <a:cs typeface="Times New Roman" pitchFamily="18" charset="0"/>
              </a:rPr>
              <a:t>realizadas </a:t>
            </a:r>
            <a:r>
              <a:rPr lang="pt-BR" sz="2200" dirty="0">
                <a:latin typeface="+mj-lt"/>
                <a:cs typeface="Times New Roman" pitchFamily="18" charset="0"/>
              </a:rPr>
              <a:t>numa folha de papel com um milímetro de espessura, para que a altura do papel alcance o pé direito de uma sala com cerca de 4 m de altura?</a:t>
            </a:r>
            <a:endParaRPr lang="pt-BR" sz="22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6" r="28105" b="16667"/>
          <a:stretch/>
        </p:blipFill>
        <p:spPr bwMode="auto">
          <a:xfrm>
            <a:off x="2195736" y="3104281"/>
            <a:ext cx="1144273" cy="1002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6" r="17681"/>
          <a:stretch/>
        </p:blipFill>
        <p:spPr bwMode="auto">
          <a:xfrm>
            <a:off x="3419872" y="3095809"/>
            <a:ext cx="1154188" cy="1002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4" t="17664" r="28527"/>
          <a:stretch/>
        </p:blipFill>
        <p:spPr bwMode="auto">
          <a:xfrm>
            <a:off x="4644008" y="3104280"/>
            <a:ext cx="1154188" cy="1002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13"/>
          <p:cNvSpPr txBox="1">
            <a:spLocks noChangeArrowheads="1"/>
          </p:cNvSpPr>
          <p:nvPr/>
        </p:nvSpPr>
        <p:spPr bwMode="auto">
          <a:xfrm>
            <a:off x="2195736" y="4106455"/>
            <a:ext cx="20406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000" dirty="0" smtClean="0">
                <a:solidFill>
                  <a:schemeClr val="tx1"/>
                </a:solidFill>
                <a:cs typeface="Arial" charset="0"/>
              </a:rPr>
              <a:t>Imagens produzidas pelo autor</a:t>
            </a:r>
            <a:endParaRPr lang="pt-BR" altLang="pt-BR" sz="1000" dirty="0">
              <a:solidFill>
                <a:schemeClr val="tx1"/>
              </a:solidFill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467544" y="4067487"/>
                <a:ext cx="8208456" cy="2169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b="1" i="1" dirty="0">
                    <a:solidFill>
                      <a:srgbClr val="0070C0"/>
                    </a:solidFill>
                    <a:latin typeface="+mj-lt"/>
                  </a:rPr>
                  <a:t>Resolução</a:t>
                </a:r>
                <a:r>
                  <a:rPr lang="pt-BR" b="1" i="1" dirty="0" smtClean="0">
                    <a:solidFill>
                      <a:srgbClr val="0070C0"/>
                    </a:solidFill>
                    <a:latin typeface="+mj-lt"/>
                  </a:rPr>
                  <a:t>:</a:t>
                </a:r>
                <a:r>
                  <a:rPr lang="pt-BR" i="1" dirty="0" smtClean="0">
                    <a:solidFill>
                      <a:srgbClr val="0070C0"/>
                    </a:solidFill>
                    <a:latin typeface="+mj-lt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i="1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A quantidade de partes é dada por uma potência de base 2, na qual o expoente representa o número de dobras (n). Como, a espessura do papel é de 1 mm, podemos escrever a equação: </a:t>
                </a:r>
                <a:r>
                  <a:rPr lang="pt-BR" b="1" i="1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2</a:t>
                </a:r>
                <a:r>
                  <a:rPr lang="pt-BR" b="1" i="1" baseline="300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n</a:t>
                </a:r>
                <a:r>
                  <a:rPr lang="pt-BR" b="1" i="1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≅</m:t>
                    </m:r>
                  </m:oMath>
                </a14:m>
                <a:r>
                  <a:rPr lang="pt-BR" b="1" i="1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 4 000</a:t>
                </a:r>
                <a:r>
                  <a:rPr lang="pt-BR" i="1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. Então, </a:t>
                </a:r>
                <a:r>
                  <a:rPr lang="pt-BR" b="1" i="1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n </a:t>
                </a:r>
                <a:r>
                  <a:rPr lang="pt-BR" i="1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é aproximadamente </a:t>
                </a:r>
                <a:r>
                  <a:rPr lang="pt-BR" b="1" i="1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12, </a:t>
                </a:r>
                <a:r>
                  <a:rPr lang="pt-BR" i="1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ou seja, seriam necessárias 12 dobras.</a:t>
                </a:r>
                <a:r>
                  <a:rPr lang="pt-BR" b="1" i="1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  </a:t>
                </a:r>
                <a:r>
                  <a:rPr lang="pt-BR" i="1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  </a:t>
                </a:r>
                <a:endParaRPr lang="pt-BR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067487"/>
                <a:ext cx="8208456" cy="2169825"/>
              </a:xfrm>
              <a:prstGeom prst="rect">
                <a:avLst/>
              </a:prstGeom>
              <a:blipFill rotWithShape="1">
                <a:blip r:embed="rId6"/>
                <a:stretch>
                  <a:fillRect l="-669" r="-594" b="-16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43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382363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OUTRA FORMA DE RESOLVER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68000" y="1135282"/>
            <a:ext cx="8208000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>
                <a:latin typeface="+mj-lt"/>
                <a:cs typeface="Times New Roman" pitchFamily="18" charset="0"/>
              </a:rPr>
              <a:t>Outra forma de resolver o problema anterior, é observando o comportamento da situação em uma planilha eletrônica (</a:t>
            </a:r>
            <a:r>
              <a:rPr lang="pt-BR" sz="2000" dirty="0" err="1" smtClean="0">
                <a:latin typeface="+mj-lt"/>
                <a:cs typeface="Times New Roman" pitchFamily="18" charset="0"/>
              </a:rPr>
              <a:t>excel</a:t>
            </a:r>
            <a:r>
              <a:rPr lang="pt-BR" sz="2000" dirty="0" smtClean="0">
                <a:latin typeface="+mj-lt"/>
                <a:cs typeface="Times New Roman" pitchFamily="18" charset="0"/>
              </a:rPr>
              <a:t>), por exemplo. Vejamos: </a:t>
            </a:r>
            <a:endParaRPr lang="pt-BR" sz="2000" dirty="0">
              <a:latin typeface="+mj-lt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892726"/>
              </p:ext>
            </p:extLst>
          </p:nvPr>
        </p:nvGraphicFramePr>
        <p:xfrm>
          <a:off x="457200" y="2756880"/>
          <a:ext cx="8229600" cy="3264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4920"/>
                <a:gridCol w="2778550"/>
                <a:gridCol w="2736130"/>
              </a:tblGrid>
              <a:tr h="2331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Nº DE DOBRAS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ALTURA </a:t>
                      </a:r>
                      <a:r>
                        <a:rPr lang="pt-BR" sz="14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(cm)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ALTURA </a:t>
                      </a:r>
                      <a:r>
                        <a:rPr lang="pt-BR" sz="14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(m)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331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0,1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0,001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331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0,2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0,002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331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0,4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0,004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331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0,8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0,008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331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1,6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0,016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331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3,2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0,032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331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6,4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0,064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331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12,8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0,128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331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25,6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0,256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331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51,2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0,512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331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102,4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1,024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331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204,8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2,048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331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409,6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4,096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Seta para a direita 2"/>
          <p:cNvSpPr/>
          <p:nvPr/>
        </p:nvSpPr>
        <p:spPr>
          <a:xfrm>
            <a:off x="539552" y="5805264"/>
            <a:ext cx="864096" cy="2880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38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382363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INDICAÇÕES DE SITES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Espaço Reservado para Conteúdo 4"/>
          <p:cNvSpPr txBox="1">
            <a:spLocks/>
          </p:cNvSpPr>
          <p:nvPr/>
        </p:nvSpPr>
        <p:spPr>
          <a:xfrm>
            <a:off x="314325" y="1412776"/>
            <a:ext cx="8496300" cy="46085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80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lang="pt-BR" sz="32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Banco de Aulas da Secretaria de Educação de PE - </a:t>
            </a:r>
            <a:r>
              <a:rPr sz="1400" kern="0" dirty="0">
                <a:latin typeface="+mj-lt"/>
                <a:cs typeface="Times New Roman" panose="02020603050405020304" pitchFamily="18" charset="0"/>
                <a:hlinkClick r:id="rId3"/>
              </a:rPr>
              <a:t>http://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3"/>
              </a:rPr>
              <a:t>www1.educacao.pe.gov.br/cpar</a:t>
            </a: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	 </a:t>
            </a: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Domínio Público -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4"/>
              </a:rPr>
              <a:t>http://www.dominiopublico.gov.br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Portal </a:t>
            </a:r>
            <a:r>
              <a:rPr sz="1400" kern="0" dirty="0">
                <a:latin typeface="+mj-lt"/>
                <a:cs typeface="Times New Roman" panose="02020603050405020304" pitchFamily="18" charset="0"/>
              </a:rPr>
              <a:t>da Matemática | OBMEP - </a:t>
            </a:r>
            <a:r>
              <a:rPr sz="1400" kern="0" dirty="0">
                <a:latin typeface="+mj-lt"/>
                <a:cs typeface="Times New Roman" panose="02020603050405020304" pitchFamily="18" charset="0"/>
                <a:hlinkClick r:id="rId5"/>
              </a:rPr>
              <a:t>http://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5"/>
              </a:rPr>
              <a:t>matematica.obmep.org.br</a:t>
            </a:r>
            <a:r>
              <a:rPr sz="1400" kern="0" dirty="0">
                <a:latin typeface="+mj-lt"/>
                <a:cs typeface="Times New Roman" panose="02020603050405020304" pitchFamily="18" charset="0"/>
              </a:rPr>
              <a:t> 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Revista EM TEIA|UFPE –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6"/>
              </a:rPr>
              <a:t>http://www.gente.eti.br/edumatec/index.php?option=com_content&amp;view=article&amp;id=9&amp;Itemid=12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TV Escola -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7"/>
              </a:rPr>
              <a:t>http://tvescola.mec.gov.br/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SBEM -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8"/>
              </a:rPr>
              <a:t>http://www.sbem.com.br/index.php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Escola do Futuro –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9"/>
              </a:rPr>
              <a:t>http://futuro.usp.br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Matemática UOL -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10"/>
              </a:rPr>
              <a:t>http://educacao.uol.com.br/matematica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Coleção Explorando o Ensino da Matemática (Portal do professor)  -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11"/>
              </a:rPr>
              <a:t>http://portal.mec.gov.br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Companhia dos Números -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12"/>
              </a:rPr>
              <a:t>http://www.ciadosnumeros.com.br/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Site do ENEM -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13"/>
              </a:rPr>
              <a:t>http://www.enem.inep.gov.br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LEM-Laboratório do Ensino da Matemática -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14"/>
              </a:rPr>
              <a:t>http://www.ime.unicamp.br/lem/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Só Matemática -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15"/>
              </a:rPr>
              <a:t>http://www.somatematica.com.br/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Revista Brasileira de História da Matemática -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16"/>
              </a:rPr>
              <a:t>http://www.sbhmat.com.br/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endParaRPr sz="1600" kern="0" dirty="0" smtClean="0"/>
          </a:p>
          <a:p>
            <a:pPr>
              <a:defRPr/>
            </a:pPr>
            <a:endParaRPr kern="0" dirty="0" smtClean="0">
              <a:solidFill>
                <a:srgbClr val="002060"/>
              </a:solidFill>
            </a:endParaRPr>
          </a:p>
          <a:p>
            <a:pPr marL="514350" indent="-514350" algn="just">
              <a:defRPr/>
            </a:pPr>
            <a:endParaRPr kern="0" dirty="0" smtClean="0">
              <a:solidFill>
                <a:srgbClr val="FF0000"/>
              </a:solidFill>
            </a:endParaRPr>
          </a:p>
          <a:p>
            <a:pPr marL="514350" indent="-514350" algn="just">
              <a:defRPr/>
            </a:pPr>
            <a:endParaRPr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3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382363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REFERÊNCIAS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68000" y="1375023"/>
            <a:ext cx="8208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>
                <a:latin typeface="+mj-lt"/>
                <a:cs typeface="Arial" panose="020B0604020202020204" pitchFamily="34" charset="0"/>
              </a:rPr>
              <a:t>PAIVA, Manoel. Matemática. 2.ed. volume único. São Paulo: Moderna, 2006.</a:t>
            </a:r>
          </a:p>
          <a:p>
            <a:pPr marL="0" indent="0">
              <a:buNone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marL="0" indent="0" algn="just">
              <a:buNone/>
              <a:defRPr/>
            </a:pPr>
            <a:r>
              <a:rPr lang="pt-BR" altLang="pt-BR" sz="2000" dirty="0">
                <a:latin typeface="+mj-lt"/>
                <a:cs typeface="Arial" panose="020B0604020202020204" pitchFamily="34" charset="0"/>
              </a:rPr>
              <a:t>PERNAMBUCO. Parâmetros na Sala de Aula. Matemática. Ensino Fundamental e Médio. Recife: SE, 2013.</a:t>
            </a:r>
          </a:p>
          <a:p>
            <a:pPr marL="0" lvl="0" indent="0" algn="just">
              <a:buNone/>
              <a:defRPr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marL="0" lvl="0" indent="0" algn="just">
              <a:buNone/>
              <a:defRPr/>
            </a:pPr>
            <a:r>
              <a:rPr lang="pt-BR" sz="2000" dirty="0">
                <a:latin typeface="+mj-lt"/>
                <a:cs typeface="Arial" panose="020B0604020202020204" pitchFamily="34" charset="0"/>
              </a:rPr>
              <a:t>PERNAMBUCO. Base Curricular Comum para as redes públicas de ensino: matemática. Recife: SE, 2008.</a:t>
            </a:r>
          </a:p>
          <a:p>
            <a:pPr marL="0" lvl="0" indent="0" algn="just">
              <a:buNone/>
              <a:defRPr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marL="0" lvl="0" indent="0" algn="just">
              <a:buNone/>
              <a:defRPr/>
            </a:pPr>
            <a:r>
              <a:rPr lang="pt-BR" sz="2000" dirty="0">
                <a:latin typeface="+mj-lt"/>
                <a:cs typeface="Arial" panose="020B0604020202020204" pitchFamily="34" charset="0"/>
              </a:rPr>
              <a:t>PERNAMBUCO. Orientações teórico-metodológicas. Matemática. Ensino Médio. Recife: SE, 2008.</a:t>
            </a:r>
          </a:p>
          <a:p>
            <a:pPr marL="0" indent="0" algn="just">
              <a:buNone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+mj-lt"/>
                <a:cs typeface="Arial" panose="020B0604020202020204" pitchFamily="34" charset="0"/>
              </a:rPr>
              <a:t>SMOLE, Kátia </a:t>
            </a:r>
            <a:r>
              <a:rPr lang="pt-BR" sz="2000" dirty="0" err="1">
                <a:latin typeface="+mj-lt"/>
                <a:cs typeface="Arial" panose="020B0604020202020204" pitchFamily="34" charset="0"/>
              </a:rPr>
              <a:t>Stocco</a:t>
            </a:r>
            <a:r>
              <a:rPr lang="pt-BR" sz="2000" dirty="0">
                <a:latin typeface="+mj-lt"/>
                <a:cs typeface="Arial" panose="020B0604020202020204" pitchFamily="34" charset="0"/>
              </a:rPr>
              <a:t>; DINIZ, Maria Ignez. Matemática Ensino Médio. Volume </a:t>
            </a:r>
            <a:r>
              <a:rPr lang="pt-BR" sz="2000" dirty="0" smtClean="0">
                <a:latin typeface="+mj-lt"/>
                <a:cs typeface="Arial" panose="020B0604020202020204" pitchFamily="34" charset="0"/>
              </a:rPr>
              <a:t>1. </a:t>
            </a:r>
            <a:r>
              <a:rPr lang="pt-BR" sz="2000" dirty="0">
                <a:latin typeface="+mj-lt"/>
                <a:cs typeface="Arial" panose="020B0604020202020204" pitchFamily="34" charset="0"/>
              </a:rPr>
              <a:t>São Paulo: Saraiva, </a:t>
            </a:r>
            <a:r>
              <a:rPr lang="pt-BR" sz="2000" dirty="0" smtClean="0">
                <a:latin typeface="+mj-lt"/>
                <a:cs typeface="Arial" panose="020B0604020202020204" pitchFamily="34" charset="0"/>
              </a:rPr>
              <a:t>2013.  </a:t>
            </a: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+mj-lt"/>
                <a:cs typeface="Arial" panose="020B0604020202020204" pitchFamily="34" charset="0"/>
              </a:rPr>
              <a:t>SOUZA, </a:t>
            </a:r>
            <a:r>
              <a:rPr lang="pt-BR" sz="2000" dirty="0" err="1">
                <a:latin typeface="+mj-lt"/>
                <a:cs typeface="Arial" panose="020B0604020202020204" pitchFamily="34" charset="0"/>
              </a:rPr>
              <a:t>Joamir</a:t>
            </a:r>
            <a:r>
              <a:rPr lang="pt-BR" sz="2000" dirty="0">
                <a:latin typeface="+mj-lt"/>
                <a:cs typeface="Arial" panose="020B0604020202020204" pitchFamily="34" charset="0"/>
              </a:rPr>
              <a:t>. Novo Olhar Matemática. Volume </a:t>
            </a:r>
            <a:r>
              <a:rPr lang="pt-BR" sz="2000" dirty="0" smtClean="0">
                <a:latin typeface="+mj-lt"/>
                <a:cs typeface="Arial" panose="020B0604020202020204" pitchFamily="34" charset="0"/>
              </a:rPr>
              <a:t>1. </a:t>
            </a:r>
            <a:r>
              <a:rPr lang="pt-BR" sz="2000" dirty="0">
                <a:latin typeface="+mj-lt"/>
                <a:cs typeface="Arial" panose="020B0604020202020204" pitchFamily="34" charset="0"/>
              </a:rPr>
              <a:t>São Paulo: FTD, 2010.  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640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5265" y="548680"/>
            <a:ext cx="847531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TORRE DE HANOI – O PROBLEMA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18145" y="2060848"/>
            <a:ext cx="41764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 smtClean="0">
                <a:latin typeface="+mj-lt"/>
                <a:cs typeface="Times New Roman" pitchFamily="18" charset="0"/>
              </a:rPr>
              <a:t>Para cada quantidade de discos, conforme quadro ao lado, determine o número mínimo de movimentos.   </a:t>
            </a:r>
            <a:endParaRPr lang="pt-BR" sz="2200" dirty="0">
              <a:latin typeface="+mj-lt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67844"/>
              </p:ext>
            </p:extLst>
          </p:nvPr>
        </p:nvGraphicFramePr>
        <p:xfrm>
          <a:off x="5076056" y="2066155"/>
          <a:ext cx="3456384" cy="352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</a:tblGrid>
              <a:tr h="64228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+mj-lt"/>
                        </a:rPr>
                        <a:t>Nº DE DISCOS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+mj-lt"/>
                        </a:rPr>
                        <a:t>QUANTIDADE MÍNIMA DE MOV.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</a:tr>
              <a:tr h="464425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rgbClr val="FF0000"/>
                          </a:solidFill>
                          <a:latin typeface="+mj-lt"/>
                          <a:cs typeface="Times New Roman" pitchFamily="18" charset="0"/>
                        </a:rPr>
                        <a:t>0</a:t>
                      </a:r>
                      <a:endParaRPr lang="pt-BR" sz="1900" dirty="0">
                        <a:solidFill>
                          <a:srgbClr val="FF00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900" dirty="0">
                        <a:solidFill>
                          <a:srgbClr val="FF00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501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rgbClr val="FF0000"/>
                          </a:solidFill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lang="pt-BR" sz="1900" dirty="0">
                        <a:solidFill>
                          <a:srgbClr val="FF00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900" dirty="0">
                        <a:solidFill>
                          <a:srgbClr val="FF00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501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rgbClr val="FF0000"/>
                          </a:solidFill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lang="pt-BR" sz="1900" dirty="0">
                        <a:solidFill>
                          <a:srgbClr val="FF00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900" dirty="0">
                        <a:solidFill>
                          <a:srgbClr val="FF00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501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rgbClr val="FF0000"/>
                          </a:solidFill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lang="pt-BR" sz="1900" dirty="0">
                        <a:solidFill>
                          <a:srgbClr val="FF00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900" dirty="0">
                        <a:solidFill>
                          <a:srgbClr val="FF00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501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rgbClr val="FF0000"/>
                          </a:solidFill>
                          <a:latin typeface="+mj-lt"/>
                          <a:cs typeface="Times New Roman" pitchFamily="18" charset="0"/>
                        </a:rPr>
                        <a:t>4</a:t>
                      </a:r>
                      <a:endParaRPr lang="pt-BR" sz="1900" dirty="0">
                        <a:solidFill>
                          <a:srgbClr val="FF00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900" dirty="0">
                        <a:solidFill>
                          <a:srgbClr val="FF00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418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rgbClr val="FF0000"/>
                          </a:solidFill>
                          <a:latin typeface="+mj-lt"/>
                          <a:cs typeface="Times New Roman" pitchFamily="18" charset="0"/>
                        </a:rPr>
                        <a:t>5</a:t>
                      </a:r>
                      <a:endParaRPr lang="pt-BR" sz="1900" dirty="0">
                        <a:solidFill>
                          <a:srgbClr val="FF00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900" dirty="0">
                        <a:solidFill>
                          <a:srgbClr val="FF00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7561185" y="29969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561185" y="35186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1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561185" y="38880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3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561185" y="43691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7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497065" y="47385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15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497065" y="51571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31</a:t>
            </a:r>
            <a:endParaRPr lang="pt-B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05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5265" y="548680"/>
            <a:ext cx="847531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TORRE DE HANOI – GENERALIZANDO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83568" y="1916832"/>
            <a:ext cx="417646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 smtClean="0">
                <a:latin typeface="+mj-lt"/>
                <a:cs typeface="Times New Roman" pitchFamily="18" charset="0"/>
              </a:rPr>
              <a:t>Considere uma torre com </a:t>
            </a:r>
            <a:r>
              <a:rPr lang="pt-BR" sz="2600" b="1" dirty="0" smtClean="0">
                <a:latin typeface="+mj-lt"/>
                <a:cs typeface="Times New Roman" pitchFamily="18" charset="0"/>
              </a:rPr>
              <a:t>n </a:t>
            </a:r>
            <a:r>
              <a:rPr lang="pt-BR" sz="2600" dirty="0" smtClean="0">
                <a:latin typeface="+mj-lt"/>
                <a:cs typeface="Times New Roman" pitchFamily="18" charset="0"/>
              </a:rPr>
              <a:t>discos, </a:t>
            </a:r>
            <a:r>
              <a:rPr lang="pt-BR" sz="2600" i="1" dirty="0" smtClean="0">
                <a:latin typeface="+mj-lt"/>
                <a:cs typeface="Times New Roman" pitchFamily="18" charset="0"/>
              </a:rPr>
              <a:t>qual o número mínimo de movimentos </a:t>
            </a:r>
            <a:r>
              <a:rPr lang="pt-BR" sz="2600" dirty="0" smtClean="0">
                <a:latin typeface="+mj-lt"/>
                <a:cs typeface="Times New Roman" pitchFamily="18" charset="0"/>
              </a:rPr>
              <a:t>para dispor todos os </a:t>
            </a:r>
            <a:r>
              <a:rPr lang="pt-BR" sz="2600" b="1" dirty="0" smtClean="0">
                <a:latin typeface="+mj-lt"/>
                <a:cs typeface="Times New Roman" pitchFamily="18" charset="0"/>
              </a:rPr>
              <a:t>n</a:t>
            </a:r>
            <a:r>
              <a:rPr lang="pt-BR" sz="2600" dirty="0" smtClean="0">
                <a:latin typeface="+mj-lt"/>
                <a:cs typeface="Times New Roman" pitchFamily="18" charset="0"/>
              </a:rPr>
              <a:t> discos de uma haste à outra?</a:t>
            </a:r>
            <a:endParaRPr lang="pt-BR" sz="2200" dirty="0">
              <a:latin typeface="+mj-lt"/>
            </a:endParaRPr>
          </a:p>
        </p:txBody>
      </p:sp>
      <p:pic>
        <p:nvPicPr>
          <p:cNvPr id="10" name="Picture 2" descr="Torre de Hanoi  pequena j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57102"/>
            <a:ext cx="2808312" cy="210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3"/>
          <p:cNvSpPr txBox="1">
            <a:spLocks noChangeArrowheads="1"/>
          </p:cNvSpPr>
          <p:nvPr/>
        </p:nvSpPr>
        <p:spPr bwMode="auto">
          <a:xfrm rot="16200000">
            <a:off x="7197387" y="3030051"/>
            <a:ext cx="21062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000" dirty="0">
                <a:solidFill>
                  <a:schemeClr val="tx1"/>
                </a:solidFill>
                <a:cs typeface="Arial" charset="0"/>
              </a:rPr>
              <a:t>Disponível em </a:t>
            </a:r>
            <a:r>
              <a:rPr lang="pt-BR" altLang="pt-BR" sz="1000" dirty="0">
                <a:solidFill>
                  <a:schemeClr val="tx1"/>
                </a:solidFill>
                <a:cs typeface="Arial" charset="0"/>
                <a:hlinkClick r:id="rId4"/>
              </a:rPr>
              <a:t>http://</a:t>
            </a:r>
            <a:r>
              <a:rPr lang="pt-BR" altLang="pt-BR" sz="1000" dirty="0" smtClean="0">
                <a:solidFill>
                  <a:schemeClr val="tx1"/>
                </a:solidFill>
                <a:cs typeface="Arial" charset="0"/>
                <a:hlinkClick r:id="rId4"/>
              </a:rPr>
              <a:t>www.elo7.com.br/torre-de-hanoi-pequena-jogo/dp/133409</a:t>
            </a:r>
            <a:r>
              <a:rPr lang="pt-BR" altLang="pt-BR" sz="1000" dirty="0" smtClean="0">
                <a:solidFill>
                  <a:schemeClr val="tx1"/>
                </a:solidFill>
                <a:cs typeface="Arial" charset="0"/>
              </a:rPr>
              <a:t>, </a:t>
            </a:r>
            <a:r>
              <a:rPr lang="pt-BR" altLang="pt-BR" sz="1000" dirty="0">
                <a:solidFill>
                  <a:schemeClr val="tx1"/>
                </a:solidFill>
                <a:cs typeface="Arial" charset="0"/>
              </a:rPr>
              <a:t>acesso em </a:t>
            </a:r>
            <a:r>
              <a:rPr lang="pt-BR" altLang="pt-BR" sz="1000" dirty="0" smtClean="0">
                <a:solidFill>
                  <a:schemeClr val="tx1"/>
                </a:solidFill>
                <a:cs typeface="Arial" charset="0"/>
              </a:rPr>
              <a:t>20/07/2015</a:t>
            </a:r>
            <a:endParaRPr lang="pt-BR" altLang="pt-BR" sz="1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83568" y="5085184"/>
            <a:ext cx="7920880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 smtClean="0">
                <a:latin typeface="+mj-lt"/>
                <a:cs typeface="Times New Roman" pitchFamily="18" charset="0"/>
              </a:rPr>
              <a:t>Perceba que, para </a:t>
            </a:r>
            <a:r>
              <a:rPr lang="pt-BR" sz="2600" b="1" dirty="0" smtClean="0">
                <a:latin typeface="+mj-lt"/>
                <a:cs typeface="Times New Roman" pitchFamily="18" charset="0"/>
              </a:rPr>
              <a:t>n</a:t>
            </a:r>
            <a:r>
              <a:rPr lang="pt-BR" sz="2600" dirty="0" smtClean="0">
                <a:latin typeface="+mj-lt"/>
                <a:cs typeface="Times New Roman" pitchFamily="18" charset="0"/>
              </a:rPr>
              <a:t> discos, o número mínimo de movimentos é </a:t>
            </a:r>
            <a:r>
              <a:rPr lang="pt-BR" sz="2600" b="1" dirty="0" smtClean="0">
                <a:latin typeface="+mj-lt"/>
                <a:cs typeface="Times New Roman" pitchFamily="18" charset="0"/>
              </a:rPr>
              <a:t>2</a:t>
            </a:r>
            <a:r>
              <a:rPr lang="pt-BR" sz="2600" b="1" baseline="30000" dirty="0" smtClean="0">
                <a:latin typeface="+mj-lt"/>
                <a:cs typeface="Times New Roman" pitchFamily="18" charset="0"/>
              </a:rPr>
              <a:t>n</a:t>
            </a:r>
            <a:r>
              <a:rPr lang="pt-BR" sz="2600" b="1" dirty="0" smtClean="0">
                <a:latin typeface="+mj-lt"/>
                <a:cs typeface="Times New Roman" pitchFamily="18" charset="0"/>
              </a:rPr>
              <a:t> – 1.</a:t>
            </a:r>
            <a:r>
              <a:rPr lang="pt-BR" sz="2600" dirty="0" smtClean="0">
                <a:latin typeface="+mj-lt"/>
                <a:cs typeface="Times New Roman" pitchFamily="18" charset="0"/>
              </a:rPr>
              <a:t>  </a:t>
            </a:r>
            <a:endParaRPr lang="pt-BR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339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5265" y="548680"/>
            <a:ext cx="8475311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BRINCANCO COM A TORRE DE HANOI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83568" y="1556792"/>
            <a:ext cx="4176464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+mj-lt"/>
                <a:cs typeface="Times New Roman" pitchFamily="18" charset="0"/>
              </a:rPr>
              <a:t>Brincando com a Torre de </a:t>
            </a:r>
            <a:r>
              <a:rPr lang="pt-BR" sz="2400" dirty="0" err="1" smtClean="0">
                <a:latin typeface="+mj-lt"/>
                <a:cs typeface="Times New Roman" pitchFamily="18" charset="0"/>
              </a:rPr>
              <a:t>Hanoi</a:t>
            </a:r>
            <a:r>
              <a:rPr lang="pt-BR" sz="2400" dirty="0" smtClean="0">
                <a:latin typeface="+mj-lt"/>
                <a:cs typeface="Times New Roman" pitchFamily="18" charset="0"/>
              </a:rPr>
              <a:t> com uma certa quantidade de discos, Mateus dispôs todos os discos de uma haste à outra, utilizando a quantidade mínima de movimentos. </a:t>
            </a:r>
            <a:endParaRPr lang="pt-BR" sz="2400" dirty="0">
              <a:latin typeface="+mj-lt"/>
            </a:endParaRPr>
          </a:p>
        </p:txBody>
      </p:sp>
      <p:pic>
        <p:nvPicPr>
          <p:cNvPr id="10" name="Picture 2" descr="Torre de Hanoi  pequena j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81038"/>
            <a:ext cx="2808312" cy="210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3"/>
          <p:cNvSpPr txBox="1">
            <a:spLocks noChangeArrowheads="1"/>
          </p:cNvSpPr>
          <p:nvPr/>
        </p:nvSpPr>
        <p:spPr bwMode="auto">
          <a:xfrm rot="16200000">
            <a:off x="7269395" y="2453987"/>
            <a:ext cx="21062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000" dirty="0">
                <a:solidFill>
                  <a:schemeClr val="tx1"/>
                </a:solidFill>
                <a:cs typeface="Arial" charset="0"/>
              </a:rPr>
              <a:t>Disponível em </a:t>
            </a:r>
            <a:r>
              <a:rPr lang="pt-BR" altLang="pt-BR" sz="1000" dirty="0">
                <a:solidFill>
                  <a:schemeClr val="tx1"/>
                </a:solidFill>
                <a:cs typeface="Arial" charset="0"/>
                <a:hlinkClick r:id="rId4"/>
              </a:rPr>
              <a:t>http://</a:t>
            </a:r>
            <a:r>
              <a:rPr lang="pt-BR" altLang="pt-BR" sz="1000" dirty="0" smtClean="0">
                <a:solidFill>
                  <a:schemeClr val="tx1"/>
                </a:solidFill>
                <a:cs typeface="Arial" charset="0"/>
                <a:hlinkClick r:id="rId4"/>
              </a:rPr>
              <a:t>www.elo7.com.br/torre-de-hanoi-pequena-jogo/dp/133409</a:t>
            </a:r>
            <a:r>
              <a:rPr lang="pt-BR" altLang="pt-BR" sz="1000" dirty="0" smtClean="0">
                <a:solidFill>
                  <a:schemeClr val="tx1"/>
                </a:solidFill>
                <a:cs typeface="Arial" charset="0"/>
              </a:rPr>
              <a:t>, </a:t>
            </a:r>
            <a:r>
              <a:rPr lang="pt-BR" altLang="pt-BR" sz="1000" dirty="0">
                <a:solidFill>
                  <a:schemeClr val="tx1"/>
                </a:solidFill>
                <a:cs typeface="Arial" charset="0"/>
              </a:rPr>
              <a:t>acesso em </a:t>
            </a:r>
            <a:r>
              <a:rPr lang="pt-BR" altLang="pt-BR" sz="1000" dirty="0" smtClean="0">
                <a:solidFill>
                  <a:schemeClr val="tx1"/>
                </a:solidFill>
                <a:cs typeface="Arial" charset="0"/>
              </a:rPr>
              <a:t>20/07/2015</a:t>
            </a:r>
            <a:endParaRPr lang="pt-BR" altLang="pt-BR" sz="1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20080" y="4961448"/>
            <a:ext cx="7956376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cs typeface="Times New Roman" pitchFamily="18" charset="0"/>
              </a:rPr>
              <a:t>Sabendo que ele realizou 511 movimentos, determine a quantidade de </a:t>
            </a:r>
            <a:r>
              <a:rPr lang="pt-BR" sz="2400" b="1" dirty="0" smtClean="0">
                <a:cs typeface="Times New Roman" pitchFamily="18" charset="0"/>
              </a:rPr>
              <a:t>discos que ele utilizou na torre.</a:t>
            </a:r>
            <a:r>
              <a:rPr lang="pt-BR" sz="2400" dirty="0" smtClean="0">
                <a:cs typeface="Times New Roman" pitchFamily="18" charset="0"/>
              </a:rPr>
              <a:t>        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2576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DOBRANDO PAPEL EU CHEGO AO CÉU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68000" y="1484784"/>
            <a:ext cx="8208000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500" dirty="0" smtClean="0">
                <a:latin typeface="+mj-lt"/>
                <a:cs typeface="Times New Roman" pitchFamily="18" charset="0"/>
              </a:rPr>
              <a:t>Quantas dobras devem ser </a:t>
            </a:r>
            <a:r>
              <a:rPr lang="pt-BR" sz="2500" dirty="0" smtClean="0">
                <a:latin typeface="+mj-lt"/>
                <a:cs typeface="Times New Roman" pitchFamily="18" charset="0"/>
              </a:rPr>
              <a:t>realizadas </a:t>
            </a:r>
            <a:r>
              <a:rPr lang="pt-BR" sz="2500" dirty="0" smtClean="0">
                <a:latin typeface="+mj-lt"/>
                <a:cs typeface="Times New Roman" pitchFamily="18" charset="0"/>
              </a:rPr>
              <a:t>numa folha de papel com um milímetro de espessura, para que </a:t>
            </a:r>
            <a:r>
              <a:rPr lang="pt-BR" sz="2500" dirty="0" smtClean="0">
                <a:latin typeface="+mj-lt"/>
                <a:cs typeface="Times New Roman" pitchFamily="18" charset="0"/>
              </a:rPr>
              <a:t>a altura </a:t>
            </a:r>
            <a:r>
              <a:rPr lang="pt-BR" sz="2500" dirty="0" smtClean="0">
                <a:latin typeface="+mj-lt"/>
                <a:cs typeface="Times New Roman" pitchFamily="18" charset="0"/>
              </a:rPr>
              <a:t>do papel alcance </a:t>
            </a:r>
            <a:r>
              <a:rPr lang="pt-BR" sz="2500" dirty="0" smtClean="0">
                <a:latin typeface="+mj-lt"/>
                <a:cs typeface="Times New Roman" pitchFamily="18" charset="0"/>
              </a:rPr>
              <a:t>o pé direito de </a:t>
            </a:r>
            <a:r>
              <a:rPr lang="pt-BR" sz="2500" dirty="0" smtClean="0">
                <a:latin typeface="+mj-lt"/>
                <a:cs typeface="Times New Roman" pitchFamily="18" charset="0"/>
              </a:rPr>
              <a:t>uma sala com cerca de 4 m </a:t>
            </a:r>
            <a:r>
              <a:rPr lang="pt-BR" sz="2500" dirty="0" smtClean="0">
                <a:latin typeface="+mj-lt"/>
                <a:cs typeface="Times New Roman" pitchFamily="18" charset="0"/>
              </a:rPr>
              <a:t>de </a:t>
            </a:r>
            <a:r>
              <a:rPr lang="pt-BR" sz="2500" dirty="0" smtClean="0">
                <a:latin typeface="+mj-lt"/>
                <a:cs typeface="Times New Roman" pitchFamily="18" charset="0"/>
              </a:rPr>
              <a:t>altura? </a:t>
            </a:r>
            <a:endParaRPr lang="pt-BR" sz="25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6" r="28105" b="16667"/>
          <a:stretch/>
        </p:blipFill>
        <p:spPr bwMode="auto">
          <a:xfrm>
            <a:off x="755576" y="3587424"/>
            <a:ext cx="2411028" cy="2111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6" r="17681"/>
          <a:stretch/>
        </p:blipFill>
        <p:spPr bwMode="auto">
          <a:xfrm>
            <a:off x="3275856" y="3587424"/>
            <a:ext cx="2431921" cy="2111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4" t="17664" r="28527"/>
          <a:stretch/>
        </p:blipFill>
        <p:spPr bwMode="auto">
          <a:xfrm>
            <a:off x="5796136" y="3587423"/>
            <a:ext cx="2431921" cy="2111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13"/>
          <p:cNvSpPr txBox="1">
            <a:spLocks noChangeArrowheads="1"/>
          </p:cNvSpPr>
          <p:nvPr/>
        </p:nvSpPr>
        <p:spPr bwMode="auto">
          <a:xfrm rot="16200000">
            <a:off x="7284203" y="4485020"/>
            <a:ext cx="21062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000" dirty="0" smtClean="0">
                <a:solidFill>
                  <a:schemeClr val="tx1"/>
                </a:solidFill>
                <a:cs typeface="Arial" charset="0"/>
              </a:rPr>
              <a:t>Imagens produzidas pelo autor</a:t>
            </a:r>
            <a:endParaRPr lang="pt-BR" altLang="pt-BR" sz="1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57081" y="5795972"/>
            <a:ext cx="757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cs typeface="Times New Roman" pitchFamily="18" charset="0"/>
              </a:rPr>
              <a:t>Chama-se pé direito a altura que vai do piso ao teto de uma construção.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168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ANALISANDO A SITUAÇÃO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1" name="Picture 2" descr="File:Jonata Boy with headphone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3320" y="1772815"/>
            <a:ext cx="3213056" cy="3213056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 rot="16200000">
            <a:off x="6785689" y="3095559"/>
            <a:ext cx="32266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 disponível em </a:t>
            </a:r>
            <a:r>
              <a:rPr lang="pt-BR" sz="1000" dirty="0" smtClean="0">
                <a:hlinkClick r:id="rId5"/>
              </a:rPr>
              <a:t>http://commons.wikimedia.org/wiki/File:Jonata_Boy_with_headphone.svg</a:t>
            </a:r>
            <a:r>
              <a:rPr lang="pt-BR" sz="1000" dirty="0" smtClean="0"/>
              <a:t>, acesso em 25/07/2015</a:t>
            </a:r>
            <a:endParaRPr lang="pt-BR" sz="1000" dirty="0"/>
          </a:p>
        </p:txBody>
      </p:sp>
      <p:sp>
        <p:nvSpPr>
          <p:cNvPr id="13" name="Texto explicativo retangular 12"/>
          <p:cNvSpPr/>
          <p:nvPr/>
        </p:nvSpPr>
        <p:spPr>
          <a:xfrm>
            <a:off x="683568" y="2060848"/>
            <a:ext cx="3528392" cy="1728192"/>
          </a:xfrm>
          <a:prstGeom prst="wedgeRectCallout">
            <a:avLst>
              <a:gd name="adj1" fmla="val 68432"/>
              <a:gd name="adj2" fmla="val -26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2600" dirty="0" smtClean="0">
              <a:latin typeface="+mj-lt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2600" dirty="0">
              <a:latin typeface="+mj-lt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latin typeface="+mj-lt"/>
                <a:cs typeface="Arial" panose="020B0604020202020204" pitchFamily="34" charset="0"/>
              </a:rPr>
              <a:t>Você já resolveu algum problema parecido com este?</a:t>
            </a:r>
            <a:r>
              <a:rPr lang="pt-BR" dirty="0" smtClean="0">
                <a:latin typeface="+mj-lt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endParaRPr lang="pt-BR" b="1" i="1" dirty="0">
              <a:latin typeface="+mj-lt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pt-BR" b="1" i="1" dirty="0" smtClean="0">
              <a:latin typeface="+mj-lt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pt-BR" b="1" i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83568" y="5013176"/>
            <a:ext cx="792088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+mj-lt"/>
                <a:cs typeface="Times New Roman" pitchFamily="18" charset="0"/>
              </a:rPr>
              <a:t>Vamos organizar um quadro para anotar a resposta de alguns  de vocês.</a:t>
            </a: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478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1º ano, Equações Exponenciais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PALPITE DE CADA ESTUDANTE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178218"/>
              </p:ext>
            </p:extLst>
          </p:nvPr>
        </p:nvGraphicFramePr>
        <p:xfrm>
          <a:off x="320675" y="1700808"/>
          <a:ext cx="5187430" cy="446450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593715"/>
                <a:gridCol w="2593715"/>
              </a:tblGrid>
              <a:tr h="744081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NOME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Nº DE DOBRAS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204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204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204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204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204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204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204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204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204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204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9" name="Picture 2" descr="File:Jonata Boy with headphone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1489" y="1505811"/>
            <a:ext cx="2198645" cy="2198645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 rot="16200000">
            <a:off x="7342851" y="2206148"/>
            <a:ext cx="2171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 disponível em </a:t>
            </a:r>
            <a:r>
              <a:rPr lang="pt-BR" sz="1000" dirty="0" smtClean="0">
                <a:hlinkClick r:id="rId5"/>
              </a:rPr>
              <a:t>http://commons.wikimedia.org/wiki/File:Jonata_Boy_with_headphone.svg</a:t>
            </a:r>
            <a:r>
              <a:rPr lang="pt-BR" sz="1000" dirty="0" smtClean="0"/>
              <a:t>, acesso em 25/07/2015</a:t>
            </a:r>
            <a:endParaRPr lang="pt-BR" sz="1000" dirty="0"/>
          </a:p>
        </p:txBody>
      </p:sp>
      <p:sp>
        <p:nvSpPr>
          <p:cNvPr id="15" name="Texto explicativo retangular 14"/>
          <p:cNvSpPr/>
          <p:nvPr/>
        </p:nvSpPr>
        <p:spPr>
          <a:xfrm>
            <a:off x="5797306" y="3789041"/>
            <a:ext cx="2969326" cy="2376263"/>
          </a:xfrm>
          <a:prstGeom prst="wedgeRectCallout">
            <a:avLst>
              <a:gd name="adj1" fmla="val 6309"/>
              <a:gd name="adj2" fmla="val -60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2600" dirty="0" smtClean="0">
              <a:latin typeface="+mj-lt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000" dirty="0" smtClean="0">
                <a:latin typeface="+mj-lt"/>
                <a:cs typeface="Arial" panose="020B0604020202020204" pitchFamily="34" charset="0"/>
              </a:rPr>
              <a:t>Quem será que acertou ou chegou mais perto da resposta correta?</a:t>
            </a:r>
          </a:p>
          <a:p>
            <a:pPr algn="ctr">
              <a:lnSpc>
                <a:spcPct val="150000"/>
              </a:lnSpc>
            </a:pPr>
            <a:r>
              <a:rPr lang="pt-BR" b="1" i="1" dirty="0" smtClean="0">
                <a:latin typeface="+mj-lt"/>
                <a:cs typeface="Arial" panose="020B0604020202020204" pitchFamily="34" charset="0"/>
              </a:rPr>
              <a:t>Vamos saber no final da aula!</a:t>
            </a:r>
            <a:endParaRPr lang="pt-BR" b="1" i="1" dirty="0">
              <a:latin typeface="+mj-lt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pt-BR" b="1" i="1" dirty="0" smtClean="0">
              <a:latin typeface="+mj-lt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pt-BR" b="1" i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92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3201</Words>
  <Application>Microsoft Office PowerPoint</Application>
  <PresentationFormat>Apresentação na tela (4:3)</PresentationFormat>
  <Paragraphs>399</Paragraphs>
  <Slides>34</Slides>
  <Notes>34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34</vt:i4>
      </vt:variant>
    </vt:vector>
  </HeadingPairs>
  <TitlesOfParts>
    <vt:vector size="36" baseType="lpstr">
      <vt:lpstr>Tema do Office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User</cp:lastModifiedBy>
  <cp:revision>197</cp:revision>
  <dcterms:created xsi:type="dcterms:W3CDTF">2011-07-13T12:53:46Z</dcterms:created>
  <dcterms:modified xsi:type="dcterms:W3CDTF">2015-07-26T01:01:51Z</dcterms:modified>
</cp:coreProperties>
</file>