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88" r:id="rId2"/>
    <p:sldId id="289" r:id="rId3"/>
    <p:sldId id="290" r:id="rId4"/>
    <p:sldId id="291" r:id="rId5"/>
    <p:sldId id="292" r:id="rId6"/>
    <p:sldId id="293" r:id="rId7"/>
    <p:sldId id="295" r:id="rId8"/>
    <p:sldId id="296" r:id="rId9"/>
    <p:sldId id="299" r:id="rId10"/>
    <p:sldId id="300" r:id="rId11"/>
    <p:sldId id="301" r:id="rId12"/>
    <p:sldId id="302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19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249A5C-5417-470C-8263-E8BBC66812B3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1DA891-5D1C-42B6-B9F7-A82DB73B80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147483647 w 794"/>
                <a:gd name="T1" fmla="*/ 694403372 h 414"/>
                <a:gd name="T2" fmla="*/ 2147483647 w 794"/>
                <a:gd name="T3" fmla="*/ 559196143 h 414"/>
                <a:gd name="T4" fmla="*/ 2147483647 w 794"/>
                <a:gd name="T5" fmla="*/ 369499068 h 414"/>
                <a:gd name="T6" fmla="*/ 1227229359 w 794"/>
                <a:gd name="T7" fmla="*/ 0 h 414"/>
                <a:gd name="T8" fmla="*/ 395806202 w 794"/>
                <a:gd name="T9" fmla="*/ 35007909 h 414"/>
                <a:gd name="T10" fmla="*/ 0 w 794"/>
                <a:gd name="T11" fmla="*/ 146040743 h 414"/>
                <a:gd name="T12" fmla="*/ 482353713 w 794"/>
                <a:gd name="T13" fmla="*/ 272727544 h 414"/>
                <a:gd name="T14" fmla="*/ 2147483647 w 794"/>
                <a:gd name="T15" fmla="*/ 719463210 h 414"/>
                <a:gd name="T16" fmla="*/ 2147483647 w 794"/>
                <a:gd name="T17" fmla="*/ 690856238 h 414"/>
                <a:gd name="T18" fmla="*/ 2147483647 w 794"/>
                <a:gd name="T19" fmla="*/ 727857307 h 414"/>
                <a:gd name="T20" fmla="*/ 2147483647 w 794"/>
                <a:gd name="T21" fmla="*/ 694403372 h 414"/>
                <a:gd name="T22" fmla="*/ 2147483647 w 794"/>
                <a:gd name="T23" fmla="*/ 694403372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35344 w 1586"/>
                <a:gd name="T1" fmla="*/ 0 h 821"/>
                <a:gd name="T2" fmla="*/ 343290 w 1586"/>
                <a:gd name="T3" fmla="*/ 13617 h 821"/>
                <a:gd name="T4" fmla="*/ 368288 w 1586"/>
                <a:gd name="T5" fmla="*/ 16740 h 821"/>
                <a:gd name="T6" fmla="*/ 409093 w 1586"/>
                <a:gd name="T7" fmla="*/ 20778 h 821"/>
                <a:gd name="T8" fmla="*/ 403681 w 1586"/>
                <a:gd name="T9" fmla="*/ 21542 h 821"/>
                <a:gd name="T10" fmla="*/ 348128 w 1586"/>
                <a:gd name="T11" fmla="*/ 20647 h 821"/>
                <a:gd name="T12" fmla="*/ 295274 w 1586"/>
                <a:gd name="T13" fmla="*/ 21281 h 821"/>
                <a:gd name="T14" fmla="*/ 10677 w 1586"/>
                <a:gd name="T15" fmla="*/ 7841 h 821"/>
                <a:gd name="T16" fmla="*/ 0 w 1586"/>
                <a:gd name="T17" fmla="*/ 3937 h 821"/>
                <a:gd name="T18" fmla="*/ 11840 w 1586"/>
                <a:gd name="T19" fmla="*/ 830 h 821"/>
                <a:gd name="T20" fmla="*/ 35344 w 1586"/>
                <a:gd name="T21" fmla="*/ 0 h 821"/>
                <a:gd name="T22" fmla="*/ 3534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8944 h 747"/>
                <a:gd name="T2" fmla="*/ 247689 w 1049"/>
                <a:gd name="T3" fmla="*/ 20574 h 747"/>
                <a:gd name="T4" fmla="*/ 252296 w 1049"/>
                <a:gd name="T5" fmla="*/ 14709 h 747"/>
                <a:gd name="T6" fmla="*/ 281842 w 1049"/>
                <a:gd name="T7" fmla="*/ 11628 h 747"/>
                <a:gd name="T8" fmla="*/ 20953 w 1049"/>
                <a:gd name="T9" fmla="*/ 0 h 747"/>
                <a:gd name="T10" fmla="*/ 0 w 1049"/>
                <a:gd name="T11" fmla="*/ 3484 h 747"/>
                <a:gd name="T12" fmla="*/ 0 w 1049"/>
                <a:gd name="T13" fmla="*/ 8944 h 747"/>
                <a:gd name="T14" fmla="*/ 0 w 1049"/>
                <a:gd name="T15" fmla="*/ 8944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27831 w 150"/>
                  <a:gd name="T1" fmla="*/ 0 h 173"/>
                  <a:gd name="T2" fmla="*/ 10244 w 150"/>
                  <a:gd name="T3" fmla="*/ 1995 h 173"/>
                  <a:gd name="T4" fmla="*/ 0 w 150"/>
                  <a:gd name="T5" fmla="*/ 5205 h 173"/>
                  <a:gd name="T6" fmla="*/ 20250 w 150"/>
                  <a:gd name="T7" fmla="*/ 4811 h 173"/>
                  <a:gd name="T8" fmla="*/ 26086 w 150"/>
                  <a:gd name="T9" fmla="*/ 2542 h 173"/>
                  <a:gd name="T10" fmla="*/ 38064 w 150"/>
                  <a:gd name="T11" fmla="*/ 807 h 173"/>
                  <a:gd name="T12" fmla="*/ 27831 w 150"/>
                  <a:gd name="T13" fmla="*/ 0 h 173"/>
                  <a:gd name="T14" fmla="*/ 27831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41132 w 1684"/>
                  <a:gd name="T1" fmla="*/ 0 h 880"/>
                  <a:gd name="T2" fmla="*/ 16630 w 1684"/>
                  <a:gd name="T3" fmla="*/ 1399 h 880"/>
                  <a:gd name="T4" fmla="*/ 0 w 1684"/>
                  <a:gd name="T5" fmla="*/ 5594 h 880"/>
                  <a:gd name="T6" fmla="*/ 17738 w 1684"/>
                  <a:gd name="T7" fmla="*/ 9648 h 880"/>
                  <a:gd name="T8" fmla="*/ 311771 w 1684"/>
                  <a:gd name="T9" fmla="*/ 23307 h 880"/>
                  <a:gd name="T10" fmla="*/ 375112 w 1684"/>
                  <a:gd name="T11" fmla="*/ 22457 h 880"/>
                  <a:gd name="T12" fmla="*/ 426438 w 1684"/>
                  <a:gd name="T13" fmla="*/ 23659 h 880"/>
                  <a:gd name="T14" fmla="*/ 444247 w 1684"/>
                  <a:gd name="T15" fmla="*/ 21749 h 880"/>
                  <a:gd name="T16" fmla="*/ 396189 w 1684"/>
                  <a:gd name="T17" fmla="*/ 17845 h 880"/>
                  <a:gd name="T18" fmla="*/ 376662 w 1684"/>
                  <a:gd name="T19" fmla="*/ 13780 h 880"/>
                  <a:gd name="T20" fmla="*/ 361251 w 1684"/>
                  <a:gd name="T21" fmla="*/ 14170 h 880"/>
                  <a:gd name="T22" fmla="*/ 379561 w 1684"/>
                  <a:gd name="T23" fmla="*/ 17845 h 880"/>
                  <a:gd name="T24" fmla="*/ 416271 w 1684"/>
                  <a:gd name="T25" fmla="*/ 21764 h 880"/>
                  <a:gd name="T26" fmla="*/ 372786 w 1684"/>
                  <a:gd name="T27" fmla="*/ 21162 h 880"/>
                  <a:gd name="T28" fmla="*/ 321512 w 1684"/>
                  <a:gd name="T29" fmla="*/ 21862 h 880"/>
                  <a:gd name="T30" fmla="*/ 331001 w 1684"/>
                  <a:gd name="T31" fmla="*/ 17463 h 880"/>
                  <a:gd name="T32" fmla="*/ 352986 w 1684"/>
                  <a:gd name="T33" fmla="*/ 14467 h 880"/>
                  <a:gd name="T34" fmla="*/ 327249 w 1684"/>
                  <a:gd name="T35" fmla="*/ 14840 h 880"/>
                  <a:gd name="T36" fmla="*/ 307297 w 1684"/>
                  <a:gd name="T37" fmla="*/ 17705 h 880"/>
                  <a:gd name="T38" fmla="*/ 300516 w 1684"/>
                  <a:gd name="T39" fmla="*/ 21274 h 880"/>
                  <a:gd name="T40" fmla="*/ 28259 w 1684"/>
                  <a:gd name="T41" fmla="*/ 8332 h 880"/>
                  <a:gd name="T42" fmla="*/ 21040 w 1684"/>
                  <a:gd name="T43" fmla="*/ 5772 h 880"/>
                  <a:gd name="T44" fmla="*/ 27157 w 1684"/>
                  <a:gd name="T45" fmla="*/ 2570 h 880"/>
                  <a:gd name="T46" fmla="*/ 57152 w 1684"/>
                  <a:gd name="T47" fmla="*/ 0 h 880"/>
                  <a:gd name="T48" fmla="*/ 41132 w 1684"/>
                  <a:gd name="T49" fmla="*/ 0 h 880"/>
                  <a:gd name="T50" fmla="*/ 4113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6398 w 1190"/>
                  <a:gd name="T1" fmla="*/ 0 h 500"/>
                  <a:gd name="T2" fmla="*/ 313766 w 1190"/>
                  <a:gd name="T3" fmla="*/ 13102 h 500"/>
                  <a:gd name="T4" fmla="*/ 283514 w 1190"/>
                  <a:gd name="T5" fmla="*/ 13367 h 500"/>
                  <a:gd name="T6" fmla="*/ 0 w 1190"/>
                  <a:gd name="T7" fmla="*/ 721 h 500"/>
                  <a:gd name="T8" fmla="*/ 26398 w 1190"/>
                  <a:gd name="T9" fmla="*/ 0 h 500"/>
                  <a:gd name="T10" fmla="*/ 26398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31322 w 160"/>
                  <a:gd name="T1" fmla="*/ 0 h 335"/>
                  <a:gd name="T2" fmla="*/ 5129 w 160"/>
                  <a:gd name="T3" fmla="*/ 2702 h 335"/>
                  <a:gd name="T4" fmla="*/ 0 w 160"/>
                  <a:gd name="T5" fmla="*/ 5820 h 335"/>
                  <a:gd name="T6" fmla="*/ 8988 w 160"/>
                  <a:gd name="T7" fmla="*/ 7956 h 335"/>
                  <a:gd name="T8" fmla="*/ 25255 w 160"/>
                  <a:gd name="T9" fmla="*/ 8483 h 335"/>
                  <a:gd name="T10" fmla="*/ 20505 w 160"/>
                  <a:gd name="T11" fmla="*/ 3885 h 335"/>
                  <a:gd name="T12" fmla="*/ 43085 w 160"/>
                  <a:gd name="T13" fmla="*/ 443 h 335"/>
                  <a:gd name="T14" fmla="*/ 31322 w 160"/>
                  <a:gd name="T15" fmla="*/ 0 h 335"/>
                  <a:gd name="T16" fmla="*/ 31322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3622 w 489"/>
                  <a:gd name="T1" fmla="*/ 940 h 296"/>
                  <a:gd name="T2" fmla="*/ 40363 w 489"/>
                  <a:gd name="T3" fmla="*/ 1815 h 296"/>
                  <a:gd name="T4" fmla="*/ 81901 w 489"/>
                  <a:gd name="T5" fmla="*/ 3754 h 296"/>
                  <a:gd name="T6" fmla="*/ 111231 w 489"/>
                  <a:gd name="T7" fmla="*/ 6657 h 296"/>
                  <a:gd name="T8" fmla="*/ 82397 w 489"/>
                  <a:gd name="T9" fmla="*/ 6295 h 296"/>
                  <a:gd name="T10" fmla="*/ 35036 w 489"/>
                  <a:gd name="T11" fmla="*/ 4000 h 296"/>
                  <a:gd name="T12" fmla="*/ 12608 w 489"/>
                  <a:gd name="T13" fmla="*/ 2188 h 296"/>
                  <a:gd name="T14" fmla="*/ 26967 w 489"/>
                  <a:gd name="T15" fmla="*/ 4459 h 296"/>
                  <a:gd name="T16" fmla="*/ 68733 w 489"/>
                  <a:gd name="T17" fmla="*/ 7380 h 296"/>
                  <a:gd name="T18" fmla="*/ 117729 w 489"/>
                  <a:gd name="T19" fmla="*/ 8119 h 296"/>
                  <a:gd name="T20" fmla="*/ 123567 w 489"/>
                  <a:gd name="T21" fmla="*/ 6129 h 296"/>
                  <a:gd name="T22" fmla="*/ 99593 w 489"/>
                  <a:gd name="T23" fmla="*/ 3296 h 296"/>
                  <a:gd name="T24" fmla="*/ 42915 w 489"/>
                  <a:gd name="T25" fmla="*/ 475 h 296"/>
                  <a:gd name="T26" fmla="*/ 0 w 489"/>
                  <a:gd name="T27" fmla="*/ 0 h 296"/>
                  <a:gd name="T28" fmla="*/ 3622 w 489"/>
                  <a:gd name="T29" fmla="*/ 940 h 296"/>
                  <a:gd name="T30" fmla="*/ 3622 w 489"/>
                  <a:gd name="T31" fmla="*/ 94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9 w 794"/>
                <a:gd name="T1" fmla="*/ 1 h 414"/>
                <a:gd name="T2" fmla="*/ 17 w 794"/>
                <a:gd name="T3" fmla="*/ 1 h 414"/>
                <a:gd name="T4" fmla="*/ 13 w 794"/>
                <a:gd name="T5" fmla="*/ 1 h 414"/>
                <a:gd name="T6" fmla="*/ 2 w 794"/>
                <a:gd name="T7" fmla="*/ 0 h 414"/>
                <a:gd name="T8" fmla="*/ 2 w 794"/>
                <a:gd name="T9" fmla="*/ 1 h 414"/>
                <a:gd name="T10" fmla="*/ 0 w 794"/>
                <a:gd name="T11" fmla="*/ 1 h 414"/>
                <a:gd name="T12" fmla="*/ 2 w 794"/>
                <a:gd name="T13" fmla="*/ 1 h 414"/>
                <a:gd name="T14" fmla="*/ 13 w 794"/>
                <a:gd name="T15" fmla="*/ 1 h 414"/>
                <a:gd name="T16" fmla="*/ 17 w 794"/>
                <a:gd name="T17" fmla="*/ 1 h 414"/>
                <a:gd name="T18" fmla="*/ 19 w 794"/>
                <a:gd name="T19" fmla="*/ 1 h 414"/>
                <a:gd name="T20" fmla="*/ 19 w 794"/>
                <a:gd name="T21" fmla="*/ 1 h 414"/>
                <a:gd name="T22" fmla="*/ 19 w 794"/>
                <a:gd name="T23" fmla="*/ 1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EF76-2206-42E4-BE48-71C72D8B6B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928AB-9E05-473F-8F82-A1F8DC8755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DAD91-436D-4772-813C-13DDD77F00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0DAF-9D51-4D65-932F-4EE5F36EC5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B9C4A-26EA-4B36-9496-A22D2A8144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8FA95-A637-4306-A58C-5B08FD8DC6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D94FA-5AF2-44CC-86F4-79F0E7A84D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D96E-3BDF-4C42-9D79-871EBAF633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60D3-E558-40C9-BDA0-9047016744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65478-1017-432E-9DBD-AE86808BD0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F950A-15C6-4589-ABA8-072EEFE791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363E87-D59A-4FCF-BF9B-8F99997441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 w 2177"/>
                <a:gd name="T1" fmla="*/ 1 h 1298"/>
                <a:gd name="T2" fmla="*/ 1 w 2177"/>
                <a:gd name="T3" fmla="*/ 1 h 1298"/>
                <a:gd name="T4" fmla="*/ 1 w 2177"/>
                <a:gd name="T5" fmla="*/ 1 h 1298"/>
                <a:gd name="T6" fmla="*/ 1 w 2177"/>
                <a:gd name="T7" fmla="*/ 1 h 1298"/>
                <a:gd name="T8" fmla="*/ 1 w 2177"/>
                <a:gd name="T9" fmla="*/ 1 h 1298"/>
                <a:gd name="T10" fmla="*/ 1 w 2177"/>
                <a:gd name="T11" fmla="*/ 1 h 1298"/>
                <a:gd name="T12" fmla="*/ 1 w 2177"/>
                <a:gd name="T13" fmla="*/ 1 h 1298"/>
                <a:gd name="T14" fmla="*/ 1 w 2177"/>
                <a:gd name="T15" fmla="*/ 1 h 1298"/>
                <a:gd name="T16" fmla="*/ 1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1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1 w 2177"/>
                <a:gd name="T39" fmla="*/ 1 h 1298"/>
                <a:gd name="T40" fmla="*/ 1 w 2177"/>
                <a:gd name="T41" fmla="*/ 1 h 1298"/>
                <a:gd name="T42" fmla="*/ 1 w 2177"/>
                <a:gd name="T43" fmla="*/ 1 h 1298"/>
                <a:gd name="T44" fmla="*/ 1 w 2177"/>
                <a:gd name="T45" fmla="*/ 1 h 1298"/>
                <a:gd name="T46" fmla="*/ 1 w 2177"/>
                <a:gd name="T47" fmla="*/ 1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1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 w 1190"/>
                  <a:gd name="T3" fmla="*/ 1 h 500"/>
                  <a:gd name="T4" fmla="*/ 1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1 w 1684"/>
                    <a:gd name="T9" fmla="*/ 1 h 880"/>
                    <a:gd name="T10" fmla="*/ 1 w 1684"/>
                    <a:gd name="T11" fmla="*/ 1 h 880"/>
                    <a:gd name="T12" fmla="*/ 1 w 1684"/>
                    <a:gd name="T13" fmla="*/ 1 h 880"/>
                    <a:gd name="T14" fmla="*/ 1 w 1684"/>
                    <a:gd name="T15" fmla="*/ 1 h 880"/>
                    <a:gd name="T16" fmla="*/ 1 w 1684"/>
                    <a:gd name="T17" fmla="*/ 1 h 880"/>
                    <a:gd name="T18" fmla="*/ 1 w 1684"/>
                    <a:gd name="T19" fmla="*/ 1 h 880"/>
                    <a:gd name="T20" fmla="*/ 1 w 1684"/>
                    <a:gd name="T21" fmla="*/ 1 h 880"/>
                    <a:gd name="T22" fmla="*/ 1 w 1684"/>
                    <a:gd name="T23" fmla="*/ 1 h 880"/>
                    <a:gd name="T24" fmla="*/ 1 w 1684"/>
                    <a:gd name="T25" fmla="*/ 1 h 880"/>
                    <a:gd name="T26" fmla="*/ 1 w 1684"/>
                    <a:gd name="T27" fmla="*/ 1 h 880"/>
                    <a:gd name="T28" fmla="*/ 1 w 1684"/>
                    <a:gd name="T29" fmla="*/ 1 h 880"/>
                    <a:gd name="T30" fmla="*/ 1 w 1684"/>
                    <a:gd name="T31" fmla="*/ 1 h 880"/>
                    <a:gd name="T32" fmla="*/ 1 w 1684"/>
                    <a:gd name="T33" fmla="*/ 1 h 880"/>
                    <a:gd name="T34" fmla="*/ 1 w 1684"/>
                    <a:gd name="T35" fmla="*/ 1 h 880"/>
                    <a:gd name="T36" fmla="*/ 1 w 1684"/>
                    <a:gd name="T37" fmla="*/ 1 h 880"/>
                    <a:gd name="T38" fmla="*/ 1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1 h 1188"/>
                    <a:gd name="T12" fmla="*/ 1 w 642"/>
                    <a:gd name="T13" fmla="*/ 1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8" y="32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8" y="17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7" y="88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79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7" y="13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.jpe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e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jpe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.jpe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1223963" y="3860800"/>
            <a:ext cx="6696075" cy="2217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Ensino Médio, 1º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i="1" dirty="0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Função exponencial: propriedades da potenciação.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31875" y="692150"/>
            <a:ext cx="6635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Propriedades da potenciação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188" y="5300663"/>
            <a:ext cx="64087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e subtraímos os expoentes.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84175" y="1485900"/>
            <a:ext cx="81486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2</a:t>
            </a:r>
            <a:r>
              <a:rPr lang="pt-BR" altLang="pt-BR" sz="3600" kern="0" dirty="0" smtClean="0"/>
              <a:t>) Quociente de potências de bases iguais: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27784" y="2708920"/>
            <a:ext cx="1440160" cy="1294928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539750" y="3716338"/>
            <a:ext cx="1008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Ex: </a:t>
            </a:r>
          </a:p>
        </p:txBody>
      </p:sp>
      <p:sp>
        <p:nvSpPr>
          <p:cNvPr id="2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55776" y="3861048"/>
            <a:ext cx="792088" cy="93610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67944" y="3717032"/>
            <a:ext cx="936104" cy="1080120"/>
          </a:xfrm>
          <a:prstGeom prst="rect">
            <a:avLst/>
          </a:prstGeom>
          <a:blipFill rotWithShape="1">
            <a:blip r:embed="rId6" cstate="print"/>
            <a:stretch>
              <a:fillRect l="-3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87824" y="3969060"/>
            <a:ext cx="936104" cy="540060"/>
          </a:xfrm>
          <a:prstGeom prst="rect">
            <a:avLst/>
          </a:prstGeom>
          <a:blipFill rotWithShape="1">
            <a:blip r:embed="rId7" cstate="print"/>
            <a:stretch>
              <a:fillRect l="-3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39952" y="3013432"/>
            <a:ext cx="936104" cy="540060"/>
          </a:xfrm>
          <a:prstGeom prst="rect">
            <a:avLst/>
          </a:prstGeom>
          <a:blipFill rotWithShape="1">
            <a:blip r:embed="rId8" cstate="print"/>
            <a:stretch>
              <a:fillRect l="-64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3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07904" y="2780928"/>
            <a:ext cx="792088" cy="108012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331913" y="4292600"/>
            <a:ext cx="6480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e subtraímos os expoentes.</a:t>
            </a:r>
          </a:p>
        </p:txBody>
      </p:sp>
      <p:sp>
        <p:nvSpPr>
          <p:cNvPr id="1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47664" y="3718248"/>
            <a:ext cx="1224136" cy="1294928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81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9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1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1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7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1700"/>
                            </p:stCondLst>
                            <p:childTnLst>
                              <p:par>
                                <p:cTn id="45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27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37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9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8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5" grpId="0" animBg="1"/>
      <p:bldP spid="16" grpId="0"/>
      <p:bldP spid="21" grpId="0"/>
      <p:bldP spid="24" grpId="0"/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31875" y="692150"/>
            <a:ext cx="6635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Propriedades da potenciação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5084763"/>
            <a:ext cx="83312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e multiplicamos os expoentes.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84175" y="1700213"/>
            <a:ext cx="59880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3) Potência de potência: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260475" y="3862388"/>
            <a:ext cx="1008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Ex: 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349250" y="3429000"/>
            <a:ext cx="8648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e multiplicamos os expoentes.</a:t>
            </a:r>
          </a:p>
        </p:txBody>
      </p:sp>
      <p:sp>
        <p:nvSpPr>
          <p:cNvPr id="1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20379" y="2204877"/>
            <a:ext cx="1271501" cy="1224123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39952" y="2492896"/>
            <a:ext cx="864096" cy="64807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3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67744" y="3645644"/>
            <a:ext cx="1271501" cy="1224123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03620" y="4062944"/>
            <a:ext cx="1080120" cy="864096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67944" y="3933676"/>
            <a:ext cx="864096" cy="64807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16016" y="3819156"/>
            <a:ext cx="1368152" cy="108012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19644" y="2606325"/>
            <a:ext cx="1008112" cy="865187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3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300"/>
                            </p:stCondLst>
                            <p:childTnLst>
                              <p:par>
                                <p:cTn id="45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3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2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1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9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5" grpId="0" animBg="1"/>
      <p:bldP spid="16" grpId="0"/>
      <p:bldP spid="21" grpId="0"/>
      <p:bldP spid="24" grpId="0"/>
      <p:bldP spid="34" grpId="0"/>
      <p:bldP spid="3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31875" y="692150"/>
            <a:ext cx="6635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Propriedades da potenciação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27088" y="5013325"/>
            <a:ext cx="72739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Distribuímos o expoente para cada fator.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84175" y="1700213"/>
            <a:ext cx="59880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4</a:t>
            </a:r>
            <a:r>
              <a:rPr lang="pt-BR" altLang="pt-BR" sz="3600" kern="0" dirty="0" smtClean="0"/>
              <a:t>) Potência de produto: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260475" y="3862388"/>
            <a:ext cx="1008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Ex: 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854075" y="3357563"/>
            <a:ext cx="7318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Distribuímos o expoente para cada fator.</a:t>
            </a:r>
          </a:p>
        </p:txBody>
      </p:sp>
      <p:sp>
        <p:nvSpPr>
          <p:cNvPr id="1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19872" y="2636912"/>
            <a:ext cx="1296144" cy="864096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0" y="2852936"/>
            <a:ext cx="864096" cy="64807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03620" y="4062944"/>
            <a:ext cx="1080120" cy="864096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95936" y="3861048"/>
            <a:ext cx="1368152" cy="1080120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09208" y="2374182"/>
            <a:ext cx="1844975" cy="1069566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2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95736" y="3789040"/>
            <a:ext cx="1844975" cy="1069566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4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700"/>
                            </p:stCondLst>
                            <p:childTnLst>
                              <p:par>
                                <p:cTn id="45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7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6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5" grpId="0" animBg="1"/>
      <p:bldP spid="16" grpId="0"/>
      <p:bldP spid="21" grpId="0"/>
      <p:bldP spid="24" grpId="0"/>
      <p:bldP spid="34" grpId="0"/>
      <p:bldP spid="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31875" y="692150"/>
            <a:ext cx="6635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Propriedades da potenciação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03350" y="5443538"/>
            <a:ext cx="489743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Distribuímos o expoente.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84175" y="1700213"/>
            <a:ext cx="59880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5) Potência de quociente: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403350" y="4005263"/>
            <a:ext cx="1008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Ex: 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476375" y="3933825"/>
            <a:ext cx="4724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Distribuímos o expoente.</a:t>
            </a:r>
          </a:p>
        </p:txBody>
      </p:sp>
      <p:sp>
        <p:nvSpPr>
          <p:cNvPr id="1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75856" y="2363008"/>
            <a:ext cx="1440160" cy="14260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20379" y="2507037"/>
            <a:ext cx="1271501" cy="1224123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87596" y="4263600"/>
            <a:ext cx="1080120" cy="864096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06400" y="3975568"/>
            <a:ext cx="1368152" cy="1367929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84350" y="3789040"/>
            <a:ext cx="1883594" cy="172948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6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1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200"/>
                            </p:stCondLst>
                            <p:childTnLst>
                              <p:par>
                                <p:cTn id="41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2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5" grpId="0" animBg="1"/>
      <p:bldP spid="16" grpId="0"/>
      <p:bldP spid="21" grpId="0"/>
      <p:bldP spid="24" grpId="0"/>
      <p:bldP spid="34" grpId="0"/>
      <p:bldP spid="3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31875" y="692150"/>
            <a:ext cx="6635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Propriedades da potenciação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79388" y="1628775"/>
            <a:ext cx="75009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6</a:t>
            </a:r>
            <a:r>
              <a:rPr lang="pt-BR" altLang="pt-BR" sz="3600" kern="0" dirty="0" smtClean="0"/>
              <a:t>) Potência de expoente racional: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476375" y="3789363"/>
            <a:ext cx="4724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Transformamos em radical.</a:t>
            </a:r>
          </a:p>
        </p:txBody>
      </p:sp>
      <p:sp>
        <p:nvSpPr>
          <p:cNvPr id="1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94050" y="2550156"/>
            <a:ext cx="1433934" cy="993984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20379" y="2507037"/>
            <a:ext cx="867217" cy="1065979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39468" y="2578483"/>
            <a:ext cx="433608" cy="532989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54216" y="2967456"/>
            <a:ext cx="433608" cy="532989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732463" y="2205038"/>
            <a:ext cx="15763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Fração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47664" y="3861048"/>
            <a:ext cx="867217" cy="1065979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76250" y="4076700"/>
            <a:ext cx="11430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err="1" smtClean="0"/>
              <a:t>Ex</a:t>
            </a:r>
            <a:r>
              <a:rPr lang="pt-BR" altLang="pt-BR" sz="3600" kern="0" dirty="0" smtClean="0"/>
              <a:t>: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22224" y="4118492"/>
            <a:ext cx="2016224" cy="865188"/>
          </a:xfrm>
          <a:prstGeom prst="rect">
            <a:avLst/>
          </a:prstGeom>
          <a:blipFill rotWithShape="1">
            <a:blip r:embed="rId9" cstate="print"/>
            <a:stretch>
              <a:fillRect b="-27465"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1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29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2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100"/>
                            </p:stCondLst>
                            <p:childTnLst>
                              <p:par>
                                <p:cTn id="41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3.7037E-7 L 0.05278 -0.02963 C 0.06441 -0.03634 0.07986 -0.03819 0.09584 -0.03472 C 0.11372 -0.03102 0.12743 -0.02338 0.13681 -0.01227 L 0.18073 0.03704 " pathEditMode="relative" rAng="529629" ptsTypes="FffFF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1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11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2100"/>
                            </p:stCondLst>
                            <p:childTnLst>
                              <p:par>
                                <p:cTn id="52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434 0.01412 L 0.01424 -0.03819 C 0.01806 -0.05 0.02604 -0.05925 0.03577 -0.06412 C 0.0467 -0.0699 0.05695 -0.0699 0.06545 -0.06458 L 0.1059 -0.04236 " pathEditMode="relative" rAng="-1262358" ptsTypes="FffFF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41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3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62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1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/>
      <p:bldP spid="21" grpId="0"/>
      <p:bldP spid="34" grpId="0"/>
      <p:bldP spid="34" grpId="1"/>
      <p:bldP spid="25" grpId="0"/>
      <p:bldP spid="25" grpId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52600" y="692150"/>
            <a:ext cx="49799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Função exponencial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552" y="1513123"/>
            <a:ext cx="7704856" cy="1411821"/>
          </a:xfrm>
          <a:prstGeom prst="rect">
            <a:avLst/>
          </a:prstGeom>
          <a:blipFill rotWithShape="1">
            <a:blip r:embed="rId4" cstate="print"/>
            <a:stretch>
              <a:fillRect r="-1504" b="-1637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395288" y="3141663"/>
            <a:ext cx="11445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err="1" smtClean="0"/>
              <a:t>Ex</a:t>
            </a:r>
            <a:r>
              <a:rPr lang="pt-BR" altLang="pt-BR" sz="3600" kern="0" dirty="0" smtClean="0"/>
              <a:t>: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31640" y="2708920"/>
            <a:ext cx="3159968" cy="1296739"/>
          </a:xfrm>
          <a:prstGeom prst="rect">
            <a:avLst/>
          </a:prstGeom>
          <a:blipFill rotWithShape="1">
            <a:blip r:embed="rId5" cstate="print"/>
            <a:stretch>
              <a:fillRect l="-771" b="-1784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3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87624" y="3933056"/>
            <a:ext cx="3888432" cy="1440160"/>
          </a:xfrm>
          <a:prstGeom prst="rect">
            <a:avLst/>
          </a:prstGeom>
          <a:blipFill rotWithShape="1">
            <a:blip r:embed="rId6" cstate="print"/>
            <a:stretch>
              <a:fillRect b="-720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40424" y="2708920"/>
            <a:ext cx="3159968" cy="1296739"/>
          </a:xfrm>
          <a:prstGeom prst="rect">
            <a:avLst/>
          </a:prstGeom>
          <a:blipFill rotWithShape="1">
            <a:blip r:embed="rId7" cstate="print"/>
            <a:stretch>
              <a:fillRect l="-771" b="-1784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1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32040" y="4077667"/>
            <a:ext cx="3887093" cy="1151533"/>
          </a:xfrm>
          <a:prstGeom prst="rect">
            <a:avLst/>
          </a:prstGeom>
          <a:blipFill rotWithShape="1">
            <a:blip r:embed="rId8" cstate="print"/>
            <a:stretch>
              <a:fillRect l="-940" b="-2010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913" y="692150"/>
            <a:ext cx="6919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Gráfico da função exponencial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468313" y="1512888"/>
            <a:ext cx="83597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O gráfico da função exponencial é uma curva acima do eixo </a:t>
            </a:r>
            <a:r>
              <a:rPr lang="pt-BR" altLang="pt-BR" sz="3600" b="1" kern="0" dirty="0" err="1" smtClean="0"/>
              <a:t>ox</a:t>
            </a:r>
            <a:r>
              <a:rPr lang="pt-BR" altLang="pt-BR" sz="3600" b="1" kern="0" dirty="0" smtClean="0"/>
              <a:t> </a:t>
            </a:r>
            <a:r>
              <a:rPr lang="pt-BR" altLang="pt-BR" sz="3600" kern="0" dirty="0" smtClean="0"/>
              <a:t>(abscissa) e  pode ser </a:t>
            </a:r>
            <a:r>
              <a:rPr lang="pt-BR" altLang="pt-BR" sz="3600" u="sng" kern="0" dirty="0" smtClean="0"/>
              <a:t>crescente</a:t>
            </a:r>
            <a:r>
              <a:rPr lang="pt-BR" altLang="pt-BR" sz="3600" kern="0" dirty="0" smtClean="0"/>
              <a:t> ou </a:t>
            </a:r>
            <a:r>
              <a:rPr lang="pt-BR" altLang="pt-BR" sz="3600" u="sng" kern="0" dirty="0" smtClean="0"/>
              <a:t>decrescente</a:t>
            </a:r>
            <a:r>
              <a:rPr lang="pt-BR" altLang="pt-BR" sz="3600" kern="0" dirty="0" smtClean="0"/>
              <a:t>.</a:t>
            </a:r>
          </a:p>
        </p:txBody>
      </p:sp>
      <p:sp>
        <p:nvSpPr>
          <p:cNvPr id="2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528" y="3717032"/>
            <a:ext cx="6192688" cy="792088"/>
          </a:xfrm>
          <a:prstGeom prst="rect">
            <a:avLst/>
          </a:prstGeom>
          <a:blipFill rotWithShape="1">
            <a:blip r:embed="rId4" cstate="print"/>
            <a:stretch>
              <a:fillRect b="-2384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16216" y="3861048"/>
            <a:ext cx="1447897" cy="64633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9512" y="4581128"/>
            <a:ext cx="6552728" cy="792088"/>
          </a:xfrm>
          <a:prstGeom prst="rect">
            <a:avLst/>
          </a:prstGeom>
          <a:blipFill rotWithShape="1">
            <a:blip r:embed="rId6" cstate="print"/>
            <a:stretch>
              <a:fillRect l="-186" r="-279" b="-2384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CaixaDeTexto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3539" y="4726885"/>
            <a:ext cx="2305503" cy="646331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443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3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913" y="692150"/>
            <a:ext cx="6919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Gráfico da função exponencial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496" y="4797152"/>
            <a:ext cx="3888110" cy="792088"/>
          </a:xfrm>
          <a:prstGeom prst="rect">
            <a:avLst/>
          </a:prstGeom>
          <a:blipFill rotWithShape="1">
            <a:blip r:embed="rId4" cstate="print"/>
            <a:stretch>
              <a:fillRect b="-2538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40274" y="4797152"/>
            <a:ext cx="4824214" cy="792088"/>
          </a:xfrm>
          <a:prstGeom prst="rect">
            <a:avLst/>
          </a:prstGeom>
          <a:blipFill rotWithShape="1">
            <a:blip r:embed="rId5" cstate="print"/>
            <a:stretch>
              <a:fillRect r="-379" b="-2538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4211638" y="1846263"/>
            <a:ext cx="1587" cy="439102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835150" y="4438650"/>
            <a:ext cx="532923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 rot="16028271">
            <a:off x="3188494" y="831056"/>
            <a:ext cx="3240088" cy="3978275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Forma livre 19"/>
          <p:cNvSpPr/>
          <p:nvPr/>
        </p:nvSpPr>
        <p:spPr>
          <a:xfrm rot="16200000" flipV="1">
            <a:off x="2224087" y="871538"/>
            <a:ext cx="3033713" cy="3811588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3779838" y="33575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4094163" y="35734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019925" y="443865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4283075" y="14859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19472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1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1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/>
      <p:bldP spid="22" grpId="0"/>
      <p:bldP spid="24" grpId="0" build="allAtOnce"/>
      <p:bldP spid="2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692150"/>
            <a:ext cx="25558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Exemplo: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496" y="2924944"/>
            <a:ext cx="3888110" cy="792088"/>
          </a:xfrm>
          <a:prstGeom prst="rect">
            <a:avLst/>
          </a:prstGeom>
          <a:blipFill rotWithShape="1">
            <a:blip r:embed="rId4" cstate="print"/>
            <a:stretch>
              <a:fillRect b="-2538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5292725" y="1558925"/>
            <a:ext cx="1588" cy="439102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916238" y="4151313"/>
            <a:ext cx="55356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 rot="16200000" flipV="1">
            <a:off x="3773488" y="1052513"/>
            <a:ext cx="3033712" cy="2874962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87900" y="32559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175250" y="3540125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8324850" y="415131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364163" y="119856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1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1556792"/>
            <a:ext cx="2952328" cy="864096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-36513" y="2420938"/>
            <a:ext cx="28082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Como a = 2</a:t>
            </a:r>
            <a:endParaRPr lang="pt-BR" altLang="pt-BR" sz="3600" kern="0" dirty="0" smtClean="0"/>
          </a:p>
        </p:txBody>
      </p:sp>
      <p:sp>
        <p:nvSpPr>
          <p:cNvPr id="20496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/>
      <p:bldP spid="22" grpId="0"/>
      <p:bldP spid="24" grpId="0" build="allAtOnce"/>
      <p:bldP spid="25" grpId="0" build="allAtOnce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88" y="763588"/>
            <a:ext cx="11858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err="1" smtClean="0"/>
              <a:t>Ex</a:t>
            </a:r>
            <a:r>
              <a:rPr lang="pt-BR" altLang="pt-BR" sz="3600" kern="0" dirty="0" smtClean="0"/>
              <a:t>: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4938713" y="1579563"/>
            <a:ext cx="1587" cy="439102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562225" y="4171950"/>
            <a:ext cx="532923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 rot="16028271">
            <a:off x="3917157" y="564356"/>
            <a:ext cx="3240088" cy="3978275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508500" y="30908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4821238" y="33067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748588" y="417195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010150" y="12192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1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3367" y="1268760"/>
            <a:ext cx="3168353" cy="1058448"/>
          </a:xfrm>
          <a:prstGeom prst="rect">
            <a:avLst/>
          </a:prstGeom>
          <a:blipFill rotWithShape="1">
            <a:blip r:embed="rId4" cstate="print"/>
            <a:stretch>
              <a:fillRect l="-4808" b="-91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3211314"/>
            <a:ext cx="3914577" cy="793750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04" y="2540925"/>
            <a:ext cx="2664297" cy="720725"/>
          </a:xfrm>
          <a:prstGeom prst="rect">
            <a:avLst/>
          </a:prstGeom>
          <a:blipFill rotWithShape="1">
            <a:blip r:embed="rId6" cstate="print"/>
            <a:stretch>
              <a:fillRect l="-229" t="-5932" b="-1355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1520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44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9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4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9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79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/>
      <p:bldP spid="22" grpId="0"/>
      <p:bldP spid="24" grpId="0" build="allAtOnce"/>
      <p:bldP spid="2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87675" y="620713"/>
            <a:ext cx="26939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- </a:t>
            </a:r>
            <a:r>
              <a:rPr lang="pt-BR" altLang="pt-BR" sz="3600" u="sng" kern="0" dirty="0" smtClean="0"/>
              <a:t>Potência</a:t>
            </a:r>
            <a:r>
              <a:rPr lang="pt-BR" altLang="pt-BR" sz="3600" kern="0" dirty="0" smtClean="0"/>
              <a:t> -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088" y="1412875"/>
            <a:ext cx="72739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É todo número escrito na forma:</a:t>
            </a:r>
          </a:p>
        </p:txBody>
      </p:sp>
      <p:sp>
        <p:nvSpPr>
          <p:cNvPr id="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19672" y="2996952"/>
            <a:ext cx="576064" cy="792088"/>
          </a:xfrm>
          <a:prstGeom prst="rect">
            <a:avLst/>
          </a:prstGeom>
          <a:blipFill rotWithShape="1">
            <a:blip r:embed="rId4" cstate="print"/>
            <a:stretch>
              <a:fillRect l="-212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51720" y="2636912"/>
            <a:ext cx="432048" cy="64807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635375" y="2781300"/>
            <a:ext cx="43926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Lê-se:     elevado a </a:t>
            </a:r>
          </a:p>
        </p:txBody>
      </p:sp>
      <p:sp>
        <p:nvSpPr>
          <p:cNvPr id="1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21576" y="2882432"/>
            <a:ext cx="576064" cy="792088"/>
          </a:xfrm>
          <a:prstGeom prst="rect">
            <a:avLst/>
          </a:prstGeom>
          <a:blipFill rotWithShape="1">
            <a:blip r:embed="rId6" cstate="print"/>
            <a:stretch>
              <a:fillRect l="-212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1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977978" y="2751432"/>
            <a:ext cx="554462" cy="936104"/>
          </a:xfrm>
          <a:prstGeom prst="rect">
            <a:avLst/>
          </a:prstGeom>
          <a:blipFill rotWithShape="1">
            <a:blip r:embed="rId7" cstate="print"/>
            <a:stretch>
              <a:fillRect l="-329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1763713" y="3716338"/>
            <a:ext cx="0" cy="1368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123950" y="4797425"/>
            <a:ext cx="12874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base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384425" y="3184525"/>
            <a:ext cx="1079500" cy="12065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779713" y="4149725"/>
            <a:ext cx="2224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expoente</a:t>
            </a:r>
          </a:p>
        </p:txBody>
      </p:sp>
      <p:sp>
        <p:nvSpPr>
          <p:cNvPr id="4110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6" name="Seta em curva para baixo 15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700"/>
                            </p:stCondLst>
                            <p:childTnLst>
                              <p:par>
                                <p:cTn id="39" presetID="16" presetClass="exit" presetSubtype="21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67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9" grpId="1"/>
      <p:bldP spid="14" grpId="0"/>
      <p:bldP spid="18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44463" y="765175"/>
            <a:ext cx="87550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u="sng" kern="0" dirty="0" smtClean="0"/>
              <a:t>Exercício</a:t>
            </a:r>
          </a:p>
          <a:p>
            <a:pPr eaLnBrk="1" hangingPunct="1">
              <a:defRPr/>
            </a:pPr>
            <a:r>
              <a:rPr lang="pt-BR" altLang="pt-BR" sz="2800" kern="0" dirty="0" smtClean="0"/>
              <a:t>1) Classifique as funções em CRESCENTE ou DECRESCENTE: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50825" y="2203450"/>
            <a:ext cx="5937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a)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50825" y="3538538"/>
            <a:ext cx="5937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/>
              <a:t>b</a:t>
            </a:r>
            <a:r>
              <a:rPr lang="pt-BR" altLang="pt-BR" sz="3200" kern="0" dirty="0" smtClean="0"/>
              <a:t>)</a:t>
            </a:r>
          </a:p>
        </p:txBody>
      </p: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2276872"/>
            <a:ext cx="2325445" cy="64633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1" name="CaixaDeTexto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3179654"/>
            <a:ext cx="2855205" cy="140147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250825" y="4906963"/>
            <a:ext cx="5937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c)</a:t>
            </a:r>
          </a:p>
        </p:txBody>
      </p:sp>
      <p:sp>
        <p:nvSpPr>
          <p:cNvPr id="33" name="CaixaDeTexto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4942909"/>
            <a:ext cx="2325444" cy="646331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5173663" y="2706688"/>
            <a:ext cx="59213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d)</a:t>
            </a:r>
          </a:p>
        </p:txBody>
      </p:sp>
      <p:sp>
        <p:nvSpPr>
          <p:cNvPr id="35" name="CaixaDeTexto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9243" y="2348880"/>
            <a:ext cx="2855204" cy="1401474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5219700" y="4257675"/>
            <a:ext cx="5937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e)</a:t>
            </a:r>
          </a:p>
        </p:txBody>
      </p:sp>
      <p:sp>
        <p:nvSpPr>
          <p:cNvPr id="37" name="CaixaDeTexto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4294837"/>
            <a:ext cx="2325444" cy="646331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843213" y="2274888"/>
            <a:ext cx="28813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CRESCENTE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3203575" y="3714750"/>
            <a:ext cx="36115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DECRESCENTE</a:t>
            </a:r>
          </a:p>
        </p:txBody>
      </p:sp>
      <p:sp>
        <p:nvSpPr>
          <p:cNvPr id="3" name="Forma livre 2"/>
          <p:cNvSpPr/>
          <p:nvPr/>
        </p:nvSpPr>
        <p:spPr>
          <a:xfrm>
            <a:off x="2389188" y="4926013"/>
            <a:ext cx="412750" cy="650875"/>
          </a:xfrm>
          <a:custGeom>
            <a:avLst/>
            <a:gdLst>
              <a:gd name="connsiteX0" fmla="*/ 398206 w 412955"/>
              <a:gd name="connsiteY0" fmla="*/ 132736 h 650569"/>
              <a:gd name="connsiteX1" fmla="*/ 383458 w 412955"/>
              <a:gd name="connsiteY1" fmla="*/ 58994 h 650569"/>
              <a:gd name="connsiteX2" fmla="*/ 294967 w 412955"/>
              <a:gd name="connsiteY2" fmla="*/ 0 h 650569"/>
              <a:gd name="connsiteX3" fmla="*/ 250722 w 412955"/>
              <a:gd name="connsiteY3" fmla="*/ 29497 h 650569"/>
              <a:gd name="connsiteX4" fmla="*/ 221226 w 412955"/>
              <a:gd name="connsiteY4" fmla="*/ 73742 h 650569"/>
              <a:gd name="connsiteX5" fmla="*/ 132735 w 412955"/>
              <a:gd name="connsiteY5" fmla="*/ 44245 h 650569"/>
              <a:gd name="connsiteX6" fmla="*/ 88490 w 412955"/>
              <a:gd name="connsiteY6" fmla="*/ 29497 h 650569"/>
              <a:gd name="connsiteX7" fmla="*/ 58993 w 412955"/>
              <a:gd name="connsiteY7" fmla="*/ 73742 h 650569"/>
              <a:gd name="connsiteX8" fmla="*/ 29496 w 412955"/>
              <a:gd name="connsiteY8" fmla="*/ 162233 h 650569"/>
              <a:gd name="connsiteX9" fmla="*/ 14748 w 412955"/>
              <a:gd name="connsiteY9" fmla="*/ 309716 h 650569"/>
              <a:gd name="connsiteX10" fmla="*/ 0 w 412955"/>
              <a:gd name="connsiteY10" fmla="*/ 353962 h 650569"/>
              <a:gd name="connsiteX11" fmla="*/ 14748 w 412955"/>
              <a:gd name="connsiteY11" fmla="*/ 398207 h 650569"/>
              <a:gd name="connsiteX12" fmla="*/ 73742 w 412955"/>
              <a:gd name="connsiteY12" fmla="*/ 471949 h 650569"/>
              <a:gd name="connsiteX13" fmla="*/ 58993 w 412955"/>
              <a:gd name="connsiteY13" fmla="*/ 604684 h 650569"/>
              <a:gd name="connsiteX14" fmla="*/ 103238 w 412955"/>
              <a:gd name="connsiteY14" fmla="*/ 619433 h 650569"/>
              <a:gd name="connsiteX15" fmla="*/ 176980 w 412955"/>
              <a:gd name="connsiteY15" fmla="*/ 604684 h 650569"/>
              <a:gd name="connsiteX16" fmla="*/ 206477 w 412955"/>
              <a:gd name="connsiteY16" fmla="*/ 648929 h 650569"/>
              <a:gd name="connsiteX17" fmla="*/ 280219 w 412955"/>
              <a:gd name="connsiteY17" fmla="*/ 634181 h 650569"/>
              <a:gd name="connsiteX18" fmla="*/ 294967 w 412955"/>
              <a:gd name="connsiteY18" fmla="*/ 589936 h 650569"/>
              <a:gd name="connsiteX19" fmla="*/ 309716 w 412955"/>
              <a:gd name="connsiteY19" fmla="*/ 516194 h 650569"/>
              <a:gd name="connsiteX20" fmla="*/ 353961 w 412955"/>
              <a:gd name="connsiteY20" fmla="*/ 530942 h 650569"/>
              <a:gd name="connsiteX21" fmla="*/ 383458 w 412955"/>
              <a:gd name="connsiteY21" fmla="*/ 412955 h 650569"/>
              <a:gd name="connsiteX22" fmla="*/ 412955 w 412955"/>
              <a:gd name="connsiteY22" fmla="*/ 324465 h 650569"/>
              <a:gd name="connsiteX23" fmla="*/ 398206 w 412955"/>
              <a:gd name="connsiteY23" fmla="*/ 206478 h 65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955" h="650569">
                <a:moveTo>
                  <a:pt x="398206" y="132736"/>
                </a:moveTo>
                <a:cubicBezTo>
                  <a:pt x="393290" y="108155"/>
                  <a:pt x="398848" y="78781"/>
                  <a:pt x="383458" y="58994"/>
                </a:cubicBezTo>
                <a:cubicBezTo>
                  <a:pt x="361693" y="31011"/>
                  <a:pt x="294967" y="0"/>
                  <a:pt x="294967" y="0"/>
                </a:cubicBezTo>
                <a:cubicBezTo>
                  <a:pt x="280219" y="9832"/>
                  <a:pt x="263256" y="16963"/>
                  <a:pt x="250722" y="29497"/>
                </a:cubicBezTo>
                <a:cubicBezTo>
                  <a:pt x="238188" y="42031"/>
                  <a:pt x="238814" y="71544"/>
                  <a:pt x="221226" y="73742"/>
                </a:cubicBezTo>
                <a:cubicBezTo>
                  <a:pt x="190374" y="77598"/>
                  <a:pt x="162232" y="54077"/>
                  <a:pt x="132735" y="44245"/>
                </a:cubicBezTo>
                <a:lnTo>
                  <a:pt x="88490" y="29497"/>
                </a:lnTo>
                <a:cubicBezTo>
                  <a:pt x="78658" y="44245"/>
                  <a:pt x="66192" y="57544"/>
                  <a:pt x="58993" y="73742"/>
                </a:cubicBezTo>
                <a:cubicBezTo>
                  <a:pt x="46365" y="102155"/>
                  <a:pt x="29496" y="162233"/>
                  <a:pt x="29496" y="162233"/>
                </a:cubicBezTo>
                <a:cubicBezTo>
                  <a:pt x="51787" y="251391"/>
                  <a:pt x="50655" y="201995"/>
                  <a:pt x="14748" y="309716"/>
                </a:cubicBezTo>
                <a:lnTo>
                  <a:pt x="0" y="353962"/>
                </a:lnTo>
                <a:cubicBezTo>
                  <a:pt x="4916" y="368710"/>
                  <a:pt x="5037" y="386068"/>
                  <a:pt x="14748" y="398207"/>
                </a:cubicBezTo>
                <a:cubicBezTo>
                  <a:pt x="90990" y="493510"/>
                  <a:pt x="36669" y="360736"/>
                  <a:pt x="73742" y="471949"/>
                </a:cubicBezTo>
                <a:cubicBezTo>
                  <a:pt x="63910" y="501446"/>
                  <a:pt x="22123" y="567813"/>
                  <a:pt x="58993" y="604684"/>
                </a:cubicBezTo>
                <a:cubicBezTo>
                  <a:pt x="69986" y="615677"/>
                  <a:pt x="88490" y="614517"/>
                  <a:pt x="103238" y="619433"/>
                </a:cubicBezTo>
                <a:cubicBezTo>
                  <a:pt x="127819" y="614517"/>
                  <a:pt x="152877" y="597798"/>
                  <a:pt x="176980" y="604684"/>
                </a:cubicBezTo>
                <a:cubicBezTo>
                  <a:pt x="194023" y="609553"/>
                  <a:pt x="189434" y="644059"/>
                  <a:pt x="206477" y="648929"/>
                </a:cubicBezTo>
                <a:cubicBezTo>
                  <a:pt x="230580" y="655816"/>
                  <a:pt x="255638" y="639097"/>
                  <a:pt x="280219" y="634181"/>
                </a:cubicBezTo>
                <a:cubicBezTo>
                  <a:pt x="285135" y="619433"/>
                  <a:pt x="291196" y="605018"/>
                  <a:pt x="294967" y="589936"/>
                </a:cubicBezTo>
                <a:cubicBezTo>
                  <a:pt x="301047" y="565617"/>
                  <a:pt x="291991" y="533919"/>
                  <a:pt x="309716" y="516194"/>
                </a:cubicBezTo>
                <a:cubicBezTo>
                  <a:pt x="320709" y="505201"/>
                  <a:pt x="339213" y="526026"/>
                  <a:pt x="353961" y="530942"/>
                </a:cubicBezTo>
                <a:cubicBezTo>
                  <a:pt x="439715" y="473772"/>
                  <a:pt x="373068" y="537631"/>
                  <a:pt x="383458" y="412955"/>
                </a:cubicBezTo>
                <a:cubicBezTo>
                  <a:pt x="386040" y="381970"/>
                  <a:pt x="412955" y="324465"/>
                  <a:pt x="412955" y="324465"/>
                </a:cubicBezTo>
                <a:cubicBezTo>
                  <a:pt x="395314" y="236261"/>
                  <a:pt x="398206" y="275790"/>
                  <a:pt x="398206" y="206478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Forma livre 41"/>
          <p:cNvSpPr/>
          <p:nvPr/>
        </p:nvSpPr>
        <p:spPr>
          <a:xfrm>
            <a:off x="2484438" y="3209925"/>
            <a:ext cx="719137" cy="1371600"/>
          </a:xfrm>
          <a:custGeom>
            <a:avLst/>
            <a:gdLst>
              <a:gd name="connsiteX0" fmla="*/ 398206 w 412955"/>
              <a:gd name="connsiteY0" fmla="*/ 132736 h 650569"/>
              <a:gd name="connsiteX1" fmla="*/ 383458 w 412955"/>
              <a:gd name="connsiteY1" fmla="*/ 58994 h 650569"/>
              <a:gd name="connsiteX2" fmla="*/ 294967 w 412955"/>
              <a:gd name="connsiteY2" fmla="*/ 0 h 650569"/>
              <a:gd name="connsiteX3" fmla="*/ 250722 w 412955"/>
              <a:gd name="connsiteY3" fmla="*/ 29497 h 650569"/>
              <a:gd name="connsiteX4" fmla="*/ 221226 w 412955"/>
              <a:gd name="connsiteY4" fmla="*/ 73742 h 650569"/>
              <a:gd name="connsiteX5" fmla="*/ 132735 w 412955"/>
              <a:gd name="connsiteY5" fmla="*/ 44245 h 650569"/>
              <a:gd name="connsiteX6" fmla="*/ 88490 w 412955"/>
              <a:gd name="connsiteY6" fmla="*/ 29497 h 650569"/>
              <a:gd name="connsiteX7" fmla="*/ 58993 w 412955"/>
              <a:gd name="connsiteY7" fmla="*/ 73742 h 650569"/>
              <a:gd name="connsiteX8" fmla="*/ 29496 w 412955"/>
              <a:gd name="connsiteY8" fmla="*/ 162233 h 650569"/>
              <a:gd name="connsiteX9" fmla="*/ 14748 w 412955"/>
              <a:gd name="connsiteY9" fmla="*/ 309716 h 650569"/>
              <a:gd name="connsiteX10" fmla="*/ 0 w 412955"/>
              <a:gd name="connsiteY10" fmla="*/ 353962 h 650569"/>
              <a:gd name="connsiteX11" fmla="*/ 14748 w 412955"/>
              <a:gd name="connsiteY11" fmla="*/ 398207 h 650569"/>
              <a:gd name="connsiteX12" fmla="*/ 73742 w 412955"/>
              <a:gd name="connsiteY12" fmla="*/ 471949 h 650569"/>
              <a:gd name="connsiteX13" fmla="*/ 58993 w 412955"/>
              <a:gd name="connsiteY13" fmla="*/ 604684 h 650569"/>
              <a:gd name="connsiteX14" fmla="*/ 103238 w 412955"/>
              <a:gd name="connsiteY14" fmla="*/ 619433 h 650569"/>
              <a:gd name="connsiteX15" fmla="*/ 176980 w 412955"/>
              <a:gd name="connsiteY15" fmla="*/ 604684 h 650569"/>
              <a:gd name="connsiteX16" fmla="*/ 206477 w 412955"/>
              <a:gd name="connsiteY16" fmla="*/ 648929 h 650569"/>
              <a:gd name="connsiteX17" fmla="*/ 280219 w 412955"/>
              <a:gd name="connsiteY17" fmla="*/ 634181 h 650569"/>
              <a:gd name="connsiteX18" fmla="*/ 294967 w 412955"/>
              <a:gd name="connsiteY18" fmla="*/ 589936 h 650569"/>
              <a:gd name="connsiteX19" fmla="*/ 309716 w 412955"/>
              <a:gd name="connsiteY19" fmla="*/ 516194 h 650569"/>
              <a:gd name="connsiteX20" fmla="*/ 353961 w 412955"/>
              <a:gd name="connsiteY20" fmla="*/ 530942 h 650569"/>
              <a:gd name="connsiteX21" fmla="*/ 383458 w 412955"/>
              <a:gd name="connsiteY21" fmla="*/ 412955 h 650569"/>
              <a:gd name="connsiteX22" fmla="*/ 412955 w 412955"/>
              <a:gd name="connsiteY22" fmla="*/ 324465 h 650569"/>
              <a:gd name="connsiteX23" fmla="*/ 398206 w 412955"/>
              <a:gd name="connsiteY23" fmla="*/ 206478 h 65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955" h="650569">
                <a:moveTo>
                  <a:pt x="398206" y="132736"/>
                </a:moveTo>
                <a:cubicBezTo>
                  <a:pt x="393290" y="108155"/>
                  <a:pt x="398848" y="78781"/>
                  <a:pt x="383458" y="58994"/>
                </a:cubicBezTo>
                <a:cubicBezTo>
                  <a:pt x="361693" y="31011"/>
                  <a:pt x="294967" y="0"/>
                  <a:pt x="294967" y="0"/>
                </a:cubicBezTo>
                <a:cubicBezTo>
                  <a:pt x="280219" y="9832"/>
                  <a:pt x="263256" y="16963"/>
                  <a:pt x="250722" y="29497"/>
                </a:cubicBezTo>
                <a:cubicBezTo>
                  <a:pt x="238188" y="42031"/>
                  <a:pt x="238814" y="71544"/>
                  <a:pt x="221226" y="73742"/>
                </a:cubicBezTo>
                <a:cubicBezTo>
                  <a:pt x="190374" y="77598"/>
                  <a:pt x="162232" y="54077"/>
                  <a:pt x="132735" y="44245"/>
                </a:cubicBezTo>
                <a:lnTo>
                  <a:pt x="88490" y="29497"/>
                </a:lnTo>
                <a:cubicBezTo>
                  <a:pt x="78658" y="44245"/>
                  <a:pt x="66192" y="57544"/>
                  <a:pt x="58993" y="73742"/>
                </a:cubicBezTo>
                <a:cubicBezTo>
                  <a:pt x="46365" y="102155"/>
                  <a:pt x="29496" y="162233"/>
                  <a:pt x="29496" y="162233"/>
                </a:cubicBezTo>
                <a:cubicBezTo>
                  <a:pt x="51787" y="251391"/>
                  <a:pt x="50655" y="201995"/>
                  <a:pt x="14748" y="309716"/>
                </a:cubicBezTo>
                <a:lnTo>
                  <a:pt x="0" y="353962"/>
                </a:lnTo>
                <a:cubicBezTo>
                  <a:pt x="4916" y="368710"/>
                  <a:pt x="5037" y="386068"/>
                  <a:pt x="14748" y="398207"/>
                </a:cubicBezTo>
                <a:cubicBezTo>
                  <a:pt x="90990" y="493510"/>
                  <a:pt x="36669" y="360736"/>
                  <a:pt x="73742" y="471949"/>
                </a:cubicBezTo>
                <a:cubicBezTo>
                  <a:pt x="63910" y="501446"/>
                  <a:pt x="22123" y="567813"/>
                  <a:pt x="58993" y="604684"/>
                </a:cubicBezTo>
                <a:cubicBezTo>
                  <a:pt x="69986" y="615677"/>
                  <a:pt x="88490" y="614517"/>
                  <a:pt x="103238" y="619433"/>
                </a:cubicBezTo>
                <a:cubicBezTo>
                  <a:pt x="127819" y="614517"/>
                  <a:pt x="152877" y="597798"/>
                  <a:pt x="176980" y="604684"/>
                </a:cubicBezTo>
                <a:cubicBezTo>
                  <a:pt x="194023" y="609553"/>
                  <a:pt x="189434" y="644059"/>
                  <a:pt x="206477" y="648929"/>
                </a:cubicBezTo>
                <a:cubicBezTo>
                  <a:pt x="230580" y="655816"/>
                  <a:pt x="255638" y="639097"/>
                  <a:pt x="280219" y="634181"/>
                </a:cubicBezTo>
                <a:cubicBezTo>
                  <a:pt x="285135" y="619433"/>
                  <a:pt x="291196" y="605018"/>
                  <a:pt x="294967" y="589936"/>
                </a:cubicBezTo>
                <a:cubicBezTo>
                  <a:pt x="301047" y="565617"/>
                  <a:pt x="291991" y="533919"/>
                  <a:pt x="309716" y="516194"/>
                </a:cubicBezTo>
                <a:cubicBezTo>
                  <a:pt x="320709" y="505201"/>
                  <a:pt x="339213" y="526026"/>
                  <a:pt x="353961" y="530942"/>
                </a:cubicBezTo>
                <a:cubicBezTo>
                  <a:pt x="439715" y="473772"/>
                  <a:pt x="373068" y="537631"/>
                  <a:pt x="383458" y="412955"/>
                </a:cubicBezTo>
                <a:cubicBezTo>
                  <a:pt x="386040" y="381970"/>
                  <a:pt x="412955" y="324465"/>
                  <a:pt x="412955" y="324465"/>
                </a:cubicBezTo>
                <a:cubicBezTo>
                  <a:pt x="395314" y="236261"/>
                  <a:pt x="398206" y="275790"/>
                  <a:pt x="398206" y="206478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2397125" y="2306638"/>
            <a:ext cx="412750" cy="650875"/>
          </a:xfrm>
          <a:custGeom>
            <a:avLst/>
            <a:gdLst>
              <a:gd name="connsiteX0" fmla="*/ 398206 w 412955"/>
              <a:gd name="connsiteY0" fmla="*/ 132736 h 650569"/>
              <a:gd name="connsiteX1" fmla="*/ 383458 w 412955"/>
              <a:gd name="connsiteY1" fmla="*/ 58994 h 650569"/>
              <a:gd name="connsiteX2" fmla="*/ 294967 w 412955"/>
              <a:gd name="connsiteY2" fmla="*/ 0 h 650569"/>
              <a:gd name="connsiteX3" fmla="*/ 250722 w 412955"/>
              <a:gd name="connsiteY3" fmla="*/ 29497 h 650569"/>
              <a:gd name="connsiteX4" fmla="*/ 221226 w 412955"/>
              <a:gd name="connsiteY4" fmla="*/ 73742 h 650569"/>
              <a:gd name="connsiteX5" fmla="*/ 132735 w 412955"/>
              <a:gd name="connsiteY5" fmla="*/ 44245 h 650569"/>
              <a:gd name="connsiteX6" fmla="*/ 88490 w 412955"/>
              <a:gd name="connsiteY6" fmla="*/ 29497 h 650569"/>
              <a:gd name="connsiteX7" fmla="*/ 58993 w 412955"/>
              <a:gd name="connsiteY7" fmla="*/ 73742 h 650569"/>
              <a:gd name="connsiteX8" fmla="*/ 29496 w 412955"/>
              <a:gd name="connsiteY8" fmla="*/ 162233 h 650569"/>
              <a:gd name="connsiteX9" fmla="*/ 14748 w 412955"/>
              <a:gd name="connsiteY9" fmla="*/ 309716 h 650569"/>
              <a:gd name="connsiteX10" fmla="*/ 0 w 412955"/>
              <a:gd name="connsiteY10" fmla="*/ 353962 h 650569"/>
              <a:gd name="connsiteX11" fmla="*/ 14748 w 412955"/>
              <a:gd name="connsiteY11" fmla="*/ 398207 h 650569"/>
              <a:gd name="connsiteX12" fmla="*/ 73742 w 412955"/>
              <a:gd name="connsiteY12" fmla="*/ 471949 h 650569"/>
              <a:gd name="connsiteX13" fmla="*/ 58993 w 412955"/>
              <a:gd name="connsiteY13" fmla="*/ 604684 h 650569"/>
              <a:gd name="connsiteX14" fmla="*/ 103238 w 412955"/>
              <a:gd name="connsiteY14" fmla="*/ 619433 h 650569"/>
              <a:gd name="connsiteX15" fmla="*/ 176980 w 412955"/>
              <a:gd name="connsiteY15" fmla="*/ 604684 h 650569"/>
              <a:gd name="connsiteX16" fmla="*/ 206477 w 412955"/>
              <a:gd name="connsiteY16" fmla="*/ 648929 h 650569"/>
              <a:gd name="connsiteX17" fmla="*/ 280219 w 412955"/>
              <a:gd name="connsiteY17" fmla="*/ 634181 h 650569"/>
              <a:gd name="connsiteX18" fmla="*/ 294967 w 412955"/>
              <a:gd name="connsiteY18" fmla="*/ 589936 h 650569"/>
              <a:gd name="connsiteX19" fmla="*/ 309716 w 412955"/>
              <a:gd name="connsiteY19" fmla="*/ 516194 h 650569"/>
              <a:gd name="connsiteX20" fmla="*/ 353961 w 412955"/>
              <a:gd name="connsiteY20" fmla="*/ 530942 h 650569"/>
              <a:gd name="connsiteX21" fmla="*/ 383458 w 412955"/>
              <a:gd name="connsiteY21" fmla="*/ 412955 h 650569"/>
              <a:gd name="connsiteX22" fmla="*/ 412955 w 412955"/>
              <a:gd name="connsiteY22" fmla="*/ 324465 h 650569"/>
              <a:gd name="connsiteX23" fmla="*/ 398206 w 412955"/>
              <a:gd name="connsiteY23" fmla="*/ 206478 h 65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955" h="650569">
                <a:moveTo>
                  <a:pt x="398206" y="132736"/>
                </a:moveTo>
                <a:cubicBezTo>
                  <a:pt x="393290" y="108155"/>
                  <a:pt x="398848" y="78781"/>
                  <a:pt x="383458" y="58994"/>
                </a:cubicBezTo>
                <a:cubicBezTo>
                  <a:pt x="361693" y="31011"/>
                  <a:pt x="294967" y="0"/>
                  <a:pt x="294967" y="0"/>
                </a:cubicBezTo>
                <a:cubicBezTo>
                  <a:pt x="280219" y="9832"/>
                  <a:pt x="263256" y="16963"/>
                  <a:pt x="250722" y="29497"/>
                </a:cubicBezTo>
                <a:cubicBezTo>
                  <a:pt x="238188" y="42031"/>
                  <a:pt x="238814" y="71544"/>
                  <a:pt x="221226" y="73742"/>
                </a:cubicBezTo>
                <a:cubicBezTo>
                  <a:pt x="190374" y="77598"/>
                  <a:pt x="162232" y="54077"/>
                  <a:pt x="132735" y="44245"/>
                </a:cubicBezTo>
                <a:lnTo>
                  <a:pt x="88490" y="29497"/>
                </a:lnTo>
                <a:cubicBezTo>
                  <a:pt x="78658" y="44245"/>
                  <a:pt x="66192" y="57544"/>
                  <a:pt x="58993" y="73742"/>
                </a:cubicBezTo>
                <a:cubicBezTo>
                  <a:pt x="46365" y="102155"/>
                  <a:pt x="29496" y="162233"/>
                  <a:pt x="29496" y="162233"/>
                </a:cubicBezTo>
                <a:cubicBezTo>
                  <a:pt x="51787" y="251391"/>
                  <a:pt x="50655" y="201995"/>
                  <a:pt x="14748" y="309716"/>
                </a:cubicBezTo>
                <a:lnTo>
                  <a:pt x="0" y="353962"/>
                </a:lnTo>
                <a:cubicBezTo>
                  <a:pt x="4916" y="368710"/>
                  <a:pt x="5037" y="386068"/>
                  <a:pt x="14748" y="398207"/>
                </a:cubicBezTo>
                <a:cubicBezTo>
                  <a:pt x="90990" y="493510"/>
                  <a:pt x="36669" y="360736"/>
                  <a:pt x="73742" y="471949"/>
                </a:cubicBezTo>
                <a:cubicBezTo>
                  <a:pt x="63910" y="501446"/>
                  <a:pt x="22123" y="567813"/>
                  <a:pt x="58993" y="604684"/>
                </a:cubicBezTo>
                <a:cubicBezTo>
                  <a:pt x="69986" y="615677"/>
                  <a:pt x="88490" y="614517"/>
                  <a:pt x="103238" y="619433"/>
                </a:cubicBezTo>
                <a:cubicBezTo>
                  <a:pt x="127819" y="614517"/>
                  <a:pt x="152877" y="597798"/>
                  <a:pt x="176980" y="604684"/>
                </a:cubicBezTo>
                <a:cubicBezTo>
                  <a:pt x="194023" y="609553"/>
                  <a:pt x="189434" y="644059"/>
                  <a:pt x="206477" y="648929"/>
                </a:cubicBezTo>
                <a:cubicBezTo>
                  <a:pt x="230580" y="655816"/>
                  <a:pt x="255638" y="639097"/>
                  <a:pt x="280219" y="634181"/>
                </a:cubicBezTo>
                <a:cubicBezTo>
                  <a:pt x="285135" y="619433"/>
                  <a:pt x="291196" y="605018"/>
                  <a:pt x="294967" y="589936"/>
                </a:cubicBezTo>
                <a:cubicBezTo>
                  <a:pt x="301047" y="565617"/>
                  <a:pt x="291991" y="533919"/>
                  <a:pt x="309716" y="516194"/>
                </a:cubicBezTo>
                <a:cubicBezTo>
                  <a:pt x="320709" y="505201"/>
                  <a:pt x="339213" y="526026"/>
                  <a:pt x="353961" y="530942"/>
                </a:cubicBezTo>
                <a:cubicBezTo>
                  <a:pt x="439715" y="473772"/>
                  <a:pt x="373068" y="537631"/>
                  <a:pt x="383458" y="412955"/>
                </a:cubicBezTo>
                <a:cubicBezTo>
                  <a:pt x="386040" y="381970"/>
                  <a:pt x="412955" y="324465"/>
                  <a:pt x="412955" y="324465"/>
                </a:cubicBezTo>
                <a:cubicBezTo>
                  <a:pt x="395314" y="236261"/>
                  <a:pt x="398206" y="275790"/>
                  <a:pt x="398206" y="206478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916238" y="4938713"/>
            <a:ext cx="28797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CRESCENTE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5568950" y="3573463"/>
            <a:ext cx="36115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DECRESCENTE</a:t>
            </a:r>
          </a:p>
        </p:txBody>
      </p:sp>
      <p:sp>
        <p:nvSpPr>
          <p:cNvPr id="46" name="Forma livre 45"/>
          <p:cNvSpPr/>
          <p:nvPr/>
        </p:nvSpPr>
        <p:spPr>
          <a:xfrm>
            <a:off x="7451725" y="2420938"/>
            <a:ext cx="720725" cy="1370012"/>
          </a:xfrm>
          <a:custGeom>
            <a:avLst/>
            <a:gdLst>
              <a:gd name="connsiteX0" fmla="*/ 398206 w 412955"/>
              <a:gd name="connsiteY0" fmla="*/ 132736 h 650569"/>
              <a:gd name="connsiteX1" fmla="*/ 383458 w 412955"/>
              <a:gd name="connsiteY1" fmla="*/ 58994 h 650569"/>
              <a:gd name="connsiteX2" fmla="*/ 294967 w 412955"/>
              <a:gd name="connsiteY2" fmla="*/ 0 h 650569"/>
              <a:gd name="connsiteX3" fmla="*/ 250722 w 412955"/>
              <a:gd name="connsiteY3" fmla="*/ 29497 h 650569"/>
              <a:gd name="connsiteX4" fmla="*/ 221226 w 412955"/>
              <a:gd name="connsiteY4" fmla="*/ 73742 h 650569"/>
              <a:gd name="connsiteX5" fmla="*/ 132735 w 412955"/>
              <a:gd name="connsiteY5" fmla="*/ 44245 h 650569"/>
              <a:gd name="connsiteX6" fmla="*/ 88490 w 412955"/>
              <a:gd name="connsiteY6" fmla="*/ 29497 h 650569"/>
              <a:gd name="connsiteX7" fmla="*/ 58993 w 412955"/>
              <a:gd name="connsiteY7" fmla="*/ 73742 h 650569"/>
              <a:gd name="connsiteX8" fmla="*/ 29496 w 412955"/>
              <a:gd name="connsiteY8" fmla="*/ 162233 h 650569"/>
              <a:gd name="connsiteX9" fmla="*/ 14748 w 412955"/>
              <a:gd name="connsiteY9" fmla="*/ 309716 h 650569"/>
              <a:gd name="connsiteX10" fmla="*/ 0 w 412955"/>
              <a:gd name="connsiteY10" fmla="*/ 353962 h 650569"/>
              <a:gd name="connsiteX11" fmla="*/ 14748 w 412955"/>
              <a:gd name="connsiteY11" fmla="*/ 398207 h 650569"/>
              <a:gd name="connsiteX12" fmla="*/ 73742 w 412955"/>
              <a:gd name="connsiteY12" fmla="*/ 471949 h 650569"/>
              <a:gd name="connsiteX13" fmla="*/ 58993 w 412955"/>
              <a:gd name="connsiteY13" fmla="*/ 604684 h 650569"/>
              <a:gd name="connsiteX14" fmla="*/ 103238 w 412955"/>
              <a:gd name="connsiteY14" fmla="*/ 619433 h 650569"/>
              <a:gd name="connsiteX15" fmla="*/ 176980 w 412955"/>
              <a:gd name="connsiteY15" fmla="*/ 604684 h 650569"/>
              <a:gd name="connsiteX16" fmla="*/ 206477 w 412955"/>
              <a:gd name="connsiteY16" fmla="*/ 648929 h 650569"/>
              <a:gd name="connsiteX17" fmla="*/ 280219 w 412955"/>
              <a:gd name="connsiteY17" fmla="*/ 634181 h 650569"/>
              <a:gd name="connsiteX18" fmla="*/ 294967 w 412955"/>
              <a:gd name="connsiteY18" fmla="*/ 589936 h 650569"/>
              <a:gd name="connsiteX19" fmla="*/ 309716 w 412955"/>
              <a:gd name="connsiteY19" fmla="*/ 516194 h 650569"/>
              <a:gd name="connsiteX20" fmla="*/ 353961 w 412955"/>
              <a:gd name="connsiteY20" fmla="*/ 530942 h 650569"/>
              <a:gd name="connsiteX21" fmla="*/ 383458 w 412955"/>
              <a:gd name="connsiteY21" fmla="*/ 412955 h 650569"/>
              <a:gd name="connsiteX22" fmla="*/ 412955 w 412955"/>
              <a:gd name="connsiteY22" fmla="*/ 324465 h 650569"/>
              <a:gd name="connsiteX23" fmla="*/ 398206 w 412955"/>
              <a:gd name="connsiteY23" fmla="*/ 206478 h 65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955" h="650569">
                <a:moveTo>
                  <a:pt x="398206" y="132736"/>
                </a:moveTo>
                <a:cubicBezTo>
                  <a:pt x="393290" y="108155"/>
                  <a:pt x="398848" y="78781"/>
                  <a:pt x="383458" y="58994"/>
                </a:cubicBezTo>
                <a:cubicBezTo>
                  <a:pt x="361693" y="31011"/>
                  <a:pt x="294967" y="0"/>
                  <a:pt x="294967" y="0"/>
                </a:cubicBezTo>
                <a:cubicBezTo>
                  <a:pt x="280219" y="9832"/>
                  <a:pt x="263256" y="16963"/>
                  <a:pt x="250722" y="29497"/>
                </a:cubicBezTo>
                <a:cubicBezTo>
                  <a:pt x="238188" y="42031"/>
                  <a:pt x="238814" y="71544"/>
                  <a:pt x="221226" y="73742"/>
                </a:cubicBezTo>
                <a:cubicBezTo>
                  <a:pt x="190374" y="77598"/>
                  <a:pt x="162232" y="54077"/>
                  <a:pt x="132735" y="44245"/>
                </a:cubicBezTo>
                <a:lnTo>
                  <a:pt x="88490" y="29497"/>
                </a:lnTo>
                <a:cubicBezTo>
                  <a:pt x="78658" y="44245"/>
                  <a:pt x="66192" y="57544"/>
                  <a:pt x="58993" y="73742"/>
                </a:cubicBezTo>
                <a:cubicBezTo>
                  <a:pt x="46365" y="102155"/>
                  <a:pt x="29496" y="162233"/>
                  <a:pt x="29496" y="162233"/>
                </a:cubicBezTo>
                <a:cubicBezTo>
                  <a:pt x="51787" y="251391"/>
                  <a:pt x="50655" y="201995"/>
                  <a:pt x="14748" y="309716"/>
                </a:cubicBezTo>
                <a:lnTo>
                  <a:pt x="0" y="353962"/>
                </a:lnTo>
                <a:cubicBezTo>
                  <a:pt x="4916" y="368710"/>
                  <a:pt x="5037" y="386068"/>
                  <a:pt x="14748" y="398207"/>
                </a:cubicBezTo>
                <a:cubicBezTo>
                  <a:pt x="90990" y="493510"/>
                  <a:pt x="36669" y="360736"/>
                  <a:pt x="73742" y="471949"/>
                </a:cubicBezTo>
                <a:cubicBezTo>
                  <a:pt x="63910" y="501446"/>
                  <a:pt x="22123" y="567813"/>
                  <a:pt x="58993" y="604684"/>
                </a:cubicBezTo>
                <a:cubicBezTo>
                  <a:pt x="69986" y="615677"/>
                  <a:pt x="88490" y="614517"/>
                  <a:pt x="103238" y="619433"/>
                </a:cubicBezTo>
                <a:cubicBezTo>
                  <a:pt x="127819" y="614517"/>
                  <a:pt x="152877" y="597798"/>
                  <a:pt x="176980" y="604684"/>
                </a:cubicBezTo>
                <a:cubicBezTo>
                  <a:pt x="194023" y="609553"/>
                  <a:pt x="189434" y="644059"/>
                  <a:pt x="206477" y="648929"/>
                </a:cubicBezTo>
                <a:cubicBezTo>
                  <a:pt x="230580" y="655816"/>
                  <a:pt x="255638" y="639097"/>
                  <a:pt x="280219" y="634181"/>
                </a:cubicBezTo>
                <a:cubicBezTo>
                  <a:pt x="285135" y="619433"/>
                  <a:pt x="291196" y="605018"/>
                  <a:pt x="294967" y="589936"/>
                </a:cubicBezTo>
                <a:cubicBezTo>
                  <a:pt x="301047" y="565617"/>
                  <a:pt x="291991" y="533919"/>
                  <a:pt x="309716" y="516194"/>
                </a:cubicBezTo>
                <a:cubicBezTo>
                  <a:pt x="320709" y="505201"/>
                  <a:pt x="339213" y="526026"/>
                  <a:pt x="353961" y="530942"/>
                </a:cubicBezTo>
                <a:cubicBezTo>
                  <a:pt x="439715" y="473772"/>
                  <a:pt x="373068" y="537631"/>
                  <a:pt x="383458" y="412955"/>
                </a:cubicBezTo>
                <a:cubicBezTo>
                  <a:pt x="386040" y="381970"/>
                  <a:pt x="412955" y="324465"/>
                  <a:pt x="412955" y="324465"/>
                </a:cubicBezTo>
                <a:cubicBezTo>
                  <a:pt x="395314" y="236261"/>
                  <a:pt x="398206" y="275790"/>
                  <a:pt x="398206" y="206478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7" name="Forma livre 46"/>
          <p:cNvSpPr/>
          <p:nvPr/>
        </p:nvSpPr>
        <p:spPr>
          <a:xfrm>
            <a:off x="7369175" y="4292600"/>
            <a:ext cx="414338" cy="650875"/>
          </a:xfrm>
          <a:custGeom>
            <a:avLst/>
            <a:gdLst>
              <a:gd name="connsiteX0" fmla="*/ 398206 w 412955"/>
              <a:gd name="connsiteY0" fmla="*/ 132736 h 650569"/>
              <a:gd name="connsiteX1" fmla="*/ 383458 w 412955"/>
              <a:gd name="connsiteY1" fmla="*/ 58994 h 650569"/>
              <a:gd name="connsiteX2" fmla="*/ 294967 w 412955"/>
              <a:gd name="connsiteY2" fmla="*/ 0 h 650569"/>
              <a:gd name="connsiteX3" fmla="*/ 250722 w 412955"/>
              <a:gd name="connsiteY3" fmla="*/ 29497 h 650569"/>
              <a:gd name="connsiteX4" fmla="*/ 221226 w 412955"/>
              <a:gd name="connsiteY4" fmla="*/ 73742 h 650569"/>
              <a:gd name="connsiteX5" fmla="*/ 132735 w 412955"/>
              <a:gd name="connsiteY5" fmla="*/ 44245 h 650569"/>
              <a:gd name="connsiteX6" fmla="*/ 88490 w 412955"/>
              <a:gd name="connsiteY6" fmla="*/ 29497 h 650569"/>
              <a:gd name="connsiteX7" fmla="*/ 58993 w 412955"/>
              <a:gd name="connsiteY7" fmla="*/ 73742 h 650569"/>
              <a:gd name="connsiteX8" fmla="*/ 29496 w 412955"/>
              <a:gd name="connsiteY8" fmla="*/ 162233 h 650569"/>
              <a:gd name="connsiteX9" fmla="*/ 14748 w 412955"/>
              <a:gd name="connsiteY9" fmla="*/ 309716 h 650569"/>
              <a:gd name="connsiteX10" fmla="*/ 0 w 412955"/>
              <a:gd name="connsiteY10" fmla="*/ 353962 h 650569"/>
              <a:gd name="connsiteX11" fmla="*/ 14748 w 412955"/>
              <a:gd name="connsiteY11" fmla="*/ 398207 h 650569"/>
              <a:gd name="connsiteX12" fmla="*/ 73742 w 412955"/>
              <a:gd name="connsiteY12" fmla="*/ 471949 h 650569"/>
              <a:gd name="connsiteX13" fmla="*/ 58993 w 412955"/>
              <a:gd name="connsiteY13" fmla="*/ 604684 h 650569"/>
              <a:gd name="connsiteX14" fmla="*/ 103238 w 412955"/>
              <a:gd name="connsiteY14" fmla="*/ 619433 h 650569"/>
              <a:gd name="connsiteX15" fmla="*/ 176980 w 412955"/>
              <a:gd name="connsiteY15" fmla="*/ 604684 h 650569"/>
              <a:gd name="connsiteX16" fmla="*/ 206477 w 412955"/>
              <a:gd name="connsiteY16" fmla="*/ 648929 h 650569"/>
              <a:gd name="connsiteX17" fmla="*/ 280219 w 412955"/>
              <a:gd name="connsiteY17" fmla="*/ 634181 h 650569"/>
              <a:gd name="connsiteX18" fmla="*/ 294967 w 412955"/>
              <a:gd name="connsiteY18" fmla="*/ 589936 h 650569"/>
              <a:gd name="connsiteX19" fmla="*/ 309716 w 412955"/>
              <a:gd name="connsiteY19" fmla="*/ 516194 h 650569"/>
              <a:gd name="connsiteX20" fmla="*/ 353961 w 412955"/>
              <a:gd name="connsiteY20" fmla="*/ 530942 h 650569"/>
              <a:gd name="connsiteX21" fmla="*/ 383458 w 412955"/>
              <a:gd name="connsiteY21" fmla="*/ 412955 h 650569"/>
              <a:gd name="connsiteX22" fmla="*/ 412955 w 412955"/>
              <a:gd name="connsiteY22" fmla="*/ 324465 h 650569"/>
              <a:gd name="connsiteX23" fmla="*/ 398206 w 412955"/>
              <a:gd name="connsiteY23" fmla="*/ 206478 h 65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955" h="650569">
                <a:moveTo>
                  <a:pt x="398206" y="132736"/>
                </a:moveTo>
                <a:cubicBezTo>
                  <a:pt x="393290" y="108155"/>
                  <a:pt x="398848" y="78781"/>
                  <a:pt x="383458" y="58994"/>
                </a:cubicBezTo>
                <a:cubicBezTo>
                  <a:pt x="361693" y="31011"/>
                  <a:pt x="294967" y="0"/>
                  <a:pt x="294967" y="0"/>
                </a:cubicBezTo>
                <a:cubicBezTo>
                  <a:pt x="280219" y="9832"/>
                  <a:pt x="263256" y="16963"/>
                  <a:pt x="250722" y="29497"/>
                </a:cubicBezTo>
                <a:cubicBezTo>
                  <a:pt x="238188" y="42031"/>
                  <a:pt x="238814" y="71544"/>
                  <a:pt x="221226" y="73742"/>
                </a:cubicBezTo>
                <a:cubicBezTo>
                  <a:pt x="190374" y="77598"/>
                  <a:pt x="162232" y="54077"/>
                  <a:pt x="132735" y="44245"/>
                </a:cubicBezTo>
                <a:lnTo>
                  <a:pt x="88490" y="29497"/>
                </a:lnTo>
                <a:cubicBezTo>
                  <a:pt x="78658" y="44245"/>
                  <a:pt x="66192" y="57544"/>
                  <a:pt x="58993" y="73742"/>
                </a:cubicBezTo>
                <a:cubicBezTo>
                  <a:pt x="46365" y="102155"/>
                  <a:pt x="29496" y="162233"/>
                  <a:pt x="29496" y="162233"/>
                </a:cubicBezTo>
                <a:cubicBezTo>
                  <a:pt x="51787" y="251391"/>
                  <a:pt x="50655" y="201995"/>
                  <a:pt x="14748" y="309716"/>
                </a:cubicBezTo>
                <a:lnTo>
                  <a:pt x="0" y="353962"/>
                </a:lnTo>
                <a:cubicBezTo>
                  <a:pt x="4916" y="368710"/>
                  <a:pt x="5037" y="386068"/>
                  <a:pt x="14748" y="398207"/>
                </a:cubicBezTo>
                <a:cubicBezTo>
                  <a:pt x="90990" y="493510"/>
                  <a:pt x="36669" y="360736"/>
                  <a:pt x="73742" y="471949"/>
                </a:cubicBezTo>
                <a:cubicBezTo>
                  <a:pt x="63910" y="501446"/>
                  <a:pt x="22123" y="567813"/>
                  <a:pt x="58993" y="604684"/>
                </a:cubicBezTo>
                <a:cubicBezTo>
                  <a:pt x="69986" y="615677"/>
                  <a:pt x="88490" y="614517"/>
                  <a:pt x="103238" y="619433"/>
                </a:cubicBezTo>
                <a:cubicBezTo>
                  <a:pt x="127819" y="614517"/>
                  <a:pt x="152877" y="597798"/>
                  <a:pt x="176980" y="604684"/>
                </a:cubicBezTo>
                <a:cubicBezTo>
                  <a:pt x="194023" y="609553"/>
                  <a:pt x="189434" y="644059"/>
                  <a:pt x="206477" y="648929"/>
                </a:cubicBezTo>
                <a:cubicBezTo>
                  <a:pt x="230580" y="655816"/>
                  <a:pt x="255638" y="639097"/>
                  <a:pt x="280219" y="634181"/>
                </a:cubicBezTo>
                <a:cubicBezTo>
                  <a:pt x="285135" y="619433"/>
                  <a:pt x="291196" y="605018"/>
                  <a:pt x="294967" y="589936"/>
                </a:cubicBezTo>
                <a:cubicBezTo>
                  <a:pt x="301047" y="565617"/>
                  <a:pt x="291991" y="533919"/>
                  <a:pt x="309716" y="516194"/>
                </a:cubicBezTo>
                <a:cubicBezTo>
                  <a:pt x="320709" y="505201"/>
                  <a:pt x="339213" y="526026"/>
                  <a:pt x="353961" y="530942"/>
                </a:cubicBezTo>
                <a:cubicBezTo>
                  <a:pt x="439715" y="473772"/>
                  <a:pt x="373068" y="537631"/>
                  <a:pt x="383458" y="412955"/>
                </a:cubicBezTo>
                <a:cubicBezTo>
                  <a:pt x="386040" y="381970"/>
                  <a:pt x="412955" y="324465"/>
                  <a:pt x="412955" y="324465"/>
                </a:cubicBezTo>
                <a:cubicBezTo>
                  <a:pt x="395314" y="236261"/>
                  <a:pt x="398206" y="275790"/>
                  <a:pt x="398206" y="206478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5867400" y="5026025"/>
            <a:ext cx="2881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CRESCENTE</a:t>
            </a:r>
          </a:p>
        </p:txBody>
      </p:sp>
      <p:sp>
        <p:nvSpPr>
          <p:cNvPr id="22554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21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46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86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26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6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72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960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36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66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96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260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66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06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36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7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68100"/>
                            </p:stCondLst>
                            <p:childTnLst>
                              <p:par>
                                <p:cTn id="108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21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751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781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8" grpId="0"/>
      <p:bldP spid="29" grpId="0"/>
      <p:bldP spid="30" grpId="0"/>
      <p:bldP spid="32" grpId="0"/>
      <p:bldP spid="34" grpId="0"/>
      <p:bldP spid="36" grpId="0"/>
      <p:bldP spid="39" grpId="0"/>
      <p:bldP spid="39" grpId="1"/>
      <p:bldP spid="41" grpId="0"/>
      <p:bldP spid="41" grpId="1"/>
      <p:bldP spid="44" grpId="0"/>
      <p:bldP spid="44" grpId="1"/>
      <p:bldP spid="45" grpId="0"/>
      <p:bldP spid="45" grpId="1"/>
      <p:bldP spid="48" grpId="0"/>
      <p:bldP spid="4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5949950" y="2493963"/>
            <a:ext cx="0" cy="338137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508500" y="5086350"/>
            <a:ext cx="3240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 rot="16200000" flipV="1">
            <a:off x="4543425" y="2241550"/>
            <a:ext cx="2665413" cy="2735263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443538" y="4191000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830888" y="44751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532688" y="508476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451475" y="21336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68313" y="2636838"/>
            <a:ext cx="1200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a &gt; 1</a:t>
            </a:r>
            <a:endParaRPr lang="pt-BR" altLang="pt-BR" sz="3600" kern="0" dirty="0" smtClean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07950" y="765175"/>
            <a:ext cx="79549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u="sng" kern="0" dirty="0" smtClean="0"/>
              <a:t>Exercício</a:t>
            </a:r>
          </a:p>
          <a:p>
            <a:pPr eaLnBrk="1" hangingPunct="1">
              <a:defRPr/>
            </a:pPr>
            <a:r>
              <a:rPr lang="pt-BR" altLang="pt-BR" sz="2800" kern="0" dirty="0" smtClean="0"/>
              <a:t>1) Construa o gráfico de cada função abaixo: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711" y="1772717"/>
            <a:ext cx="2411065" cy="792187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07950" y="3213100"/>
            <a:ext cx="23764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crescente</a:t>
            </a:r>
            <a:endParaRPr lang="pt-BR" altLang="pt-BR" sz="3600" kern="0" dirty="0" smtClean="0"/>
          </a:p>
        </p:txBody>
      </p:sp>
      <p:sp>
        <p:nvSpPr>
          <p:cNvPr id="23568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1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6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6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9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4" grpId="0" build="allAtOnce"/>
      <p:bldP spid="25" grpId="0" build="allAtOnce"/>
      <p:bldP spid="26" grpId="0"/>
      <p:bldP spid="19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5949950" y="2493963"/>
            <a:ext cx="0" cy="338137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508500" y="5086350"/>
            <a:ext cx="3240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 rot="5400000" flipH="1" flipV="1">
            <a:off x="4738688" y="2255838"/>
            <a:ext cx="2665412" cy="2735262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443538" y="4191000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830888" y="44751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532688" y="508476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451475" y="21336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0825" y="2924175"/>
            <a:ext cx="2374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0 &lt; a &lt; 1</a:t>
            </a:r>
            <a:endParaRPr lang="pt-BR" altLang="pt-BR" sz="3600" kern="0" dirty="0" smtClean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07950" y="765175"/>
            <a:ext cx="79549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u="sng" kern="0" dirty="0" smtClean="0"/>
              <a:t>Exercício</a:t>
            </a:r>
          </a:p>
          <a:p>
            <a:pPr eaLnBrk="1" hangingPunct="1">
              <a:defRPr/>
            </a:pPr>
            <a:r>
              <a:rPr lang="pt-BR" altLang="pt-BR" sz="2800" kern="0" dirty="0" smtClean="0"/>
              <a:t>1) Construa o gráfico de cada função abaixo: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711" y="1628800"/>
            <a:ext cx="2699097" cy="1439614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07950" y="3571875"/>
            <a:ext cx="2735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decrescente</a:t>
            </a:r>
            <a:endParaRPr lang="pt-BR" altLang="pt-BR" sz="3600" kern="0" dirty="0" smtClean="0"/>
          </a:p>
        </p:txBody>
      </p:sp>
      <p:sp>
        <p:nvSpPr>
          <p:cNvPr id="24592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3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8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4" grpId="0" build="allAtOnce"/>
      <p:bldP spid="25" grpId="0" build="allAtOnce"/>
      <p:bldP spid="26" grpId="0"/>
      <p:bldP spid="19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5949950" y="2493963"/>
            <a:ext cx="0" cy="338137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508500" y="5086350"/>
            <a:ext cx="3240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 rot="16200000" flipV="1">
            <a:off x="4543425" y="2241550"/>
            <a:ext cx="2665413" cy="2735263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443538" y="4191000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830888" y="44751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532688" y="508476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451475" y="21336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68313" y="2636838"/>
            <a:ext cx="1200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a &gt; 1</a:t>
            </a:r>
            <a:endParaRPr lang="pt-BR" altLang="pt-BR" sz="3600" kern="0" dirty="0" smtClean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07950" y="765175"/>
            <a:ext cx="79549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u="sng" kern="0" dirty="0" smtClean="0"/>
              <a:t>Exercício</a:t>
            </a:r>
          </a:p>
          <a:p>
            <a:pPr eaLnBrk="1" hangingPunct="1">
              <a:defRPr/>
            </a:pPr>
            <a:r>
              <a:rPr lang="pt-BR" altLang="pt-BR" sz="2800" kern="0" dirty="0" smtClean="0"/>
              <a:t>1) Construa o gráfico de cada função abaixo: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711" y="1772717"/>
            <a:ext cx="2411065" cy="792187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07950" y="3213100"/>
            <a:ext cx="23764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crescente</a:t>
            </a:r>
            <a:endParaRPr lang="pt-BR" altLang="pt-BR" sz="3600" kern="0" dirty="0" smtClean="0"/>
          </a:p>
        </p:txBody>
      </p:sp>
      <p:sp>
        <p:nvSpPr>
          <p:cNvPr id="25616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62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7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92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7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4" grpId="0" build="allAtOnce"/>
      <p:bldP spid="25" grpId="0" build="allAtOnce"/>
      <p:bldP spid="26" grpId="0"/>
      <p:bldP spid="19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5949950" y="2493963"/>
            <a:ext cx="0" cy="338137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508500" y="5086350"/>
            <a:ext cx="3240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 rot="5400000" flipH="1" flipV="1">
            <a:off x="4738688" y="2255838"/>
            <a:ext cx="2665412" cy="2735262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443538" y="4191000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830888" y="44751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532688" y="508476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451475" y="21336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93688" y="3113088"/>
            <a:ext cx="22320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0 &lt; a &lt; 1</a:t>
            </a:r>
            <a:endParaRPr lang="pt-BR" altLang="pt-BR" sz="3600" kern="0" dirty="0" smtClean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07950" y="765175"/>
            <a:ext cx="79549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u="sng" kern="0" dirty="0" smtClean="0"/>
              <a:t>Exercício</a:t>
            </a:r>
          </a:p>
          <a:p>
            <a:pPr eaLnBrk="1" hangingPunct="1">
              <a:defRPr/>
            </a:pPr>
            <a:r>
              <a:rPr lang="pt-BR" altLang="pt-BR" sz="2800" kern="0" dirty="0" smtClean="0"/>
              <a:t>1) Construa o gráfico de cada função abaixo: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711" y="1628800"/>
            <a:ext cx="2699097" cy="1439614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07950" y="3932238"/>
            <a:ext cx="2735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decrescente</a:t>
            </a:r>
            <a:endParaRPr lang="pt-BR" altLang="pt-BR" sz="3600" kern="0" dirty="0" smtClean="0"/>
          </a:p>
        </p:txBody>
      </p:sp>
      <p:sp>
        <p:nvSpPr>
          <p:cNvPr id="26640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3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8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4" grpId="0" build="allAtOnce"/>
      <p:bldP spid="25" grpId="0" build="allAtOnce"/>
      <p:bldP spid="26" grpId="0"/>
      <p:bldP spid="19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5949950" y="2493963"/>
            <a:ext cx="0" cy="338137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508500" y="5086350"/>
            <a:ext cx="3240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 rot="16200000" flipV="1">
            <a:off x="4543425" y="2241550"/>
            <a:ext cx="2665413" cy="2735263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443538" y="4191000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830888" y="44751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532688" y="508476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451475" y="21336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68313" y="2636838"/>
            <a:ext cx="1200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a &gt; 1</a:t>
            </a:r>
            <a:endParaRPr lang="pt-BR" altLang="pt-BR" sz="3600" kern="0" dirty="0" smtClean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07950" y="765175"/>
            <a:ext cx="79549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u="sng" kern="0" dirty="0" smtClean="0"/>
              <a:t>Exercício</a:t>
            </a:r>
          </a:p>
          <a:p>
            <a:pPr eaLnBrk="1" hangingPunct="1">
              <a:defRPr/>
            </a:pPr>
            <a:r>
              <a:rPr lang="pt-BR" altLang="pt-BR" sz="2800" kern="0" dirty="0" smtClean="0"/>
              <a:t>1) Construa o gráfico de cada função abaixo: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711" y="1772717"/>
            <a:ext cx="2411065" cy="792187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07950" y="3213100"/>
            <a:ext cx="23764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>
                <a:solidFill>
                  <a:srgbClr val="FF0000"/>
                </a:solidFill>
              </a:rPr>
              <a:t>crescente</a:t>
            </a:r>
            <a:endParaRPr lang="pt-BR" altLang="pt-BR" sz="3600" kern="0" dirty="0" smtClean="0"/>
          </a:p>
        </p:txBody>
      </p:sp>
      <p:sp>
        <p:nvSpPr>
          <p:cNvPr id="27664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1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6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6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9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4" grpId="0" build="allAtOnce"/>
      <p:bldP spid="25" grpId="0" build="allAtOnce"/>
      <p:bldP spid="26" grpId="0"/>
      <p:bldP spid="1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5949950" y="2493963"/>
            <a:ext cx="0" cy="338137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508500" y="5086350"/>
            <a:ext cx="3240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 rot="16200000" flipV="1">
            <a:off x="4543425" y="2241550"/>
            <a:ext cx="2665413" cy="2735263"/>
          </a:xfrm>
          <a:custGeom>
            <a:avLst/>
            <a:gdLst>
              <a:gd name="connsiteX0" fmla="*/ 0 w 3034748"/>
              <a:gd name="connsiteY0" fmla="*/ 2875722 h 2875722"/>
              <a:gd name="connsiteX1" fmla="*/ 53009 w 3034748"/>
              <a:gd name="connsiteY1" fmla="*/ 2372139 h 2875722"/>
              <a:gd name="connsiteX2" fmla="*/ 225287 w 3034748"/>
              <a:gd name="connsiteY2" fmla="*/ 1802296 h 2875722"/>
              <a:gd name="connsiteX3" fmla="*/ 556591 w 3034748"/>
              <a:gd name="connsiteY3" fmla="*/ 1285461 h 2875722"/>
              <a:gd name="connsiteX4" fmla="*/ 967409 w 3034748"/>
              <a:gd name="connsiteY4" fmla="*/ 887896 h 2875722"/>
              <a:gd name="connsiteX5" fmla="*/ 1563757 w 3034748"/>
              <a:gd name="connsiteY5" fmla="*/ 543339 h 2875722"/>
              <a:gd name="connsiteX6" fmla="*/ 2372139 w 3034748"/>
              <a:gd name="connsiteY6" fmla="*/ 225287 h 2875722"/>
              <a:gd name="connsiteX7" fmla="*/ 3034748 w 3034748"/>
              <a:gd name="connsiteY7" fmla="*/ 0 h 287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748" h="2875722">
                <a:moveTo>
                  <a:pt x="0" y="2875722"/>
                </a:moveTo>
                <a:cubicBezTo>
                  <a:pt x="7730" y="2713382"/>
                  <a:pt x="15461" y="2551043"/>
                  <a:pt x="53009" y="2372139"/>
                </a:cubicBezTo>
                <a:cubicBezTo>
                  <a:pt x="90557" y="2193235"/>
                  <a:pt x="141357" y="1983409"/>
                  <a:pt x="225287" y="1802296"/>
                </a:cubicBezTo>
                <a:cubicBezTo>
                  <a:pt x="309217" y="1621183"/>
                  <a:pt x="432904" y="1437861"/>
                  <a:pt x="556591" y="1285461"/>
                </a:cubicBezTo>
                <a:cubicBezTo>
                  <a:pt x="680278" y="1133061"/>
                  <a:pt x="799548" y="1011583"/>
                  <a:pt x="967409" y="887896"/>
                </a:cubicBezTo>
                <a:cubicBezTo>
                  <a:pt x="1135270" y="764209"/>
                  <a:pt x="1329635" y="653774"/>
                  <a:pt x="1563757" y="543339"/>
                </a:cubicBezTo>
                <a:cubicBezTo>
                  <a:pt x="1797879" y="432904"/>
                  <a:pt x="2126974" y="315844"/>
                  <a:pt x="2372139" y="225287"/>
                </a:cubicBezTo>
                <a:cubicBezTo>
                  <a:pt x="2617304" y="134730"/>
                  <a:pt x="2826026" y="67365"/>
                  <a:pt x="3034748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443538" y="4191000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830888" y="4475163"/>
            <a:ext cx="288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 bwMode="auto">
          <a:xfrm>
            <a:off x="7532688" y="5084763"/>
            <a:ext cx="568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x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 bwMode="auto">
          <a:xfrm>
            <a:off x="5451475" y="2133600"/>
            <a:ext cx="568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pt-BR" altLang="pt-BR" b="1" kern="0" dirty="0" smtClean="0"/>
              <a:t>y</a:t>
            </a:r>
            <a:r>
              <a:rPr lang="pt-BR" altLang="pt-BR" kern="0" dirty="0" smtClean="0"/>
              <a:t>           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711" y="1772717"/>
            <a:ext cx="2411065" cy="792187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15913" y="2708275"/>
            <a:ext cx="74247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Será que é uma função exponencial ?</a:t>
            </a:r>
            <a:endParaRPr lang="pt-BR" altLang="pt-BR" sz="3600" kern="0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1227030" y="849486"/>
            <a:ext cx="65133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Agora observe: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144463" y="2997200"/>
            <a:ext cx="7672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Se o </a:t>
            </a:r>
            <a:r>
              <a:rPr lang="pt-BR" altLang="pt-BR" sz="3200" b="1" kern="0" dirty="0" smtClean="0"/>
              <a:t>x </a:t>
            </a:r>
            <a:r>
              <a:rPr lang="pt-BR" altLang="pt-BR" sz="3200" kern="0" dirty="0" smtClean="0"/>
              <a:t>está no expoente, então ela é exponencial.</a:t>
            </a:r>
            <a:endParaRPr lang="pt-BR" altLang="pt-BR" sz="3600" kern="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79388" y="2852738"/>
            <a:ext cx="8496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Calculando f(0) obtemos f(0) = 4, este é o ponto de intersecção com o eixo </a:t>
            </a:r>
            <a:r>
              <a:rPr lang="pt-BR" altLang="pt-BR" sz="3200" kern="0" dirty="0" err="1" smtClean="0"/>
              <a:t>oy</a:t>
            </a:r>
            <a:r>
              <a:rPr lang="pt-BR" altLang="pt-BR" sz="3200" kern="0" dirty="0" smtClean="0"/>
              <a:t>.</a:t>
            </a:r>
            <a:endParaRPr lang="pt-BR" altLang="pt-BR" sz="3600" kern="0" dirty="0" smtClean="0"/>
          </a:p>
        </p:txBody>
      </p:sp>
      <p:sp>
        <p:nvSpPr>
          <p:cNvPr id="32" name="CaixaDeTexto 31"/>
          <p:cNvSpPr txBox="1">
            <a:spLocks noChangeArrowheads="1"/>
          </p:cNvSpPr>
          <p:nvPr/>
        </p:nvSpPr>
        <p:spPr bwMode="auto">
          <a:xfrm>
            <a:off x="5508625" y="33575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8690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72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12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2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7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67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72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77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9200"/>
                            </p:stCondLst>
                            <p:childTnLst>
                              <p:par>
                                <p:cTn id="6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0.00382 -0.1421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12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1700"/>
                            </p:stCondLst>
                            <p:childTnLst>
                              <p:par>
                                <p:cTn id="76" presetID="6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3.33333E-6 L -2.77778E-6 -0.13635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32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2" grpId="1"/>
      <p:bldP spid="24" grpId="0" build="allAtOnce"/>
      <p:bldP spid="25" grpId="0" build="allAtOnce"/>
      <p:bldP spid="29" grpId="0"/>
      <p:bldP spid="29" grpId="1"/>
      <p:bldP spid="30" grpId="0"/>
      <p:bldP spid="30" grpId="1"/>
      <p:bldP spid="31" grpId="0"/>
      <p:bldP spid="31" grpId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WordArt 7"/>
          <p:cNvSpPr>
            <a:spLocks noChangeArrowheads="1" noChangeShapeType="1" noTextEdit="1"/>
          </p:cNvSpPr>
          <p:nvPr/>
        </p:nvSpPr>
        <p:spPr bwMode="auto">
          <a:xfrm>
            <a:off x="1692275" y="2276475"/>
            <a:ext cx="5400675" cy="2141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FIM</a:t>
            </a:r>
          </a:p>
        </p:txBody>
      </p:sp>
      <p:sp>
        <p:nvSpPr>
          <p:cNvPr id="29700" name="CaixaDeTexto 6"/>
          <p:cNvSpPr>
            <a:spLocks/>
          </p:cNvSpPr>
          <p:nvPr/>
        </p:nvSpPr>
        <p:spPr bwMode="auto">
          <a:xfrm>
            <a:off x="825500" y="115888"/>
            <a:ext cx="4251325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Função exponencial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8275" y="620713"/>
            <a:ext cx="5267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Exemplo de potência:</a:t>
            </a:r>
          </a:p>
        </p:txBody>
      </p:sp>
      <p:sp>
        <p:nvSpPr>
          <p:cNvPr id="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1520205"/>
            <a:ext cx="1224136" cy="828675"/>
          </a:xfrm>
          <a:prstGeom prst="rect">
            <a:avLst/>
          </a:prstGeom>
          <a:blipFill rotWithShape="1">
            <a:blip r:embed="rId4" cstate="print"/>
            <a:stretch>
              <a:fillRect l="-13930" b="-2867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11413" y="1520825"/>
            <a:ext cx="58435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>
                <a:solidFill>
                  <a:srgbClr val="0070C0"/>
                </a:solidFill>
              </a:rPr>
              <a:t>Lê-se:</a:t>
            </a:r>
            <a:r>
              <a:rPr lang="pt-BR" altLang="pt-BR" sz="3600" kern="0" dirty="0" smtClean="0"/>
              <a:t>   5  elevado a  2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1258888" y="2376488"/>
            <a:ext cx="0" cy="13684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20713" y="3455988"/>
            <a:ext cx="12874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>
                <a:solidFill>
                  <a:srgbClr val="0070C0"/>
                </a:solidFill>
              </a:rPr>
              <a:t>base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619250" y="2017713"/>
            <a:ext cx="1268413" cy="141128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347913" y="3176588"/>
            <a:ext cx="2224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>
                <a:solidFill>
                  <a:schemeClr val="accent1">
                    <a:lumMod val="50000"/>
                  </a:schemeClr>
                </a:solidFill>
              </a:rPr>
              <a:t>expoente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982913" y="2168525"/>
            <a:ext cx="61261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ou  5  elevado ao quadrado.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476375" y="1562100"/>
            <a:ext cx="15827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5 . 5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916238" y="1584325"/>
            <a:ext cx="12239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25</a:t>
            </a:r>
          </a:p>
        </p:txBody>
      </p:sp>
      <p:sp>
        <p:nvSpPr>
          <p:cNvPr id="5133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" name="Seta em curva para baixo 19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755650" y="2492375"/>
            <a:ext cx="77041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quantas vezes o expoente mandar e efetuamos.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20" presetID="16" presetClass="exit" presetSubtype="21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4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3700"/>
                            </p:stCondLst>
                            <p:childTnLst>
                              <p:par>
                                <p:cTn id="60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82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4" grpId="0"/>
      <p:bldP spid="14" grpId="1"/>
      <p:bldP spid="18" grpId="0"/>
      <p:bldP spid="18" grpId="1"/>
      <p:bldP spid="16" grpId="0"/>
      <p:bldP spid="16" grpId="1"/>
      <p:bldP spid="17" grpId="0"/>
      <p:bldP spid="19" grpId="0"/>
      <p:bldP spid="20" grpId="0" animBg="1"/>
      <p:bldP spid="21" grpId="0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8275" y="620713"/>
            <a:ext cx="5267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Exemplo de potência:</a:t>
            </a:r>
          </a:p>
        </p:txBody>
      </p:sp>
      <p:sp>
        <p:nvSpPr>
          <p:cNvPr id="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1520205"/>
            <a:ext cx="1224136" cy="828675"/>
          </a:xfrm>
          <a:prstGeom prst="rect">
            <a:avLst/>
          </a:prstGeom>
          <a:blipFill rotWithShape="1">
            <a:blip r:embed="rId4" cstate="print"/>
            <a:stretch>
              <a:fillRect l="-15423" b="-2867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11413" y="1520825"/>
            <a:ext cx="58435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>
                <a:solidFill>
                  <a:srgbClr val="0070C0"/>
                </a:solidFill>
              </a:rPr>
              <a:t>Lê-se:</a:t>
            </a:r>
            <a:r>
              <a:rPr lang="pt-BR" altLang="pt-BR" sz="3600" kern="0" dirty="0" smtClean="0"/>
              <a:t>   4  elevado a  3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549525" y="2095500"/>
            <a:ext cx="61261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ou  4  elevado ao cubo.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07950" y="2708275"/>
            <a:ext cx="89281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err="1" smtClean="0">
                <a:solidFill>
                  <a:srgbClr val="FF0000"/>
                </a:solidFill>
              </a:rPr>
              <a:t>Obs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:</a:t>
            </a:r>
            <a:r>
              <a:rPr lang="pt-BR" altLang="pt-BR" sz="3600" kern="0" dirty="0" smtClean="0"/>
              <a:t> apenas os expoentes 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2</a:t>
            </a:r>
            <a:r>
              <a:rPr lang="pt-BR" altLang="pt-BR" sz="3600" kern="0" dirty="0" smtClean="0"/>
              <a:t> e </a:t>
            </a:r>
            <a:r>
              <a:rPr lang="pt-BR" altLang="pt-BR" sz="3600" kern="0" dirty="0" smtClean="0">
                <a:solidFill>
                  <a:srgbClr val="0070C0"/>
                </a:solidFill>
              </a:rPr>
              <a:t>3</a:t>
            </a:r>
            <a:r>
              <a:rPr lang="pt-BR" altLang="pt-BR" sz="3600" kern="0" dirty="0" smtClean="0"/>
              <a:t> recebem nomes diferenciados.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411413" y="4221163"/>
            <a:ext cx="5226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E</a:t>
            </a:r>
            <a:r>
              <a:rPr lang="pt-BR" altLang="pt-BR" sz="3600" kern="0" dirty="0" smtClean="0"/>
              <a:t>xpoente 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2</a:t>
            </a:r>
            <a:r>
              <a:rPr lang="pt-BR" altLang="pt-BR" sz="3600" kern="0" dirty="0" smtClean="0"/>
              <a:t> é 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quadrado</a:t>
            </a:r>
            <a:r>
              <a:rPr lang="pt-BR" altLang="pt-BR" sz="3600" kern="0" dirty="0" smtClean="0"/>
              <a:t>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2339975" y="5157788"/>
            <a:ext cx="4392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E</a:t>
            </a:r>
            <a:r>
              <a:rPr lang="pt-BR" altLang="pt-BR" sz="3600" kern="0" dirty="0" smtClean="0"/>
              <a:t>xpoente </a:t>
            </a:r>
            <a:r>
              <a:rPr lang="pt-BR" altLang="pt-BR" sz="3600" kern="0" dirty="0" smtClean="0">
                <a:solidFill>
                  <a:srgbClr val="0070C0"/>
                </a:solidFill>
              </a:rPr>
              <a:t>3</a:t>
            </a:r>
            <a:r>
              <a:rPr lang="pt-BR" altLang="pt-BR" sz="3600" kern="0" dirty="0" smtClean="0"/>
              <a:t> é </a:t>
            </a:r>
            <a:r>
              <a:rPr lang="pt-BR" altLang="pt-BR" sz="3600" kern="0" dirty="0" smtClean="0">
                <a:solidFill>
                  <a:srgbClr val="0070C0"/>
                </a:solidFill>
              </a:rPr>
              <a:t>cubo</a:t>
            </a:r>
            <a:r>
              <a:rPr lang="pt-BR" altLang="pt-BR" sz="3600" kern="0" dirty="0" smtClean="0"/>
              <a:t>.</a:t>
            </a:r>
          </a:p>
        </p:txBody>
      </p:sp>
      <p:sp>
        <p:nvSpPr>
          <p:cNvPr id="23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71949" y="1765725"/>
            <a:ext cx="611819" cy="61265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470752" y="1759800"/>
            <a:ext cx="459668" cy="612651"/>
          </a:xfrm>
          <a:prstGeom prst="rect">
            <a:avLst/>
          </a:prstGeom>
          <a:blipFill rotWithShape="1">
            <a:blip r:embed="rId6" cstate="print"/>
            <a:stretch>
              <a:fillRect l="-5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47188" y="1759800"/>
            <a:ext cx="459668" cy="612651"/>
          </a:xfrm>
          <a:prstGeom prst="rect">
            <a:avLst/>
          </a:prstGeom>
          <a:blipFill rotWithShape="1">
            <a:blip r:embed="rId7" cstate="print"/>
            <a:stretch>
              <a:fillRect l="-5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11909" y="1808237"/>
            <a:ext cx="611819" cy="612651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28133" y="1715556"/>
            <a:ext cx="611819" cy="612651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60181" y="1700808"/>
            <a:ext cx="611819" cy="612651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6160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7" name="Seta em curva para baixo 16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55650" y="2492375"/>
            <a:ext cx="77041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quantas vezes o expoente mandar e efetuamos.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7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12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9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3300"/>
                            </p:stCondLst>
                            <p:childTnLst>
                              <p:par>
                                <p:cTn id="40" presetID="16" presetClass="exit" presetSubtype="21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800"/>
                            </p:stCondLst>
                            <p:childTnLst>
                              <p:par>
                                <p:cTn id="4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6300"/>
                            </p:stCondLst>
                            <p:childTnLst>
                              <p:par>
                                <p:cTn id="48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6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2900"/>
                            </p:stCondLst>
                            <p:childTnLst>
                              <p:par>
                                <p:cTn id="56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39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48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7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66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84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93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6" grpId="0"/>
      <p:bldP spid="16" grpId="1"/>
      <p:bldP spid="20" grpId="0"/>
      <p:bldP spid="20" grpId="1"/>
      <p:bldP spid="21" grpId="0"/>
      <p:bldP spid="21" grpId="1"/>
      <p:bldP spid="22" grpId="0"/>
      <p:bldP spid="22" grpId="1"/>
      <p:bldP spid="17" grpId="0" animBg="1"/>
      <p:bldP spid="18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8275" y="620713"/>
            <a:ext cx="5267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Exemplo de potência:</a:t>
            </a:r>
          </a:p>
        </p:txBody>
      </p:sp>
      <p:sp>
        <p:nvSpPr>
          <p:cNvPr id="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1520205"/>
            <a:ext cx="1224136" cy="828675"/>
          </a:xfrm>
          <a:prstGeom prst="rect">
            <a:avLst/>
          </a:prstGeom>
          <a:blipFill rotWithShape="1">
            <a:blip r:embed="rId4" cstate="print"/>
            <a:stretch>
              <a:fillRect l="-13433" b="-2867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188" y="2816225"/>
            <a:ext cx="58435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>
                <a:solidFill>
                  <a:srgbClr val="0070C0"/>
                </a:solidFill>
              </a:rPr>
              <a:t>Lê-se:</a:t>
            </a:r>
            <a:r>
              <a:rPr lang="pt-BR" altLang="pt-BR" sz="3600" kern="0" dirty="0" smtClean="0"/>
              <a:t>   2  elevado a  9</a:t>
            </a:r>
          </a:p>
        </p:txBody>
      </p:sp>
      <p:sp>
        <p:nvSpPr>
          <p:cNvPr id="23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71949" y="1765725"/>
            <a:ext cx="611819" cy="61265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470752" y="1759800"/>
            <a:ext cx="459668" cy="612651"/>
          </a:xfrm>
          <a:prstGeom prst="rect">
            <a:avLst/>
          </a:prstGeom>
          <a:blipFill rotWithShape="1">
            <a:blip r:embed="rId6" cstate="print"/>
            <a:stretch>
              <a:fillRect l="-5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47188" y="1759800"/>
            <a:ext cx="459668" cy="612651"/>
          </a:xfrm>
          <a:prstGeom prst="rect">
            <a:avLst/>
          </a:prstGeom>
          <a:blipFill rotWithShape="1">
            <a:blip r:embed="rId7" cstate="print"/>
            <a:stretch>
              <a:fillRect l="-5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11909" y="1808237"/>
            <a:ext cx="611819" cy="612651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012160" y="1658296"/>
            <a:ext cx="611819" cy="612651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516216" y="1658296"/>
            <a:ext cx="1008112" cy="612651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92252" y="1772816"/>
            <a:ext cx="459668" cy="612651"/>
          </a:xfrm>
          <a:prstGeom prst="rect">
            <a:avLst/>
          </a:prstGeom>
          <a:blipFill rotWithShape="1">
            <a:blip r:embed="rId11" cstate="print"/>
            <a:stretch>
              <a:fillRect l="-5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51920" y="1730304"/>
            <a:ext cx="459668" cy="612651"/>
          </a:xfrm>
          <a:prstGeom prst="rect">
            <a:avLst/>
          </a:prstGeom>
          <a:blipFill rotWithShape="1">
            <a:blip r:embed="rId12" cstate="print"/>
            <a:stretch>
              <a:fillRect l="-666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271096" y="1763993"/>
            <a:ext cx="459668" cy="612651"/>
          </a:xfrm>
          <a:prstGeom prst="rect">
            <a:avLst/>
          </a:prstGeom>
          <a:blipFill rotWithShape="1">
            <a:blip r:embed="rId13" cstate="print"/>
            <a:stretch>
              <a:fillRect l="-666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16016" y="1736229"/>
            <a:ext cx="459668" cy="612651"/>
          </a:xfrm>
          <a:prstGeom prst="rect">
            <a:avLst/>
          </a:prstGeom>
          <a:blipFill rotWithShape="1">
            <a:blip r:embed="rId14" cstate="print"/>
            <a:stretch>
              <a:fillRect l="-666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35048" y="1736229"/>
            <a:ext cx="459668" cy="612651"/>
          </a:xfrm>
          <a:prstGeom prst="rect">
            <a:avLst/>
          </a:prstGeom>
          <a:blipFill rotWithShape="1">
            <a:blip r:embed="rId15" cstate="print"/>
            <a:stretch>
              <a:fillRect l="-5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1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580112" y="1736229"/>
            <a:ext cx="459668" cy="612651"/>
          </a:xfrm>
          <a:prstGeom prst="rect">
            <a:avLst/>
          </a:prstGeom>
          <a:blipFill rotWithShape="1">
            <a:blip r:embed="rId16" cstate="print"/>
            <a:stretch>
              <a:fillRect l="-5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Seta em curva para baixo 19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830388" y="3573463"/>
            <a:ext cx="61261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ou  2  elevado a nona.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755650" y="2565400"/>
            <a:ext cx="77041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quantas vezes o expoente mandar e efetuamos.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8100"/>
                            </p:stCondLst>
                            <p:childTnLst>
                              <p:par>
                                <p:cTn id="3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86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4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13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22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31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49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8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67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76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20" grpId="0" animBg="1"/>
      <p:bldP spid="21" grpId="0"/>
      <p:bldP spid="22" grpId="0"/>
      <p:bldP spid="22" grpId="1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8275" y="620713"/>
            <a:ext cx="63484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Potência com base negativa:</a:t>
            </a:r>
          </a:p>
        </p:txBody>
      </p:sp>
      <p:sp>
        <p:nvSpPr>
          <p:cNvPr id="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528" y="1664221"/>
            <a:ext cx="2050801" cy="828675"/>
          </a:xfrm>
          <a:prstGeom prst="rect">
            <a:avLst/>
          </a:prstGeom>
          <a:blipFill rotWithShape="1">
            <a:blip r:embed="rId4" cstate="print"/>
            <a:stretch>
              <a:fillRect l="-6548" b="-2867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03997" y="1952253"/>
            <a:ext cx="611819" cy="61265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809231" y="1700808"/>
            <a:ext cx="1186705" cy="828675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1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89351" y="1700808"/>
            <a:ext cx="1474737" cy="828675"/>
          </a:xfrm>
          <a:prstGeom prst="rect">
            <a:avLst/>
          </a:prstGeom>
          <a:blipFill rotWithShape="1">
            <a:blip r:embed="rId7" cstate="print"/>
            <a:stretch>
              <a:fillRect l="-10331" b="-2794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28333" y="1952253"/>
            <a:ext cx="611819" cy="612651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805488" y="1744663"/>
            <a:ext cx="5937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9</a:t>
            </a:r>
          </a:p>
        </p:txBody>
      </p:sp>
      <p:sp>
        <p:nvSpPr>
          <p:cNvPr id="12" name="Seta em curva para baixo 11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55650" y="2708275"/>
            <a:ext cx="77041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quantas vezes o expoente mandar e efetuamos.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547813" y="2887663"/>
            <a:ext cx="6918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>
                <a:solidFill>
                  <a:srgbClr val="0070C0"/>
                </a:solidFill>
              </a:rPr>
              <a:t>Lê-se:</a:t>
            </a:r>
            <a:r>
              <a:rPr lang="pt-BR" altLang="pt-BR" sz="3600" kern="0" dirty="0" smtClean="0"/>
              <a:t>   -3 elevado ao quadrado.</a:t>
            </a:r>
          </a:p>
        </p:txBody>
      </p:sp>
      <p:sp>
        <p:nvSpPr>
          <p:cNvPr id="2" name="Forma livre 1"/>
          <p:cNvSpPr/>
          <p:nvPr/>
        </p:nvSpPr>
        <p:spPr>
          <a:xfrm>
            <a:off x="3200400" y="2374900"/>
            <a:ext cx="1460500" cy="457200"/>
          </a:xfrm>
          <a:custGeom>
            <a:avLst/>
            <a:gdLst>
              <a:gd name="connsiteX0" fmla="*/ 14748 w 1460090"/>
              <a:gd name="connsiteY0" fmla="*/ 0 h 457200"/>
              <a:gd name="connsiteX1" fmla="*/ 0 w 1460090"/>
              <a:gd name="connsiteY1" fmla="*/ 442452 h 457200"/>
              <a:gd name="connsiteX2" fmla="*/ 1460090 w 1460090"/>
              <a:gd name="connsiteY2" fmla="*/ 457200 h 457200"/>
              <a:gd name="connsiteX3" fmla="*/ 1460090 w 1460090"/>
              <a:gd name="connsiteY3" fmla="*/ 4424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090" h="457200">
                <a:moveTo>
                  <a:pt x="14748" y="0"/>
                </a:moveTo>
                <a:lnTo>
                  <a:pt x="0" y="442452"/>
                </a:lnTo>
                <a:lnTo>
                  <a:pt x="1460090" y="457200"/>
                </a:lnTo>
                <a:lnTo>
                  <a:pt x="1460090" y="4424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763713" y="2852738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>
                <a:solidFill>
                  <a:srgbClr val="FF0000"/>
                </a:solidFill>
              </a:rPr>
              <a:t>m</a:t>
            </a:r>
            <a:r>
              <a:rPr lang="pt-BR" altLang="pt-BR" sz="2800" kern="0" dirty="0" smtClean="0">
                <a:solidFill>
                  <a:srgbClr val="FF0000"/>
                </a:solidFill>
              </a:rPr>
              <a:t>enos com menos é mais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2879725" y="1916113"/>
            <a:ext cx="612775" cy="576262"/>
          </a:xfrm>
          <a:custGeom>
            <a:avLst/>
            <a:gdLst>
              <a:gd name="connsiteX0" fmla="*/ 280220 w 339213"/>
              <a:gd name="connsiteY0" fmla="*/ 0 h 575187"/>
              <a:gd name="connsiteX1" fmla="*/ 132736 w 339213"/>
              <a:gd name="connsiteY1" fmla="*/ 44245 h 575187"/>
              <a:gd name="connsiteX2" fmla="*/ 88491 w 339213"/>
              <a:gd name="connsiteY2" fmla="*/ 58993 h 575187"/>
              <a:gd name="connsiteX3" fmla="*/ 73742 w 339213"/>
              <a:gd name="connsiteY3" fmla="*/ 103239 h 575187"/>
              <a:gd name="connsiteX4" fmla="*/ 14749 w 339213"/>
              <a:gd name="connsiteY4" fmla="*/ 235974 h 575187"/>
              <a:gd name="connsiteX5" fmla="*/ 0 w 339213"/>
              <a:gd name="connsiteY5" fmla="*/ 280219 h 575187"/>
              <a:gd name="connsiteX6" fmla="*/ 14749 w 339213"/>
              <a:gd name="connsiteY6" fmla="*/ 457200 h 575187"/>
              <a:gd name="connsiteX7" fmla="*/ 58994 w 339213"/>
              <a:gd name="connsiteY7" fmla="*/ 471948 h 575187"/>
              <a:gd name="connsiteX8" fmla="*/ 73742 w 339213"/>
              <a:gd name="connsiteY8" fmla="*/ 516193 h 575187"/>
              <a:gd name="connsiteX9" fmla="*/ 147484 w 339213"/>
              <a:gd name="connsiteY9" fmla="*/ 575187 h 575187"/>
              <a:gd name="connsiteX10" fmla="*/ 235975 w 339213"/>
              <a:gd name="connsiteY10" fmla="*/ 560439 h 575187"/>
              <a:gd name="connsiteX11" fmla="*/ 294968 w 339213"/>
              <a:gd name="connsiteY11" fmla="*/ 471948 h 575187"/>
              <a:gd name="connsiteX12" fmla="*/ 339213 w 339213"/>
              <a:gd name="connsiteY12" fmla="*/ 427703 h 575187"/>
              <a:gd name="connsiteX13" fmla="*/ 324465 w 339213"/>
              <a:gd name="connsiteY13" fmla="*/ 132735 h 575187"/>
              <a:gd name="connsiteX14" fmla="*/ 280220 w 339213"/>
              <a:gd name="connsiteY14" fmla="*/ 103239 h 575187"/>
              <a:gd name="connsiteX15" fmla="*/ 206478 w 339213"/>
              <a:gd name="connsiteY15" fmla="*/ 8849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9213" h="575187">
                <a:moveTo>
                  <a:pt x="280220" y="0"/>
                </a:moveTo>
                <a:lnTo>
                  <a:pt x="132736" y="44245"/>
                </a:lnTo>
                <a:cubicBezTo>
                  <a:pt x="117877" y="48817"/>
                  <a:pt x="99484" y="48000"/>
                  <a:pt x="88491" y="58993"/>
                </a:cubicBezTo>
                <a:cubicBezTo>
                  <a:pt x="77498" y="69986"/>
                  <a:pt x="80695" y="89334"/>
                  <a:pt x="73742" y="103239"/>
                </a:cubicBezTo>
                <a:cubicBezTo>
                  <a:pt x="3626" y="243473"/>
                  <a:pt x="90852" y="7672"/>
                  <a:pt x="14749" y="235974"/>
                </a:cubicBezTo>
                <a:lnTo>
                  <a:pt x="0" y="280219"/>
                </a:lnTo>
                <a:cubicBezTo>
                  <a:pt x="4916" y="339213"/>
                  <a:pt x="-2660" y="400620"/>
                  <a:pt x="14749" y="457200"/>
                </a:cubicBezTo>
                <a:cubicBezTo>
                  <a:pt x="19321" y="472059"/>
                  <a:pt x="48001" y="460955"/>
                  <a:pt x="58994" y="471948"/>
                </a:cubicBezTo>
                <a:cubicBezTo>
                  <a:pt x="69987" y="482941"/>
                  <a:pt x="66790" y="502288"/>
                  <a:pt x="73742" y="516193"/>
                </a:cubicBezTo>
                <a:cubicBezTo>
                  <a:pt x="100426" y="569562"/>
                  <a:pt x="96453" y="558177"/>
                  <a:pt x="147484" y="575187"/>
                </a:cubicBezTo>
                <a:cubicBezTo>
                  <a:pt x="176981" y="570271"/>
                  <a:pt x="211477" y="577588"/>
                  <a:pt x="235975" y="560439"/>
                </a:cubicBezTo>
                <a:cubicBezTo>
                  <a:pt x="265017" y="540109"/>
                  <a:pt x="269901" y="497015"/>
                  <a:pt x="294968" y="471948"/>
                </a:cubicBezTo>
                <a:lnTo>
                  <a:pt x="339213" y="427703"/>
                </a:lnTo>
                <a:cubicBezTo>
                  <a:pt x="334297" y="329380"/>
                  <a:pt x="342075" y="229593"/>
                  <a:pt x="324465" y="132735"/>
                </a:cubicBezTo>
                <a:cubicBezTo>
                  <a:pt x="321294" y="115296"/>
                  <a:pt x="296074" y="111166"/>
                  <a:pt x="280220" y="103239"/>
                </a:cubicBezTo>
                <a:cubicBezTo>
                  <a:pt x="244503" y="85381"/>
                  <a:pt x="240228" y="88490"/>
                  <a:pt x="206478" y="884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4284663" y="1917700"/>
            <a:ext cx="611187" cy="574675"/>
          </a:xfrm>
          <a:custGeom>
            <a:avLst/>
            <a:gdLst>
              <a:gd name="connsiteX0" fmla="*/ 280220 w 339213"/>
              <a:gd name="connsiteY0" fmla="*/ 0 h 575187"/>
              <a:gd name="connsiteX1" fmla="*/ 132736 w 339213"/>
              <a:gd name="connsiteY1" fmla="*/ 44245 h 575187"/>
              <a:gd name="connsiteX2" fmla="*/ 88491 w 339213"/>
              <a:gd name="connsiteY2" fmla="*/ 58993 h 575187"/>
              <a:gd name="connsiteX3" fmla="*/ 73742 w 339213"/>
              <a:gd name="connsiteY3" fmla="*/ 103239 h 575187"/>
              <a:gd name="connsiteX4" fmla="*/ 14749 w 339213"/>
              <a:gd name="connsiteY4" fmla="*/ 235974 h 575187"/>
              <a:gd name="connsiteX5" fmla="*/ 0 w 339213"/>
              <a:gd name="connsiteY5" fmla="*/ 280219 h 575187"/>
              <a:gd name="connsiteX6" fmla="*/ 14749 w 339213"/>
              <a:gd name="connsiteY6" fmla="*/ 457200 h 575187"/>
              <a:gd name="connsiteX7" fmla="*/ 58994 w 339213"/>
              <a:gd name="connsiteY7" fmla="*/ 471948 h 575187"/>
              <a:gd name="connsiteX8" fmla="*/ 73742 w 339213"/>
              <a:gd name="connsiteY8" fmla="*/ 516193 h 575187"/>
              <a:gd name="connsiteX9" fmla="*/ 147484 w 339213"/>
              <a:gd name="connsiteY9" fmla="*/ 575187 h 575187"/>
              <a:gd name="connsiteX10" fmla="*/ 235975 w 339213"/>
              <a:gd name="connsiteY10" fmla="*/ 560439 h 575187"/>
              <a:gd name="connsiteX11" fmla="*/ 294968 w 339213"/>
              <a:gd name="connsiteY11" fmla="*/ 471948 h 575187"/>
              <a:gd name="connsiteX12" fmla="*/ 339213 w 339213"/>
              <a:gd name="connsiteY12" fmla="*/ 427703 h 575187"/>
              <a:gd name="connsiteX13" fmla="*/ 324465 w 339213"/>
              <a:gd name="connsiteY13" fmla="*/ 132735 h 575187"/>
              <a:gd name="connsiteX14" fmla="*/ 280220 w 339213"/>
              <a:gd name="connsiteY14" fmla="*/ 103239 h 575187"/>
              <a:gd name="connsiteX15" fmla="*/ 206478 w 339213"/>
              <a:gd name="connsiteY15" fmla="*/ 8849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9213" h="575187">
                <a:moveTo>
                  <a:pt x="280220" y="0"/>
                </a:moveTo>
                <a:lnTo>
                  <a:pt x="132736" y="44245"/>
                </a:lnTo>
                <a:cubicBezTo>
                  <a:pt x="117877" y="48817"/>
                  <a:pt x="99484" y="48000"/>
                  <a:pt x="88491" y="58993"/>
                </a:cubicBezTo>
                <a:cubicBezTo>
                  <a:pt x="77498" y="69986"/>
                  <a:pt x="80695" y="89334"/>
                  <a:pt x="73742" y="103239"/>
                </a:cubicBezTo>
                <a:cubicBezTo>
                  <a:pt x="3626" y="243473"/>
                  <a:pt x="90852" y="7672"/>
                  <a:pt x="14749" y="235974"/>
                </a:cubicBezTo>
                <a:lnTo>
                  <a:pt x="0" y="280219"/>
                </a:lnTo>
                <a:cubicBezTo>
                  <a:pt x="4916" y="339213"/>
                  <a:pt x="-2660" y="400620"/>
                  <a:pt x="14749" y="457200"/>
                </a:cubicBezTo>
                <a:cubicBezTo>
                  <a:pt x="19321" y="472059"/>
                  <a:pt x="48001" y="460955"/>
                  <a:pt x="58994" y="471948"/>
                </a:cubicBezTo>
                <a:cubicBezTo>
                  <a:pt x="69987" y="482941"/>
                  <a:pt x="66790" y="502288"/>
                  <a:pt x="73742" y="516193"/>
                </a:cubicBezTo>
                <a:cubicBezTo>
                  <a:pt x="100426" y="569562"/>
                  <a:pt x="96453" y="558177"/>
                  <a:pt x="147484" y="575187"/>
                </a:cubicBezTo>
                <a:cubicBezTo>
                  <a:pt x="176981" y="570271"/>
                  <a:pt x="211477" y="577588"/>
                  <a:pt x="235975" y="560439"/>
                </a:cubicBezTo>
                <a:cubicBezTo>
                  <a:pt x="265017" y="540109"/>
                  <a:pt x="269901" y="497015"/>
                  <a:pt x="294968" y="471948"/>
                </a:cubicBezTo>
                <a:lnTo>
                  <a:pt x="339213" y="427703"/>
                </a:lnTo>
                <a:cubicBezTo>
                  <a:pt x="334297" y="329380"/>
                  <a:pt x="342075" y="229593"/>
                  <a:pt x="324465" y="132735"/>
                </a:cubicBezTo>
                <a:cubicBezTo>
                  <a:pt x="321294" y="115296"/>
                  <a:pt x="296074" y="111166"/>
                  <a:pt x="280220" y="103239"/>
                </a:cubicBezTo>
                <a:cubicBezTo>
                  <a:pt x="244503" y="85381"/>
                  <a:pt x="240228" y="88490"/>
                  <a:pt x="206478" y="884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700"/>
                            </p:stCondLst>
                            <p:childTnLst>
                              <p:par>
                                <p:cTn id="29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2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99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4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9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29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600"/>
                            </p:stCondLst>
                            <p:childTnLst>
                              <p:par>
                                <p:cTn id="61" presetID="16" presetClass="exit" presetSubtype="4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9600"/>
                            </p:stCondLst>
                            <p:childTnLst>
                              <p:par>
                                <p:cTn id="6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1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16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12" grpId="0" animBg="1"/>
      <p:bldP spid="13" grpId="0"/>
      <p:bldP spid="14" grpId="0"/>
      <p:bldP spid="14" grpId="1"/>
      <p:bldP spid="15" grpId="0"/>
      <p:bldP spid="15" grpId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8275" y="620713"/>
            <a:ext cx="63484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Potência com base fração: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92956" y="1821253"/>
            <a:ext cx="611819" cy="61265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724128" y="1733360"/>
            <a:ext cx="611819" cy="673916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36823" y="1461213"/>
            <a:ext cx="1002711" cy="1044699"/>
          </a:xfrm>
          <a:prstGeom prst="rect">
            <a:avLst/>
          </a:prstGeom>
          <a:blipFill rotWithShape="1">
            <a:blip r:embed="rId6" cstate="print"/>
            <a:stretch>
              <a:fillRect l="-914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06320" y="1425792"/>
            <a:ext cx="1002711" cy="1044699"/>
          </a:xfrm>
          <a:prstGeom prst="rect">
            <a:avLst/>
          </a:prstGeom>
          <a:blipFill rotWithShape="1">
            <a:blip r:embed="rId7" cstate="print"/>
            <a:stretch>
              <a:fillRect l="-848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42424" y="1425792"/>
            <a:ext cx="1002711" cy="1044699"/>
          </a:xfrm>
          <a:prstGeom prst="rect">
            <a:avLst/>
          </a:prstGeom>
          <a:blipFill rotWithShape="1">
            <a:blip r:embed="rId8" cstate="print"/>
            <a:stretch>
              <a:fillRect l="-853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50136" y="1425792"/>
            <a:ext cx="1002711" cy="1044699"/>
          </a:xfrm>
          <a:prstGeom prst="rect">
            <a:avLst/>
          </a:prstGeom>
          <a:blipFill rotWithShape="1">
            <a:blip r:embed="rId9" cstate="print"/>
            <a:stretch>
              <a:fillRect l="-914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Seta em curva para baixo 13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49" y="1304206"/>
            <a:ext cx="1800003" cy="1476722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55650" y="2708275"/>
            <a:ext cx="77041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quantas vezes o expoente mandar e efetuamos.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2441575" y="1844675"/>
            <a:ext cx="324008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00192" y="1340768"/>
            <a:ext cx="576064" cy="720080"/>
          </a:xfrm>
          <a:prstGeom prst="rect">
            <a:avLst/>
          </a:prstGeom>
          <a:blipFill rotWithShape="1">
            <a:blip r:embed="rId11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29688" y="1844824"/>
            <a:ext cx="576064" cy="720080"/>
          </a:xfrm>
          <a:prstGeom prst="rect">
            <a:avLst/>
          </a:prstGeom>
          <a:blipFill rotWithShape="1">
            <a:blip r:embed="rId12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2441575" y="2349500"/>
            <a:ext cx="324008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6256338" y="2060575"/>
            <a:ext cx="604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1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3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1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26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44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64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84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66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9" grpId="0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8275" y="620713"/>
            <a:ext cx="7356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Potência com expoente negativo: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8938" y="3140075"/>
            <a:ext cx="82153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Invertemos a base e o expoente perde o sinal.</a:t>
            </a:r>
          </a:p>
        </p:txBody>
      </p:sp>
      <p:sp>
        <p:nvSpPr>
          <p:cNvPr id="2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92956" y="2216714"/>
            <a:ext cx="611819" cy="61265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40101" y="2168277"/>
            <a:ext cx="611819" cy="61265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63888" y="2096269"/>
            <a:ext cx="576064" cy="828675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7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51548" y="1484363"/>
            <a:ext cx="1832220" cy="1512589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47692" y="1484784"/>
            <a:ext cx="1832220" cy="1512589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3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07932" y="1630532"/>
            <a:ext cx="752100" cy="1296565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29260" y="1428096"/>
            <a:ext cx="1328164" cy="1511596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17" presetID="16" presetClass="exit" presetSubtype="21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93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>
            <a:spLocks/>
          </p:cNvSpPr>
          <p:nvPr/>
        </p:nvSpPr>
        <p:spPr bwMode="auto">
          <a:xfrm>
            <a:off x="825500" y="115888"/>
            <a:ext cx="338613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Matemática, 1º ano, Potência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31875" y="692150"/>
            <a:ext cx="6635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Propriedades da potenciação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12800" y="4867275"/>
            <a:ext cx="7646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e somamos os expoentes.</a:t>
            </a:r>
          </a:p>
        </p:txBody>
      </p:sp>
      <p:sp>
        <p:nvSpPr>
          <p:cNvPr id="15" name="Seta em curva para baixo 14"/>
          <p:cNvSpPr/>
          <p:nvPr/>
        </p:nvSpPr>
        <p:spPr>
          <a:xfrm>
            <a:off x="8396288" y="5661025"/>
            <a:ext cx="503237" cy="287338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8108950" y="5949950"/>
            <a:ext cx="1000125" cy="4318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95250" y="1879600"/>
            <a:ext cx="88042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1) Produto de potências de bases iguais:</a:t>
            </a:r>
          </a:p>
        </p:txBody>
      </p:sp>
      <p:sp>
        <p:nvSpPr>
          <p:cNvPr id="2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27784" y="2780928"/>
            <a:ext cx="2232248" cy="108012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552" y="3717032"/>
            <a:ext cx="3528392" cy="1080120"/>
          </a:xfrm>
          <a:prstGeom prst="rect">
            <a:avLst/>
          </a:prstGeom>
          <a:blipFill rotWithShape="1">
            <a:blip r:embed="rId5" cstate="print"/>
            <a:stretch>
              <a:fillRect b="-2203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07904" y="3717032"/>
            <a:ext cx="792088" cy="1080120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220072" y="3717032"/>
            <a:ext cx="936104" cy="1080120"/>
          </a:xfrm>
          <a:prstGeom prst="rect">
            <a:avLst/>
          </a:prstGeom>
          <a:blipFill rotWithShape="1">
            <a:blip r:embed="rId7" cstate="print"/>
            <a:stretch>
              <a:fillRect l="-3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39952" y="3969060"/>
            <a:ext cx="936104" cy="540060"/>
          </a:xfrm>
          <a:prstGeom prst="rect">
            <a:avLst/>
          </a:prstGeom>
          <a:blipFill rotWithShape="1">
            <a:blip r:embed="rId8" cstate="print"/>
            <a:stretch>
              <a:fillRect l="-454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2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887796" y="3013432"/>
            <a:ext cx="936104" cy="540060"/>
          </a:xfrm>
          <a:prstGeom prst="rect">
            <a:avLst/>
          </a:prstGeom>
          <a:blipFill rotWithShape="1">
            <a:blip r:embed="rId9" cstate="print"/>
            <a:stretch>
              <a:fillRect l="-65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3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99992" y="2780928"/>
            <a:ext cx="792088" cy="1080120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812800" y="4075113"/>
            <a:ext cx="76469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kern="0" dirty="0" smtClean="0">
                <a:solidFill>
                  <a:srgbClr val="FF0000"/>
                </a:solidFill>
              </a:rPr>
              <a:t>Repetimos a base e somamos os expoentes.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2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9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4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2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7600"/>
                            </p:stCondLst>
                            <p:childTnLst>
                              <p:par>
                                <p:cTn id="41" presetID="16" presetClass="exit" presetSubtype="21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91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1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33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5" grpId="0" animBg="1"/>
      <p:bldP spid="16" grpId="0"/>
      <p:bldP spid="21" grpId="0"/>
      <p:bldP spid="34" grpId="0"/>
      <p:bldP spid="34" grpId="1"/>
    </p:bldLst>
  </p:timing>
</p:sld>
</file>

<file path=ppt/theme/theme1.xml><?xml version="1.0" encoding="utf-8"?>
<a:theme xmlns:a="http://schemas.openxmlformats.org/drawingml/2006/main" name="Lápis de cera">
  <a:themeElements>
    <a:clrScheme name="Lápis de cera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Lápis de cera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ápis de cera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ápis de cera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ápis de cera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ápis de cera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2636</TotalTime>
  <Words>762</Words>
  <Application>Microsoft Office PowerPoint</Application>
  <PresentationFormat>Apresentação na tela (4:3)</PresentationFormat>
  <Paragraphs>300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Comic Sans MS</vt:lpstr>
      <vt:lpstr>Arial</vt:lpstr>
      <vt:lpstr>Calibri</vt:lpstr>
      <vt:lpstr>Microsoft YaHei</vt:lpstr>
      <vt:lpstr>Mangal</vt:lpstr>
      <vt:lpstr>Lápis de cera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MSHOME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</dc:title>
  <dc:creator>HOME</dc:creator>
  <cp:lastModifiedBy>bruno.araujo</cp:lastModifiedBy>
  <cp:revision>237</cp:revision>
  <dcterms:created xsi:type="dcterms:W3CDTF">2008-05-04T23:47:33Z</dcterms:created>
  <dcterms:modified xsi:type="dcterms:W3CDTF">2015-10-09T13:50:27Z</dcterms:modified>
</cp:coreProperties>
</file>