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31"/>
  </p:notesMasterIdLst>
  <p:sldIdLst>
    <p:sldId id="362" r:id="rId4"/>
    <p:sldId id="349" r:id="rId5"/>
    <p:sldId id="360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53" r:id="rId25"/>
    <p:sldId id="354" r:id="rId26"/>
    <p:sldId id="358" r:id="rId27"/>
    <p:sldId id="357" r:id="rId28"/>
    <p:sldId id="359" r:id="rId29"/>
    <p:sldId id="361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60"/>
  </p:normalViewPr>
  <p:slideViewPr>
    <p:cSldViewPr>
      <p:cViewPr>
        <p:scale>
          <a:sx n="60" d="100"/>
          <a:sy n="60" d="100"/>
        </p:scale>
        <p:origin x="-1434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5FEF19-36DF-4DDD-B354-8727AA856065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C23127-F91B-45CC-941B-314C4E4810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495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C23127-F91B-45CC-941B-314C4E4810D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F5384-2C1E-4C24-A50E-A67F02CC22FE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25730-0EDD-4053-BB5A-03997A55A8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DC97B-C05D-49C3-A573-7F11803EECCF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7BF81-D87E-4CF9-89D4-3C6116184B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404E-DA27-4C9A-A1CD-3D9F7C1C4B4C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D787C-5916-4E5A-96D2-4DFFAC20BF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84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64B84-C2FA-4B37-A5BE-8093C894AF66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01C29-B4E5-4A57-9080-116A9861BF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035-A91C-4CC9-AD78-CC1BB049BDDE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81CD2-4589-4C49-8A85-1E9639FDAE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352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8FD80-FBC6-4287-843D-EA6FD30218C0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B1372-60DE-4B1E-8F1B-4030E13F40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97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F6B1F-8474-422A-AC9D-D32A1C9B2036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54D20-E471-4DD1-8AFC-5FCBA4DA14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9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6ADA-1CBB-4CDC-99F2-9A2D8D0F4F02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E17B-EF47-4406-B75E-6FE49AD69C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4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B1512-9350-442A-9236-0ADC39B4DC21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CD63-2523-428B-A74A-B324A3252E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0F54-50FD-4AC0-8C8D-2795F7AB3EDB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CF5A7-EE3F-4678-B5E9-38AD113163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75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EEB57-4C5C-48F5-8E4B-0680D96196BE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CACED-F516-4AE1-9067-A96622661D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BD0D-5681-4ED5-9977-E55FD2AAA941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2C6C-71E1-4C66-9BA1-591F219D2B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187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D93D-CC44-4137-BFB3-96104DD06AF9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76525-896C-4335-A136-44AF9DD825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289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ADDD2-7384-422D-B4F0-71C149B4C0B8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0843B-81F5-426E-9E5B-43E8374FA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652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54E5-9E8F-4532-BC79-4CA673243AB5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035E-72C7-4970-A350-730E9A89EE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32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26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3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37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203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D3C1F-C157-4B8F-BD3D-0A3076BBC660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E25F-3A0F-4CF9-AA6F-1A6CE1A752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2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94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29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13/11/2012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CE4B0-D58A-405A-B1E8-58BC92AE99BC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016E4-4F91-4F32-AC54-B8B1C9251B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3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8009B-3860-4C99-9FF6-17B8623F9FDA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0C677-97CA-41C4-88E5-63CD64B615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03515-0B45-4C2A-B2C8-252ED7151D0C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1D527-34BE-44B5-BADD-C57E1CA18D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7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07B0-2040-4083-9462-257E68296757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FD810-6D75-40B4-84D0-12D9E8FE9E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50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24F8-8EF9-4749-B3AA-1CF9E6FBB0EF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EC8E4-0D24-452B-A14A-DF6080494F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DA08F-8D02-40D2-BF1D-F3DF3E7B09CC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DB466-E37F-4C4C-B61D-83FF3AE6DC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3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2C8598-57E2-4481-B839-F0FBD1888DC0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B8826B-4420-466F-BB18-AAFCFE31E2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Imagem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4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9EE42BD-C3FA-46CA-A76E-2E58DE57E9DA}" type="datetimeFigureOut">
              <a:rPr lang="pt-BR"/>
              <a:pPr>
                <a:defRPr/>
              </a:pPr>
              <a:t>13/11/2012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A801AE3-C09E-4246-B269-A11D72FA15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5E15B5-F8A7-449A-B614-F351C7B7FCAD}" type="datetimeFigureOut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13/11/2012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F071C44-DE8F-4696-B19F-6B59B02EA09C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3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0" y="4350583"/>
            <a:ext cx="9143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 e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suas </a:t>
            </a:r>
            <a:endParaRPr lang="pt-BR" sz="36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Tecnologias </a:t>
            </a:r>
            <a:r>
              <a:rPr lang="pt-BR" sz="36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- </a:t>
            </a:r>
            <a:r>
              <a:rPr lang="pt-BR" sz="36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Matemática</a:t>
            </a:r>
            <a:endParaRPr lang="pt-BR" sz="3600" b="1" dirty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Ensino Médio,  </a:t>
            </a:r>
            <a:r>
              <a:rPr lang="pt-BR" sz="2000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1º Ano</a:t>
            </a:r>
            <a:endParaRPr lang="pt-BR" sz="2000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Função exponencial e sua relação </a:t>
            </a:r>
            <a:endParaRPr lang="pt-BR" sz="2400" b="1" dirty="0" smtClean="0">
              <a:solidFill>
                <a:srgbClr val="102766"/>
              </a:solidFill>
              <a:latin typeface="Calibri" pitchFamily="34" charset="0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02766"/>
                </a:solidFill>
                <a:latin typeface="Calibri" pitchFamily="34" charset="0"/>
                <a:cs typeface="+mn-cs"/>
              </a:rPr>
              <a:t>com </a:t>
            </a:r>
            <a:r>
              <a:rPr lang="pt-BR" sz="2400" b="1" dirty="0">
                <a:solidFill>
                  <a:srgbClr val="102766"/>
                </a:solidFill>
                <a:latin typeface="Calibri" pitchFamily="34" charset="0"/>
                <a:cs typeface="+mn-cs"/>
              </a:rPr>
              <a:t>a Progressão Geométrica</a:t>
            </a:r>
          </a:p>
        </p:txBody>
      </p:sp>
    </p:spTree>
    <p:extLst>
      <p:ext uri="{BB962C8B-B14F-4D97-AF65-F5344CB8AC3E}">
        <p14:creationId xmlns:p14="http://schemas.microsoft.com/office/powerpoint/2010/main" val="14960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lvl="4"/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Comparando as definições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1539949"/>
            <a:ext cx="784887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Uma função </a:t>
            </a:r>
            <a:r>
              <a:rPr lang="pt-BR" sz="2800" b="1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f: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ℝ→ℝ</a:t>
            </a:r>
            <a:r>
              <a:rPr lang="pt-BR" sz="28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*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+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chama-se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função exponencial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quando existe um número real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com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&gt; 0 e a ≠ 1,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tal que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f(x) =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para todo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∈  ℝ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 </a:t>
            </a:r>
            <a:endParaRPr lang="pt-BR" i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11560" y="3269302"/>
            <a:ext cx="7848872" cy="29546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Uma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progressão geométrica (PG)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uma sequência numérica em que cada termo, a partir do segundo, é obtido multiplicando-se o anterior por uma constante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chamada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razão da PG.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Conforme termo geral: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com 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∈ ℕ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 (com o primeiro termo sendo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)</a:t>
            </a:r>
          </a:p>
          <a:p>
            <a:pPr algn="just"/>
            <a:endParaRPr lang="pt-BR" i="1" dirty="0">
              <a:latin typeface="+mn-lt"/>
            </a:endParaRPr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As funções exponenciais do tipo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f(x)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b 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assemelham-se a uma progressão geométrica. Note  que:</a:t>
            </a: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f(x)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pt-BR" sz="2800" i="1" baseline="30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             e           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800" i="1" baseline="300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, onde</a:t>
            </a:r>
            <a:endParaRPr lang="pt-BR" sz="28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f(x)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pt-BR" sz="2800" i="1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b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 q</a:t>
            </a:r>
          </a:p>
          <a:p>
            <a:pPr marL="0" indent="0" algn="ctr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586673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Entretanto, deve-se atentar para o domínio das relações com que trabalhamos.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82563" indent="-182563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Na função exponencial, o termo geral vale para todo   x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∈ ℝ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pt-BR" sz="2800" dirty="0" smtClean="0">
              <a:solidFill>
                <a:schemeClr val="tx2">
                  <a:lumMod val="75000"/>
                </a:schemeClr>
              </a:solidFill>
              <a:ea typeface="Cambria Math"/>
            </a:endParaRPr>
          </a:p>
          <a:p>
            <a:pPr marL="182563" indent="-182563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Na progressão geométrica, o termo geral vale para todo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∈ ℕ, uma vez que estamos considerando uma PG cujo primeiro termo é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 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0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.</a:t>
            </a:r>
          </a:p>
          <a:p>
            <a:pPr marL="0" indent="99060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Ou seja, quando o problema apresentado envolver o domínio ℕ, pode-se utilizar qualquer uma das relações. Quando a situação envolver o domínio    ℝ</a:t>
            </a:r>
            <a:r>
              <a:rPr lang="pt-BR" sz="2800" baseline="300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, não se pode utilizar a progressão geométrica.</a:t>
            </a: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Comparando os gráficos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O valor de um automóvel daqui a </a:t>
            </a: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anos é dados pela lei </a:t>
            </a: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 = 20.000 ∙ (0,9)</a:t>
            </a:r>
            <a:r>
              <a:rPr lang="pt-BR" sz="3000" i="1" baseline="30000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 (em dólares). Calcule o valor desse automóvel daqui a 4 anos.</a:t>
            </a:r>
          </a:p>
          <a:p>
            <a:pPr marL="0" indent="0" algn="just">
              <a:buNone/>
            </a:pPr>
            <a:r>
              <a:rPr lang="pt-BR" sz="3000" b="1" dirty="0" smtClean="0">
                <a:solidFill>
                  <a:schemeClr val="tx2">
                    <a:lumMod val="75000"/>
                  </a:schemeClr>
                </a:solidFill>
              </a:rPr>
              <a:t>Resolução: </a:t>
            </a:r>
          </a:p>
          <a:p>
            <a:pPr marL="0" indent="0" algn="just">
              <a:buNone/>
            </a:pP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Aplicando-se o valor dado </a:t>
            </a: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= 4 na fórmula, obtemos:</a:t>
            </a:r>
          </a:p>
          <a:p>
            <a:pPr marL="0" indent="0" algn="ctr">
              <a:buNone/>
            </a:pP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 = 20.000 ∙ (0,9)</a:t>
            </a:r>
            <a:r>
              <a:rPr lang="pt-BR" sz="3000" baseline="30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 marL="0" indent="0" algn="ctr">
              <a:buNone/>
            </a:pP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 = 20.000 ∙ 0,6561</a:t>
            </a:r>
            <a:endParaRPr lang="pt-BR" sz="3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3000" i="1" dirty="0" smtClean="0">
                <a:solidFill>
                  <a:schemeClr val="tx2">
                    <a:lumMod val="75000"/>
                  </a:schemeClr>
                </a:solidFill>
              </a:rPr>
              <a:t>V </a:t>
            </a: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= 13.122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586673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Montando-se o gráfico dessa função: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	</a:t>
            </a:r>
          </a:p>
          <a:p>
            <a:pPr marL="0" indent="0" algn="ctr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2"/>
          <p:cNvCxnSpPr/>
          <p:nvPr/>
        </p:nvCxnSpPr>
        <p:spPr>
          <a:xfrm flipV="1">
            <a:off x="1331640" y="2122315"/>
            <a:ext cx="0" cy="31683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/>
          <p:cNvCxnSpPr/>
          <p:nvPr/>
        </p:nvCxnSpPr>
        <p:spPr>
          <a:xfrm>
            <a:off x="467544" y="4642595"/>
            <a:ext cx="8280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/>
          <p:cNvCxnSpPr/>
          <p:nvPr/>
        </p:nvCxnSpPr>
        <p:spPr>
          <a:xfrm>
            <a:off x="2411760" y="449857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7"/>
          <p:cNvCxnSpPr/>
          <p:nvPr/>
        </p:nvCxnSpPr>
        <p:spPr>
          <a:xfrm>
            <a:off x="3491880" y="449857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8"/>
          <p:cNvCxnSpPr/>
          <p:nvPr/>
        </p:nvCxnSpPr>
        <p:spPr>
          <a:xfrm>
            <a:off x="4644008" y="4498579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0"/>
          <p:cNvCxnSpPr/>
          <p:nvPr/>
        </p:nvCxnSpPr>
        <p:spPr>
          <a:xfrm>
            <a:off x="5724128" y="4512321"/>
            <a:ext cx="0" cy="274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030"/>
          <p:cNvSpPr/>
          <p:nvPr/>
        </p:nvSpPr>
        <p:spPr>
          <a:xfrm>
            <a:off x="508000" y="2557681"/>
            <a:ext cx="7518633" cy="1834967"/>
          </a:xfrm>
          <a:custGeom>
            <a:avLst/>
            <a:gdLst>
              <a:gd name="connsiteX0" fmla="*/ 0 w 7518633"/>
              <a:gd name="connsiteY0" fmla="*/ 0 h 1834967"/>
              <a:gd name="connsiteX1" fmla="*/ 3005667 w 7518633"/>
              <a:gd name="connsiteY1" fmla="*/ 917222 h 1834967"/>
              <a:gd name="connsiteX2" fmla="*/ 6208889 w 7518633"/>
              <a:gd name="connsiteY2" fmla="*/ 1622778 h 1834967"/>
              <a:gd name="connsiteX3" fmla="*/ 7436556 w 7518633"/>
              <a:gd name="connsiteY3" fmla="*/ 1820334 h 1834967"/>
              <a:gd name="connsiteX4" fmla="*/ 7408333 w 7518633"/>
              <a:gd name="connsiteY4" fmla="*/ 1820334 h 18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8633" h="1834967">
                <a:moveTo>
                  <a:pt x="0" y="0"/>
                </a:moveTo>
                <a:cubicBezTo>
                  <a:pt x="985426" y="323379"/>
                  <a:pt x="1970852" y="646759"/>
                  <a:pt x="3005667" y="917222"/>
                </a:cubicBezTo>
                <a:cubicBezTo>
                  <a:pt x="4040482" y="1187685"/>
                  <a:pt x="5470408" y="1472259"/>
                  <a:pt x="6208889" y="1622778"/>
                </a:cubicBezTo>
                <a:cubicBezTo>
                  <a:pt x="6947370" y="1773297"/>
                  <a:pt x="7236649" y="1787408"/>
                  <a:pt x="7436556" y="1820334"/>
                </a:cubicBezTo>
                <a:cubicBezTo>
                  <a:pt x="7636463" y="1853260"/>
                  <a:pt x="7408333" y="1820334"/>
                  <a:pt x="7408333" y="182033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032"/>
          <p:cNvSpPr/>
          <p:nvPr/>
        </p:nvSpPr>
        <p:spPr>
          <a:xfrm flipH="1">
            <a:off x="4594860" y="3680203"/>
            <a:ext cx="98296" cy="982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41"/>
          <p:cNvSpPr/>
          <p:nvPr/>
        </p:nvSpPr>
        <p:spPr>
          <a:xfrm flipH="1">
            <a:off x="5697840" y="3922515"/>
            <a:ext cx="98296" cy="982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42"/>
          <p:cNvSpPr/>
          <p:nvPr/>
        </p:nvSpPr>
        <p:spPr>
          <a:xfrm flipH="1">
            <a:off x="3491880" y="3418459"/>
            <a:ext cx="98296" cy="982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43"/>
          <p:cNvSpPr/>
          <p:nvPr/>
        </p:nvSpPr>
        <p:spPr>
          <a:xfrm flipH="1">
            <a:off x="2385472" y="3104139"/>
            <a:ext cx="98296" cy="982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44"/>
          <p:cNvSpPr/>
          <p:nvPr/>
        </p:nvSpPr>
        <p:spPr>
          <a:xfrm flipH="1">
            <a:off x="1259632" y="2770387"/>
            <a:ext cx="98296" cy="982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034"/>
          <p:cNvCxnSpPr/>
          <p:nvPr/>
        </p:nvCxnSpPr>
        <p:spPr>
          <a:xfrm>
            <a:off x="1187624" y="3207951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1"/>
          <p:cNvCxnSpPr/>
          <p:nvPr/>
        </p:nvCxnSpPr>
        <p:spPr>
          <a:xfrm>
            <a:off x="1187624" y="3495983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2"/>
          <p:cNvCxnSpPr/>
          <p:nvPr/>
        </p:nvCxnSpPr>
        <p:spPr>
          <a:xfrm>
            <a:off x="1187624" y="3700974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/>
          <p:cNvCxnSpPr/>
          <p:nvPr/>
        </p:nvCxnSpPr>
        <p:spPr>
          <a:xfrm>
            <a:off x="1187624" y="3989006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1039"/>
          <p:cNvSpPr txBox="1"/>
          <p:nvPr/>
        </p:nvSpPr>
        <p:spPr>
          <a:xfrm>
            <a:off x="1043608" y="192777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y</a:t>
            </a:r>
            <a:endParaRPr lang="en-US" sz="1600" b="1" dirty="0"/>
          </a:p>
        </p:txBody>
      </p:sp>
      <p:sp>
        <p:nvSpPr>
          <p:cNvPr id="26" name="TextBox 55"/>
          <p:cNvSpPr txBox="1"/>
          <p:nvPr/>
        </p:nvSpPr>
        <p:spPr>
          <a:xfrm>
            <a:off x="8532440" y="4602614"/>
            <a:ext cx="21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p:sp>
        <p:nvSpPr>
          <p:cNvPr id="27" name="TextBox 1040"/>
          <p:cNvSpPr txBox="1"/>
          <p:nvPr/>
        </p:nvSpPr>
        <p:spPr>
          <a:xfrm>
            <a:off x="575556" y="2709412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20.000</a:t>
            </a:r>
            <a:endParaRPr lang="en-US" sz="1200" b="1" dirty="0"/>
          </a:p>
        </p:txBody>
      </p:sp>
      <p:sp>
        <p:nvSpPr>
          <p:cNvPr id="28" name="TextBox 57"/>
          <p:cNvSpPr txBox="1"/>
          <p:nvPr/>
        </p:nvSpPr>
        <p:spPr>
          <a:xfrm>
            <a:off x="575556" y="3069452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18.000</a:t>
            </a:r>
            <a:endParaRPr lang="en-US" sz="1200" b="1" dirty="0"/>
          </a:p>
        </p:txBody>
      </p:sp>
      <p:sp>
        <p:nvSpPr>
          <p:cNvPr id="29" name="TextBox 58"/>
          <p:cNvSpPr txBox="1"/>
          <p:nvPr/>
        </p:nvSpPr>
        <p:spPr>
          <a:xfrm>
            <a:off x="575556" y="3357484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16.200</a:t>
            </a:r>
            <a:endParaRPr lang="en-US" sz="1200" b="1" dirty="0"/>
          </a:p>
        </p:txBody>
      </p:sp>
      <p:sp>
        <p:nvSpPr>
          <p:cNvPr id="30" name="TextBox 59"/>
          <p:cNvSpPr txBox="1"/>
          <p:nvPr/>
        </p:nvSpPr>
        <p:spPr>
          <a:xfrm>
            <a:off x="575556" y="3562475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14.580</a:t>
            </a:r>
            <a:endParaRPr lang="en-US" sz="1200" b="1" dirty="0"/>
          </a:p>
        </p:txBody>
      </p:sp>
      <p:sp>
        <p:nvSpPr>
          <p:cNvPr id="31" name="TextBox 60"/>
          <p:cNvSpPr txBox="1"/>
          <p:nvPr/>
        </p:nvSpPr>
        <p:spPr>
          <a:xfrm>
            <a:off x="575556" y="3850507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13.122</a:t>
            </a:r>
            <a:endParaRPr lang="en-US" sz="1200" b="1" dirty="0"/>
          </a:p>
        </p:txBody>
      </p:sp>
      <p:sp>
        <p:nvSpPr>
          <p:cNvPr id="32" name="TextBox 61"/>
          <p:cNvSpPr txBox="1"/>
          <p:nvPr/>
        </p:nvSpPr>
        <p:spPr>
          <a:xfrm>
            <a:off x="2267744" y="4797152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3" name="TextBox 63"/>
          <p:cNvSpPr txBox="1"/>
          <p:nvPr/>
        </p:nvSpPr>
        <p:spPr>
          <a:xfrm>
            <a:off x="3347864" y="4797152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4517773" y="4797152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5" name="TextBox 65"/>
          <p:cNvSpPr txBox="1"/>
          <p:nvPr/>
        </p:nvSpPr>
        <p:spPr>
          <a:xfrm>
            <a:off x="5580112" y="4797152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53900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Agora, digamos que o valor inicial do automóvel fosse 30.000 dólares. Entretanto, vamos analisar a situação usando um método diferente, a progressão geométrica.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O valor do automóvel, em função do tempo em anos após sua compra, forma uma PG decrescente (30.000, 27.000, 24.300, 21870, ...), em que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30.0000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= 0,9.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554" y="2687320"/>
          <a:ext cx="7632845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26569"/>
                <a:gridCol w="1526569"/>
                <a:gridCol w="1526569"/>
                <a:gridCol w="1526569"/>
                <a:gridCol w="15265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Tempo (anos)</a:t>
                      </a:r>
                      <a:endParaRPr lang="pt-BR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(US$)</a:t>
                      </a:r>
                      <a:endParaRPr lang="pt-BR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30.000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27.000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dk1"/>
                          </a:solidFill>
                        </a:rPr>
                        <a:t>24300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21870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1150002"/>
            <a:ext cx="87835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	Como o termo geral de uma PG é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com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 </a:t>
            </a:r>
            <a:r>
              <a:rPr lang="az-Cyrl-AZ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∈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 </a:t>
            </a:r>
            <a:r>
              <a:rPr lang="az-Cyrl-AZ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ℕ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, na PG temos: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4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= 30.000 ∙ (0,9)</a:t>
            </a:r>
            <a:r>
              <a:rPr lang="pt-BR" sz="28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4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 →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4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= 19.683.</a:t>
            </a:r>
          </a:p>
          <a:p>
            <a:pPr lvl="0" algn="just"/>
            <a:r>
              <a:rPr kumimoji="0" lang="pt-BR" sz="2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n-lt"/>
                <a:ea typeface="Cambria Math"/>
              </a:rPr>
              <a:t>	Considerando a fórmula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=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de uma PG cujo primeiro termo é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 cuja razão é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percebemos que uma PG se assemelha a uma função exponencial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f(x) = a</a:t>
            </a:r>
            <a:r>
              <a:rPr lang="pt-BR" sz="28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0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∙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com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≠ 1, só que com uma restrição do domínio ao conjunto dos números naturais.</a:t>
            </a:r>
          </a:p>
          <a:p>
            <a:pPr lvl="0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	Dessa maneira, podemos construir o gráfico de uma PG.  </a:t>
            </a:r>
          </a:p>
          <a:p>
            <a:pPr lvl="0"/>
            <a:endParaRPr kumimoji="0" lang="pt-BR" sz="2800" b="0" u="none" strike="noStrike" cap="none" normalizeH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</a:endParaRPr>
          </a:p>
          <a:p>
            <a:pPr lvl="0"/>
            <a:endParaRPr kumimoji="0" lang="pt-BR" sz="28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1000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Oval 33"/>
          <p:cNvSpPr/>
          <p:nvPr/>
        </p:nvSpPr>
        <p:spPr>
          <a:xfrm flipH="1">
            <a:off x="1331640" y="2708920"/>
            <a:ext cx="98296" cy="982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4"/>
          <p:cNvCxnSpPr/>
          <p:nvPr/>
        </p:nvCxnSpPr>
        <p:spPr>
          <a:xfrm flipV="1">
            <a:off x="1403648" y="2060848"/>
            <a:ext cx="0" cy="31683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6"/>
          <p:cNvCxnSpPr/>
          <p:nvPr/>
        </p:nvCxnSpPr>
        <p:spPr>
          <a:xfrm>
            <a:off x="611560" y="4581128"/>
            <a:ext cx="820891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2"/>
          <p:cNvSpPr/>
          <p:nvPr/>
        </p:nvSpPr>
        <p:spPr>
          <a:xfrm>
            <a:off x="607414" y="2526450"/>
            <a:ext cx="7371800" cy="1822357"/>
          </a:xfrm>
          <a:custGeom>
            <a:avLst/>
            <a:gdLst>
              <a:gd name="connsiteX0" fmla="*/ 0 w 7371800"/>
              <a:gd name="connsiteY0" fmla="*/ 0 h 1822357"/>
              <a:gd name="connsiteX1" fmla="*/ 1297658 w 7371800"/>
              <a:gd name="connsiteY1" fmla="*/ 427978 h 1822357"/>
              <a:gd name="connsiteX2" fmla="*/ 2912828 w 7371800"/>
              <a:gd name="connsiteY2" fmla="*/ 869761 h 1822357"/>
              <a:gd name="connsiteX3" fmla="*/ 4113851 w 7371800"/>
              <a:gd name="connsiteY3" fmla="*/ 1159682 h 1822357"/>
              <a:gd name="connsiteX4" fmla="*/ 5742826 w 7371800"/>
              <a:gd name="connsiteY4" fmla="*/ 1518631 h 1822357"/>
              <a:gd name="connsiteX5" fmla="*/ 7330386 w 7371800"/>
              <a:gd name="connsiteY5" fmla="*/ 1808552 h 1822357"/>
              <a:gd name="connsiteX6" fmla="*/ 7330386 w 7371800"/>
              <a:gd name="connsiteY6" fmla="*/ 1808552 h 1822357"/>
              <a:gd name="connsiteX7" fmla="*/ 7371800 w 7371800"/>
              <a:gd name="connsiteY7" fmla="*/ 1822357 h 182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71800" h="1822357">
                <a:moveTo>
                  <a:pt x="0" y="0"/>
                </a:moveTo>
                <a:cubicBezTo>
                  <a:pt x="406093" y="141509"/>
                  <a:pt x="812187" y="283018"/>
                  <a:pt x="1297658" y="427978"/>
                </a:cubicBezTo>
                <a:cubicBezTo>
                  <a:pt x="1783129" y="572938"/>
                  <a:pt x="2443462" y="747810"/>
                  <a:pt x="2912828" y="869761"/>
                </a:cubicBezTo>
                <a:cubicBezTo>
                  <a:pt x="3382194" y="991712"/>
                  <a:pt x="4113851" y="1159682"/>
                  <a:pt x="4113851" y="1159682"/>
                </a:cubicBezTo>
                <a:lnTo>
                  <a:pt x="5742826" y="1518631"/>
                </a:lnTo>
                <a:cubicBezTo>
                  <a:pt x="6278915" y="1626776"/>
                  <a:pt x="7330386" y="1808552"/>
                  <a:pt x="7330386" y="1808552"/>
                </a:cubicBezTo>
                <a:lnTo>
                  <a:pt x="7330386" y="1808552"/>
                </a:lnTo>
                <a:lnTo>
                  <a:pt x="7371800" y="1822357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6"/>
          <p:cNvSpPr/>
          <p:nvPr/>
        </p:nvSpPr>
        <p:spPr>
          <a:xfrm flipH="1">
            <a:off x="2457480" y="3068960"/>
            <a:ext cx="98296" cy="982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7"/>
          <p:cNvSpPr/>
          <p:nvPr/>
        </p:nvSpPr>
        <p:spPr>
          <a:xfrm flipH="1">
            <a:off x="3537600" y="3356992"/>
            <a:ext cx="98296" cy="982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8"/>
          <p:cNvSpPr/>
          <p:nvPr/>
        </p:nvSpPr>
        <p:spPr>
          <a:xfrm flipH="1">
            <a:off x="4644008" y="3618736"/>
            <a:ext cx="98296" cy="982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9"/>
          <p:cNvSpPr/>
          <p:nvPr/>
        </p:nvSpPr>
        <p:spPr>
          <a:xfrm flipH="1">
            <a:off x="5769848" y="3861048"/>
            <a:ext cx="98296" cy="9829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0"/>
          <p:cNvCxnSpPr/>
          <p:nvPr/>
        </p:nvCxnSpPr>
        <p:spPr>
          <a:xfrm>
            <a:off x="2483768" y="443711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4"/>
          <p:cNvCxnSpPr/>
          <p:nvPr/>
        </p:nvCxnSpPr>
        <p:spPr>
          <a:xfrm>
            <a:off x="3635896" y="443711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5"/>
          <p:cNvCxnSpPr/>
          <p:nvPr/>
        </p:nvCxnSpPr>
        <p:spPr>
          <a:xfrm>
            <a:off x="4716016" y="443711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/>
          <p:cNvCxnSpPr/>
          <p:nvPr/>
        </p:nvCxnSpPr>
        <p:spPr>
          <a:xfrm>
            <a:off x="5796136" y="443711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>
            <a:off x="1259632" y="3063443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611560" y="2636912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30.000</a:t>
            </a:r>
            <a:endParaRPr lang="en-US" sz="1200" b="1" dirty="0"/>
          </a:p>
        </p:txBody>
      </p:sp>
      <p:cxnSp>
        <p:nvCxnSpPr>
          <p:cNvPr id="23" name="Straight Connector 29"/>
          <p:cNvCxnSpPr/>
          <p:nvPr/>
        </p:nvCxnSpPr>
        <p:spPr>
          <a:xfrm>
            <a:off x="1259632" y="3362508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/>
          <p:cNvCxnSpPr/>
          <p:nvPr/>
        </p:nvCxnSpPr>
        <p:spPr>
          <a:xfrm>
            <a:off x="1259632" y="3650540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1"/>
          <p:cNvCxnSpPr/>
          <p:nvPr/>
        </p:nvCxnSpPr>
        <p:spPr>
          <a:xfrm>
            <a:off x="1259632" y="3938572"/>
            <a:ext cx="28803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32"/>
          <p:cNvSpPr txBox="1"/>
          <p:nvPr/>
        </p:nvSpPr>
        <p:spPr>
          <a:xfrm>
            <a:off x="611560" y="2924944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27.000</a:t>
            </a:r>
            <a:endParaRPr lang="en-US" sz="1200" b="1" dirty="0"/>
          </a:p>
        </p:txBody>
      </p:sp>
      <p:sp>
        <p:nvSpPr>
          <p:cNvPr id="27" name="TextBox 34"/>
          <p:cNvSpPr txBox="1"/>
          <p:nvPr/>
        </p:nvSpPr>
        <p:spPr>
          <a:xfrm>
            <a:off x="611560" y="3224009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24.300</a:t>
            </a:r>
            <a:endParaRPr lang="en-US" sz="1200" b="1" dirty="0"/>
          </a:p>
        </p:txBody>
      </p:sp>
      <p:sp>
        <p:nvSpPr>
          <p:cNvPr id="28" name="TextBox 35"/>
          <p:cNvSpPr txBox="1"/>
          <p:nvPr/>
        </p:nvSpPr>
        <p:spPr>
          <a:xfrm>
            <a:off x="611560" y="3512041"/>
            <a:ext cx="655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21.870</a:t>
            </a:r>
            <a:endParaRPr lang="en-US" sz="1200" b="1" dirty="0"/>
          </a:p>
        </p:txBody>
      </p:sp>
      <p:sp>
        <p:nvSpPr>
          <p:cNvPr id="29" name="TextBox 36"/>
          <p:cNvSpPr txBox="1"/>
          <p:nvPr/>
        </p:nvSpPr>
        <p:spPr>
          <a:xfrm>
            <a:off x="615198" y="380007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19.683</a:t>
            </a:r>
            <a:endParaRPr lang="en-US" sz="1200" b="1" dirty="0"/>
          </a:p>
        </p:txBody>
      </p:sp>
      <p:sp>
        <p:nvSpPr>
          <p:cNvPr id="30" name="TextBox 37"/>
          <p:cNvSpPr txBox="1"/>
          <p:nvPr/>
        </p:nvSpPr>
        <p:spPr>
          <a:xfrm>
            <a:off x="1116390" y="1844824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y</a:t>
            </a:r>
            <a:endParaRPr lang="en-US" sz="1600" b="1" dirty="0"/>
          </a:p>
        </p:txBody>
      </p:sp>
      <p:sp>
        <p:nvSpPr>
          <p:cNvPr id="31" name="TextBox 38"/>
          <p:cNvSpPr txBox="1"/>
          <p:nvPr/>
        </p:nvSpPr>
        <p:spPr>
          <a:xfrm>
            <a:off x="8605222" y="4509120"/>
            <a:ext cx="215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x</a:t>
            </a:r>
          </a:p>
        </p:txBody>
      </p:sp>
      <p:sp>
        <p:nvSpPr>
          <p:cNvPr id="32" name="TextBox 39"/>
          <p:cNvSpPr txBox="1"/>
          <p:nvPr/>
        </p:nvSpPr>
        <p:spPr>
          <a:xfrm>
            <a:off x="2357533" y="4725144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3" name="TextBox 40"/>
          <p:cNvSpPr txBox="1"/>
          <p:nvPr/>
        </p:nvSpPr>
        <p:spPr>
          <a:xfrm>
            <a:off x="3509661" y="4725144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4589781" y="4725144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35" name="TextBox 43"/>
          <p:cNvSpPr txBox="1"/>
          <p:nvPr/>
        </p:nvSpPr>
        <p:spPr>
          <a:xfrm>
            <a:off x="5652120" y="4725144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4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991269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80975" y="764704"/>
            <a:ext cx="8783513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Comparando os gráficos feitos, fica evidente que ambos podem ser obtidos tanto pela função exponencial quanto pela progressão aritmética.</a:t>
            </a:r>
          </a:p>
          <a:p>
            <a:pPr lvl="0"/>
            <a:endParaRPr kumimoji="0" lang="pt-BR" sz="2800" b="0" u="none" strike="noStrike" cap="none" normalizeH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+mn-lt"/>
            </a:endParaRPr>
          </a:p>
          <a:p>
            <a:pPr lvl="0"/>
            <a:endParaRPr kumimoji="0" lang="pt-BR" sz="2800" b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42328" y="1916606"/>
            <a:ext cx="9392" cy="2160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03648" y="3779420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7546" y="3645024"/>
            <a:ext cx="0" cy="212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35896" y="3645024"/>
            <a:ext cx="0" cy="212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87469" y="3645024"/>
            <a:ext cx="0" cy="212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85818" y="3645024"/>
            <a:ext cx="0" cy="20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433550" y="2238397"/>
            <a:ext cx="5557250" cy="1356280"/>
          </a:xfrm>
          <a:custGeom>
            <a:avLst/>
            <a:gdLst>
              <a:gd name="connsiteX0" fmla="*/ 0 w 7518633"/>
              <a:gd name="connsiteY0" fmla="*/ 0 h 1834967"/>
              <a:gd name="connsiteX1" fmla="*/ 3005667 w 7518633"/>
              <a:gd name="connsiteY1" fmla="*/ 917222 h 1834967"/>
              <a:gd name="connsiteX2" fmla="*/ 6208889 w 7518633"/>
              <a:gd name="connsiteY2" fmla="*/ 1622778 h 1834967"/>
              <a:gd name="connsiteX3" fmla="*/ 7436556 w 7518633"/>
              <a:gd name="connsiteY3" fmla="*/ 1820334 h 1834967"/>
              <a:gd name="connsiteX4" fmla="*/ 7408333 w 7518633"/>
              <a:gd name="connsiteY4" fmla="*/ 1820334 h 183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8633" h="1834967">
                <a:moveTo>
                  <a:pt x="0" y="0"/>
                </a:moveTo>
                <a:cubicBezTo>
                  <a:pt x="985426" y="323379"/>
                  <a:pt x="1970852" y="646759"/>
                  <a:pt x="3005667" y="917222"/>
                </a:cubicBezTo>
                <a:cubicBezTo>
                  <a:pt x="4040482" y="1187685"/>
                  <a:pt x="5470408" y="1472259"/>
                  <a:pt x="6208889" y="1622778"/>
                </a:cubicBezTo>
                <a:cubicBezTo>
                  <a:pt x="6947370" y="1773297"/>
                  <a:pt x="7236649" y="1787408"/>
                  <a:pt x="7436556" y="1820334"/>
                </a:cubicBezTo>
                <a:cubicBezTo>
                  <a:pt x="7636463" y="1853260"/>
                  <a:pt x="7408333" y="1820334"/>
                  <a:pt x="7408333" y="1820334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H="1">
            <a:off x="4454273" y="3068087"/>
            <a:ext cx="72654" cy="72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H="1">
            <a:off x="5269519" y="3247187"/>
            <a:ext cx="72654" cy="72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3639027" y="2874624"/>
            <a:ext cx="72654" cy="72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2821247" y="2642301"/>
            <a:ext cx="72654" cy="72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flipH="1">
            <a:off x="1989104" y="2395615"/>
            <a:ext cx="72654" cy="726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35881" y="2682844"/>
            <a:ext cx="2128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5881" y="2893698"/>
            <a:ext cx="2128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35881" y="3104553"/>
            <a:ext cx="2128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35881" y="3315408"/>
            <a:ext cx="2128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1772816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220642" y="3789040"/>
            <a:ext cx="231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02811" y="2348880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20.000</a:t>
            </a:r>
            <a:endParaRPr 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402811" y="2559734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18.000</a:t>
            </a:r>
            <a:endParaRPr 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402811" y="2770588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16.200</a:t>
            </a:r>
            <a:endParaRPr 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402811" y="2981443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14.580</a:t>
            </a:r>
            <a:endParaRPr 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02811" y="3192298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13.122</a:t>
            </a:r>
            <a:endParaRPr 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99792" y="388747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516793" y="388747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55976" y="388747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48064" y="3887470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cxnSp>
        <p:nvCxnSpPr>
          <p:cNvPr id="37" name="Straight Arrow Connector 38"/>
          <p:cNvCxnSpPr/>
          <p:nvPr/>
        </p:nvCxnSpPr>
        <p:spPr>
          <a:xfrm flipV="1">
            <a:off x="2051720" y="4380292"/>
            <a:ext cx="10741" cy="2145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9"/>
          <p:cNvCxnSpPr/>
          <p:nvPr/>
        </p:nvCxnSpPr>
        <p:spPr>
          <a:xfrm>
            <a:off x="1478711" y="6237675"/>
            <a:ext cx="604976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40"/>
          <p:cNvSpPr/>
          <p:nvPr/>
        </p:nvSpPr>
        <p:spPr>
          <a:xfrm>
            <a:off x="1475656" y="4723429"/>
            <a:ext cx="5432832" cy="1343031"/>
          </a:xfrm>
          <a:custGeom>
            <a:avLst/>
            <a:gdLst>
              <a:gd name="connsiteX0" fmla="*/ 0 w 7371800"/>
              <a:gd name="connsiteY0" fmla="*/ 0 h 1822357"/>
              <a:gd name="connsiteX1" fmla="*/ 1297658 w 7371800"/>
              <a:gd name="connsiteY1" fmla="*/ 427978 h 1822357"/>
              <a:gd name="connsiteX2" fmla="*/ 2912828 w 7371800"/>
              <a:gd name="connsiteY2" fmla="*/ 869761 h 1822357"/>
              <a:gd name="connsiteX3" fmla="*/ 4113851 w 7371800"/>
              <a:gd name="connsiteY3" fmla="*/ 1159682 h 1822357"/>
              <a:gd name="connsiteX4" fmla="*/ 5742826 w 7371800"/>
              <a:gd name="connsiteY4" fmla="*/ 1518631 h 1822357"/>
              <a:gd name="connsiteX5" fmla="*/ 7330386 w 7371800"/>
              <a:gd name="connsiteY5" fmla="*/ 1808552 h 1822357"/>
              <a:gd name="connsiteX6" fmla="*/ 7330386 w 7371800"/>
              <a:gd name="connsiteY6" fmla="*/ 1808552 h 1822357"/>
              <a:gd name="connsiteX7" fmla="*/ 7371800 w 7371800"/>
              <a:gd name="connsiteY7" fmla="*/ 1822357 h 182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71800" h="1822357">
                <a:moveTo>
                  <a:pt x="0" y="0"/>
                </a:moveTo>
                <a:cubicBezTo>
                  <a:pt x="406093" y="141509"/>
                  <a:pt x="812187" y="283018"/>
                  <a:pt x="1297658" y="427978"/>
                </a:cubicBezTo>
                <a:cubicBezTo>
                  <a:pt x="1783129" y="572938"/>
                  <a:pt x="2443462" y="747810"/>
                  <a:pt x="2912828" y="869761"/>
                </a:cubicBezTo>
                <a:cubicBezTo>
                  <a:pt x="3382194" y="991712"/>
                  <a:pt x="4113851" y="1159682"/>
                  <a:pt x="4113851" y="1159682"/>
                </a:cubicBezTo>
                <a:lnTo>
                  <a:pt x="5742826" y="1518631"/>
                </a:lnTo>
                <a:cubicBezTo>
                  <a:pt x="6278915" y="1626776"/>
                  <a:pt x="7330386" y="1808552"/>
                  <a:pt x="7330386" y="1808552"/>
                </a:cubicBezTo>
                <a:lnTo>
                  <a:pt x="7330386" y="1808552"/>
                </a:lnTo>
                <a:lnTo>
                  <a:pt x="7371800" y="1822357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1"/>
          <p:cNvSpPr/>
          <p:nvPr/>
        </p:nvSpPr>
        <p:spPr>
          <a:xfrm flipH="1">
            <a:off x="2839108" y="5123245"/>
            <a:ext cx="72442" cy="724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2"/>
          <p:cNvSpPr/>
          <p:nvPr/>
        </p:nvSpPr>
        <p:spPr>
          <a:xfrm flipH="1">
            <a:off x="3635130" y="5335518"/>
            <a:ext cx="72442" cy="724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3"/>
          <p:cNvSpPr/>
          <p:nvPr/>
        </p:nvSpPr>
        <p:spPr>
          <a:xfrm flipH="1">
            <a:off x="4450525" y="5528417"/>
            <a:ext cx="72442" cy="724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4"/>
          <p:cNvSpPr/>
          <p:nvPr/>
        </p:nvSpPr>
        <p:spPr>
          <a:xfrm flipH="1">
            <a:off x="5280241" y="5706994"/>
            <a:ext cx="72442" cy="724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5"/>
          <p:cNvCxnSpPr/>
          <p:nvPr/>
        </p:nvCxnSpPr>
        <p:spPr>
          <a:xfrm>
            <a:off x="2858482" y="6131539"/>
            <a:ext cx="0" cy="2122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6"/>
          <p:cNvCxnSpPr/>
          <p:nvPr/>
        </p:nvCxnSpPr>
        <p:spPr>
          <a:xfrm>
            <a:off x="3707571" y="6131539"/>
            <a:ext cx="0" cy="2122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7"/>
          <p:cNvCxnSpPr/>
          <p:nvPr/>
        </p:nvCxnSpPr>
        <p:spPr>
          <a:xfrm>
            <a:off x="4503593" y="6131539"/>
            <a:ext cx="0" cy="2122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8"/>
          <p:cNvCxnSpPr/>
          <p:nvPr/>
        </p:nvCxnSpPr>
        <p:spPr>
          <a:xfrm>
            <a:off x="5299614" y="6131539"/>
            <a:ext cx="0" cy="21227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9"/>
          <p:cNvCxnSpPr/>
          <p:nvPr/>
        </p:nvCxnSpPr>
        <p:spPr>
          <a:xfrm>
            <a:off x="1956324" y="5162281"/>
            <a:ext cx="2122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50"/>
          <p:cNvSpPr txBox="1"/>
          <p:nvPr/>
        </p:nvSpPr>
        <p:spPr>
          <a:xfrm>
            <a:off x="1403648" y="4766146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30.000</a:t>
            </a:r>
            <a:endParaRPr lang="en-US" sz="1000" b="1" dirty="0"/>
          </a:p>
        </p:txBody>
      </p:sp>
      <p:cxnSp>
        <p:nvCxnSpPr>
          <p:cNvPr id="50" name="Straight Connector 51"/>
          <p:cNvCxnSpPr/>
          <p:nvPr/>
        </p:nvCxnSpPr>
        <p:spPr>
          <a:xfrm>
            <a:off x="1956324" y="5329617"/>
            <a:ext cx="2122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2"/>
          <p:cNvCxnSpPr/>
          <p:nvPr/>
        </p:nvCxnSpPr>
        <p:spPr>
          <a:xfrm>
            <a:off x="1956324" y="5541889"/>
            <a:ext cx="2122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3"/>
          <p:cNvCxnSpPr/>
          <p:nvPr/>
        </p:nvCxnSpPr>
        <p:spPr>
          <a:xfrm>
            <a:off x="1956324" y="5754161"/>
            <a:ext cx="21227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4"/>
          <p:cNvSpPr txBox="1"/>
          <p:nvPr/>
        </p:nvSpPr>
        <p:spPr>
          <a:xfrm>
            <a:off x="1403648" y="5039171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27.000</a:t>
            </a:r>
            <a:endParaRPr lang="en-US" sz="1000" b="1" dirty="0"/>
          </a:p>
        </p:txBody>
      </p:sp>
      <p:sp>
        <p:nvSpPr>
          <p:cNvPr id="54" name="TextBox 55"/>
          <p:cNvSpPr txBox="1"/>
          <p:nvPr/>
        </p:nvSpPr>
        <p:spPr>
          <a:xfrm>
            <a:off x="1403648" y="5206507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24.300</a:t>
            </a:r>
            <a:endParaRPr lang="en-US" sz="1000" b="1" dirty="0"/>
          </a:p>
        </p:txBody>
      </p:sp>
      <p:sp>
        <p:nvSpPr>
          <p:cNvPr id="55" name="TextBox 56"/>
          <p:cNvSpPr txBox="1"/>
          <p:nvPr/>
        </p:nvSpPr>
        <p:spPr>
          <a:xfrm>
            <a:off x="1403648" y="5418779"/>
            <a:ext cx="576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21.870</a:t>
            </a:r>
            <a:endParaRPr lang="en-US" sz="1000" b="1" dirty="0"/>
          </a:p>
        </p:txBody>
      </p:sp>
      <p:sp>
        <p:nvSpPr>
          <p:cNvPr id="56" name="TextBox 57"/>
          <p:cNvSpPr txBox="1"/>
          <p:nvPr/>
        </p:nvSpPr>
        <p:spPr>
          <a:xfrm>
            <a:off x="1419029" y="5631051"/>
            <a:ext cx="581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19.683</a:t>
            </a:r>
            <a:endParaRPr lang="en-US" sz="1000" b="1" dirty="0"/>
          </a:p>
        </p:txBody>
      </p:sp>
      <p:sp>
        <p:nvSpPr>
          <p:cNvPr id="57" name="TextBox 58"/>
          <p:cNvSpPr txBox="1"/>
          <p:nvPr/>
        </p:nvSpPr>
        <p:spPr>
          <a:xfrm>
            <a:off x="1691680" y="422108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y</a:t>
            </a:r>
            <a:endParaRPr lang="en-US" sz="1400" b="1" dirty="0"/>
          </a:p>
        </p:txBody>
      </p:sp>
      <p:sp>
        <p:nvSpPr>
          <p:cNvPr id="58" name="TextBox 59"/>
          <p:cNvSpPr txBox="1"/>
          <p:nvPr/>
        </p:nvSpPr>
        <p:spPr>
          <a:xfrm>
            <a:off x="7221678" y="6217567"/>
            <a:ext cx="158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</a:t>
            </a:r>
          </a:p>
        </p:txBody>
      </p:sp>
      <p:sp>
        <p:nvSpPr>
          <p:cNvPr id="59" name="TextBox 60"/>
          <p:cNvSpPr txBox="1"/>
          <p:nvPr/>
        </p:nvSpPr>
        <p:spPr>
          <a:xfrm>
            <a:off x="2752081" y="63438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</a:t>
            </a:r>
            <a:endParaRPr lang="en-US" sz="1000" b="1" dirty="0"/>
          </a:p>
        </p:txBody>
      </p:sp>
      <p:sp>
        <p:nvSpPr>
          <p:cNvPr id="60" name="TextBox 61"/>
          <p:cNvSpPr txBox="1"/>
          <p:nvPr/>
        </p:nvSpPr>
        <p:spPr>
          <a:xfrm>
            <a:off x="3601170" y="63438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</a:p>
        </p:txBody>
      </p:sp>
      <p:sp>
        <p:nvSpPr>
          <p:cNvPr id="61" name="TextBox 62"/>
          <p:cNvSpPr txBox="1"/>
          <p:nvPr/>
        </p:nvSpPr>
        <p:spPr>
          <a:xfrm>
            <a:off x="4397192" y="63438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</a:p>
        </p:txBody>
      </p:sp>
      <p:sp>
        <p:nvSpPr>
          <p:cNvPr id="62" name="TextBox 63"/>
          <p:cNvSpPr txBox="1"/>
          <p:nvPr/>
        </p:nvSpPr>
        <p:spPr>
          <a:xfrm>
            <a:off x="5180109" y="6343811"/>
            <a:ext cx="255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sp>
        <p:nvSpPr>
          <p:cNvPr id="63" name="Oval 65"/>
          <p:cNvSpPr/>
          <p:nvPr/>
        </p:nvSpPr>
        <p:spPr>
          <a:xfrm flipH="1">
            <a:off x="2051286" y="4869160"/>
            <a:ext cx="72442" cy="7244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Sugestão de atividade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ATIVIDADE</a:t>
            </a:r>
            <a:r>
              <a:rPr lang="pt-BR" sz="20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pt-BR" sz="1800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 apresentação de uma situação-problema para ser resolvida tanto por PG como por função exponencial.</a:t>
            </a:r>
          </a:p>
          <a:p>
            <a:pPr algn="just">
              <a:buNone/>
            </a:pP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OBJETIVO: v</a:t>
            </a:r>
            <a:r>
              <a:rPr lang="pt-BR" sz="1800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alidar o que foi apresentado ao longo da aula.</a:t>
            </a:r>
          </a:p>
          <a:p>
            <a:pPr algn="just">
              <a:buNone/>
            </a:pP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MATERIAL </a:t>
            </a: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NECESSÁRIO:</a:t>
            </a:r>
            <a:r>
              <a:rPr lang="pt-BR" sz="1800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 malha quadriculada, régua, lápis grafite e borracha.</a:t>
            </a:r>
          </a:p>
          <a:p>
            <a:pPr algn="just">
              <a:buNone/>
            </a:pP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PROCEDIMENTOS: </a:t>
            </a:r>
            <a:r>
              <a:rPr lang="pt-BR" sz="1800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através de uma  situação-problema (propomos uma no slide seguinte), os alunos da turma serão divididos em dois grupos. Um grupo apresentará a solução do problema por PG e o outro grupo utilizará a  função exponencial. No final, serão comparados e analisados os resultados encontrados.</a:t>
            </a:r>
          </a:p>
          <a:p>
            <a:pPr algn="just">
              <a:buNone/>
            </a:pPr>
            <a:endParaRPr lang="pt-BR" sz="1800" dirty="0" smtClean="0">
              <a:solidFill>
                <a:srgbClr val="102766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pt-BR" sz="1800" b="1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Atenção</a:t>
            </a:r>
            <a:r>
              <a:rPr lang="pt-BR" sz="1800" dirty="0" smtClean="0">
                <a:solidFill>
                  <a:srgbClr val="102766"/>
                </a:solidFill>
                <a:latin typeface="Arial" pitchFamily="34" charset="0"/>
                <a:cs typeface="Arial" pitchFamily="34" charset="0"/>
              </a:rPr>
              <a:t>: explorar os resultados dos alunos e ficar atento para as divergências no tocante à escala utilizada na construção do gráficos.</a:t>
            </a:r>
            <a:endParaRPr lang="pt-BR" sz="2000" dirty="0" smtClean="0">
              <a:solidFill>
                <a:srgbClr val="102766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lvl="4"/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Objetivos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BR" sz="2800" dirty="0" smtClean="0">
                <a:solidFill>
                  <a:srgbClr val="102766"/>
                </a:solidFill>
              </a:rPr>
              <a:t>Entender a definição de função exponencial;</a:t>
            </a:r>
          </a:p>
          <a:p>
            <a:pPr lvl="0"/>
            <a:r>
              <a:rPr lang="pt-BR" sz="2800" dirty="0" smtClean="0">
                <a:solidFill>
                  <a:srgbClr val="102766"/>
                </a:solidFill>
              </a:rPr>
              <a:t>Compreender a definição de progressão </a:t>
            </a:r>
            <a:r>
              <a:rPr lang="pt-BR" sz="2800" dirty="0">
                <a:solidFill>
                  <a:srgbClr val="102766"/>
                </a:solidFill>
              </a:rPr>
              <a:t>g</a:t>
            </a:r>
            <a:r>
              <a:rPr lang="pt-BR" sz="2800" dirty="0" smtClean="0">
                <a:solidFill>
                  <a:srgbClr val="102766"/>
                </a:solidFill>
              </a:rPr>
              <a:t>eométrica (PG);</a:t>
            </a:r>
          </a:p>
          <a:p>
            <a:pPr lvl="0"/>
            <a:r>
              <a:rPr lang="pt-BR" sz="2800" dirty="0" smtClean="0">
                <a:solidFill>
                  <a:srgbClr val="102766"/>
                </a:solidFill>
              </a:rPr>
              <a:t>Identificar a relação existente entre a função exponencial e a progressão geométrica, e</a:t>
            </a:r>
          </a:p>
          <a:p>
            <a:pPr lvl="0"/>
            <a:r>
              <a:rPr lang="pt-BR" sz="2800" dirty="0" smtClean="0">
                <a:solidFill>
                  <a:srgbClr val="102766"/>
                </a:solidFill>
              </a:rPr>
              <a:t>Utilizar conhecimentos algébricos/geométricos como recursos para construção de argumentação.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r>
              <a:rPr lang="pt-BR" sz="3200" b="1" dirty="0" smtClean="0">
                <a:solidFill>
                  <a:srgbClr val="102766"/>
                </a:solidFill>
              </a:rPr>
              <a:t>Analise a situação</a:t>
            </a:r>
            <a:endParaRPr lang="pt-BR" sz="3200" b="1" dirty="0">
              <a:solidFill>
                <a:srgbClr val="10276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 smtClean="0">
                <a:solidFill>
                  <a:srgbClr val="102766"/>
                </a:solidFill>
              </a:rPr>
              <a:t>Uma obra de arte foi comprada por um investidor, por R$ 8.000,00. O investidor espera uma valorização de 10% ao ano. 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Determine a lei de formação da função (ou o termo geral da PG).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Seis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anos após a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compra, qual será o valor da obra?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Em quanto tempo a obra dobrará de valor? (arredonde para o inteiro mais próximo).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Construa os gráficos com os valores obtidos.</a:t>
            </a:r>
          </a:p>
          <a:p>
            <a:pPr marL="0" indent="0" algn="just">
              <a:buNone/>
            </a:pPr>
            <a:endParaRPr lang="pt-BR" sz="2800" dirty="0">
              <a:solidFill>
                <a:srgbClr val="102766"/>
              </a:solidFill>
            </a:endParaRPr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Resolução: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Como há duas maneiras de se resolver a situação-problema, respondemos todos os itens de pergunta comparando os dois métodos de resolução, como o quadro abaixo demonstra: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a)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>
              <a:solidFill>
                <a:srgbClr val="102766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31640" y="3852128"/>
          <a:ext cx="681608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040"/>
                <a:gridCol w="3408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Função Exponencial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PG</a:t>
                      </a:r>
                      <a:endParaRPr lang="pt-BR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V(t)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28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∙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="0" i="0" baseline="30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pt-BR" sz="2800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02840" y="836712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b)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0" y="1627232"/>
          <a:ext cx="8568952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1394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Função</a:t>
                      </a:r>
                      <a:r>
                        <a:rPr lang="pt-BR" sz="2800" baseline="0" dirty="0" smtClean="0"/>
                        <a:t> Exponencial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PG</a:t>
                      </a:r>
                      <a:endParaRPr lang="pt-BR" sz="2800" dirty="0"/>
                    </a:p>
                  </a:txBody>
                  <a:tcPr/>
                </a:tc>
              </a:tr>
              <a:tr h="627883">
                <a:tc>
                  <a:txBody>
                    <a:bodyPr/>
                    <a:lstStyle/>
                    <a:p>
                      <a:pPr marL="514350" indent="-51435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Vamos tirar os dados da </a:t>
                      </a:r>
                    </a:p>
                    <a:p>
                      <a:pPr marL="514350" indent="-51435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questão:</a:t>
                      </a:r>
                    </a:p>
                    <a:p>
                      <a:pPr marL="0" indent="0" algn="just">
                        <a:buFont typeface="Arial" pitchFamily="34" charset="0"/>
                        <a:buChar char="•"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O tempo </a:t>
                      </a: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t,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em anos,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 é de 6 anos. Portanto,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Vamos tirar os dados da questão:</a:t>
                      </a:r>
                    </a:p>
                    <a:p>
                      <a:pPr marL="0" indent="0" algn="just">
                        <a:buFont typeface="Arial" pitchFamily="34" charset="0"/>
                        <a:buChar char="•"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O valor</a:t>
                      </a:r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 inicial da obra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é R$ 8000,00. Então 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0 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8000</a:t>
                      </a:r>
                    </a:p>
                    <a:p>
                      <a:pPr marL="0" indent="0" algn="just">
                        <a:buFont typeface="Arial" pitchFamily="34" charset="0"/>
                        <a:buChar char="•"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O tempo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, em anos, é 6 anos. Portanto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6.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87369"/>
              </p:ext>
            </p:extLst>
          </p:nvPr>
        </p:nvGraphicFramePr>
        <p:xfrm>
          <a:off x="323528" y="980728"/>
          <a:ext cx="856895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1394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Função</a:t>
                      </a:r>
                      <a:r>
                        <a:rPr lang="pt-BR" sz="2800" baseline="0" dirty="0" smtClean="0"/>
                        <a:t> Exponencial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PG</a:t>
                      </a:r>
                      <a:endParaRPr lang="pt-BR" sz="2800" dirty="0"/>
                    </a:p>
                  </a:txBody>
                  <a:tcPr/>
                </a:tc>
              </a:tr>
              <a:tr h="627883">
                <a:tc>
                  <a:txBody>
                    <a:bodyPr/>
                    <a:lstStyle/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Calculando:</a:t>
                      </a:r>
                    </a:p>
                    <a:p>
                      <a:pPr algn="ctr"/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V(t)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V(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V(6) ≈ 8000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∙ 1,771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V(6) ≈ 14.168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Pode-se utilizar o  logaritmo para responder a questão. Mas, também, é possível encontrar a resposta por meio de aproximações.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Calculando: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∙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="0" i="0" baseline="30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pt-BR" sz="2800" i="0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8000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∙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="0" i="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≈ 8000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∙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1,771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6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≈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14.168</a:t>
                      </a:r>
                      <a:endParaRPr lang="pt-BR" sz="28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Pode-se utilizar o  logaritmo para responder a questão. Mas, também, é possível encontrar a resposta por meio de aproximações.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02840" y="836712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c)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51520" y="1412776"/>
          <a:ext cx="8568952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4476"/>
                <a:gridCol w="4284476"/>
              </a:tblGrid>
              <a:tr h="31394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Função</a:t>
                      </a:r>
                      <a:r>
                        <a:rPr lang="pt-BR" sz="2800" baseline="0" dirty="0" smtClean="0"/>
                        <a:t> Exponencial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PG</a:t>
                      </a:r>
                      <a:endParaRPr lang="pt-BR" sz="2800" dirty="0"/>
                    </a:p>
                  </a:txBody>
                  <a:tcPr/>
                </a:tc>
              </a:tr>
              <a:tr h="627883">
                <a:tc>
                  <a:txBody>
                    <a:bodyPr/>
                    <a:lstStyle/>
                    <a:p>
                      <a:pPr marL="514350" indent="-51435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Vamos tirar os dados da </a:t>
                      </a:r>
                    </a:p>
                    <a:p>
                      <a:pPr marL="514350" indent="-51435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questão:</a:t>
                      </a:r>
                    </a:p>
                    <a:p>
                      <a:pPr marL="0" indent="0" algn="just">
                        <a:buFont typeface="Arial" pitchFamily="34" charset="0"/>
                        <a:buChar char="•"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Se o valor deve dobrar</a:t>
                      </a:r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 então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V(t)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 = 16000.</a:t>
                      </a:r>
                    </a:p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Calculando: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i="1" dirty="0" smtClean="0">
                          <a:solidFill>
                            <a:schemeClr val="tx1"/>
                          </a:solidFill>
                        </a:rPr>
                        <a:t>V(t)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pt-BR" sz="2800" i="0" dirty="0" smtClean="0">
                          <a:solidFill>
                            <a:schemeClr val="tx1"/>
                          </a:solidFill>
                        </a:rPr>
                        <a:t>8000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16000 = 8000 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 = 16000 : 8000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 = 2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t ≈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Vamos tirar os dados da questão: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Se o valor deve dobrar</a:t>
                      </a:r>
                      <a:r>
                        <a:rPr lang="pt-BR" sz="2800" baseline="0" dirty="0" smtClean="0">
                          <a:solidFill>
                            <a:schemeClr val="tx1"/>
                          </a:solidFill>
                        </a:rPr>
                        <a:t> então </a:t>
                      </a:r>
                      <a:r>
                        <a:rPr lang="pt-BR" sz="2800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 = 16000.</a:t>
                      </a:r>
                    </a:p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Calculando: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i="1" baseline="-25000" dirty="0" smtClean="0">
                          <a:solidFill>
                            <a:schemeClr val="tx1"/>
                          </a:solidFill>
                        </a:rPr>
                        <a:t>0 </a:t>
                      </a: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∙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="0" i="0" baseline="300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16000 = 8000 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∙ 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 = 16000 : 8000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(1,1)</a:t>
                      </a:r>
                      <a:r>
                        <a:rPr lang="pt-BR" sz="2800" baseline="300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pt-BR" sz="2800" dirty="0" smtClean="0">
                          <a:solidFill>
                            <a:schemeClr val="tx1"/>
                          </a:solidFill>
                        </a:rPr>
                        <a:t>  = 2</a:t>
                      </a:r>
                    </a:p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pt-BR" sz="2800" i="1" baseline="0" dirty="0" smtClean="0">
                          <a:solidFill>
                            <a:schemeClr val="tx1"/>
                          </a:solidFill>
                        </a:rPr>
                        <a:t>t ≈ </a:t>
                      </a:r>
                      <a:r>
                        <a:rPr lang="pt-BR" sz="2800" i="0" baseline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02840" y="836712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d)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17271"/>
              </p:ext>
            </p:extLst>
          </p:nvPr>
        </p:nvGraphicFramePr>
        <p:xfrm>
          <a:off x="216024" y="1365840"/>
          <a:ext cx="882047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472"/>
              </a:tblGrid>
              <a:tr h="31394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Função</a:t>
                      </a:r>
                      <a:r>
                        <a:rPr lang="pt-BR" sz="2800" baseline="0" dirty="0" smtClean="0"/>
                        <a:t> Exponencial</a:t>
                      </a:r>
                    </a:p>
                  </a:txBody>
                  <a:tcPr/>
                </a:tc>
              </a:tr>
              <a:tr h="627883">
                <a:tc>
                  <a:txBody>
                    <a:bodyPr/>
                    <a:lstStyle/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2"/>
          <p:cNvCxnSpPr/>
          <p:nvPr/>
        </p:nvCxnSpPr>
        <p:spPr>
          <a:xfrm flipV="1">
            <a:off x="2411760" y="2132856"/>
            <a:ext cx="0" cy="4176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3"/>
          <p:cNvSpPr/>
          <p:nvPr/>
        </p:nvSpPr>
        <p:spPr>
          <a:xfrm>
            <a:off x="1896775" y="2133012"/>
            <a:ext cx="5503088" cy="2360968"/>
          </a:xfrm>
          <a:custGeom>
            <a:avLst/>
            <a:gdLst>
              <a:gd name="connsiteX0" fmla="*/ 0 w 5503088"/>
              <a:gd name="connsiteY0" fmla="*/ 2360968 h 2360968"/>
              <a:gd name="connsiteX1" fmla="*/ 504721 w 5503088"/>
              <a:gd name="connsiteY1" fmla="*/ 2214425 h 2360968"/>
              <a:gd name="connsiteX2" fmla="*/ 1009442 w 5503088"/>
              <a:gd name="connsiteY2" fmla="*/ 2067882 h 2360968"/>
              <a:gd name="connsiteX3" fmla="*/ 1668836 w 5503088"/>
              <a:gd name="connsiteY3" fmla="*/ 1856209 h 2360968"/>
              <a:gd name="connsiteX4" fmla="*/ 2393355 w 5503088"/>
              <a:gd name="connsiteY4" fmla="*/ 1579406 h 2360968"/>
              <a:gd name="connsiteX5" fmla="*/ 3182999 w 5503088"/>
              <a:gd name="connsiteY5" fmla="*/ 1253755 h 2360968"/>
              <a:gd name="connsiteX6" fmla="*/ 3997065 w 5503088"/>
              <a:gd name="connsiteY6" fmla="*/ 862974 h 2360968"/>
              <a:gd name="connsiteX7" fmla="*/ 4754147 w 5503088"/>
              <a:gd name="connsiteY7" fmla="*/ 464052 h 2360968"/>
              <a:gd name="connsiteX8" fmla="*/ 5494947 w 5503088"/>
              <a:gd name="connsiteY8" fmla="*/ 16283 h 2360968"/>
              <a:gd name="connsiteX9" fmla="*/ 5494947 w 5503088"/>
              <a:gd name="connsiteY9" fmla="*/ 16283 h 2360968"/>
              <a:gd name="connsiteX10" fmla="*/ 5494947 w 5503088"/>
              <a:gd name="connsiteY10" fmla="*/ 16283 h 2360968"/>
              <a:gd name="connsiteX11" fmla="*/ 5503088 w 5503088"/>
              <a:gd name="connsiteY11" fmla="*/ 0 h 236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03088" h="2360968">
                <a:moveTo>
                  <a:pt x="0" y="2360968"/>
                </a:moveTo>
                <a:lnTo>
                  <a:pt x="504721" y="2214425"/>
                </a:lnTo>
                <a:cubicBezTo>
                  <a:pt x="672961" y="2165577"/>
                  <a:pt x="815423" y="2127585"/>
                  <a:pt x="1009442" y="2067882"/>
                </a:cubicBezTo>
                <a:cubicBezTo>
                  <a:pt x="1203461" y="2008179"/>
                  <a:pt x="1438184" y="1937622"/>
                  <a:pt x="1668836" y="1856209"/>
                </a:cubicBezTo>
                <a:cubicBezTo>
                  <a:pt x="1899488" y="1774796"/>
                  <a:pt x="2140995" y="1679815"/>
                  <a:pt x="2393355" y="1579406"/>
                </a:cubicBezTo>
                <a:cubicBezTo>
                  <a:pt x="2645715" y="1478997"/>
                  <a:pt x="2915714" y="1373160"/>
                  <a:pt x="3182999" y="1253755"/>
                </a:cubicBezTo>
                <a:cubicBezTo>
                  <a:pt x="3450284" y="1134350"/>
                  <a:pt x="3735207" y="994591"/>
                  <a:pt x="3997065" y="862974"/>
                </a:cubicBezTo>
                <a:cubicBezTo>
                  <a:pt x="4258923" y="731357"/>
                  <a:pt x="4504500" y="605167"/>
                  <a:pt x="4754147" y="464052"/>
                </a:cubicBezTo>
                <a:cubicBezTo>
                  <a:pt x="5003794" y="322937"/>
                  <a:pt x="5494947" y="16283"/>
                  <a:pt x="5494947" y="16283"/>
                </a:cubicBezTo>
                <a:lnTo>
                  <a:pt x="5494947" y="16283"/>
                </a:lnTo>
                <a:lnTo>
                  <a:pt x="5494947" y="16283"/>
                </a:lnTo>
                <a:lnTo>
                  <a:pt x="5503088" y="0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6"/>
          <p:cNvCxnSpPr/>
          <p:nvPr/>
        </p:nvCxnSpPr>
        <p:spPr>
          <a:xfrm>
            <a:off x="1907704" y="6237312"/>
            <a:ext cx="58326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/>
          <p:cNvCxnSpPr/>
          <p:nvPr/>
        </p:nvCxnSpPr>
        <p:spPr>
          <a:xfrm>
            <a:off x="2339752" y="249289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4"/>
          <p:cNvCxnSpPr/>
          <p:nvPr/>
        </p:nvCxnSpPr>
        <p:spPr>
          <a:xfrm>
            <a:off x="2339752" y="2960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5"/>
          <p:cNvCxnSpPr/>
          <p:nvPr/>
        </p:nvCxnSpPr>
        <p:spPr>
          <a:xfrm>
            <a:off x="2339752" y="34290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/>
          <p:cNvCxnSpPr/>
          <p:nvPr/>
        </p:nvCxnSpPr>
        <p:spPr>
          <a:xfrm>
            <a:off x="2339752" y="389705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7"/>
          <p:cNvCxnSpPr/>
          <p:nvPr/>
        </p:nvCxnSpPr>
        <p:spPr>
          <a:xfrm>
            <a:off x="2339752" y="436510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8"/>
          <p:cNvCxnSpPr/>
          <p:nvPr/>
        </p:nvCxnSpPr>
        <p:spPr>
          <a:xfrm>
            <a:off x="2339752" y="48331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9"/>
          <p:cNvCxnSpPr/>
          <p:nvPr/>
        </p:nvCxnSpPr>
        <p:spPr>
          <a:xfrm>
            <a:off x="2339752" y="530120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0"/>
          <p:cNvCxnSpPr/>
          <p:nvPr/>
        </p:nvCxnSpPr>
        <p:spPr>
          <a:xfrm>
            <a:off x="2339752" y="57332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14"/>
          <p:cNvSpPr txBox="1"/>
          <p:nvPr/>
        </p:nvSpPr>
        <p:spPr>
          <a:xfrm>
            <a:off x="1979712" y="2380238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16000</a:t>
            </a:r>
            <a:endParaRPr lang="en-US" sz="600" dirty="0"/>
          </a:p>
        </p:txBody>
      </p:sp>
      <p:sp>
        <p:nvSpPr>
          <p:cNvPr id="23" name="TextBox 31"/>
          <p:cNvSpPr txBox="1"/>
          <p:nvPr/>
        </p:nvSpPr>
        <p:spPr>
          <a:xfrm>
            <a:off x="1979712" y="2852936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14000</a:t>
            </a:r>
            <a:endParaRPr lang="en-US" sz="600" dirty="0"/>
          </a:p>
        </p:txBody>
      </p:sp>
      <p:sp>
        <p:nvSpPr>
          <p:cNvPr id="24" name="TextBox 32"/>
          <p:cNvSpPr txBox="1"/>
          <p:nvPr/>
        </p:nvSpPr>
        <p:spPr>
          <a:xfrm>
            <a:off x="1979712" y="3316342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12000</a:t>
            </a:r>
            <a:endParaRPr lang="en-US" sz="600" dirty="0"/>
          </a:p>
        </p:txBody>
      </p:sp>
      <p:sp>
        <p:nvSpPr>
          <p:cNvPr id="25" name="TextBox 33"/>
          <p:cNvSpPr txBox="1"/>
          <p:nvPr/>
        </p:nvSpPr>
        <p:spPr>
          <a:xfrm>
            <a:off x="1979712" y="3789040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10000</a:t>
            </a:r>
            <a:endParaRPr lang="en-US" sz="600" dirty="0"/>
          </a:p>
        </p:txBody>
      </p:sp>
      <p:sp>
        <p:nvSpPr>
          <p:cNvPr id="26" name="TextBox 34"/>
          <p:cNvSpPr txBox="1"/>
          <p:nvPr/>
        </p:nvSpPr>
        <p:spPr>
          <a:xfrm>
            <a:off x="2051720" y="4252446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8</a:t>
            </a:r>
            <a:r>
              <a:rPr lang="en-US" sz="600" dirty="0" smtClean="0"/>
              <a:t>000</a:t>
            </a:r>
            <a:endParaRPr lang="en-US" sz="600" dirty="0"/>
          </a:p>
        </p:txBody>
      </p:sp>
      <p:sp>
        <p:nvSpPr>
          <p:cNvPr id="27" name="TextBox 35"/>
          <p:cNvSpPr txBox="1"/>
          <p:nvPr/>
        </p:nvSpPr>
        <p:spPr>
          <a:xfrm>
            <a:off x="2051720" y="472514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6000</a:t>
            </a:r>
            <a:endParaRPr lang="en-US" sz="600" dirty="0"/>
          </a:p>
        </p:txBody>
      </p:sp>
      <p:sp>
        <p:nvSpPr>
          <p:cNvPr id="28" name="TextBox 36"/>
          <p:cNvSpPr txBox="1"/>
          <p:nvPr/>
        </p:nvSpPr>
        <p:spPr>
          <a:xfrm>
            <a:off x="2051720" y="5191163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n-US" sz="600" dirty="0" smtClean="0"/>
              <a:t>000</a:t>
            </a:r>
            <a:endParaRPr lang="en-US" sz="600" dirty="0"/>
          </a:p>
        </p:txBody>
      </p:sp>
      <p:sp>
        <p:nvSpPr>
          <p:cNvPr id="29" name="TextBox 37"/>
          <p:cNvSpPr txBox="1"/>
          <p:nvPr/>
        </p:nvSpPr>
        <p:spPr>
          <a:xfrm>
            <a:off x="2051720" y="5620598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2000</a:t>
            </a:r>
            <a:endParaRPr lang="en-US" sz="600" dirty="0"/>
          </a:p>
        </p:txBody>
      </p:sp>
      <p:sp>
        <p:nvSpPr>
          <p:cNvPr id="30" name="TextBox 41"/>
          <p:cNvSpPr txBox="1"/>
          <p:nvPr/>
        </p:nvSpPr>
        <p:spPr>
          <a:xfrm>
            <a:off x="2195736" y="6021288"/>
            <a:ext cx="144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0</a:t>
            </a:r>
            <a:endParaRPr lang="en-US" sz="700" dirty="0"/>
          </a:p>
        </p:txBody>
      </p:sp>
      <p:sp>
        <p:nvSpPr>
          <p:cNvPr id="31" name="TextBox 42"/>
          <p:cNvSpPr txBox="1"/>
          <p:nvPr/>
        </p:nvSpPr>
        <p:spPr>
          <a:xfrm>
            <a:off x="2339752" y="6237312"/>
            <a:ext cx="144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0</a:t>
            </a:r>
            <a:endParaRPr lang="en-US" sz="700" dirty="0"/>
          </a:p>
        </p:txBody>
      </p:sp>
      <p:sp>
        <p:nvSpPr>
          <p:cNvPr id="32" name="TextBox 44"/>
          <p:cNvSpPr txBox="1"/>
          <p:nvPr/>
        </p:nvSpPr>
        <p:spPr>
          <a:xfrm>
            <a:off x="2879812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33" name="TextBox 45"/>
          <p:cNvSpPr txBox="1"/>
          <p:nvPr/>
        </p:nvSpPr>
        <p:spPr>
          <a:xfrm>
            <a:off x="3491880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34" name="TextBox 46"/>
          <p:cNvSpPr txBox="1"/>
          <p:nvPr/>
        </p:nvSpPr>
        <p:spPr>
          <a:xfrm>
            <a:off x="4103948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</a:t>
            </a:r>
            <a:endParaRPr lang="en-US" sz="700" dirty="0"/>
          </a:p>
        </p:txBody>
      </p:sp>
      <p:sp>
        <p:nvSpPr>
          <p:cNvPr id="35" name="TextBox 47"/>
          <p:cNvSpPr txBox="1"/>
          <p:nvPr/>
        </p:nvSpPr>
        <p:spPr>
          <a:xfrm>
            <a:off x="4716016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36" name="TextBox 48"/>
          <p:cNvSpPr txBox="1"/>
          <p:nvPr/>
        </p:nvSpPr>
        <p:spPr>
          <a:xfrm>
            <a:off x="5328084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5</a:t>
            </a:r>
            <a:endParaRPr lang="en-US" sz="700" dirty="0"/>
          </a:p>
        </p:txBody>
      </p:sp>
      <p:sp>
        <p:nvSpPr>
          <p:cNvPr id="37" name="TextBox 49"/>
          <p:cNvSpPr txBox="1"/>
          <p:nvPr/>
        </p:nvSpPr>
        <p:spPr>
          <a:xfrm>
            <a:off x="5940152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38" name="TextBox 50"/>
          <p:cNvSpPr txBox="1"/>
          <p:nvPr/>
        </p:nvSpPr>
        <p:spPr>
          <a:xfrm>
            <a:off x="6552220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39" name="TextBox 51"/>
          <p:cNvSpPr txBox="1"/>
          <p:nvPr/>
        </p:nvSpPr>
        <p:spPr>
          <a:xfrm>
            <a:off x="7164288" y="6237312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8</a:t>
            </a:r>
            <a:endParaRPr lang="en-US" sz="700" dirty="0"/>
          </a:p>
        </p:txBody>
      </p:sp>
      <p:sp>
        <p:nvSpPr>
          <p:cNvPr id="40" name="Oval 56"/>
          <p:cNvSpPr/>
          <p:nvPr/>
        </p:nvSpPr>
        <p:spPr>
          <a:xfrm>
            <a:off x="6031592" y="2826648"/>
            <a:ext cx="98296" cy="98296"/>
          </a:xfrm>
          <a:prstGeom prst="ellipse">
            <a:avLst/>
          </a:prstGeom>
          <a:solidFill>
            <a:srgbClr val="000000"/>
          </a:solidFill>
          <a:ln>
            <a:solidFill>
              <a:srgbClr val="1027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57"/>
          <p:cNvSpPr/>
          <p:nvPr/>
        </p:nvSpPr>
        <p:spPr>
          <a:xfrm>
            <a:off x="6633944" y="2512328"/>
            <a:ext cx="98296" cy="98296"/>
          </a:xfrm>
          <a:prstGeom prst="ellipse">
            <a:avLst/>
          </a:prstGeom>
          <a:solidFill>
            <a:srgbClr val="000000"/>
          </a:solidFill>
          <a:ln>
            <a:solidFill>
              <a:srgbClr val="1027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02840" y="836712"/>
            <a:ext cx="8229600" cy="53900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 </a:t>
            </a: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/>
            <a:endParaRPr lang="pt-BR" sz="2800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ctr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78386"/>
              </p:ext>
            </p:extLst>
          </p:nvPr>
        </p:nvGraphicFramePr>
        <p:xfrm>
          <a:off x="216024" y="1196752"/>
          <a:ext cx="882047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472"/>
              </a:tblGrid>
              <a:tr h="313941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/>
                        <a:t>PG</a:t>
                      </a:r>
                      <a:endParaRPr lang="pt-BR" sz="2800" baseline="0" dirty="0" smtClean="0"/>
                    </a:p>
                  </a:txBody>
                  <a:tcPr/>
                </a:tc>
              </a:tr>
              <a:tr h="627883">
                <a:tc>
                  <a:txBody>
                    <a:bodyPr/>
                    <a:lstStyle/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514350" indent="-514350" algn="just">
                        <a:buNone/>
                      </a:pPr>
                      <a:endParaRPr lang="pt-BR" sz="28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42"/>
          <p:cNvCxnSpPr/>
          <p:nvPr/>
        </p:nvCxnSpPr>
        <p:spPr>
          <a:xfrm flipV="1">
            <a:off x="2339752" y="1916832"/>
            <a:ext cx="0" cy="4176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5"/>
          <p:cNvCxnSpPr/>
          <p:nvPr/>
        </p:nvCxnSpPr>
        <p:spPr>
          <a:xfrm>
            <a:off x="1835696" y="6021288"/>
            <a:ext cx="58326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6"/>
          <p:cNvCxnSpPr/>
          <p:nvPr/>
        </p:nvCxnSpPr>
        <p:spPr>
          <a:xfrm>
            <a:off x="226774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67"/>
          <p:cNvCxnSpPr/>
          <p:nvPr/>
        </p:nvCxnSpPr>
        <p:spPr>
          <a:xfrm>
            <a:off x="2267744" y="274492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8"/>
          <p:cNvCxnSpPr/>
          <p:nvPr/>
        </p:nvCxnSpPr>
        <p:spPr>
          <a:xfrm>
            <a:off x="2267744" y="321297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9"/>
          <p:cNvCxnSpPr/>
          <p:nvPr/>
        </p:nvCxnSpPr>
        <p:spPr>
          <a:xfrm>
            <a:off x="2267744" y="36810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1"/>
          <p:cNvCxnSpPr/>
          <p:nvPr/>
        </p:nvCxnSpPr>
        <p:spPr>
          <a:xfrm>
            <a:off x="2267744" y="461713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2"/>
          <p:cNvCxnSpPr/>
          <p:nvPr/>
        </p:nvCxnSpPr>
        <p:spPr>
          <a:xfrm>
            <a:off x="2267744" y="5085184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3"/>
          <p:cNvCxnSpPr/>
          <p:nvPr/>
        </p:nvCxnSpPr>
        <p:spPr>
          <a:xfrm>
            <a:off x="2267744" y="551723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57"/>
          <p:cNvSpPr txBox="1"/>
          <p:nvPr/>
        </p:nvSpPr>
        <p:spPr>
          <a:xfrm>
            <a:off x="1907704" y="216421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16000</a:t>
            </a:r>
            <a:endParaRPr lang="en-US" sz="600" dirty="0"/>
          </a:p>
        </p:txBody>
      </p:sp>
      <p:sp>
        <p:nvSpPr>
          <p:cNvPr id="21" name="TextBox 58"/>
          <p:cNvSpPr txBox="1"/>
          <p:nvPr/>
        </p:nvSpPr>
        <p:spPr>
          <a:xfrm>
            <a:off x="1907704" y="2636912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14000</a:t>
            </a:r>
            <a:endParaRPr lang="en-US" sz="600" dirty="0"/>
          </a:p>
        </p:txBody>
      </p:sp>
      <p:sp>
        <p:nvSpPr>
          <p:cNvPr id="22" name="TextBox 59"/>
          <p:cNvSpPr txBox="1"/>
          <p:nvPr/>
        </p:nvSpPr>
        <p:spPr>
          <a:xfrm>
            <a:off x="1907704" y="3100318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12000</a:t>
            </a:r>
            <a:endParaRPr lang="en-US" sz="600" dirty="0"/>
          </a:p>
        </p:txBody>
      </p:sp>
      <p:sp>
        <p:nvSpPr>
          <p:cNvPr id="23" name="TextBox 60"/>
          <p:cNvSpPr txBox="1"/>
          <p:nvPr/>
        </p:nvSpPr>
        <p:spPr>
          <a:xfrm>
            <a:off x="1907704" y="3573016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10000</a:t>
            </a:r>
            <a:endParaRPr lang="en-US" sz="600" dirty="0"/>
          </a:p>
        </p:txBody>
      </p:sp>
      <p:sp>
        <p:nvSpPr>
          <p:cNvPr id="24" name="TextBox 61"/>
          <p:cNvSpPr txBox="1"/>
          <p:nvPr/>
        </p:nvSpPr>
        <p:spPr>
          <a:xfrm>
            <a:off x="1979712" y="4036422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8</a:t>
            </a:r>
            <a:r>
              <a:rPr lang="en-US" sz="600" dirty="0" smtClean="0"/>
              <a:t>000</a:t>
            </a:r>
            <a:endParaRPr lang="en-US" sz="600" dirty="0"/>
          </a:p>
        </p:txBody>
      </p:sp>
      <p:sp>
        <p:nvSpPr>
          <p:cNvPr id="25" name="TextBox 62"/>
          <p:cNvSpPr txBox="1"/>
          <p:nvPr/>
        </p:nvSpPr>
        <p:spPr>
          <a:xfrm>
            <a:off x="1979712" y="4509120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6000</a:t>
            </a:r>
            <a:endParaRPr lang="en-US" sz="600" dirty="0"/>
          </a:p>
        </p:txBody>
      </p:sp>
      <p:sp>
        <p:nvSpPr>
          <p:cNvPr id="26" name="TextBox 63"/>
          <p:cNvSpPr txBox="1"/>
          <p:nvPr/>
        </p:nvSpPr>
        <p:spPr>
          <a:xfrm>
            <a:off x="1979712" y="4975139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4</a:t>
            </a:r>
            <a:r>
              <a:rPr lang="en-US" sz="600" dirty="0" smtClean="0"/>
              <a:t>000</a:t>
            </a:r>
            <a:endParaRPr lang="en-US" sz="600" dirty="0"/>
          </a:p>
        </p:txBody>
      </p:sp>
      <p:sp>
        <p:nvSpPr>
          <p:cNvPr id="27" name="TextBox 64"/>
          <p:cNvSpPr txBox="1"/>
          <p:nvPr/>
        </p:nvSpPr>
        <p:spPr>
          <a:xfrm>
            <a:off x="1979712" y="5404574"/>
            <a:ext cx="43204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2000</a:t>
            </a:r>
            <a:endParaRPr lang="en-US" sz="600" dirty="0"/>
          </a:p>
        </p:txBody>
      </p:sp>
      <p:sp>
        <p:nvSpPr>
          <p:cNvPr id="28" name="TextBox 65"/>
          <p:cNvSpPr txBox="1"/>
          <p:nvPr/>
        </p:nvSpPr>
        <p:spPr>
          <a:xfrm>
            <a:off x="2123728" y="5805264"/>
            <a:ext cx="144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0</a:t>
            </a:r>
            <a:endParaRPr lang="en-US" sz="700" dirty="0"/>
          </a:p>
        </p:txBody>
      </p:sp>
      <p:sp>
        <p:nvSpPr>
          <p:cNvPr id="29" name="TextBox 48"/>
          <p:cNvSpPr txBox="1"/>
          <p:nvPr/>
        </p:nvSpPr>
        <p:spPr>
          <a:xfrm>
            <a:off x="2339752" y="6021288"/>
            <a:ext cx="1440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0</a:t>
            </a:r>
            <a:endParaRPr lang="en-US" sz="700" dirty="0"/>
          </a:p>
        </p:txBody>
      </p:sp>
      <p:sp>
        <p:nvSpPr>
          <p:cNvPr id="30" name="TextBox 49"/>
          <p:cNvSpPr txBox="1"/>
          <p:nvPr/>
        </p:nvSpPr>
        <p:spPr>
          <a:xfrm>
            <a:off x="2807804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1</a:t>
            </a:r>
            <a:endParaRPr lang="en-US" sz="700" dirty="0"/>
          </a:p>
        </p:txBody>
      </p:sp>
      <p:sp>
        <p:nvSpPr>
          <p:cNvPr id="31" name="TextBox 50"/>
          <p:cNvSpPr txBox="1"/>
          <p:nvPr/>
        </p:nvSpPr>
        <p:spPr>
          <a:xfrm>
            <a:off x="3419872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32" name="TextBox 51"/>
          <p:cNvSpPr txBox="1"/>
          <p:nvPr/>
        </p:nvSpPr>
        <p:spPr>
          <a:xfrm>
            <a:off x="4031940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3</a:t>
            </a:r>
            <a:endParaRPr lang="en-US" sz="700" dirty="0"/>
          </a:p>
        </p:txBody>
      </p:sp>
      <p:sp>
        <p:nvSpPr>
          <p:cNvPr id="33" name="TextBox 52"/>
          <p:cNvSpPr txBox="1"/>
          <p:nvPr/>
        </p:nvSpPr>
        <p:spPr>
          <a:xfrm>
            <a:off x="4644008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34" name="TextBox 53"/>
          <p:cNvSpPr txBox="1"/>
          <p:nvPr/>
        </p:nvSpPr>
        <p:spPr>
          <a:xfrm>
            <a:off x="5256076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5</a:t>
            </a:r>
            <a:endParaRPr lang="en-US" sz="700" dirty="0"/>
          </a:p>
        </p:txBody>
      </p:sp>
      <p:sp>
        <p:nvSpPr>
          <p:cNvPr id="35" name="TextBox 54"/>
          <p:cNvSpPr txBox="1"/>
          <p:nvPr/>
        </p:nvSpPr>
        <p:spPr>
          <a:xfrm>
            <a:off x="5868144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36" name="TextBox 55"/>
          <p:cNvSpPr txBox="1"/>
          <p:nvPr/>
        </p:nvSpPr>
        <p:spPr>
          <a:xfrm>
            <a:off x="6480212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37" name="TextBox 56"/>
          <p:cNvSpPr txBox="1"/>
          <p:nvPr/>
        </p:nvSpPr>
        <p:spPr>
          <a:xfrm>
            <a:off x="7092280" y="6021288"/>
            <a:ext cx="2160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8</a:t>
            </a:r>
            <a:endParaRPr lang="en-US" sz="700" dirty="0"/>
          </a:p>
        </p:txBody>
      </p:sp>
      <p:sp>
        <p:nvSpPr>
          <p:cNvPr id="38" name="Freeform 1"/>
          <p:cNvSpPr/>
          <p:nvPr/>
        </p:nvSpPr>
        <p:spPr>
          <a:xfrm>
            <a:off x="2051720" y="1988840"/>
            <a:ext cx="5177692" cy="2227385"/>
          </a:xfrm>
          <a:custGeom>
            <a:avLst/>
            <a:gdLst>
              <a:gd name="connsiteX0" fmla="*/ 0 w 5177692"/>
              <a:gd name="connsiteY0" fmla="*/ 2227385 h 2227385"/>
              <a:gd name="connsiteX1" fmla="*/ 928077 w 5177692"/>
              <a:gd name="connsiteY1" fmla="*/ 1953846 h 2227385"/>
              <a:gd name="connsiteX2" fmla="*/ 1680308 w 5177692"/>
              <a:gd name="connsiteY2" fmla="*/ 1699846 h 2227385"/>
              <a:gd name="connsiteX3" fmla="*/ 2334846 w 5177692"/>
              <a:gd name="connsiteY3" fmla="*/ 1455615 h 2227385"/>
              <a:gd name="connsiteX4" fmla="*/ 3057769 w 5177692"/>
              <a:gd name="connsiteY4" fmla="*/ 1152769 h 2227385"/>
              <a:gd name="connsiteX5" fmla="*/ 3878385 w 5177692"/>
              <a:gd name="connsiteY5" fmla="*/ 752231 h 2227385"/>
              <a:gd name="connsiteX6" fmla="*/ 4454769 w 5177692"/>
              <a:gd name="connsiteY6" fmla="*/ 439615 h 2227385"/>
              <a:gd name="connsiteX7" fmla="*/ 5177692 w 5177692"/>
              <a:gd name="connsiteY7" fmla="*/ 0 h 2227385"/>
              <a:gd name="connsiteX8" fmla="*/ 5177692 w 5177692"/>
              <a:gd name="connsiteY8" fmla="*/ 0 h 2227385"/>
              <a:gd name="connsiteX9" fmla="*/ 5177692 w 5177692"/>
              <a:gd name="connsiteY9" fmla="*/ 0 h 2227385"/>
              <a:gd name="connsiteX10" fmla="*/ 5177692 w 5177692"/>
              <a:gd name="connsiteY10" fmla="*/ 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7692" h="2227385">
                <a:moveTo>
                  <a:pt x="0" y="2227385"/>
                </a:moveTo>
                <a:lnTo>
                  <a:pt x="928077" y="1953846"/>
                </a:lnTo>
                <a:cubicBezTo>
                  <a:pt x="1208128" y="1865923"/>
                  <a:pt x="1445847" y="1782884"/>
                  <a:pt x="1680308" y="1699846"/>
                </a:cubicBezTo>
                <a:cubicBezTo>
                  <a:pt x="1914769" y="1616808"/>
                  <a:pt x="2105269" y="1546794"/>
                  <a:pt x="2334846" y="1455615"/>
                </a:cubicBezTo>
                <a:cubicBezTo>
                  <a:pt x="2564423" y="1364436"/>
                  <a:pt x="2800513" y="1270000"/>
                  <a:pt x="3057769" y="1152769"/>
                </a:cubicBezTo>
                <a:cubicBezTo>
                  <a:pt x="3315025" y="1035538"/>
                  <a:pt x="3645552" y="871090"/>
                  <a:pt x="3878385" y="752231"/>
                </a:cubicBezTo>
                <a:cubicBezTo>
                  <a:pt x="4111218" y="633372"/>
                  <a:pt x="4238218" y="564987"/>
                  <a:pt x="4454769" y="439615"/>
                </a:cubicBezTo>
                <a:cubicBezTo>
                  <a:pt x="4671320" y="314243"/>
                  <a:pt x="5177692" y="0"/>
                  <a:pt x="5177692" y="0"/>
                </a:cubicBezTo>
                <a:lnTo>
                  <a:pt x="5177692" y="0"/>
                </a:lnTo>
                <a:lnTo>
                  <a:pt x="5177692" y="0"/>
                </a:lnTo>
                <a:lnTo>
                  <a:pt x="5177692" y="0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74"/>
          <p:cNvSpPr/>
          <p:nvPr/>
        </p:nvSpPr>
        <p:spPr>
          <a:xfrm>
            <a:off x="5841856" y="2708920"/>
            <a:ext cx="98296" cy="98296"/>
          </a:xfrm>
          <a:prstGeom prst="ellipse">
            <a:avLst/>
          </a:prstGeom>
          <a:solidFill>
            <a:srgbClr val="000000"/>
          </a:solidFill>
          <a:ln>
            <a:solidFill>
              <a:srgbClr val="1027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75"/>
          <p:cNvSpPr/>
          <p:nvPr/>
        </p:nvSpPr>
        <p:spPr>
          <a:xfrm>
            <a:off x="6444208" y="2394600"/>
            <a:ext cx="98296" cy="98296"/>
          </a:xfrm>
          <a:prstGeom prst="ellipse">
            <a:avLst/>
          </a:prstGeom>
          <a:solidFill>
            <a:srgbClr val="000000"/>
          </a:solidFill>
          <a:ln>
            <a:solidFill>
              <a:srgbClr val="1027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70"/>
          <p:cNvCxnSpPr/>
          <p:nvPr/>
        </p:nvCxnSpPr>
        <p:spPr>
          <a:xfrm>
            <a:off x="2267744" y="414908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r>
              <a:rPr lang="pt-BR" sz="3600" b="1" dirty="0" smtClean="0">
                <a:solidFill>
                  <a:srgbClr val="102766"/>
                </a:solidFill>
              </a:rPr>
              <a:t>Referências Bibliográficas</a:t>
            </a:r>
            <a:endParaRPr lang="pt-BR" sz="3600" b="1" dirty="0">
              <a:solidFill>
                <a:srgbClr val="10276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102766"/>
                </a:solidFill>
              </a:rPr>
              <a:t>BARROSO, </a:t>
            </a:r>
            <a:r>
              <a:rPr lang="pt-BR" dirty="0" err="1" smtClean="0">
                <a:solidFill>
                  <a:srgbClr val="102766"/>
                </a:solidFill>
              </a:rPr>
              <a:t>Juliane</a:t>
            </a:r>
            <a:r>
              <a:rPr lang="pt-BR" dirty="0" smtClean="0">
                <a:solidFill>
                  <a:srgbClr val="102766"/>
                </a:solidFill>
              </a:rPr>
              <a:t> </a:t>
            </a:r>
            <a:r>
              <a:rPr lang="pt-BR" dirty="0" err="1" smtClean="0">
                <a:solidFill>
                  <a:srgbClr val="102766"/>
                </a:solidFill>
              </a:rPr>
              <a:t>Matsubara</a:t>
            </a:r>
            <a:r>
              <a:rPr lang="pt-BR" dirty="0" smtClean="0">
                <a:solidFill>
                  <a:srgbClr val="102766"/>
                </a:solidFill>
              </a:rPr>
              <a:t>. </a:t>
            </a:r>
            <a:r>
              <a:rPr lang="pt-BR" b="1" dirty="0" smtClean="0">
                <a:solidFill>
                  <a:srgbClr val="102766"/>
                </a:solidFill>
              </a:rPr>
              <a:t>Matemática : construção e significados . Vol. 1. </a:t>
            </a:r>
            <a:r>
              <a:rPr lang="pt-BR" dirty="0" smtClean="0">
                <a:solidFill>
                  <a:srgbClr val="102766"/>
                </a:solidFill>
              </a:rPr>
              <a:t>1. ed. São Paulo Moderna: 2008 </a:t>
            </a:r>
            <a:endParaRPr lang="pt-BR" b="1" dirty="0" smtClean="0">
              <a:solidFill>
                <a:schemeClr val="tx2"/>
              </a:solidFill>
            </a:endParaRPr>
          </a:p>
          <a:p>
            <a:r>
              <a:rPr lang="pt-BR" dirty="0" smtClean="0">
                <a:solidFill>
                  <a:srgbClr val="102766"/>
                </a:solidFill>
              </a:rPr>
              <a:t>RIBEIRO, Jackson. </a:t>
            </a:r>
            <a:r>
              <a:rPr lang="pt-BR" b="1" dirty="0" smtClean="0">
                <a:solidFill>
                  <a:srgbClr val="102766"/>
                </a:solidFill>
              </a:rPr>
              <a:t>Matemática: ciência, linguagem e tecnologia, 1 ensino médio. </a:t>
            </a:r>
            <a:r>
              <a:rPr lang="pt-BR" dirty="0" smtClean="0">
                <a:solidFill>
                  <a:srgbClr val="102766"/>
                </a:solidFill>
              </a:rPr>
              <a:t>1. ed. São Paulo </a:t>
            </a:r>
            <a:r>
              <a:rPr lang="pt-BR" dirty="0" err="1" smtClean="0">
                <a:solidFill>
                  <a:srgbClr val="102766"/>
                </a:solidFill>
              </a:rPr>
              <a:t>Scipione</a:t>
            </a:r>
            <a:r>
              <a:rPr lang="pt-BR" dirty="0" smtClean="0">
                <a:solidFill>
                  <a:srgbClr val="102766"/>
                </a:solidFill>
              </a:rPr>
              <a:t>: 2010</a:t>
            </a:r>
          </a:p>
          <a:p>
            <a:r>
              <a:rPr lang="pt-BR" dirty="0" smtClean="0">
                <a:solidFill>
                  <a:srgbClr val="102766"/>
                </a:solidFill>
              </a:rPr>
              <a:t>GIOVANNI, José Ruy &amp; BONJORNO, José Roberto. </a:t>
            </a:r>
            <a:r>
              <a:rPr lang="pt-BR" b="1" dirty="0" smtClean="0">
                <a:solidFill>
                  <a:srgbClr val="102766"/>
                </a:solidFill>
              </a:rPr>
              <a:t>Matemática completa. </a:t>
            </a:r>
            <a:r>
              <a:rPr lang="pt-BR" dirty="0" smtClean="0">
                <a:solidFill>
                  <a:srgbClr val="102766"/>
                </a:solidFill>
              </a:rPr>
              <a:t>2. ed. renov. FTD: 2005</a:t>
            </a:r>
            <a:endParaRPr lang="pt-BR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lvl="4"/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Definição de uma função exponencial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	As bactérias são seres vivos que possuem a capacidade de se duplicar. Nas colônias de bactérias, quando o número de componentes dobra, a nova colônia mantém as mesmas características da anterior, duplicando em número no mesmo período de tempo que o anterior. </a:t>
            </a:r>
          </a:p>
          <a:p>
            <a:pPr marL="0" indent="0" algn="just">
              <a:buNone/>
            </a:pPr>
            <a:r>
              <a:rPr lang="pt-BR" sz="3000" dirty="0" smtClean="0">
                <a:solidFill>
                  <a:schemeClr val="tx2">
                    <a:lumMod val="75000"/>
                  </a:schemeClr>
                </a:solidFill>
              </a:rPr>
              <a:t>	Sabendo que determinada colônia, iniciada por uma única bactéria, dobra seu número a cada 10 minutos, quantas bactérias existirão após 1 hora e 20 minutos?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Após um período de 10 minutos, teremos 2 (2¹) bactérias. Após dois períodos de 10 minutos, ou seja, 20 minutos, teremos 4 (2²) bactérias. Após 1 hora e 20 minutos, ou seja, 8 períodos de 10 minutos, teremos 256 (2</a:t>
            </a:r>
            <a:r>
              <a:rPr lang="pt-BR" sz="2800" baseline="30000" dirty="0" smtClean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) bactérias.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Da mesma forma, após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x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períodos de 10 minutos, o número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de bactérias será dado por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2</a:t>
            </a:r>
            <a:r>
              <a:rPr lang="pt-BR" sz="2800" i="1" baseline="30000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. Esse é um exemplo de função com variável no expoente.</a:t>
            </a: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611560" y="1052736"/>
            <a:ext cx="784887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Uma função </a:t>
            </a:r>
            <a:r>
              <a:rPr lang="pt-BR" sz="2800" b="1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f: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ℝ→ℝ</a:t>
            </a:r>
            <a:r>
              <a:rPr lang="pt-BR" sz="28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*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+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chama-se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função exponencial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quando existe um número real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com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&gt; 0 e a ≠ 1,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tal que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f(x) = </a:t>
            </a:r>
            <a:r>
              <a:rPr lang="pt-BR" sz="28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800" i="1" baseline="30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para todo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x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∈  ℝ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. </a:t>
            </a:r>
            <a:endParaRPr lang="pt-BR" i="1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1560" y="2636912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&gt; 1,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crescente. Quando 0 &lt;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&lt; 1,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f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decrescente.</a:t>
            </a:r>
            <a:endParaRPr lang="pt-BR" sz="2800" b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11560" y="3861048"/>
            <a:ext cx="80648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Exemplos:</a:t>
            </a:r>
          </a:p>
          <a:p>
            <a:endParaRPr lang="pt-BR" sz="4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g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decrescente	 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h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decrescente	   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crescente</a:t>
            </a:r>
            <a:endParaRPr lang="pt-BR" sz="2800" i="1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endParaRPr lang="pt-B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pt-BR" sz="24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6692" y="4414242"/>
            <a:ext cx="1943100" cy="74295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57200" y="12001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4581128"/>
            <a:ext cx="2276475" cy="4762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5720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4509120"/>
            <a:ext cx="2105025" cy="6096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1066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pPr lvl="4"/>
            <a:r>
              <a:rPr lang="pt-BR" sz="3600" b="1" dirty="0" smtClean="0">
                <a:solidFill>
                  <a:schemeClr val="tx2">
                    <a:lumMod val="75000"/>
                  </a:schemeClr>
                </a:solidFill>
              </a:rPr>
              <a:t>Definição de uma progressão geométrica</a:t>
            </a:r>
            <a:endParaRPr lang="pt-B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Segundo dados do Instituto Brasileiro de Geografia e Estatística (IBGE), a população brasileira no ano de 2004 era de, aproximadamente, 180 milhões de pessoas. 	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Considerando um crescimento populacional de 2% ao ano, qual foi a estimativa da população, feita naquele ano, para 2008?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Para calcular  esse valor, partimos do número de brasileiros em 2004.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7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864096"/>
            <a:ext cx="8229600" cy="58052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Observe que, com exceção de 2004, a estimativa do número de brasileiros de um ano, foi obtida multiplicando-se o número de brasileiros no ano anterior pela constante 1,02. Em 2004, estimava-se que o país teria 194.837.788 brasileiros em 2008</a:t>
            </a:r>
          </a:p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A sequência (180.000.000; 183.600.000; 187.272.000; 191.017.440; 194.837.788) é um exemplo de progressão geométrica.</a:t>
            </a: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24000" y="98793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/>
                <a:gridCol w="4272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Número de habitantes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2004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361950" algn="l"/>
                      <a:r>
                        <a:rPr lang="pt-BR" b="1" dirty="0" smtClean="0"/>
                        <a:t>180.000.000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2005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361950" algn="l"/>
                      <a:r>
                        <a:rPr lang="pt-BR" b="1" dirty="0" smtClean="0"/>
                        <a:t>180.000.000</a:t>
                      </a:r>
                      <a:r>
                        <a:rPr lang="pt-BR" b="1" baseline="0" dirty="0" smtClean="0"/>
                        <a:t> ∙ 1,02 = 183.600.000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2006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361950" algn="l"/>
                      <a:r>
                        <a:rPr lang="pt-BR" b="1" dirty="0" smtClean="0"/>
                        <a:t>183.600.000</a:t>
                      </a:r>
                      <a:r>
                        <a:rPr lang="pt-BR" b="1" baseline="0" dirty="0" smtClean="0"/>
                        <a:t> ∙ 1,02 = 187.272.000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2007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361950" algn="l"/>
                      <a:r>
                        <a:rPr lang="pt-BR" b="1" dirty="0" smtClean="0"/>
                        <a:t>187.272.000 ∙ 1,02 = 191.017.440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2008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361950" algn="l"/>
                      <a:r>
                        <a:rPr lang="pt-BR" b="1" dirty="0" smtClean="0"/>
                        <a:t>191.017.440</a:t>
                      </a:r>
                      <a:r>
                        <a:rPr lang="pt-BR" b="1" baseline="0" dirty="0" smtClean="0"/>
                        <a:t> ∙ 1,02 = 194.837.788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212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Uma PG é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constante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1 ou 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é um valor constante</a:t>
            </a:r>
          </a:p>
          <a:p>
            <a:pPr marL="0" indent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Uma PG é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estacionária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≠ 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= 0</a:t>
            </a:r>
          </a:p>
          <a:p>
            <a:pPr marL="0" indent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Uma PG é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oscilante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≠ 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&lt; 0</a:t>
            </a:r>
          </a:p>
          <a:p>
            <a:pPr marL="0" indent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Uma PG é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crescente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&gt; 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&gt; 1 ou 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&lt; 0 e 0 &lt;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&lt; 1</a:t>
            </a:r>
          </a:p>
          <a:p>
            <a:pPr marL="0" indent="0"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Uma PG é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</a:rPr>
              <a:t>decrescente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&gt; 0 e 0 &lt;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&lt; 1 ou quando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800" baseline="-25000" dirty="0" smtClean="0">
                <a:solidFill>
                  <a:schemeClr val="tx2">
                    <a:lumMod val="75000"/>
                  </a:schemeClr>
                </a:solidFill>
              </a:rPr>
              <a:t>1 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&lt; 0 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&gt; 1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11560" y="980728"/>
            <a:ext cx="8064896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Uma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progressão geométrica (PG)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é uma sequência numérica em que cada termo, a partir do segundo, é obtido multiplicando-se o anterior por uma constante </a:t>
            </a:r>
            <a:r>
              <a:rPr lang="pt-BR" sz="28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q </a:t>
            </a: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chamada </a:t>
            </a:r>
            <a:r>
              <a:rPr lang="pt-BR" sz="2800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razão da PG.</a:t>
            </a:r>
            <a:endParaRPr lang="pt-BR" b="1" i="1" dirty="0">
              <a:latin typeface="+mn-lt"/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	Dada uma PG (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..., </a:t>
            </a:r>
            <a:r>
              <a:rPr lang="pt-BR" sz="24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, ...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) de razão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podemos escrever qualquer termo em função do primeiro. Para isso, basta considerar a definição de PG:</a:t>
            </a:r>
          </a:p>
          <a:p>
            <a:pPr marL="0" indent="0" algn="ctr">
              <a:buNone/>
            </a:pP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q		 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3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²	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	 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baseline="-25000" dirty="0" smtClean="0">
                <a:solidFill>
                  <a:schemeClr val="tx2">
                    <a:lumMod val="75000"/>
                  </a:schemeClr>
                </a:solidFill>
              </a:rPr>
              <a:t>1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³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	Dessa maneira, encontramos o termo geral, que ocupa a enésima posição na PG:</a:t>
            </a:r>
          </a:p>
          <a:p>
            <a:pPr marL="0" indent="0" algn="just">
              <a:buNone/>
            </a:pPr>
            <a:endParaRPr lang="pt-B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	Observe que essa fórmula é a lei de formação de uma função, e que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é o número de termos da PG até o termo </a:t>
            </a:r>
            <a:r>
              <a:rPr lang="pt-BR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</a:rPr>
              <a:t>Observação: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uando em uma PG, o primeiro termo é representado por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i="1" baseline="-25000" dirty="0" smtClean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 o termo geral é dado por </a:t>
            </a:r>
            <a:r>
              <a:rPr lang="pt-BR" sz="2400" i="1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i="1" baseline="-25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pt-BR" sz="2400" i="1" baseline="-25000" dirty="0" smtClean="0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400" i="1" dirty="0" err="1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i="1" baseline="30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com 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ea typeface="Cambria Math"/>
              </a:rPr>
              <a:t>∈ ℕ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pt-BR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051720" y="3501008"/>
            <a:ext cx="475252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1027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i="1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400" i="1" baseline="-25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=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a</a:t>
            </a:r>
            <a:r>
              <a:rPr lang="pt-BR" sz="2400" i="1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∙ </a:t>
            </a:r>
            <a:r>
              <a:rPr lang="pt-BR" sz="2400" i="1" dirty="0" err="1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pt-BR" sz="2400" i="1" baseline="30000" dirty="0" err="1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sz="2400" i="1" baseline="30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baseline="30000" dirty="0" smtClean="0">
                <a:solidFill>
                  <a:schemeClr val="tx2">
                    <a:lumMod val="75000"/>
                  </a:schemeClr>
                </a:solidFill>
              </a:rPr>
              <a:t>- 1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com </a:t>
            </a:r>
            <a:r>
              <a:rPr lang="pt-BR" sz="2400" i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Cambria Math"/>
              </a:rPr>
              <a:t>∈ ℕ*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CaixaDeTexto 3"/>
          <p:cNvSpPr txBox="1">
            <a:spLocks noChangeArrowheads="1"/>
          </p:cNvSpPr>
          <p:nvPr/>
        </p:nvSpPr>
        <p:spPr bwMode="auto">
          <a:xfrm>
            <a:off x="0" y="0"/>
            <a:ext cx="60841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MATEMÁTICA, 1º Ano do Ensino Médio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Função exponencial e sua relação com a </a:t>
            </a:r>
          </a:p>
          <a:p>
            <a:pPr eaLnBrk="1" hangingPunct="1"/>
            <a:r>
              <a:rPr lang="pt-BR" b="1" dirty="0" smtClean="0">
                <a:solidFill>
                  <a:schemeClr val="bg1"/>
                </a:solidFill>
                <a:latin typeface="+mn-lt"/>
              </a:rPr>
              <a:t>Progressão Geométrica</a:t>
            </a:r>
            <a:endParaRPr lang="pt-BR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1479</Words>
  <Application>Microsoft Office PowerPoint</Application>
  <PresentationFormat>Apresentação na tela (4:3)</PresentationFormat>
  <Paragraphs>490</Paragraphs>
  <Slides>27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Tema do Office</vt:lpstr>
      <vt:lpstr>Personalizar design</vt:lpstr>
      <vt:lpstr>1_Tema do Office</vt:lpstr>
      <vt:lpstr>Apresentação do PowerPoint</vt:lpstr>
      <vt:lpstr>Objetivos</vt:lpstr>
      <vt:lpstr>Definição de uma função exponencial</vt:lpstr>
      <vt:lpstr>Apresentação do PowerPoint</vt:lpstr>
      <vt:lpstr>Apresentação do PowerPoint</vt:lpstr>
      <vt:lpstr>Definição de uma progressão geométrica</vt:lpstr>
      <vt:lpstr>Apresentação do PowerPoint</vt:lpstr>
      <vt:lpstr>Apresentação do PowerPoint</vt:lpstr>
      <vt:lpstr>Apresentação do PowerPoint</vt:lpstr>
      <vt:lpstr>Comparando as definições</vt:lpstr>
      <vt:lpstr>Apresentação do PowerPoint</vt:lpstr>
      <vt:lpstr>Apresentação do PowerPoint</vt:lpstr>
      <vt:lpstr>Comparando os gráficos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Sugestão de atividade</vt:lpstr>
      <vt:lpstr>Analise a situação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Luizfilg</dc:creator>
  <cp:lastModifiedBy>Tereza Maymone</cp:lastModifiedBy>
  <cp:revision>411</cp:revision>
  <dcterms:created xsi:type="dcterms:W3CDTF">2011-07-13T12:53:46Z</dcterms:created>
  <dcterms:modified xsi:type="dcterms:W3CDTF">2012-11-14T01:53:46Z</dcterms:modified>
</cp:coreProperties>
</file>