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1" r:id="rId2"/>
    <p:sldId id="260" r:id="rId3"/>
    <p:sldId id="274" r:id="rId4"/>
    <p:sldId id="275" r:id="rId5"/>
    <p:sldId id="276" r:id="rId6"/>
    <p:sldId id="277" r:id="rId7"/>
    <p:sldId id="261" r:id="rId8"/>
    <p:sldId id="262" r:id="rId9"/>
    <p:sldId id="263" r:id="rId10"/>
    <p:sldId id="259" r:id="rId11"/>
    <p:sldId id="264" r:id="rId12"/>
    <p:sldId id="265" r:id="rId13"/>
    <p:sldId id="266" r:id="rId14"/>
    <p:sldId id="267" r:id="rId15"/>
    <p:sldId id="268" r:id="rId16"/>
    <p:sldId id="278" r:id="rId17"/>
    <p:sldId id="270" r:id="rId18"/>
    <p:sldId id="271" r:id="rId19"/>
    <p:sldId id="273" r:id="rId20"/>
    <p:sldId id="282" r:id="rId21"/>
    <p:sldId id="283" r:id="rId22"/>
    <p:sldId id="269" r:id="rId23"/>
    <p:sldId id="284" r:id="rId24"/>
    <p:sldId id="279" r:id="rId25"/>
    <p:sldId id="280" r:id="rId26"/>
    <p:sldId id="281" r:id="rId27"/>
    <p:sldId id="292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53932C-4BFB-4683-A996-CED097152E8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56E66A-BB9E-4C53-8A56-4B01D93474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DAF8B-BF28-4340-891B-288D04C213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CB1E64-F18F-4BA6-B8C1-9F7482CB38D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9FAB3-7163-44C5-A19E-2D8B96D39FA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191336-7101-46D6-8353-DA5B1779B07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29CC26-21CC-4513-A29F-65D764FA925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24CD90-E09E-4FFE-98FE-90C2C08D3A3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BDF96-D393-4D49-B84D-312C472045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0D8BC-0D6B-4422-BBE5-615BA26DC42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0A7B4E-CAE7-4E1A-BD63-2126471083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697CF-D91B-45AB-928C-3D1A5386B1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71F697-379E-417F-A878-45A2BF3FCD4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D6B7-CC70-4CDF-828D-B1AD985A13A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AA97F-9492-44A8-880C-3E5D3C11A4A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F1E5C0-C912-44DD-9E0A-D2ADE791D53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D6E40B-3E1A-4DE7-9EDB-3B34B2D15C3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E8C6B0-0F7C-49C2-9CFF-D31A524B6C6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E70CF3-D3D6-46BC-8E05-C922A1147AF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5A522D-2776-44F6-BEE7-5A4FF46D6C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83576-2A43-462D-B384-81869BAEF6A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C224A4-49C5-493D-9A10-16BF372D821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758C39-3BF4-422A-8737-5D5C6973A8F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BCB4CB-72FA-4703-96F5-85A1C173D0A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EA8081-794A-491A-837C-D461D7756AC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58C05B-D154-4C28-97C2-FF35DF152C0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43BA7-E1BD-4B98-949B-4FD59635EB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37F890-CD77-47ED-A7D9-8A26765162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50B8E-6F16-4E3A-B842-4A91E731363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1823E0-4529-467E-A972-F337A0A8715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E80FC-84D2-4B89-9C42-2F6C9623BEB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B2687-543A-41A9-BC25-82F566A63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15313C-B929-4052-8304-86236CE2829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D54A29-3D90-4BB9-B3BA-F06A84ACC04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72B2-FF49-4B93-806D-0D5BB0FFD6E8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D6AB8-69FC-41FF-907F-5F11E0B273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BD68-9612-45F5-AF2B-2243E1E93EB8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0091-FCD6-4DC0-9D51-183EABC9BE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A3F6-4FDB-46BB-8B6D-1F536B7AB40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635DE-7AE3-479D-9EB9-E786CA26DD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D9050-F468-49FF-B745-2AD9C1BB87F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D902-FC35-44BB-833C-E5BC49F77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29387-0762-41A5-9E75-6B4E006CF34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50D71-773D-4880-BA16-F5FC168C2E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ACF4-9995-4747-A341-20D4963122F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18CDC-A213-4813-B0AA-AE7931FDC4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AD538-6861-447A-8291-1F76FF182A78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479A-E947-48F2-AF18-9A3A3F3FDD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2304-3CC7-4695-A8C0-A23F3AC9C06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0C5B-57D9-4108-9979-2EF34E992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BFAD3-36F2-467C-B83E-C8433C2F7D7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F0EE-CD0E-4805-B8C6-E2CF381119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8338E-DFA3-48B7-A2C8-2D38BE9A217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38679-2C98-4DF1-8A06-3699CD13ED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34041-88C6-4423-96F5-82C984845EA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CA53B-3539-433B-B762-477A154C09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E5385B-C4DF-4E9D-8019-E8C5F561D67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06A80A-E17A-46FE-850F-57AA068309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691680" y="3429000"/>
            <a:ext cx="7452320" cy="277217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32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1°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Funções trigonométricas </a:t>
            </a:r>
            <a:r>
              <a:rPr lang="pt-BR" sz="3200" i="1" dirty="0" err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32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2071688"/>
            <a:ext cx="43180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2"/>
          <p:cNvSpPr>
            <a:spLocks noChangeArrowheads="1"/>
          </p:cNvSpPr>
          <p:nvPr/>
        </p:nvSpPr>
        <p:spPr bwMode="auto">
          <a:xfrm>
            <a:off x="500063" y="2071688"/>
            <a:ext cx="3429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Função Trigonométrica Seno no Triângulo Retângulo</a:t>
            </a:r>
            <a:endParaRPr lang="pt-BR" sz="2800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5072063"/>
            <a:ext cx="3162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tângulo 6"/>
          <p:cNvSpPr>
            <a:spLocks noChangeArrowheads="1"/>
          </p:cNvSpPr>
          <p:nvPr/>
        </p:nvSpPr>
        <p:spPr bwMode="auto">
          <a:xfrm>
            <a:off x="4499992" y="5805264"/>
            <a:ext cx="3781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11270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00063" y="20716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Relações num Triângulo qualquer</a:t>
            </a:r>
            <a:endParaRPr lang="pt-BR" sz="280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928813"/>
            <a:ext cx="36195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3929063"/>
            <a:ext cx="33528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tângulo 6"/>
          <p:cNvSpPr>
            <a:spLocks noChangeArrowheads="1"/>
          </p:cNvSpPr>
          <p:nvPr/>
        </p:nvSpPr>
        <p:spPr bwMode="auto">
          <a:xfrm>
            <a:off x="4716016" y="5805264"/>
            <a:ext cx="38536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800" dirty="0"/>
              <a:t>http://www.energia.com.br/material/2008/17_Matematica_Amauri_Web.pdf</a:t>
            </a:r>
          </a:p>
        </p:txBody>
      </p:sp>
      <p:sp>
        <p:nvSpPr>
          <p:cNvPr id="12294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2"/>
          <p:cNvSpPr>
            <a:spLocks noChangeArrowheads="1"/>
          </p:cNvSpPr>
          <p:nvPr/>
        </p:nvSpPr>
        <p:spPr bwMode="auto">
          <a:xfrm>
            <a:off x="500063" y="20716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Comprimento de um arco</a:t>
            </a:r>
            <a:endParaRPr lang="pt-BR" sz="280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1928813"/>
            <a:ext cx="35941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3714750"/>
            <a:ext cx="31623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tângulo 6"/>
          <p:cNvSpPr>
            <a:spLocks noChangeArrowheads="1"/>
          </p:cNvSpPr>
          <p:nvPr/>
        </p:nvSpPr>
        <p:spPr bwMode="auto">
          <a:xfrm>
            <a:off x="5076056" y="5589240"/>
            <a:ext cx="334957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13318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tângulo 2"/>
          <p:cNvSpPr>
            <a:spLocks noChangeArrowheads="1"/>
          </p:cNvSpPr>
          <p:nvPr/>
        </p:nvSpPr>
        <p:spPr bwMode="auto">
          <a:xfrm>
            <a:off x="500063" y="2071688"/>
            <a:ext cx="342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Círculo e </a:t>
            </a:r>
          </a:p>
          <a:p>
            <a:r>
              <a:rPr lang="pt-BR" sz="2800" b="1"/>
              <a:t>Funções Trigonométricas</a:t>
            </a:r>
            <a:endParaRPr lang="pt-BR" sz="2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5" y="1714500"/>
            <a:ext cx="51054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25" y="5214938"/>
            <a:ext cx="1181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5" y="4929188"/>
            <a:ext cx="1181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tângulo 7"/>
          <p:cNvSpPr>
            <a:spLocks noChangeArrowheads="1"/>
          </p:cNvSpPr>
          <p:nvPr/>
        </p:nvSpPr>
        <p:spPr bwMode="auto">
          <a:xfrm>
            <a:off x="4355976" y="5733256"/>
            <a:ext cx="277351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600" dirty="0"/>
              <a:t>http://www.energia.com.br/material/2008/17_Matematica_Amauri_Web.pdf</a:t>
            </a:r>
          </a:p>
        </p:txBody>
      </p:sp>
      <p:sp>
        <p:nvSpPr>
          <p:cNvPr id="14343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2286000" y="1928813"/>
            <a:ext cx="614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Relações Fundamentais</a:t>
            </a:r>
            <a:endParaRPr lang="pt-BR" sz="280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3" y="2928938"/>
            <a:ext cx="20955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tângulo 5"/>
          <p:cNvSpPr>
            <a:spLocks noChangeArrowheads="1"/>
          </p:cNvSpPr>
          <p:nvPr/>
        </p:nvSpPr>
        <p:spPr bwMode="auto">
          <a:xfrm>
            <a:off x="2987824" y="5157192"/>
            <a:ext cx="32055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15365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2"/>
          <p:cNvSpPr>
            <a:spLocks noChangeArrowheads="1"/>
          </p:cNvSpPr>
          <p:nvPr/>
        </p:nvSpPr>
        <p:spPr bwMode="auto">
          <a:xfrm>
            <a:off x="2071688" y="1785938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Relações Auxiliares</a:t>
            </a:r>
            <a:endParaRPr lang="pt-BR" sz="280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3643313"/>
            <a:ext cx="43053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2857500"/>
            <a:ext cx="1625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tângulo 2"/>
          <p:cNvSpPr>
            <a:spLocks noChangeArrowheads="1"/>
          </p:cNvSpPr>
          <p:nvPr/>
        </p:nvSpPr>
        <p:spPr bwMode="auto">
          <a:xfrm>
            <a:off x="2071688" y="1785938"/>
            <a:ext cx="528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Função Cosseno (y = cos x)</a:t>
            </a:r>
            <a:endParaRPr lang="pt-BR" sz="2800"/>
          </a:p>
        </p:txBody>
      </p:sp>
      <p:sp>
        <p:nvSpPr>
          <p:cNvPr id="17411" name="Retângulo 4"/>
          <p:cNvSpPr>
            <a:spLocks noChangeArrowheads="1"/>
          </p:cNvSpPr>
          <p:nvPr/>
        </p:nvSpPr>
        <p:spPr bwMode="auto">
          <a:xfrm>
            <a:off x="785813" y="2928938"/>
            <a:ext cx="75009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Chamamos de função cosseno a função f: R -&gt; R que associa a cada número real x , o cosseno, então, sua representação fica da seguinte forma: f(x) = cos x. O sinal da função f(x) = cosx é positivo no 1º e 4º quadrantes, e é negativo quando x pertence ao 2º e 3º quadrantes. Observe nas imagens seguintes:</a:t>
            </a:r>
          </a:p>
        </p:txBody>
      </p:sp>
      <p:sp>
        <p:nvSpPr>
          <p:cNvPr id="17412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tângulo 2"/>
          <p:cNvSpPr>
            <a:spLocks noChangeArrowheads="1"/>
          </p:cNvSpPr>
          <p:nvPr/>
        </p:nvSpPr>
        <p:spPr bwMode="auto">
          <a:xfrm>
            <a:off x="2071688" y="1785938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Variação da função básica</a:t>
            </a:r>
            <a:endParaRPr lang="pt-BR" sz="280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5638"/>
            <a:ext cx="9144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3313"/>
            <a:ext cx="9144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tângulo 6"/>
          <p:cNvSpPr>
            <a:spLocks noChangeArrowheads="1"/>
          </p:cNvSpPr>
          <p:nvPr/>
        </p:nvSpPr>
        <p:spPr bwMode="auto">
          <a:xfrm>
            <a:off x="2627784" y="4365104"/>
            <a:ext cx="327756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18438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tângulo 2"/>
          <p:cNvSpPr>
            <a:spLocks noChangeArrowheads="1"/>
          </p:cNvSpPr>
          <p:nvPr/>
        </p:nvSpPr>
        <p:spPr bwMode="auto">
          <a:xfrm>
            <a:off x="2071688" y="1785938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Variação da função básica</a:t>
            </a:r>
            <a:endParaRPr lang="pt-BR" sz="280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71813"/>
            <a:ext cx="9040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4750"/>
            <a:ext cx="9040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tângulo 5"/>
          <p:cNvSpPr>
            <a:spLocks noChangeArrowheads="1"/>
          </p:cNvSpPr>
          <p:nvPr/>
        </p:nvSpPr>
        <p:spPr bwMode="auto">
          <a:xfrm>
            <a:off x="3131840" y="4581128"/>
            <a:ext cx="277351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600" dirty="0"/>
              <a:t>http://www.energia.com.br/material/2008/17_Matematica_Amauri_Web.pdf</a:t>
            </a:r>
          </a:p>
        </p:txBody>
      </p:sp>
      <p:sp>
        <p:nvSpPr>
          <p:cNvPr id="19462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tângulo 2"/>
          <p:cNvSpPr>
            <a:spLocks noChangeArrowheads="1"/>
          </p:cNvSpPr>
          <p:nvPr/>
        </p:nvSpPr>
        <p:spPr bwMode="auto">
          <a:xfrm>
            <a:off x="2071688" y="1785938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Operações com arcos</a:t>
            </a:r>
            <a:endParaRPr lang="pt-BR" sz="280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71875"/>
            <a:ext cx="3517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63" y="5429250"/>
            <a:ext cx="2298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tângulo 2"/>
          <p:cNvSpPr>
            <a:spLocks noChangeArrowheads="1"/>
          </p:cNvSpPr>
          <p:nvPr/>
        </p:nvSpPr>
        <p:spPr bwMode="auto">
          <a:xfrm>
            <a:off x="2071688" y="2500313"/>
            <a:ext cx="4786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2400" b="1"/>
              <a:t>Adição e subtração:</a:t>
            </a:r>
            <a:endParaRPr lang="pt-BR" sz="2400"/>
          </a:p>
        </p:txBody>
      </p:sp>
      <p:sp>
        <p:nvSpPr>
          <p:cNvPr id="20486" name="Retângulo 2"/>
          <p:cNvSpPr>
            <a:spLocks noChangeArrowheads="1"/>
          </p:cNvSpPr>
          <p:nvPr/>
        </p:nvSpPr>
        <p:spPr bwMode="auto">
          <a:xfrm>
            <a:off x="2143125" y="4500563"/>
            <a:ext cx="4786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2400" b="1"/>
              <a:t>Arco duplo:</a:t>
            </a:r>
            <a:endParaRPr lang="pt-BR" sz="2400"/>
          </a:p>
        </p:txBody>
      </p:sp>
      <p:sp>
        <p:nvSpPr>
          <p:cNvPr id="20487" name="Retângulo 8"/>
          <p:cNvSpPr>
            <a:spLocks noChangeArrowheads="1"/>
          </p:cNvSpPr>
          <p:nvPr/>
        </p:nvSpPr>
        <p:spPr bwMode="auto">
          <a:xfrm>
            <a:off x="2051720" y="5949280"/>
            <a:ext cx="32055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20488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2"/>
          <p:cNvSpPr>
            <a:spLocks noChangeArrowheads="1"/>
          </p:cNvSpPr>
          <p:nvPr/>
        </p:nvSpPr>
        <p:spPr bwMode="auto">
          <a:xfrm>
            <a:off x="1500188" y="1000125"/>
            <a:ext cx="63579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600" dirty="0"/>
              <a:t>Abordaremos a respeito das Funções trigonométricas, mais especificamente da função </a:t>
            </a:r>
            <a:r>
              <a:rPr lang="pt-BR" sz="3600" dirty="0" err="1"/>
              <a:t>co-seno</a:t>
            </a:r>
            <a:r>
              <a:rPr lang="pt-BR" sz="3600" dirty="0"/>
              <a:t>, e suas relações aos fenômenos que apresentam comportamento periódico. </a:t>
            </a:r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</a:t>
            </a:r>
            <a:r>
              <a:rPr lang="pt-BR" sz="14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trigonométricas </a:t>
            </a:r>
            <a:r>
              <a:rPr lang="pt-BR" sz="1400" b="1" dirty="0" err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tângulo 2"/>
          <p:cNvSpPr>
            <a:spLocks noChangeArrowheads="1"/>
          </p:cNvSpPr>
          <p:nvPr/>
        </p:nvSpPr>
        <p:spPr bwMode="auto">
          <a:xfrm>
            <a:off x="571500" y="1285875"/>
            <a:ext cx="785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Amplitude, Domínio, Período e Imagem:</a:t>
            </a:r>
            <a:endParaRPr lang="pt-BR" sz="2800"/>
          </a:p>
        </p:txBody>
      </p:sp>
      <p:sp>
        <p:nvSpPr>
          <p:cNvPr id="21507" name="Retângulo 5"/>
          <p:cNvSpPr>
            <a:spLocks noChangeArrowheads="1"/>
          </p:cNvSpPr>
          <p:nvPr/>
        </p:nvSpPr>
        <p:spPr bwMode="auto">
          <a:xfrm>
            <a:off x="357188" y="2071688"/>
            <a:ext cx="81438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Amplitude</a:t>
            </a:r>
          </a:p>
          <a:p>
            <a:r>
              <a:rPr lang="pt-BR"/>
              <a:t>A amplitude é a metade da distância vertical entre um ponto mínimo a um ponto máximo, ou seja: A = (ymax - ymin).</a:t>
            </a:r>
          </a:p>
          <a:p>
            <a:endParaRPr lang="pt-BR"/>
          </a:p>
          <a:p>
            <a:r>
              <a:rPr lang="pt-BR"/>
              <a:t>Domínio</a:t>
            </a:r>
          </a:p>
          <a:p>
            <a:r>
              <a:rPr lang="pt-BR"/>
              <a:t>O conjunto D, chamado de domínio da função, é o conjunto onde a função é definida, ou seja, ele contém todos os elementos x para os quais a função deve ser definida, sendo um conjunto de saída, ou seja, o conjunto dos elementos que utilizamos como x na função.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21508" name="Retângulo 6"/>
          <p:cNvSpPr>
            <a:spLocks noChangeArrowheads="1"/>
          </p:cNvSpPr>
          <p:nvPr/>
        </p:nvSpPr>
        <p:spPr bwMode="auto">
          <a:xfrm>
            <a:off x="428625" y="4786313"/>
            <a:ext cx="814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21509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tângulo 2"/>
          <p:cNvSpPr>
            <a:spLocks noChangeArrowheads="1"/>
          </p:cNvSpPr>
          <p:nvPr/>
        </p:nvSpPr>
        <p:spPr bwMode="auto">
          <a:xfrm>
            <a:off x="571500" y="1285875"/>
            <a:ext cx="785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Amplitude, Domínio, Período e Imagem:</a:t>
            </a:r>
            <a:endParaRPr lang="pt-BR" sz="2800"/>
          </a:p>
        </p:txBody>
      </p:sp>
      <p:sp>
        <p:nvSpPr>
          <p:cNvPr id="22531" name="Retângulo 5"/>
          <p:cNvSpPr>
            <a:spLocks noChangeArrowheads="1"/>
          </p:cNvSpPr>
          <p:nvPr/>
        </p:nvSpPr>
        <p:spPr bwMode="auto">
          <a:xfrm>
            <a:off x="357188" y="2071688"/>
            <a:ext cx="81438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  <a:p>
            <a:r>
              <a:rPr lang="pt-BR"/>
              <a:t>Período</a:t>
            </a:r>
          </a:p>
          <a:p>
            <a:r>
              <a:rPr lang="pt-BR"/>
              <a:t>À distância entre dois pontos máximos ou o intervalo de repetição da função denominamos período.</a:t>
            </a:r>
          </a:p>
          <a:p>
            <a:endParaRPr lang="pt-BR"/>
          </a:p>
          <a:p>
            <a:r>
              <a:rPr lang="pt-BR"/>
              <a:t>Imagem</a:t>
            </a:r>
          </a:p>
          <a:p>
            <a:r>
              <a:rPr lang="pt-BR"/>
              <a:t>Um outro elemento importante dos gráficos é o conjunto imagem, ou seja, o intervalo de variação da função. Para os gráficos das funções de Seno e Cosseno, o conjunto imagem é [-1,1], devido a amplitude que é 1.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22532" name="Retângulo 4"/>
          <p:cNvSpPr>
            <a:spLocks noChangeArrowheads="1"/>
          </p:cNvSpPr>
          <p:nvPr/>
        </p:nvSpPr>
        <p:spPr bwMode="auto">
          <a:xfrm>
            <a:off x="500063" y="507206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22533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tângulo 2"/>
          <p:cNvSpPr>
            <a:spLocks noChangeArrowheads="1"/>
          </p:cNvSpPr>
          <p:nvPr/>
        </p:nvSpPr>
        <p:spPr bwMode="auto">
          <a:xfrm>
            <a:off x="2071688" y="1357313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Gráfico</a:t>
            </a:r>
            <a:endParaRPr lang="pt-BR" sz="2800"/>
          </a:p>
        </p:txBody>
      </p:sp>
      <p:sp>
        <p:nvSpPr>
          <p:cNvPr id="23555" name="Retângulo 4"/>
          <p:cNvSpPr>
            <a:spLocks noChangeArrowheads="1"/>
          </p:cNvSpPr>
          <p:nvPr/>
        </p:nvSpPr>
        <p:spPr bwMode="auto">
          <a:xfrm>
            <a:off x="214313" y="5929313"/>
            <a:ext cx="7429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/>
              <a:t>http://3.bp.blogspot.com/-GFgyAdrQJuc/Tj7-HSTYruI/AAAAAAAAAAs/LZqrhv07JBs/s1600/Figura15.jpg</a:t>
            </a:r>
          </a:p>
        </p:txBody>
      </p:sp>
      <p:pic>
        <p:nvPicPr>
          <p:cNvPr id="23556" name="Picture 6" descr="http://3.bp.blogspot.com/-GFgyAdrQJuc/Tj7-HSTYruI/AAAAAAAAAAs/LZqrhv07JBs/s1600/Figura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214563"/>
            <a:ext cx="74295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910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tângulo 2"/>
          <p:cNvSpPr>
            <a:spLocks noChangeArrowheads="1"/>
          </p:cNvSpPr>
          <p:nvPr/>
        </p:nvSpPr>
        <p:spPr bwMode="auto">
          <a:xfrm>
            <a:off x="2051720" y="908720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dirty="0"/>
              <a:t>Gráfico da Função </a:t>
            </a:r>
            <a:r>
              <a:rPr lang="pt-BR" sz="2800" b="1" dirty="0" err="1"/>
              <a:t>co-seno</a:t>
            </a:r>
            <a:endParaRPr lang="pt-BR" sz="2800" dirty="0"/>
          </a:p>
        </p:txBody>
      </p:sp>
      <p:sp>
        <p:nvSpPr>
          <p:cNvPr id="24580" name="Retângulo 5"/>
          <p:cNvSpPr>
            <a:spLocks noChangeArrowheads="1"/>
          </p:cNvSpPr>
          <p:nvPr/>
        </p:nvSpPr>
        <p:spPr bwMode="auto">
          <a:xfrm>
            <a:off x="2843808" y="5949280"/>
            <a:ext cx="320555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dirty="0"/>
              <a:t>http://www.energia.com.br/material/2008/17_Matematica_Amauri_Web.pdf</a:t>
            </a:r>
          </a:p>
        </p:txBody>
      </p:sp>
      <p:sp>
        <p:nvSpPr>
          <p:cNvPr id="24581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tângulo 2"/>
          <p:cNvSpPr>
            <a:spLocks noChangeArrowheads="1"/>
          </p:cNvSpPr>
          <p:nvPr/>
        </p:nvSpPr>
        <p:spPr bwMode="auto">
          <a:xfrm>
            <a:off x="2843808" y="6165304"/>
            <a:ext cx="33512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600" b="1" dirty="0"/>
              <a:t>www.cienciamao.usp.br/dados/tex/_funcaotrigonometricasgraficosi.programa.exe</a:t>
            </a:r>
            <a:endParaRPr lang="pt-BR" sz="600" dirty="0"/>
          </a:p>
        </p:txBody>
      </p:sp>
      <p:sp>
        <p:nvSpPr>
          <p:cNvPr id="25603" name="Retângulo 2"/>
          <p:cNvSpPr>
            <a:spLocks noChangeArrowheads="1"/>
          </p:cNvSpPr>
          <p:nvPr/>
        </p:nvSpPr>
        <p:spPr bwMode="auto">
          <a:xfrm>
            <a:off x="2071688" y="1143000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Software de simulação:</a:t>
            </a:r>
            <a:endParaRPr lang="pt-BR" sz="2800"/>
          </a:p>
        </p:txBody>
      </p:sp>
      <p:sp>
        <p:nvSpPr>
          <p:cNvPr id="25604" name="Retângulo 5"/>
          <p:cNvSpPr>
            <a:spLocks noChangeArrowheads="1"/>
          </p:cNvSpPr>
          <p:nvPr/>
        </p:nvSpPr>
        <p:spPr bwMode="auto">
          <a:xfrm>
            <a:off x="2286000" y="2413000"/>
            <a:ext cx="457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simulação a seguir apresenta dados referentes as funções trigonométricas no circulo trigonométrico. Neste mesmo software, as funções: seno, cosseno e tangente estão sendo representadas através da circunferência, apresentando seus respectivos gráficos.</a:t>
            </a:r>
          </a:p>
        </p:txBody>
      </p:sp>
      <p:sp>
        <p:nvSpPr>
          <p:cNvPr id="25605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ângulo 2"/>
          <p:cNvSpPr>
            <a:spLocks noChangeArrowheads="1"/>
          </p:cNvSpPr>
          <p:nvPr/>
        </p:nvSpPr>
        <p:spPr bwMode="auto">
          <a:xfrm>
            <a:off x="2771800" y="5877272"/>
            <a:ext cx="342329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600" b="1" dirty="0"/>
              <a:t>www.cienciamao.usp.br/dados/tex/_funcaotrigonometricasgraficosi.programa.exe</a:t>
            </a:r>
            <a:endParaRPr lang="pt-BR" sz="600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84784"/>
            <a:ext cx="546735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tângulo 2"/>
          <p:cNvSpPr>
            <a:spLocks noChangeArrowheads="1"/>
          </p:cNvSpPr>
          <p:nvPr/>
        </p:nvSpPr>
        <p:spPr bwMode="auto">
          <a:xfrm>
            <a:off x="2051720" y="836712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dirty="0"/>
              <a:t>Software de simulação:</a:t>
            </a:r>
            <a:endParaRPr lang="pt-BR" sz="2800" dirty="0"/>
          </a:p>
        </p:txBody>
      </p:sp>
      <p:sp>
        <p:nvSpPr>
          <p:cNvPr id="26629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ângulo 2"/>
          <p:cNvSpPr>
            <a:spLocks noChangeArrowheads="1"/>
          </p:cNvSpPr>
          <p:nvPr/>
        </p:nvSpPr>
        <p:spPr bwMode="auto">
          <a:xfrm>
            <a:off x="2699792" y="5949280"/>
            <a:ext cx="32403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700" b="1" dirty="0"/>
              <a:t>http://www.youtube.com/watch?v=8e0Q6dS_5lQ&amp;</a:t>
            </a:r>
            <a:r>
              <a:rPr lang="pt-BR" sz="700" b="1" dirty="0" err="1"/>
              <a:t>feature</a:t>
            </a:r>
            <a:r>
              <a:rPr lang="pt-BR" sz="700" b="1" dirty="0"/>
              <a:t>=</a:t>
            </a:r>
            <a:r>
              <a:rPr lang="pt-BR" sz="700" b="1" dirty="0" err="1"/>
              <a:t>related</a:t>
            </a:r>
            <a:endParaRPr lang="pt-BR" sz="700" dirty="0"/>
          </a:p>
        </p:txBody>
      </p:sp>
      <p:sp>
        <p:nvSpPr>
          <p:cNvPr id="27651" name="Retângulo 2"/>
          <p:cNvSpPr>
            <a:spLocks noChangeArrowheads="1"/>
          </p:cNvSpPr>
          <p:nvPr/>
        </p:nvSpPr>
        <p:spPr bwMode="auto">
          <a:xfrm>
            <a:off x="1043608" y="836712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dirty="0"/>
              <a:t>Vídeo: Funções Trigonométricas.</a:t>
            </a:r>
            <a:endParaRPr lang="pt-BR" sz="2800" dirty="0"/>
          </a:p>
        </p:txBody>
      </p:sp>
      <p:sp>
        <p:nvSpPr>
          <p:cNvPr id="27652" name="Retângulo 5"/>
          <p:cNvSpPr>
            <a:spLocks noChangeArrowheads="1"/>
          </p:cNvSpPr>
          <p:nvPr/>
        </p:nvSpPr>
        <p:spPr bwMode="auto">
          <a:xfrm>
            <a:off x="755576" y="1484784"/>
            <a:ext cx="7572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/>
              <a:t>Este vídeo explica detalhadamente as construções dos gráficos das função </a:t>
            </a:r>
            <a:r>
              <a:rPr lang="pt-BR" dirty="0" err="1"/>
              <a:t>Co-seno</a:t>
            </a:r>
            <a:r>
              <a:rPr lang="pt-BR" dirty="0"/>
              <a:t> (assim como também das funções Seno e Tangente).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6205538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tângulo 2"/>
          <p:cNvSpPr>
            <a:spLocks noChangeArrowheads="1"/>
          </p:cNvSpPr>
          <p:nvPr/>
        </p:nvSpPr>
        <p:spPr bwMode="auto">
          <a:xfrm>
            <a:off x="1115616" y="836712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dirty="0"/>
              <a:t>Dica para o bom uso do celular:</a:t>
            </a:r>
          </a:p>
        </p:txBody>
      </p:sp>
      <p:sp>
        <p:nvSpPr>
          <p:cNvPr id="28675" name="Retângulo 5"/>
          <p:cNvSpPr>
            <a:spLocks noChangeArrowheads="1"/>
          </p:cNvSpPr>
          <p:nvPr/>
        </p:nvSpPr>
        <p:spPr bwMode="auto">
          <a:xfrm>
            <a:off x="714375" y="1357313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/>
              <a:t>Neste aplicativo,  a opção de gráficos mostra o seno, cosseno e tangente de um ângulo em um círculo de raio igual a um.</a:t>
            </a:r>
          </a:p>
          <a:p>
            <a:r>
              <a:rPr lang="pt-BR" dirty="0"/>
              <a:t>Você pode usar esse gráfico como um tabelas trigonométricas interativos tocando no círculo ou digitando o valor do ângulo em graus.</a:t>
            </a:r>
          </a:p>
        </p:txBody>
      </p:sp>
      <p:sp>
        <p:nvSpPr>
          <p:cNvPr id="28676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8677" name="Imagem 6" descr="cossen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6" y="2500313"/>
            <a:ext cx="6591360" cy="344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tângulo 2"/>
          <p:cNvSpPr>
            <a:spLocks noChangeArrowheads="1"/>
          </p:cNvSpPr>
          <p:nvPr/>
        </p:nvSpPr>
        <p:spPr bwMode="auto">
          <a:xfrm>
            <a:off x="428625" y="5786438"/>
            <a:ext cx="8501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http://1.bp.blogspot.com/-dqZEHxX1S64/TkbQnzO51OI/AAAAAAAAADY/2MAZpH_33a0/s1600/5.jpg</a:t>
            </a:r>
            <a:endParaRPr lang="pt-BR" sz="1000"/>
          </a:p>
        </p:txBody>
      </p:sp>
      <p:sp>
        <p:nvSpPr>
          <p:cNvPr id="29699" name="Retângulo 2"/>
          <p:cNvSpPr>
            <a:spLocks noChangeArrowheads="1"/>
          </p:cNvSpPr>
          <p:nvPr/>
        </p:nvSpPr>
        <p:spPr bwMode="auto">
          <a:xfrm>
            <a:off x="1143000" y="114300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1 (Com ilustração)</a:t>
            </a:r>
            <a:endParaRPr lang="pt-BR" sz="2800"/>
          </a:p>
        </p:txBody>
      </p:sp>
      <p:sp>
        <p:nvSpPr>
          <p:cNvPr id="29700" name="Retângulo 5"/>
          <p:cNvSpPr>
            <a:spLocks noChangeArrowheads="1"/>
          </p:cNvSpPr>
          <p:nvPr/>
        </p:nvSpPr>
        <p:spPr bwMode="auto">
          <a:xfrm>
            <a:off x="714375" y="1714500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figura abaixo representa um barco atravessando um rio, partindo de A em direção ao ponto B. A forte correnteza arrasta o barco em direção ao ponto C, segundo um ângulo de 60º. Sendo "A" a largura do rio de 120 m, à distância percorrida pelo barco até o ponto C, é:</a:t>
            </a:r>
          </a:p>
        </p:txBody>
      </p:sp>
      <p:pic>
        <p:nvPicPr>
          <p:cNvPr id="29701" name="Picture 2" descr="http://1.bp.blogspot.com/-dqZEHxX1S64/TkbQnzO51OI/AAAAAAAAADY/2MAZpH_33a0/s1600/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14688"/>
            <a:ext cx="43053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tângulo 2"/>
          <p:cNvSpPr>
            <a:spLocks noChangeArrowheads="1"/>
          </p:cNvSpPr>
          <p:nvPr/>
        </p:nvSpPr>
        <p:spPr bwMode="auto">
          <a:xfrm>
            <a:off x="2915816" y="5661248"/>
            <a:ext cx="39262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600" b="1" dirty="0"/>
              <a:t>http://3.bp.blogspot.com/-rBs0FqVH9xw/TkbQxyVae-I/AAAAAAAAADc/kaFFyb5d6Gw/s1600/6.png</a:t>
            </a:r>
            <a:endParaRPr lang="pt-BR" sz="600" dirty="0"/>
          </a:p>
        </p:txBody>
      </p:sp>
      <p:sp>
        <p:nvSpPr>
          <p:cNvPr id="30723" name="Retângulo 2"/>
          <p:cNvSpPr>
            <a:spLocks noChangeArrowheads="1"/>
          </p:cNvSpPr>
          <p:nvPr/>
        </p:nvSpPr>
        <p:spPr bwMode="auto">
          <a:xfrm>
            <a:off x="1357313" y="1000125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1 - Solução</a:t>
            </a:r>
            <a:endParaRPr lang="pt-BR" sz="2800"/>
          </a:p>
        </p:txBody>
      </p:sp>
      <p:sp>
        <p:nvSpPr>
          <p:cNvPr id="30724" name="Retângulo 5"/>
          <p:cNvSpPr>
            <a:spLocks noChangeArrowheads="1"/>
          </p:cNvSpPr>
          <p:nvPr/>
        </p:nvSpPr>
        <p:spPr bwMode="auto">
          <a:xfrm>
            <a:off x="428625" y="3929063"/>
            <a:ext cx="7572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Assim, de acordo com as duas imagens apresentadas, conhecendo a medida do cateto adjacente ao ângulo de 60° e desejando calcular a medida da hipotenusa do triângulo ABC, lá se vai uma dica: É melhor escolher trabalhar com o cosseno de 60°.</a:t>
            </a:r>
          </a:p>
          <a:p>
            <a:r>
              <a:rPr lang="pt-BR"/>
              <a:t>Logo, coloco em prática o cálculo do exercício:</a:t>
            </a:r>
          </a:p>
          <a:p>
            <a:r>
              <a:rPr lang="pt-BR"/>
              <a:t>cos 60º = 120/x</a:t>
            </a:r>
          </a:p>
          <a:p>
            <a:r>
              <a:rPr lang="pt-BR"/>
              <a:t>1/2 = 120/x —&gt; 240.</a:t>
            </a:r>
          </a:p>
          <a:p>
            <a:r>
              <a:rPr lang="pt-BR"/>
              <a:t>x = 240.</a:t>
            </a:r>
          </a:p>
        </p:txBody>
      </p:sp>
      <p:pic>
        <p:nvPicPr>
          <p:cNvPr id="30725" name="Picture 2" descr="http://3.bp.blogspot.com/-rBs0FqVH9xw/TkbQxyVae-I/AAAAAAAAADc/kaFFyb5d6Gw/s1600/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1500188"/>
            <a:ext cx="439102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Fenômenos Periódicos:</a:t>
            </a:r>
          </a:p>
          <a:p>
            <a:endParaRPr lang="pt-BR"/>
          </a:p>
          <a:p>
            <a:r>
              <a:rPr lang="pt-BR"/>
              <a:t>O que são?</a:t>
            </a:r>
          </a:p>
          <a:p>
            <a:endParaRPr lang="pt-BR"/>
          </a:p>
          <a:p>
            <a:r>
              <a:rPr lang="pt-BR"/>
              <a:t>Chamamos de um fenômeno de periódico aquele que se repete sempre após o mesmo intervalo de tempo. Um exemplo mais simples de um fenômeno de periódico é o dia. O movimento do Sol que aparecer pela manhã e se por no fim da tarde até novamente aparecer de novo, determina o que chamamos de dia. Um outro conceito que ajuda a complementar esse é que os fenômenos periódicos são aqueles que se repetem periodicamente ou seja, a cada período inteiro. </a:t>
            </a:r>
          </a:p>
          <a:p>
            <a:endParaRPr lang="pt-BR"/>
          </a:p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4099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tângulo 2"/>
          <p:cNvSpPr>
            <a:spLocks noChangeArrowheads="1"/>
          </p:cNvSpPr>
          <p:nvPr/>
        </p:nvSpPr>
        <p:spPr bwMode="auto">
          <a:xfrm>
            <a:off x="1143000" y="114300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2 (Sem ilustração)</a:t>
            </a:r>
            <a:endParaRPr lang="pt-BR" sz="2800"/>
          </a:p>
        </p:txBody>
      </p:sp>
      <p:sp>
        <p:nvSpPr>
          <p:cNvPr id="31747" name="Retângulo 5"/>
          <p:cNvSpPr>
            <a:spLocks noChangeArrowheads="1"/>
          </p:cNvSpPr>
          <p:nvPr/>
        </p:nvSpPr>
        <p:spPr bwMode="auto">
          <a:xfrm>
            <a:off x="714375" y="1714500"/>
            <a:ext cx="7572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Uma escada de 4,5 m de comprimento está apoiada num muro vertical. O ângulo que a escada faz com o chão é de 62º. Sabendo que cos 62º = 0,12 e sen 62º = 0,88, calcule a altura h.</a:t>
            </a:r>
          </a:p>
        </p:txBody>
      </p:sp>
      <p:sp>
        <p:nvSpPr>
          <p:cNvPr id="31748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tângulo 2"/>
          <p:cNvSpPr>
            <a:spLocks noChangeArrowheads="1"/>
          </p:cNvSpPr>
          <p:nvPr/>
        </p:nvSpPr>
        <p:spPr bwMode="auto">
          <a:xfrm>
            <a:off x="1143000" y="114300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2 - Solução</a:t>
            </a:r>
            <a:endParaRPr lang="pt-BR" sz="2800"/>
          </a:p>
        </p:txBody>
      </p:sp>
      <p:sp>
        <p:nvSpPr>
          <p:cNvPr id="32771" name="Retângulo 5"/>
          <p:cNvSpPr>
            <a:spLocks noChangeArrowheads="1"/>
          </p:cNvSpPr>
          <p:nvPr/>
        </p:nvSpPr>
        <p:spPr bwMode="auto">
          <a:xfrm>
            <a:off x="714375" y="1714500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Como se trata de um triângulo retângulo podemos afirmar que sen 55º = 60/x ; x = 60/ sen 55°. Consultando a tabela das razões trigonométricas, temos sen 55º = 0.819, logo: x = 60/0.819 = 73,26m (aproximadamente), sendo o comprimento do cabo.</a:t>
            </a:r>
          </a:p>
        </p:txBody>
      </p:sp>
      <p:sp>
        <p:nvSpPr>
          <p:cNvPr id="32772" name="Retângulo 7"/>
          <p:cNvSpPr>
            <a:spLocks noChangeArrowheads="1"/>
          </p:cNvSpPr>
          <p:nvPr/>
        </p:nvSpPr>
        <p:spPr bwMode="auto">
          <a:xfrm>
            <a:off x="857250" y="3071813"/>
            <a:ext cx="73580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Bom, como o muro é perpendicular ao chão, o triângulo da figura se torna um retângulo, então: </a:t>
            </a:r>
          </a:p>
          <a:p>
            <a:r>
              <a:rPr lang="pt-BR"/>
              <a:t>sen 62º= h/4,5 </a:t>
            </a:r>
          </a:p>
          <a:p>
            <a:r>
              <a:rPr lang="pt-BR"/>
              <a:t> h = 4,5 . sen 62°</a:t>
            </a:r>
          </a:p>
          <a:p>
            <a:r>
              <a:rPr lang="pt-BR"/>
              <a:t> h = 4,5 . 0,88 = 3,96 (2 c.d)</a:t>
            </a:r>
          </a:p>
          <a:p>
            <a:r>
              <a:rPr lang="pt-BR"/>
              <a:t>0 3,96 é a altura h, aproximadamente.</a:t>
            </a:r>
          </a:p>
        </p:txBody>
      </p:sp>
      <p:sp>
        <p:nvSpPr>
          <p:cNvPr id="32773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tângulo 2"/>
          <p:cNvSpPr>
            <a:spLocks noChangeArrowheads="1"/>
          </p:cNvSpPr>
          <p:nvPr/>
        </p:nvSpPr>
        <p:spPr bwMode="auto">
          <a:xfrm>
            <a:off x="1143000" y="114300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3 (Pesquisa)</a:t>
            </a:r>
            <a:endParaRPr lang="pt-BR" sz="2800"/>
          </a:p>
        </p:txBody>
      </p:sp>
      <p:sp>
        <p:nvSpPr>
          <p:cNvPr id="33795" name="Retângulo 5"/>
          <p:cNvSpPr>
            <a:spLocks noChangeArrowheads="1"/>
          </p:cNvSpPr>
          <p:nvPr/>
        </p:nvSpPr>
        <p:spPr bwMode="auto">
          <a:xfrm>
            <a:off x="714375" y="1714500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Tire um foto de algum fenômeno periódico para promover pesquisas de aprofundamento do tópico desenvolvido no material de apoio apresentado (que inclusive pedem ser anexadas nesta apresentação posteriormente).</a:t>
            </a:r>
          </a:p>
        </p:txBody>
      </p:sp>
      <p:sp>
        <p:nvSpPr>
          <p:cNvPr id="33796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2"/>
          <p:cNvSpPr>
            <a:spLocks noChangeArrowheads="1"/>
          </p:cNvSpPr>
          <p:nvPr/>
        </p:nvSpPr>
        <p:spPr bwMode="auto">
          <a:xfrm>
            <a:off x="1143000" y="114300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Extra: Problema 3 - Solução</a:t>
            </a:r>
            <a:endParaRPr lang="pt-BR" sz="2800"/>
          </a:p>
        </p:txBody>
      </p:sp>
      <p:sp>
        <p:nvSpPr>
          <p:cNvPr id="34819" name="Retângulo 6"/>
          <p:cNvSpPr>
            <a:spLocks noChangeArrowheads="1"/>
          </p:cNvSpPr>
          <p:nvPr/>
        </p:nvSpPr>
        <p:spPr bwMode="auto">
          <a:xfrm>
            <a:off x="857250" y="2413000"/>
            <a:ext cx="60007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As funções trigonométricas podem ser modelos matemáticos de vários fenômenos que se repetem, entre elas poderão ser apresentadas fotos a respeito das variações diárias na temperatura da atmosfera terrestre, a pressão sanguínea do coração e o nível de água em uma bacia marítima devido à sua periodicidade.</a:t>
            </a:r>
          </a:p>
        </p:txBody>
      </p:sp>
      <p:sp>
        <p:nvSpPr>
          <p:cNvPr id="34820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Fenômenos Periódicos:</a:t>
            </a:r>
          </a:p>
          <a:p>
            <a:endParaRPr lang="pt-BR"/>
          </a:p>
          <a:p>
            <a:r>
              <a:rPr lang="pt-BR"/>
              <a:t>Por que são importantes?</a:t>
            </a:r>
          </a:p>
          <a:p>
            <a:endParaRPr lang="pt-BR"/>
          </a:p>
          <a:p>
            <a:r>
              <a:rPr lang="pt-BR"/>
              <a:t>Os fenômenos periódicos podem ser muito úteis para medir a passagem do tempo. Os corpos celestes foram muito importantes por que, entre eles, há diversos que executam um movimento periódico que podem ser percebidos por nós e por isto, foram utilizados para construir o nosso calendário. Estando na Terra, como nós estamos, e olhando para o céu nós podemos perceber muitos movimentos periódicos. Os mais fáceis de observar são os movimentos do Sol e da Lua. Muitos fenômenos ou situações que estão presentes em nosso dia a dia são periódicos, isto é, de tempos em tempos se repetem, e um outro exemplo que colabora com essa afirmação é o nascer do sol e por do sol. </a:t>
            </a:r>
          </a:p>
          <a:p>
            <a:endParaRPr lang="pt-BR"/>
          </a:p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5123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Fenômenos Periódicos:</a:t>
            </a:r>
          </a:p>
          <a:p>
            <a:endParaRPr lang="pt-BR"/>
          </a:p>
          <a:p>
            <a:r>
              <a:rPr lang="pt-BR"/>
              <a:t>Um outro bom exemplo é a função cos x pois a cada período de 2π tudo volta a se repetir:</a:t>
            </a:r>
          </a:p>
          <a:p>
            <a:r>
              <a:rPr lang="pt-BR"/>
              <a:t>cos 0 = 1</a:t>
            </a:r>
          </a:p>
          <a:p>
            <a:r>
              <a:rPr lang="pt-BR"/>
              <a:t>cos 90º= 0</a:t>
            </a:r>
          </a:p>
          <a:p>
            <a:r>
              <a:rPr lang="pt-BR"/>
              <a:t>cos 180º= -1 </a:t>
            </a:r>
          </a:p>
          <a:p>
            <a:r>
              <a:rPr lang="pt-BR"/>
              <a:t>cos 270º= 0</a:t>
            </a:r>
          </a:p>
          <a:p>
            <a:r>
              <a:rPr lang="pt-BR"/>
              <a:t>cos 360º(ou 0º) = 1.</a:t>
            </a:r>
          </a:p>
          <a:p>
            <a:r>
              <a:rPr lang="pt-BR"/>
              <a:t>A partir daí mais uma volta completa (2π), onde todos os valores se repetem  sucessivamente.</a:t>
            </a:r>
          </a:p>
          <a:p>
            <a:endParaRPr lang="pt-BR"/>
          </a:p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6147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Fenômenos Periódicos:</a:t>
            </a:r>
          </a:p>
          <a:p>
            <a:endParaRPr lang="pt-BR"/>
          </a:p>
          <a:p>
            <a:r>
              <a:rPr lang="pt-BR"/>
              <a:t>Antes de começar a apresentar a função seno, é importante destacar algumas informações:</a:t>
            </a:r>
          </a:p>
          <a:p>
            <a:r>
              <a:rPr lang="pt-BR"/>
              <a:t>As funções Trigonométricas são funções angulares, que caracteriza uma grande importância no estudo dos triângulos e na modelação de fenômenos periódicos, sendo considerada um ramo na matemática.</a:t>
            </a:r>
          </a:p>
          <a:p>
            <a:r>
              <a:rPr lang="pt-BR"/>
              <a:t>E não para por aí! ...</a:t>
            </a:r>
          </a:p>
          <a:p>
            <a:r>
              <a:rPr lang="pt-BR"/>
              <a:t>Além de estudar estes itens, ela estuda também as funções circulares: seno, cosseno, e tangente, que logo a seguir estará explicado detalhadamente a função seno.</a:t>
            </a:r>
          </a:p>
          <a:p>
            <a:endParaRPr lang="pt-BR"/>
          </a:p>
          <a:p>
            <a:r>
              <a:rPr lang="pt-BR"/>
              <a:t>Extraido de: http://traprendizado.blogspot.com.br/2011_08_01_archive.html</a:t>
            </a:r>
          </a:p>
        </p:txBody>
      </p:sp>
      <p:sp>
        <p:nvSpPr>
          <p:cNvPr id="7171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As funções trigonométricas podem ser modelos matemáticos de vários fenômenos que se repetem como as variações diárias na temperatura da atmosfera terrestre, a pressão sanguínea do coração e o nível de água em uma bacia marítima devido à sua periodicidade. </a:t>
            </a:r>
          </a:p>
          <a:p>
            <a:endParaRPr lang="pt-BR"/>
          </a:p>
          <a:p>
            <a:r>
              <a:rPr lang="pt-BR"/>
              <a:t>Extraido de: http://www.liberato.com.br/upload/arquivos/0131010717393616.pdf</a:t>
            </a:r>
          </a:p>
        </p:txBody>
      </p:sp>
      <p:sp>
        <p:nvSpPr>
          <p:cNvPr id="8195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Também são periódicos fenômenos como a tensão e a corrente elétrica domésticas, o campo eletromagnético gerado para aquecer comida no microondas, bem como o comportamento ondulatório de notas musicais, fluxo de caixa em negócios sazonais e funcionamento de máquinas rotativas.</a:t>
            </a:r>
          </a:p>
          <a:p>
            <a:endParaRPr lang="pt-BR"/>
          </a:p>
          <a:p>
            <a:r>
              <a:rPr lang="pt-BR"/>
              <a:t>Extraido de: http://www.liberato.com.br/upload/arquivos/0131010717393616.pdf</a:t>
            </a:r>
          </a:p>
        </p:txBody>
      </p:sp>
      <p:sp>
        <p:nvSpPr>
          <p:cNvPr id="9219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2"/>
          <p:cNvSpPr>
            <a:spLocks noChangeArrowheads="1"/>
          </p:cNvSpPr>
          <p:nvPr/>
        </p:nvSpPr>
        <p:spPr bwMode="auto">
          <a:xfrm>
            <a:off x="214313" y="1714500"/>
            <a:ext cx="8715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Ainda pode-se citar como fenômenos periódicos as fases da lua, as estações do ano, o clima, o movimento dos planetas entre outros.</a:t>
            </a:r>
          </a:p>
          <a:p>
            <a:endParaRPr lang="pt-BR"/>
          </a:p>
          <a:p>
            <a:r>
              <a:rPr lang="pt-BR"/>
              <a:t>Extraido de: http://www.liberato.com.br/upload/arquivos/0131010717393616.pdf</a:t>
            </a:r>
          </a:p>
        </p:txBody>
      </p:sp>
      <p:sp>
        <p:nvSpPr>
          <p:cNvPr id="10243" name="CaixaDeTexto 6"/>
          <p:cNvSpPr>
            <a:spLocks/>
          </p:cNvSpPr>
          <p:nvPr/>
        </p:nvSpPr>
        <p:spPr bwMode="auto">
          <a:xfrm>
            <a:off x="357188" y="0"/>
            <a:ext cx="5322887" cy="74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tecnologias, Ensino Médio – 1º Ano - Funções trigonométricas </a:t>
            </a:r>
            <a:r>
              <a:rPr lang="pt-BR" sz="1400" b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co-seno</a:t>
            </a:r>
            <a:r>
              <a:rPr lang="pt-BR" sz="14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e suas relações aos fenômenos que apresentam comportamento periódico</a:t>
            </a:r>
            <a:endParaRPr lang="pt-BR" sz="14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2232</Words>
  <Application>Microsoft Office PowerPoint</Application>
  <PresentationFormat>Apresentação na tela (4:3)</PresentationFormat>
  <Paragraphs>185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Microsoft YaHei</vt:lpstr>
      <vt:lpstr>Mangal</vt:lpstr>
      <vt:lpstr>Personalizar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bruno.araujo</cp:lastModifiedBy>
  <cp:revision>59</cp:revision>
  <dcterms:created xsi:type="dcterms:W3CDTF">2011-07-13T12:53:46Z</dcterms:created>
  <dcterms:modified xsi:type="dcterms:W3CDTF">2015-10-09T13:47:05Z</dcterms:modified>
</cp:coreProperties>
</file>