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0C7918B5-CD59-4FEF-B6A2-6C197A975E2C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29478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</p:spTree>
    <p:extLst>
      <p:ext uri="{BB962C8B-B14F-4D97-AF65-F5344CB8AC3E}">
        <p14:creationId xmlns="" xmlns:p14="http://schemas.microsoft.com/office/powerpoint/2010/main" val="367862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68DFD-AF9F-4C32-87FA-079E68F868E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5699587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06351-ECDE-4A1E-9DC1-D883B306188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626027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CAE08-33A7-4B44-A1D6-65C60D406A3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127818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A55F3-90B3-47AD-AD9A-4A6C04022DD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2598023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FB782-EDA3-4040-890F-CE7205A51D5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74037823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117A7-DB9D-4EA8-ADA7-084B4B8FFD9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086117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4F839-5D3D-4AF6-9940-EEBBFB8058F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768613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2CE70-D449-4D26-88F9-C23EE3F1081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8510749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21C7-B96D-486A-B5EF-3390ED488FE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5364480"/>
      </p:ext>
    </p:extLst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B1432-3A8E-4DEA-8E37-BA150A6AAC2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006225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CC18E-0834-42D4-B522-F626D5049B6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0802149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1027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2C6C4E0A-7476-4818-BED8-1F5ED188BD8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algn="l" rtl="0" eaLnBrk="0" fontAlgn="base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www.matematicapura.com.br/download/material/funcao_do_1_grau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brasilescola.com/matematica/grafico-funcao-1-grau.htm" TargetMode="External"/><Relationship Id="rId5" Type="http://schemas.openxmlformats.org/officeDocument/2006/relationships/hyperlink" Target="https://www.youtube.com/watch?v=2KWDWpmDZwQ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CaixaDeTexto 6"/>
          <p:cNvSpPr>
            <a:spLocks/>
          </p:cNvSpPr>
          <p:nvPr/>
        </p:nvSpPr>
        <p:spPr bwMode="auto">
          <a:xfrm>
            <a:off x="1142976" y="3786190"/>
            <a:ext cx="7344816" cy="2218172"/>
          </a:xfrm>
          <a:custGeom>
            <a:avLst/>
            <a:gdLst>
              <a:gd name="T0" fmla="*/ 3151080 w 21600"/>
              <a:gd name="T1" fmla="*/ 0 h 21600"/>
              <a:gd name="T2" fmla="*/ 6302160 w 21600"/>
              <a:gd name="T3" fmla="*/ 793620 h 21600"/>
              <a:gd name="T4" fmla="*/ 3151080 w 21600"/>
              <a:gd name="T5" fmla="*/ 1587240 h 21600"/>
              <a:gd name="T6" fmla="*/ 0 w 21600"/>
              <a:gd name="T7" fmla="*/ 7936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sz="40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</a:t>
            </a:r>
            <a:r>
              <a:rPr lang="pt-BR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Médio, </a:t>
            </a:r>
            <a:r>
              <a:rPr 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1º Ano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Gráfico de uma função de 1º grau</a:t>
            </a:r>
            <a:endParaRPr lang="pt-BR" sz="40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052736"/>
            <a:ext cx="7704856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Função y = x – 1.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1988840"/>
            <a:ext cx="48291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052736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Função y = − x – 1.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1916832"/>
            <a:ext cx="48291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124744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Veja o gráfico da função y = − 2x – 1.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1988840"/>
            <a:ext cx="48291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980728"/>
            <a:ext cx="763284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Por fim, a função y = − 3x – 1.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1772816"/>
            <a:ext cx="48291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938643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980728"/>
            <a:ext cx="77768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Podemos constatar com esses exemplos que o coeficiente a (chamado coeficiente angular) influencia na inclinação da reta e, por conseguinte, a função y é crescente quando o coeficiente a é maior que zero, ou seja, a é positivo, e a função y é decrescente quando o coeficiente a é menor  que zero, ou seja, a é negativo.</a:t>
            </a:r>
          </a:p>
          <a:p>
            <a:pPr algn="ctr">
              <a:lnSpc>
                <a:spcPct val="150000"/>
              </a:lnSpc>
            </a:pPr>
            <a:r>
              <a:rPr lang="pt-BR" sz="2000" dirty="0"/>
              <a:t>a</a:t>
            </a:r>
            <a:r>
              <a:rPr lang="pt-BR" sz="2000" dirty="0" smtClean="0"/>
              <a:t> &lt; 0 </a:t>
            </a:r>
            <a:r>
              <a:rPr lang="pt-BR" sz="2000" dirty="0" smtClean="0">
                <a:sym typeface="Symbol"/>
              </a:rPr>
              <a:t> função decrescente</a:t>
            </a:r>
          </a:p>
          <a:p>
            <a:pPr algn="ctr">
              <a:lnSpc>
                <a:spcPct val="150000"/>
              </a:lnSpc>
            </a:pPr>
            <a:r>
              <a:rPr lang="pt-BR" sz="2000" dirty="0" smtClean="0">
                <a:sym typeface="Symbol"/>
              </a:rPr>
              <a:t>a &gt; 0  função crescente</a:t>
            </a:r>
            <a:endParaRPr lang="pt-BR" sz="2000" dirty="0" smtClean="0"/>
          </a:p>
          <a:p>
            <a:pPr algn="just"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Vamos observar, agora, o que ocorre com o gráfico da função ao alterarmos o valor do coeficiente b.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052736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Vejamos o gráfico da função y = 3x – 2.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1916832"/>
            <a:ext cx="48291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052736"/>
            <a:ext cx="7704856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Agora o gráfico da função y = 3x – 1.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1844824"/>
            <a:ext cx="48291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052736"/>
            <a:ext cx="7704856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O gráfico da função y = 3x é: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1916832"/>
            <a:ext cx="48291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980728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E o gráfico da função y = 3x + 1.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1844824"/>
            <a:ext cx="48291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692696"/>
            <a:ext cx="77048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Assim, podemos observar que o valor do coeficiente b (chamado coeficiente linear) determina em que ponto a reta interceptará o eixo das ordenadas. 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Confira abaixo com todas as retas representadas em um mesmo plano cartesiano.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3" y="2708920"/>
            <a:ext cx="4176464" cy="3237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83568" y="980728"/>
            <a:ext cx="77768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400" b="1" dirty="0" smtClean="0">
                <a:solidFill>
                  <a:srgbClr val="00B050"/>
                </a:solidFill>
              </a:rPr>
              <a:t>Função de 1º grau</a:t>
            </a:r>
          </a:p>
          <a:p>
            <a:pPr>
              <a:lnSpc>
                <a:spcPct val="200000"/>
              </a:lnSpc>
            </a:pPr>
            <a:endParaRPr lang="pt-BR" dirty="0"/>
          </a:p>
          <a:p>
            <a:pPr>
              <a:lnSpc>
                <a:spcPct val="200000"/>
              </a:lnSpc>
            </a:pPr>
            <a:r>
              <a:rPr lang="pt-BR" dirty="0" smtClean="0"/>
              <a:t>Uma função f que a todo número real x associa o número </a:t>
            </a:r>
            <a:r>
              <a:rPr lang="pt-BR" dirty="0" err="1" smtClean="0"/>
              <a:t>ax</a:t>
            </a:r>
            <a:r>
              <a:rPr lang="pt-BR" dirty="0" smtClean="0"/>
              <a:t> + b, com a e b reais e a ≠ 0, é chamada função afim ou função de 1º grau.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Ou seja,</a:t>
            </a:r>
          </a:p>
          <a:p>
            <a:pPr algn="ctr">
              <a:lnSpc>
                <a:spcPct val="200000"/>
              </a:lnSpc>
            </a:pPr>
            <a:r>
              <a:rPr lang="pt-BR" sz="3200" dirty="0">
                <a:solidFill>
                  <a:srgbClr val="0070C0"/>
                </a:solidFill>
              </a:rPr>
              <a:t>f</a:t>
            </a:r>
            <a:r>
              <a:rPr lang="pt-BR" sz="3200" dirty="0" smtClean="0">
                <a:solidFill>
                  <a:srgbClr val="0070C0"/>
                </a:solidFill>
              </a:rPr>
              <a:t>(x) = </a:t>
            </a:r>
            <a:r>
              <a:rPr lang="pt-BR" sz="3200" dirty="0" err="1" smtClean="0">
                <a:solidFill>
                  <a:srgbClr val="0070C0"/>
                </a:solidFill>
              </a:rPr>
              <a:t>ax</a:t>
            </a:r>
            <a:r>
              <a:rPr lang="pt-BR" sz="3200" dirty="0" smtClean="0">
                <a:solidFill>
                  <a:srgbClr val="0070C0"/>
                </a:solidFill>
              </a:rPr>
              <a:t> + b</a:t>
            </a:r>
            <a:endParaRPr lang="pt-BR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980728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b="1" dirty="0" smtClean="0">
                <a:solidFill>
                  <a:srgbClr val="00B050"/>
                </a:solidFill>
              </a:rPr>
              <a:t>Atividades Resolvidas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1) Construir o gráfico da função de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 em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 definida por y = 4x – 2.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Atribuímos, inicialmente, os valores 0 e 2 para a variável x e construímos a tabela para encontrarmos os valores correspondentes da variável y.</a:t>
            </a:r>
            <a:endParaRPr lang="pt-BR" sz="20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76332805"/>
              </p:ext>
            </p:extLst>
          </p:nvPr>
        </p:nvGraphicFramePr>
        <p:xfrm>
          <a:off x="899592" y="3717032"/>
          <a:ext cx="47525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5246"/>
                <a:gridCol w="3239170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y = 4x – 2 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(x, y)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Y = 4 ∙ 0 – 2 = 0 – 2 = − 2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(0, − 2)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Y = 4 ∙ 2 – 2 = 8</a:t>
                      </a:r>
                      <a:r>
                        <a:rPr lang="pt-BR" baseline="0" dirty="0" smtClean="0">
                          <a:solidFill>
                            <a:srgbClr val="FF0000"/>
                          </a:solidFill>
                        </a:rPr>
                        <a:t> – 2 = 6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(2, 6)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052736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Com os pontos determinados, construímos o gráfico da função:</a:t>
            </a:r>
            <a:endParaRPr lang="pt-BR" sz="2000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5403" y="1700808"/>
            <a:ext cx="4342847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flipV="1">
            <a:off x="3347864" y="1556792"/>
            <a:ext cx="1008112" cy="41764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1052736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2) Construir  o gráfico da função de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 em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 definida por y = − 2x + 3.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Atribuindo os valores 0 e 3 para a variável x, teremos a tabela:</a:t>
            </a:r>
            <a:endParaRPr lang="pt-BR" sz="20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9667080"/>
              </p:ext>
            </p:extLst>
          </p:nvPr>
        </p:nvGraphicFramePr>
        <p:xfrm>
          <a:off x="1475656" y="2204864"/>
          <a:ext cx="54726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99"/>
                <a:gridCol w="3954705"/>
                <a:gridCol w="9361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Y = − 2x + 3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(x, y)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Y = − 2 ∙ 0 + 3 = 0 + 3 = 3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(0, 3)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Y = − 2 ∙ 3 + 3 = − 6 + 3 = − 3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(3, − 3)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611560" y="3573016"/>
            <a:ext cx="7848872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Com  os  pontos  determinados,  construímos  o  gráfico  da  função y = − 2x + 3: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1340768"/>
            <a:ext cx="4810008" cy="407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Conector reto 4"/>
          <p:cNvCxnSpPr/>
          <p:nvPr/>
        </p:nvCxnSpPr>
        <p:spPr>
          <a:xfrm flipV="1">
            <a:off x="2915816" y="2132856"/>
            <a:ext cx="0" cy="14401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2627784" y="2204864"/>
            <a:ext cx="576064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4247585" y="3573016"/>
            <a:ext cx="0" cy="15841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915816" y="4941168"/>
            <a:ext cx="144016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483768" y="1341526"/>
            <a:ext cx="1944216" cy="39604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908720"/>
            <a:ext cx="770485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3) Obter a equação da reta que passa pelos pontos P(− 1, 3) e Q(2, 2).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Para determinarmos a equação da reta (função do 1º grau), precisamos encontrar os valores dos coeficientes a e b. Assim, substituiremos na fórmula geral da função (y = </a:t>
            </a:r>
            <a:r>
              <a:rPr lang="pt-BR" sz="2000" dirty="0" err="1" smtClean="0">
                <a:solidFill>
                  <a:srgbClr val="FF0000"/>
                </a:solidFill>
              </a:rPr>
              <a:t>ax</a:t>
            </a:r>
            <a:r>
              <a:rPr lang="pt-BR" sz="2000" dirty="0" smtClean="0">
                <a:solidFill>
                  <a:srgbClr val="FF0000"/>
                </a:solidFill>
              </a:rPr>
              <a:t> + b) os valores das coordenadas dos pontos P e Q. Portanto: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3</a:t>
            </a:r>
            <a:r>
              <a:rPr lang="pt-BR" sz="2000" dirty="0" smtClean="0">
                <a:solidFill>
                  <a:srgbClr val="FF0000"/>
                </a:solidFill>
              </a:rPr>
              <a:t> = a ∙ (− 1) + b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 − a + b = 3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2 = a ∙ 2 + b       2a + b = 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Temos, então, o sistema: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  <a:sym typeface="Symbol"/>
              </a:rPr>
              <a:t>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− a + b = 3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2a + b = 2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692696"/>
            <a:ext cx="77048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Resolvendo o sistema, teremos: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− a + b = 3  b = 3 + 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2a + b = 2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  <a:sym typeface="Symbol"/>
              </a:rPr>
              <a:t>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2a + (3 + a) = 2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  <a:sym typeface="Symbol"/>
              </a:rPr>
              <a:t>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   2a + a = 2 – 3 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  <a:sym typeface="Symbol"/>
              </a:rPr>
              <a:t>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         3a = − 1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  <a:sym typeface="Symbol"/>
              </a:rPr>
              <a:t>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           a = − 1/3 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Como b = 3 + a, então: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  <a:sym typeface="Symbol"/>
              </a:rPr>
              <a:t>b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3 + (− 1/3) = 3 − (− 1/3) = </a:t>
            </a:r>
            <a:r>
              <a:rPr lang="pt-BR" sz="2000" u="sng" dirty="0" smtClean="0">
                <a:solidFill>
                  <a:srgbClr val="FF0000"/>
                </a:solidFill>
                <a:sym typeface="Symbol"/>
              </a:rPr>
              <a:t>9 − 1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</a:t>
            </a:r>
            <a:r>
              <a:rPr lang="pt-BR" sz="2000" u="sng" dirty="0" smtClean="0">
                <a:solidFill>
                  <a:srgbClr val="FF0000"/>
                </a:solidFill>
                <a:sym typeface="Symbol"/>
              </a:rPr>
              <a:t> 8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.</a:t>
            </a:r>
          </a:p>
          <a:p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                                            3        3</a:t>
            </a:r>
            <a:endParaRPr lang="pt-BR" sz="2000" dirty="0">
              <a:solidFill>
                <a:srgbClr val="FF0000"/>
              </a:solidFill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Portanto:                       y = </a:t>
            </a:r>
            <a:r>
              <a:rPr lang="pt-BR" sz="2000" u="sng" dirty="0" smtClean="0">
                <a:solidFill>
                  <a:srgbClr val="FF0000"/>
                </a:solidFill>
                <a:sym typeface="Symbol"/>
              </a:rPr>
              <a:t>− x + 8</a:t>
            </a:r>
          </a:p>
          <a:p>
            <a:r>
              <a:rPr lang="pt-BR" sz="2000" dirty="0">
                <a:solidFill>
                  <a:srgbClr val="FF0000"/>
                </a:solidFill>
                <a:sym typeface="Symbol"/>
              </a:rPr>
              <a:t>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                                                 3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5" name="Chave esquerda 4"/>
          <p:cNvSpPr/>
          <p:nvPr/>
        </p:nvSpPr>
        <p:spPr>
          <a:xfrm>
            <a:off x="971600" y="1268760"/>
            <a:ext cx="144016" cy="79208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1268760"/>
            <a:ext cx="799288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b="1" dirty="0" smtClean="0">
                <a:solidFill>
                  <a:srgbClr val="00B050"/>
                </a:solidFill>
              </a:rPr>
              <a:t>Atividades Propostas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1) Construir o gráfico da função de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 em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 definida por y = − 4x + 5.</a:t>
            </a:r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2) Construir  o gráfico da função de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 em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 definida por y = 2x + 1.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3) Obter a equação da reta que passa pelos pontos P(1, 3) e Q(2, 1).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27584" y="1124744"/>
            <a:ext cx="74888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B050"/>
                </a:solidFill>
              </a:rPr>
              <a:t>LINKS</a:t>
            </a:r>
          </a:p>
          <a:p>
            <a:endParaRPr lang="pt-BR" sz="2400" dirty="0"/>
          </a:p>
          <a:p>
            <a:r>
              <a:rPr lang="pt-BR" sz="2400" dirty="0">
                <a:hlinkClick r:id="rId5"/>
              </a:rPr>
              <a:t>https://</a:t>
            </a:r>
            <a:r>
              <a:rPr lang="pt-BR" sz="2400" dirty="0" smtClean="0">
                <a:hlinkClick r:id="rId5"/>
              </a:rPr>
              <a:t>www.youtube.com/watch?v=2KWDWpmDZwQ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>
                <a:hlinkClick r:id="rId6"/>
              </a:rPr>
              <a:t>http://</a:t>
            </a:r>
            <a:r>
              <a:rPr lang="pt-BR" sz="2400" dirty="0" smtClean="0">
                <a:hlinkClick r:id="rId6"/>
              </a:rPr>
              <a:t>www.brasilescola.com/matematica/grafico-funcao-1-grau.htm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>
                <a:hlinkClick r:id="rId7"/>
              </a:rPr>
              <a:t>http://</a:t>
            </a:r>
            <a:r>
              <a:rPr lang="pt-BR" sz="2400" dirty="0" smtClean="0">
                <a:hlinkClick r:id="rId7"/>
              </a:rPr>
              <a:t>www.matematicapura.com.br/download/material/funcao_do_1_grau.pdf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980728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O gráfico de uma função de 1º grau, dada por f(x) = </a:t>
            </a:r>
            <a:r>
              <a:rPr lang="pt-BR" sz="2000" dirty="0" err="1" smtClean="0"/>
              <a:t>ax</a:t>
            </a:r>
            <a:r>
              <a:rPr lang="pt-BR" sz="2000" dirty="0" smtClean="0"/>
              <a:t> + b (a </a:t>
            </a:r>
            <a:r>
              <a:rPr lang="pt-BR" sz="2000" dirty="0" smtClean="0">
                <a:sym typeface="Symbol"/>
              </a:rPr>
              <a:t> 0), é uma reta oblíqua aos eixos </a:t>
            </a:r>
            <a:r>
              <a:rPr lang="pt-BR" sz="2000" dirty="0" err="1" smtClean="0">
                <a:sym typeface="Symbol"/>
              </a:rPr>
              <a:t>Ox</a:t>
            </a:r>
            <a:r>
              <a:rPr lang="pt-BR" sz="2000" dirty="0" smtClean="0">
                <a:sym typeface="Symbol"/>
              </a:rPr>
              <a:t> e </a:t>
            </a:r>
            <a:r>
              <a:rPr lang="pt-BR" sz="2000" dirty="0" err="1" smtClean="0">
                <a:sym typeface="Symbol"/>
              </a:rPr>
              <a:t>Oy</a:t>
            </a:r>
            <a:r>
              <a:rPr lang="pt-BR" sz="2000" dirty="0" smtClean="0">
                <a:sym typeface="Symbol"/>
              </a:rPr>
              <a:t>.</a:t>
            </a:r>
            <a:endParaRPr lang="pt-BR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2133947"/>
            <a:ext cx="48291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124744"/>
            <a:ext cx="7632848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Como sabemos, pelo 1º postulado de Euclides, que para definir uma reta bastam dois pontos. </a:t>
            </a:r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4725144"/>
            <a:ext cx="7632848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E</a:t>
            </a:r>
            <a:r>
              <a:rPr lang="pt-BR" sz="2000" dirty="0" smtClean="0"/>
              <a:t>ntão para a construção do gráfico de uma função de 1º grau basta definirmos dois pontos.</a:t>
            </a:r>
            <a:endParaRPr lang="pt-B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2492896"/>
            <a:ext cx="42195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836712"/>
            <a:ext cx="76328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Vejamos um exemplo: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Vamos construir o gráfico da função f(x) = 2x – 3.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Em primeiro lugar, podemos construir uma tabela na qual iremos atribuir dois valores distintos para a variável x, e fazendo f(x) = y, como segue: </a:t>
            </a:r>
            <a:endParaRPr lang="pt-BR" sz="2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87108066"/>
              </p:ext>
            </p:extLst>
          </p:nvPr>
        </p:nvGraphicFramePr>
        <p:xfrm>
          <a:off x="899592" y="3212976"/>
          <a:ext cx="47525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3240360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y = 2x – 3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(x, y)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− 1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29100380"/>
              </p:ext>
            </p:extLst>
          </p:nvPr>
        </p:nvGraphicFramePr>
        <p:xfrm>
          <a:off x="899592" y="4941168"/>
          <a:ext cx="48245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792"/>
                <a:gridCol w="3231632"/>
                <a:gridCol w="1008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y = 2x – 3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(x, y)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− 1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y = 2 ∙ (− 1) − 3 = − 2 − 3 = − 5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(− 1, − 5)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y = 2 ∙ 2 − 3 = 4 − 3 =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(2, 1)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27584" y="443711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Em seguida calculamos os valores de y: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908720"/>
            <a:ext cx="7704856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Finalmente, com os pontos encontrados, podemos construir o gráfico da função y = 2x – 3. 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2132856"/>
            <a:ext cx="35147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016" y="2132856"/>
            <a:ext cx="35528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980728"/>
            <a:ext cx="7776864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Vamos agora verificar o que ocorre com o gráfico de funções de 1º grau quando alteramos os valores dos coeficientes </a:t>
            </a:r>
            <a:r>
              <a:rPr lang="pt-BR" sz="2000" u="sng" dirty="0" smtClean="0"/>
              <a:t>a</a:t>
            </a:r>
            <a:r>
              <a:rPr lang="pt-BR" sz="2000" dirty="0" smtClean="0"/>
              <a:t> e </a:t>
            </a:r>
            <a:r>
              <a:rPr lang="pt-BR" sz="2000" u="sng" dirty="0" smtClean="0"/>
              <a:t>b</a:t>
            </a:r>
            <a:r>
              <a:rPr lang="pt-B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Vejamos o gráfico da função y = 4x – 1.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2492896"/>
            <a:ext cx="4464496" cy="346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908720"/>
            <a:ext cx="7704856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Agora o gráfico da função y = 3x – 1.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2060848"/>
            <a:ext cx="48291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7504" y="726300"/>
            <a:ext cx="8928992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Gráfico de uma função de 1º grau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908720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E o da função y = 2x – 1.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1845915"/>
            <a:ext cx="48291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18467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1372</Words>
  <Application>Microsoft Office PowerPoint</Application>
  <PresentationFormat>Apresentação na tela (4:3)</PresentationFormat>
  <Paragraphs>134</Paragraphs>
  <Slides>27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10</cp:revision>
  <dcterms:created xsi:type="dcterms:W3CDTF">2015-04-17T15:03:36Z</dcterms:created>
  <dcterms:modified xsi:type="dcterms:W3CDTF">2015-10-06T13:15:40Z</dcterms:modified>
</cp:coreProperties>
</file>