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7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r5pucDmuRI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eGDHbkrX2b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foescola.com/matematica/inequacao-logaritmica/" TargetMode="External"/><Relationship Id="rId5" Type="http://schemas.openxmlformats.org/officeDocument/2006/relationships/hyperlink" Target="http://www.fund198.ufba.br/expo/eq-ine.pdf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Inequação logarítmica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32522"/>
            <a:ext cx="7632848" cy="501675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(2x − 8) &gt; 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6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A condição de existência será: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2x − 8 &gt; 0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&gt; 8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x &gt; 4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Aplicando, agora, a segunda propriedade das funções logarítmicas (pois a base é maior que 0 e menor que 1), teremos que: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08720"/>
            <a:ext cx="7560840" cy="501675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2x − 8 &lt; 6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&lt; 6 + 8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&lt; 14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x &lt; 7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Temos, então que: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x &gt; 4 (condição de existência) e x &lt; 7.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Logo: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/>
              <a:t>S = {x </a:t>
            </a:r>
            <a:r>
              <a:rPr lang="pt-BR" sz="2000" b="1" dirty="0" smtClean="0">
                <a:sym typeface="Symbol"/>
              </a:rPr>
              <a:t> </a:t>
            </a:r>
            <a:r>
              <a:rPr lang="pt-BR" sz="2000" b="1" dirty="0" smtClean="0"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ym typeface="Symbol"/>
              </a:rPr>
              <a:t> | 4 &lt; x &lt; 7}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4896544" cy="509883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(x² − 1) ≥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3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Observando a condição de existência: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x² − 1 &gt; 0</a:t>
            </a:r>
          </a:p>
          <a:p>
            <a:pPr>
              <a:lnSpc>
                <a:spcPct val="200000"/>
              </a:lnSpc>
              <a:buFont typeface="Symbol"/>
              <a:buChar char="D"/>
            </a:pPr>
            <a:r>
              <a:rPr lang="pt-BR" sz="2000" dirty="0" smtClean="0">
                <a:sym typeface="Symbol"/>
              </a:rPr>
              <a:t> = 0² − 4 ∙ 1 ∙ (− 1)</a:t>
            </a:r>
          </a:p>
          <a:p>
            <a:pPr>
              <a:lnSpc>
                <a:spcPct val="200000"/>
              </a:lnSpc>
              <a:buFont typeface="Symbol"/>
              <a:buChar char="D"/>
            </a:pPr>
            <a:r>
              <a:rPr lang="pt-BR" sz="2000" dirty="0" smtClean="0">
                <a:sym typeface="Symbol"/>
              </a:rPr>
              <a:t> = 4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/>
              <a:t>x =</a:t>
            </a:r>
            <a:r>
              <a:rPr lang="pt-BR" sz="2000" dirty="0" smtClean="0"/>
              <a:t> </a:t>
            </a:r>
            <a:r>
              <a:rPr lang="pt-BR" sz="2000" u="sng" dirty="0" smtClean="0"/>
              <a:t>− 0 </a:t>
            </a:r>
            <a:r>
              <a:rPr lang="pt-BR" sz="2000" u="sng" dirty="0" smtClean="0">
                <a:sym typeface="Symbol"/>
              </a:rPr>
              <a:t> 2</a:t>
            </a:r>
          </a:p>
          <a:p>
            <a:r>
              <a:rPr lang="pt-BR" sz="2000" dirty="0" smtClean="0">
                <a:sym typeface="Symbol"/>
              </a:rPr>
              <a:t>           2 ∙ 1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>
                <a:sym typeface="Symbol"/>
              </a:rPr>
              <a:t>x’ 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2000" u="sng" dirty="0" smtClean="0">
                <a:sym typeface="Symbol"/>
              </a:rPr>
              <a:t>− 2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− 1        e      x” 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2000" u="sng" dirty="0" smtClean="0">
                <a:sym typeface="Symbol"/>
              </a:rPr>
              <a:t> 2 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= 1</a:t>
            </a:r>
          </a:p>
          <a:p>
            <a:r>
              <a:rPr lang="pt-BR" sz="2000" dirty="0" smtClean="0">
                <a:sym typeface="Symbol"/>
              </a:rPr>
              <a:t>        2                                   2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5157192"/>
            <a:ext cx="2181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73605"/>
            <a:ext cx="7560840" cy="4199611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&lt; − 1 ou x &gt;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Aplicando, agora, a primeira propriedade das funções logarítmicas (pois a base é maior que 1),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x² − 1 ≥ 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x² − 1 − 3 ≥ 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x² − 4 ≥ 0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ym typeface="Symbol"/>
              </a:rPr>
              <a:t> = 0² − 4 ∙ 1 ∙ (− 4)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ym typeface="Symbol"/>
              </a:rPr>
              <a:t> = 16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3024336" cy="421653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3200" baseline="-25000" dirty="0" smtClean="0"/>
              <a:t>x =</a:t>
            </a:r>
            <a:r>
              <a:rPr lang="pt-BR" sz="2000" dirty="0" smtClean="0"/>
              <a:t> </a:t>
            </a:r>
            <a:r>
              <a:rPr lang="pt-BR" sz="2000" u="sng" dirty="0" smtClean="0"/>
              <a:t>− 0 </a:t>
            </a:r>
            <a:r>
              <a:rPr lang="pt-BR" sz="2000" u="sng" dirty="0" smtClean="0">
                <a:sym typeface="Symbol"/>
              </a:rPr>
              <a:t> 4</a:t>
            </a:r>
          </a:p>
          <a:p>
            <a:r>
              <a:rPr lang="pt-BR" sz="2000" dirty="0" smtClean="0">
                <a:sym typeface="Symbol"/>
              </a:rPr>
              <a:t>         2 ∙ 1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>
                <a:sym typeface="Symbol"/>
              </a:rPr>
              <a:t>x’ 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2000" u="sng" dirty="0" smtClean="0">
                <a:sym typeface="Symbol"/>
              </a:rPr>
              <a:t>− 4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− 2</a:t>
            </a:r>
          </a:p>
          <a:p>
            <a:r>
              <a:rPr lang="pt-BR" sz="2000" dirty="0" smtClean="0">
                <a:sym typeface="Symbol"/>
              </a:rPr>
              <a:t>         2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>
                <a:sym typeface="Symbol"/>
              </a:rPr>
              <a:t>x” =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2000" u="sng" dirty="0" smtClean="0">
                <a:sym typeface="Symbol"/>
              </a:rPr>
              <a:t> 4 </a:t>
            </a:r>
            <a:r>
              <a:rPr lang="pt-BR" sz="2000" dirty="0" smtClean="0">
                <a:sym typeface="Symbol"/>
              </a:rPr>
              <a:t> </a:t>
            </a:r>
            <a:r>
              <a:rPr lang="pt-BR" sz="3200" baseline="-25000" dirty="0" smtClean="0">
                <a:sym typeface="Symbol"/>
              </a:rPr>
              <a:t>= 2</a:t>
            </a:r>
          </a:p>
          <a:p>
            <a:r>
              <a:rPr lang="pt-BR" sz="2000" dirty="0" smtClean="0">
                <a:sym typeface="Symbol"/>
              </a:rPr>
              <a:t>        2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ym typeface="Symbol"/>
              </a:rPr>
              <a:t>Assim: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ym typeface="Symbol"/>
              </a:rPr>
              <a:t>x ≤ − 2 ou x ≥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0511" y="3284984"/>
            <a:ext cx="282574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189128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Temos, então que: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&lt; − 1 ou x &gt; 1 (condição de existência) e x ≤ − 2 ou x ≥ 2.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 solução da </a:t>
            </a:r>
            <a:r>
              <a:rPr lang="pt-BR" sz="2000" dirty="0" err="1" smtClean="0"/>
              <a:t>inequação</a:t>
            </a:r>
            <a:r>
              <a:rPr lang="pt-BR" sz="2000" dirty="0" smtClean="0"/>
              <a:t> será dada então pela interseção entre essas duas soluções. Ou seja: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996952"/>
            <a:ext cx="2514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55576" y="4941168"/>
            <a:ext cx="7632848" cy="96789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Assim: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/>
              <a:t>S = {x </a:t>
            </a:r>
            <a:r>
              <a:rPr lang="pt-BR" sz="2000" b="1" dirty="0" smtClean="0">
                <a:sym typeface="Symbol"/>
              </a:rPr>
              <a:t> </a:t>
            </a:r>
            <a:r>
              <a:rPr lang="pt-BR" sz="2000" b="1" dirty="0" smtClean="0"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ym typeface="Symbol"/>
              </a:rPr>
              <a:t> | x ≤ − 2 ou x ≥ 2}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700808"/>
            <a:ext cx="7560840" cy="351891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(4x − 1) &gt; − 2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Primeiro a condição de existência: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4x − 1 &gt; 0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4x &gt; 1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</a:t>
            </a:r>
            <a:r>
              <a:rPr lang="pt-BR" sz="3200" baseline="-25000" dirty="0" smtClean="0"/>
              <a:t>x &gt;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4</a:t>
            </a:r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52736"/>
            <a:ext cx="7560840" cy="446276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Agora, vamos transformar  − 2 em logaritmo de base 3, 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a = − 2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a = 3</a:t>
            </a:r>
            <a:r>
              <a:rPr lang="pt-BR" sz="2000" baseline="30000" dirty="0" smtClean="0"/>
              <a:t>− 2</a:t>
            </a:r>
          </a:p>
          <a:p>
            <a:pPr>
              <a:lnSpc>
                <a:spcPct val="150000"/>
              </a:lnSpc>
            </a:pPr>
            <a:r>
              <a:rPr lang="pt-BR" sz="3200" baseline="-25000" dirty="0" smtClean="0"/>
              <a:t>      a =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3</a:t>
            </a:r>
            <a:r>
              <a:rPr lang="pt-BR" sz="20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pt-BR" sz="3200" baseline="-25000" dirty="0" smtClean="0"/>
              <a:t>      a =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9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− 2 =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   9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08720"/>
            <a:ext cx="7560840" cy="505779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Desta forma, teremos: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(4x − 1) &gt;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                 9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Aplicando a primeira propriedade das funções logarítmicas (pois a base do logaritmo é maior que 1), teremos: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/>
              <a:t>4x − 1 &gt;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 9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O que resulta em: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9 ∙ (4x − 1) &gt; 1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448327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Daí, vem: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36x − 9 &gt; 1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36x &gt; 1 + 9  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36x &gt; 10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  </a:t>
            </a:r>
            <a:r>
              <a:rPr lang="pt-BR" sz="3200" baseline="-25000" dirty="0" smtClean="0"/>
              <a:t>x &gt;</a:t>
            </a:r>
            <a:r>
              <a:rPr lang="pt-BR" sz="2000" dirty="0" smtClean="0"/>
              <a:t> </a:t>
            </a:r>
            <a:r>
              <a:rPr lang="pt-BR" sz="2000" u="sng" dirty="0" smtClean="0"/>
              <a:t> 10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  36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  </a:t>
            </a:r>
            <a:r>
              <a:rPr lang="pt-BR" sz="3200" baseline="-25000" dirty="0" smtClean="0"/>
              <a:t>x &gt;</a:t>
            </a:r>
            <a:r>
              <a:rPr lang="pt-BR" sz="2000" dirty="0" smtClean="0"/>
              <a:t> </a:t>
            </a:r>
            <a:r>
              <a:rPr lang="pt-BR" sz="2000" u="sng" dirty="0" smtClean="0"/>
              <a:t> 5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         18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2776"/>
            <a:ext cx="7632848" cy="440120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Uma colônia de bactérias, que já possui 100000 bactérias, aumenta a quantidade das mesmas a uma taxa de 20% ao dia.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Com base nessas informações, podemos estabelecer uma equação que expresse a quantidade de bactérias em função do tempo, em dias:</a:t>
            </a:r>
          </a:p>
          <a:p>
            <a:pPr algn="ctr">
              <a:lnSpc>
                <a:spcPct val="200000"/>
              </a:lnSpc>
            </a:pPr>
            <a:r>
              <a:rPr lang="pt-BR" sz="2000" dirty="0" smtClean="0"/>
              <a:t>y = 100 000 ∙ (1 + 0,2)</a:t>
            </a:r>
            <a:r>
              <a:rPr lang="pt-BR" sz="2000" baseline="30000" dirty="0" smtClean="0"/>
              <a:t>t</a:t>
            </a:r>
          </a:p>
          <a:p>
            <a:pPr algn="ctr">
              <a:lnSpc>
                <a:spcPct val="200000"/>
              </a:lnSpc>
            </a:pPr>
            <a:r>
              <a:rPr lang="pt-BR" sz="2000" dirty="0" smtClean="0"/>
              <a:t>y = 100 000 ∙ (1,2)</a:t>
            </a:r>
            <a:r>
              <a:rPr lang="pt-BR" sz="2000" baseline="30000" dirty="0" smtClean="0"/>
              <a:t>t</a:t>
            </a:r>
            <a:endParaRPr lang="pt-BR" sz="2000" baseline="30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1672253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Temos, então:</a:t>
            </a:r>
          </a:p>
          <a:p>
            <a:pPr>
              <a:lnSpc>
                <a:spcPct val="200000"/>
              </a:lnSpc>
            </a:pPr>
            <a:r>
              <a:rPr lang="pt-BR" sz="3200" baseline="-25000" dirty="0" smtClean="0"/>
              <a:t>x &gt;</a:t>
            </a:r>
            <a:r>
              <a:rPr lang="pt-BR" sz="2000" dirty="0" smtClean="0"/>
              <a:t> </a:t>
            </a:r>
            <a:r>
              <a:rPr lang="pt-BR" sz="2000" u="sng" dirty="0" smtClean="0"/>
              <a:t> 1 </a:t>
            </a:r>
            <a:r>
              <a:rPr lang="pt-BR" sz="2000" dirty="0" smtClean="0"/>
              <a:t>  </a:t>
            </a:r>
            <a:r>
              <a:rPr lang="pt-BR" sz="3200" baseline="-25000" dirty="0" smtClean="0"/>
              <a:t>(condição de existência) e x &gt;</a:t>
            </a:r>
            <a:r>
              <a:rPr lang="pt-BR" sz="2000" dirty="0" smtClean="0"/>
              <a:t> </a:t>
            </a:r>
            <a:r>
              <a:rPr lang="pt-BR" sz="2000" u="sng" dirty="0" smtClean="0"/>
              <a:t> 5 </a:t>
            </a:r>
            <a:r>
              <a:rPr lang="pt-BR" sz="2000" dirty="0" smtClean="0"/>
              <a:t> .</a:t>
            </a:r>
          </a:p>
          <a:p>
            <a:r>
              <a:rPr lang="pt-BR" sz="2000" dirty="0" smtClean="0"/>
              <a:t>       4                                                        18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636912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827584" y="4365104"/>
            <a:ext cx="7560840" cy="156966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Logo: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/>
              <a:t>S = {x </a:t>
            </a:r>
            <a:r>
              <a:rPr lang="pt-BR" sz="2000" b="1" dirty="0" smtClean="0">
                <a:sym typeface="Symbol"/>
              </a:rPr>
              <a:t> </a:t>
            </a:r>
            <a:r>
              <a:rPr lang="pt-BR" sz="2000" b="1" dirty="0" smtClean="0"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ym typeface="Symbol"/>
              </a:rPr>
              <a:t> | x &gt; </a:t>
            </a:r>
            <a:r>
              <a:rPr lang="pt-BR" sz="3200" b="1" baseline="28000" dirty="0" smtClean="0">
                <a:sym typeface="Symbol"/>
              </a:rPr>
              <a:t>5</a:t>
            </a:r>
            <a:r>
              <a:rPr lang="pt-BR" sz="2800" b="1" dirty="0" smtClean="0">
                <a:sym typeface="Symbol"/>
              </a:rPr>
              <a:t>/</a:t>
            </a:r>
            <a:r>
              <a:rPr lang="pt-BR" sz="3000" b="1" baseline="-28000" dirty="0" smtClean="0">
                <a:sym typeface="Symbol"/>
              </a:rPr>
              <a:t>18</a:t>
            </a:r>
            <a:r>
              <a:rPr lang="pt-BR" sz="2000" b="1" dirty="0" smtClean="0">
                <a:sym typeface="Symbol"/>
              </a:rPr>
              <a:t>}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440120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O conhecimento da resolução de inequações logarítmicas pode servir para determinar o domínio de algumas funções. Veja um exemplo: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Determine o domínio da função: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f(x) =    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(x − 2)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Como se trata de uma raiz quadrada, então: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(x − 2) ≥ 0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45613"/>
            <a:ext cx="7560840" cy="4199611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Verificando a condição de existência: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− 2 &gt; 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x &gt; 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Transformando o 0 em um logaritmo de base 0,5, teremos que: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a = 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a = (0,5)</a:t>
            </a:r>
            <a:r>
              <a:rPr lang="pt-BR" sz="2000" baseline="30000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a =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(x − 2) ≥ 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1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3608" y="1317684"/>
            <a:ext cx="7128792" cy="424731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Aplicando, agora, a segunda propriedade das funções logarítmicas (0 &lt; 0,5 &lt; 1),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− 2 ≤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x ≤ 1 + 2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x ≤ 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Temos, então: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&gt; 2 (condição de existência) e x ≤ 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/>
              <a:t>D(f) = {x </a:t>
            </a:r>
            <a:r>
              <a:rPr lang="pt-BR" sz="2000" b="1" dirty="0" smtClean="0">
                <a:sym typeface="Symbol"/>
              </a:rPr>
              <a:t> </a:t>
            </a:r>
            <a:r>
              <a:rPr lang="pt-BR" sz="2000" b="1" dirty="0" smtClean="0"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ym typeface="Symbol"/>
              </a:rPr>
              <a:t> | 2 &lt; x ≤ 3}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8"/>
            <a:ext cx="7560840" cy="452431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chemeClr val="accent1"/>
                </a:solidFill>
              </a:rPr>
              <a:t>ATIVIDADES PROPOSTAS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1) Resolva as inequações: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12</a:t>
            </a:r>
            <a:r>
              <a:rPr lang="pt-BR" sz="2000" dirty="0" smtClean="0"/>
              <a:t> (x + 9) &gt; log</a:t>
            </a:r>
            <a:r>
              <a:rPr lang="pt-BR" sz="2000" baseline="-25000" dirty="0" smtClean="0"/>
              <a:t>12</a:t>
            </a:r>
            <a:r>
              <a:rPr lang="pt-BR" sz="2000" dirty="0" smtClean="0"/>
              <a:t> 144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8</a:t>
            </a:r>
            <a:r>
              <a:rPr lang="pt-BR" sz="2000" dirty="0" smtClean="0"/>
              <a:t> x ≥ 2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(log3 x) &lt;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81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(x + 1) +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3 &gt;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4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0,2</a:t>
            </a:r>
            <a:r>
              <a:rPr lang="pt-BR" sz="2000" dirty="0" smtClean="0"/>
              <a:t> (x + 3) ≤ 1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96752"/>
            <a:ext cx="7632848" cy="34778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2) Determine o domínio das seguintes funções: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f(x) =   </a:t>
            </a:r>
            <a:r>
              <a:rPr lang="pt-BR" sz="2000" dirty="0" err="1" smtClean="0"/>
              <a:t>log</a:t>
            </a:r>
            <a:r>
              <a:rPr lang="pt-BR" sz="2000" dirty="0" smtClean="0"/>
              <a:t> (x + 3)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g(x) = </a:t>
            </a:r>
            <a:r>
              <a:rPr lang="pt-BR" sz="2000" u="sng" dirty="0" smtClean="0"/>
              <a:t>    1      </a:t>
            </a:r>
            <a:r>
              <a:rPr lang="pt-BR" sz="2000" dirty="0" smtClean="0"/>
              <a:t>.</a:t>
            </a:r>
          </a:p>
          <a:p>
            <a:pPr marL="457200" indent="-457200"/>
            <a:r>
              <a:rPr lang="pt-BR" sz="2000" dirty="0" smtClean="0"/>
              <a:t>                 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x</a:t>
            </a:r>
          </a:p>
          <a:p>
            <a:pPr marL="457200" indent="-457200">
              <a:lnSpc>
                <a:spcPct val="200000"/>
              </a:lnSpc>
              <a:buAutoNum type="alphaLcParenR" startAt="3"/>
            </a:pPr>
            <a:r>
              <a:rPr lang="pt-BR" sz="2000" dirty="0" smtClean="0"/>
              <a:t>h(x) = 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   x − 2</a:t>
            </a:r>
          </a:p>
          <a:p>
            <a:pPr marL="457200" indent="-457200">
              <a:lnSpc>
                <a:spcPct val="200000"/>
              </a:lnSpc>
              <a:buAutoNum type="alphaLcParenR" startAt="3"/>
            </a:pPr>
            <a:r>
              <a:rPr lang="pt-BR" sz="2000" dirty="0" smtClean="0"/>
              <a:t>i(x) =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(1 − 2x)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347864" y="980728"/>
            <a:ext cx="2088232" cy="46166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E7300"/>
                </a:solidFill>
              </a:rPr>
              <a:t>LINKS</a:t>
            </a:r>
            <a:endParaRPr lang="pt-BR" sz="2400" b="1" dirty="0">
              <a:solidFill>
                <a:srgbClr val="FE73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772816"/>
            <a:ext cx="7632848" cy="34163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http://</a:t>
            </a:r>
            <a:r>
              <a:rPr lang="pt-BR" sz="2400" dirty="0" smtClean="0">
                <a:hlinkClick r:id="rId5"/>
              </a:rPr>
              <a:t>www.fund198.ufba.br/expo/eq-ine.pdf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http://www.infoescola.com/matematica/inequacao-logaritmica</a:t>
            </a:r>
            <a:r>
              <a:rPr lang="pt-BR" sz="2400" dirty="0" smtClean="0">
                <a:hlinkClick r:id="rId6"/>
              </a:rPr>
              <a:t>/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www.youtube.com/watch?v=eGDHbkrX2b8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8"/>
              </a:rPr>
              <a:t>https://</a:t>
            </a:r>
            <a:r>
              <a:rPr lang="pt-BR" sz="2400" dirty="0" smtClean="0">
                <a:hlinkClick r:id="rId8"/>
              </a:rPr>
              <a:t>www.youtube.com/watch?v=tr5pucDmuRI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27964"/>
            <a:ext cx="7560840" cy="466127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Podemos, assim, obter t em função de y, aplicando logaritmo aos dois membros da equação anterior: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y =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[100 000 ∙ (1,2)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Aplicando, então, as propriedades dos logaritmos,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y =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100 000 +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(1,2)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(1,2)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=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y −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100 000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 ∙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1,2 =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 </a:t>
            </a:r>
            <a:r>
              <a:rPr lang="pt-BR" sz="2000" u="sng" dirty="0" smtClean="0"/>
              <a:t>     y      </a:t>
            </a:r>
            <a:r>
              <a:rPr lang="pt-BR" sz="2000" dirty="0" smtClean="0"/>
              <a:t>  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              100 000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t = 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 </a:t>
            </a:r>
            <a:r>
              <a:rPr lang="pt-BR" sz="2000" u="sng" dirty="0" smtClean="0"/>
              <a:t>      y      </a:t>
            </a:r>
            <a:r>
              <a:rPr lang="pt-BR" sz="2000" dirty="0" smtClean="0"/>
              <a:t> .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             100 000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16460"/>
            <a:ext cx="7560840" cy="376872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Com essa expressão matemática, é possível prever o que acontecerá em relação à quantidade de bactérias da colônia em determinada quantidade de dias, se as condições não forem modificadas.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Por exemplo: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 não for aplicado nenhum antibiótico em 10 dias, a quantidade de bactérias y será tal que: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1,2</a:t>
            </a:r>
            <a:r>
              <a:rPr lang="pt-BR" sz="2000" dirty="0" smtClean="0"/>
              <a:t>   </a:t>
            </a:r>
            <a:r>
              <a:rPr lang="pt-BR" sz="2000" u="sng" dirty="0" smtClean="0"/>
              <a:t>      y      </a:t>
            </a:r>
            <a:r>
              <a:rPr lang="pt-BR" sz="2000" dirty="0" smtClean="0"/>
              <a:t>  </a:t>
            </a:r>
            <a:r>
              <a:rPr lang="pt-BR" sz="3200" baseline="-25000" dirty="0" smtClean="0"/>
              <a:t>&gt; 10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 100 000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501675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Inequações como essa, que têm a variável no </a:t>
            </a:r>
            <a:r>
              <a:rPr lang="pt-BR" sz="2000" dirty="0" err="1" smtClean="0"/>
              <a:t>logaritmando</a:t>
            </a:r>
            <a:r>
              <a:rPr lang="pt-BR" sz="2000" dirty="0" smtClean="0"/>
              <a:t> ou na base de um logaritmo, são chamadas de </a:t>
            </a:r>
            <a:r>
              <a:rPr lang="pt-BR" sz="2000" b="1" dirty="0" smtClean="0"/>
              <a:t>inequações logarítmicas</a:t>
            </a:r>
            <a:r>
              <a:rPr lang="pt-BR" sz="2000" dirty="0" smtClean="0"/>
              <a:t>.</a:t>
            </a:r>
          </a:p>
          <a:p>
            <a:pPr>
              <a:lnSpc>
                <a:spcPct val="200000"/>
              </a:lnSpc>
            </a:pP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Assim:</a:t>
            </a:r>
          </a:p>
          <a:p>
            <a:pPr>
              <a:lnSpc>
                <a:spcPct val="200000"/>
              </a:lnSpc>
            </a:pPr>
            <a:endParaRPr lang="pt-BR" sz="2000" dirty="0" smtClean="0"/>
          </a:p>
          <a:p>
            <a:pPr algn="ctr">
              <a:lnSpc>
                <a:spcPct val="200000"/>
              </a:lnSpc>
            </a:pPr>
            <a:r>
              <a:rPr lang="pt-BR" sz="2000" b="1" dirty="0" smtClean="0"/>
              <a:t>Inequação logarítmica</a:t>
            </a:r>
            <a:r>
              <a:rPr lang="pt-BR" sz="2000" dirty="0" smtClean="0"/>
              <a:t> é toda </a:t>
            </a:r>
            <a:r>
              <a:rPr lang="pt-BR" sz="2000" dirty="0" err="1" smtClean="0"/>
              <a:t>inequação</a:t>
            </a:r>
            <a:r>
              <a:rPr lang="pt-BR" sz="2000" dirty="0" smtClean="0"/>
              <a:t> que apresenta a variável no </a:t>
            </a:r>
            <a:r>
              <a:rPr lang="pt-BR" sz="2000" dirty="0" err="1" smtClean="0"/>
              <a:t>logaritmando</a:t>
            </a:r>
            <a:r>
              <a:rPr lang="pt-BR" sz="2000" dirty="0" smtClean="0"/>
              <a:t> ou na base de um logaritmo.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560840" cy="378565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(3x + 4) &gt; 5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(2x − 5) ≤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(5x + 1)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x + 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(x + 2) &lt; 8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(x² − 4) − 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(x + 2) ≥ 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(2x + 1)</a:t>
            </a:r>
          </a:p>
          <a:p>
            <a:pPr>
              <a:lnSpc>
                <a:spcPct val="20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(x + 3) + </a:t>
            </a:r>
            <a:r>
              <a:rPr lang="pt-BR" sz="2000" dirty="0" err="1" smtClean="0"/>
              <a:t>log</a:t>
            </a:r>
            <a:r>
              <a:rPr lang="pt-BR" sz="2000" dirty="0" smtClean="0"/>
              <a:t> (4x − 5) &gt; </a:t>
            </a:r>
            <a:r>
              <a:rPr lang="pt-BR" sz="2000" dirty="0" err="1" smtClean="0"/>
              <a:t>log</a:t>
            </a:r>
            <a:r>
              <a:rPr lang="pt-BR" sz="2000" dirty="0" smtClean="0"/>
              <a:t> (2x − 7) + </a:t>
            </a:r>
            <a:r>
              <a:rPr lang="pt-BR" sz="2000" dirty="0" err="1" smtClean="0"/>
              <a:t>log</a:t>
            </a:r>
            <a:r>
              <a:rPr lang="pt-BR" sz="2000" dirty="0" smtClean="0"/>
              <a:t> (3x + 2)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8"/>
            <a:ext cx="7560840" cy="440120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A resolução de uma </a:t>
            </a:r>
            <a:r>
              <a:rPr lang="pt-BR" sz="2000" dirty="0" err="1" smtClean="0"/>
              <a:t>inequação</a:t>
            </a:r>
            <a:r>
              <a:rPr lang="pt-BR" sz="2000" dirty="0" smtClean="0"/>
              <a:t> logarítmica baseia-se nas seguintes propriedades das funções logarítmicas: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b &gt;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c se, e somente se, b &gt; c, com a &gt; 1;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b &gt;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c se, e somente se, b &lt; c, com 0 &lt; a &lt; 1.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Vamos, então, resolver algumas inequações logarítmicas como exemplo.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12776"/>
            <a:ext cx="7560840" cy="440120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(2x − 6) &lt;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4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Primeiro, vejamos a condição de existência: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2x − 6 &gt; 0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&gt; 6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x &gt; 3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Agora, aplicando a primeira propriedade, vista no slide anterior (pois a base do logaritmo é maior que 1), teremos que:</a:t>
            </a:r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99397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08720"/>
            <a:ext cx="7560840" cy="501675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2x − 6 &lt; 4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&lt; 4 + 6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2x &lt; 10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        x &lt; 5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Temos, então que: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x &gt; 3 (condição de existência) e x &lt; 5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Logo: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/>
              <a:t>S = {x </a:t>
            </a:r>
            <a:r>
              <a:rPr lang="pt-BR" sz="2000" b="1" dirty="0" smtClean="0">
                <a:sym typeface="Symbol"/>
              </a:rPr>
              <a:t> </a:t>
            </a:r>
            <a:r>
              <a:rPr lang="pt-BR" sz="2000" b="1" dirty="0" smtClean="0"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ym typeface="Symbol"/>
              </a:rPr>
              <a:t> | 3 &lt; x &lt; 5}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03483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1514</Words>
  <Application>Microsoft Office PowerPoint</Application>
  <PresentationFormat>Apresentação na tela (4:3)</PresentationFormat>
  <Paragraphs>200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9</cp:revision>
  <dcterms:created xsi:type="dcterms:W3CDTF">2015-04-17T15:03:36Z</dcterms:created>
  <dcterms:modified xsi:type="dcterms:W3CDTF">2015-10-06T13:16:10Z</dcterms:modified>
</cp:coreProperties>
</file>