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00"/>
    <a:srgbClr val="7AFF01"/>
    <a:srgbClr val="FF70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gopem.com.br/apostilas/matematica/18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nfoescola.com/matematica/inequacao-exponencial/" TargetMode="External"/><Relationship Id="rId5" Type="http://schemas.openxmlformats.org/officeDocument/2006/relationships/hyperlink" Target="https://www.youtube.com/watch?v=Y7gaJoRnLAY" TargetMode="Externa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57356" y="3929066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Inequações exponenciais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1052736"/>
            <a:ext cx="5040560" cy="501675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b) 5</a:t>
            </a:r>
            <a:r>
              <a:rPr lang="pt-BR" sz="2000" baseline="30000" dirty="0" smtClean="0">
                <a:solidFill>
                  <a:srgbClr val="FFFF00"/>
                </a:solidFill>
              </a:rPr>
              <a:t>3x − 1</a:t>
            </a:r>
            <a:r>
              <a:rPr lang="pt-BR" sz="2000" dirty="0" smtClean="0">
                <a:solidFill>
                  <a:srgbClr val="FFFF00"/>
                </a:solidFill>
              </a:rPr>
              <a:t> &gt; 5</a:t>
            </a:r>
            <a:r>
              <a:rPr lang="pt-BR" sz="2000" baseline="30000" dirty="0" smtClean="0">
                <a:solidFill>
                  <a:srgbClr val="FFFF00"/>
                </a:solidFill>
              </a:rPr>
              <a:t>x + 7</a:t>
            </a:r>
            <a:r>
              <a:rPr lang="pt-BR" sz="20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Temos mais um caso em que a base é maior que 1, portanto: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3x − 1 &gt; x + 7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3x − x &gt; 7 + 1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2x &gt; 8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x &gt; 4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&gt; 4}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843808" y="1628800"/>
            <a:ext cx="216024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764704"/>
            <a:ext cx="6173878" cy="553997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c) 10</a:t>
            </a:r>
            <a:r>
              <a:rPr lang="pt-BR" sz="2000" baseline="30000" dirty="0" smtClean="0">
                <a:solidFill>
                  <a:srgbClr val="FFFF00"/>
                </a:solidFill>
              </a:rPr>
              <a:t>x² − 3x</a:t>
            </a:r>
            <a:r>
              <a:rPr lang="pt-BR" sz="2000" dirty="0" smtClean="0">
                <a:solidFill>
                  <a:srgbClr val="FFFF00"/>
                </a:solidFill>
              </a:rPr>
              <a:t> ≤ 0,01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 10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x² − 3x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≤ 10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−2</a:t>
            </a:r>
            <a:endParaRPr lang="pt-BR" sz="2000" baseline="30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Como a base é, mais uma vez, maior que 1, temos: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      x² − 3x ≤ − 2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x² − 3x + 2 ≤ 0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/>
                </a:solidFill>
                <a:sym typeface="Symbol"/>
              </a:rPr>
              <a:t> = (− 3)² − 4 ∙ 1 ∙ 2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/>
                </a:solidFill>
                <a:sym typeface="Symbol"/>
              </a:rPr>
              <a:t> = 9 − 8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/>
                </a:solidFill>
                <a:sym typeface="Symbol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x =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/>
                </a:solidFill>
                <a:sym typeface="Symbol"/>
              </a:rPr>
              <a:t>− (− 3)  1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</a:p>
          <a:p>
            <a:r>
              <a:rPr lang="pt-BR" sz="2000" dirty="0" smtClean="0">
                <a:solidFill>
                  <a:schemeClr val="bg1"/>
                </a:solidFill>
                <a:sym typeface="Symbol"/>
              </a:rPr>
              <a:t>           2 ∙ 1</a:t>
            </a:r>
          </a:p>
          <a:p>
            <a:pPr>
              <a:lnSpc>
                <a:spcPct val="150000"/>
              </a:lnSpc>
            </a:pP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x’ = </a:t>
            </a:r>
            <a:r>
              <a:rPr lang="pt-BR" sz="2000" u="sng" dirty="0" smtClean="0">
                <a:solidFill>
                  <a:schemeClr val="bg1"/>
                </a:solidFill>
                <a:sym typeface="Symbol"/>
              </a:rPr>
              <a:t>3 − 1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=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/>
                </a:solidFill>
                <a:sym typeface="Symbol"/>
              </a:rPr>
              <a:t> 2 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= 1   e   x” = </a:t>
            </a:r>
            <a:r>
              <a:rPr lang="pt-BR" sz="2000" u="sng" dirty="0" smtClean="0">
                <a:solidFill>
                  <a:schemeClr val="bg1"/>
                </a:solidFill>
                <a:sym typeface="Symbol"/>
              </a:rPr>
              <a:t>3 + 1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=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/>
                </a:solidFill>
                <a:sym typeface="Symbol"/>
              </a:rPr>
              <a:t> 4 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/>
                </a:solidFill>
                <a:sym typeface="Symbol"/>
              </a:rPr>
              <a:t>=</a:t>
            </a:r>
            <a:r>
              <a:rPr lang="pt-BR" sz="2000" dirty="0" smtClean="0">
                <a:solidFill>
                  <a:schemeClr val="bg1"/>
                </a:solidFill>
                <a:sym typeface="Symbol"/>
              </a:rPr>
              <a:t> 2</a:t>
            </a:r>
          </a:p>
          <a:p>
            <a:r>
              <a:rPr lang="pt-BR" sz="2000" dirty="0" smtClean="0">
                <a:solidFill>
                  <a:schemeClr val="bg1"/>
                </a:solidFill>
                <a:sym typeface="Symbol"/>
              </a:rPr>
              <a:t>          2        2                           2         2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5045" y="5439494"/>
            <a:ext cx="1797435" cy="70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2051720" y="1340768"/>
            <a:ext cx="1584176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764704"/>
            <a:ext cx="5256584" cy="52116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1 ≤ x ≤ 2}</a:t>
            </a:r>
            <a:endParaRPr lang="pt-B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d) 7</a:t>
            </a:r>
            <a:r>
              <a:rPr lang="pt-BR" sz="2000" baseline="30000" dirty="0" smtClean="0">
                <a:solidFill>
                  <a:srgbClr val="FFFF00"/>
                </a:solidFill>
              </a:rPr>
              <a:t>x²</a:t>
            </a:r>
            <a:r>
              <a:rPr lang="pt-BR" sz="2000" dirty="0" smtClean="0">
                <a:solidFill>
                  <a:srgbClr val="FFFF00"/>
                </a:solidFill>
              </a:rPr>
              <a:t> ∙ 7 ≥ 7</a:t>
            </a:r>
            <a:r>
              <a:rPr lang="pt-BR" sz="2000" baseline="30000" dirty="0" smtClean="0">
                <a:solidFill>
                  <a:srgbClr val="FFFF00"/>
                </a:solidFill>
              </a:rPr>
              <a:t>4x</a:t>
            </a:r>
            <a:r>
              <a:rPr lang="pt-BR" sz="2000" dirty="0" smtClean="0">
                <a:solidFill>
                  <a:srgbClr val="FFFF00"/>
                </a:solidFill>
              </a:rPr>
              <a:t> ∙ 7</a:t>
            </a:r>
            <a:r>
              <a:rPr lang="pt-BR" sz="2000" baseline="30000" dirty="0" smtClean="0">
                <a:solidFill>
                  <a:srgbClr val="FFFF00"/>
                </a:solidFill>
              </a:rPr>
              <a:t>−2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 7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x² + 1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≥ 7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4x − 2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Logo:     x² + 1 ≥ 4x − 2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x² − 4x + 1 + 2 ≥ 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x² − 4x + 3 ≥ 0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(− 4)² − 4 ∙ 1 ∙ 3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4</a:t>
            </a:r>
          </a:p>
          <a:p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 =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− (− 4)  2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2 ∙ 1</a:t>
            </a:r>
          </a:p>
          <a:p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x’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4 − 2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2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 1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e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x”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4 + 2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6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 3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2         2                        2        2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411760" y="1916832"/>
            <a:ext cx="115212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947" y="4797152"/>
            <a:ext cx="26765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2095" y="880259"/>
            <a:ext cx="7632848" cy="47089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≤ 1 ou x ≥ 3}</a:t>
            </a:r>
            <a:endParaRPr lang="pt-B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e) (0,1)</a:t>
            </a:r>
            <a:r>
              <a:rPr lang="pt-BR" sz="2000" baseline="30000" dirty="0" smtClean="0">
                <a:solidFill>
                  <a:srgbClr val="FFFF00"/>
                </a:solidFill>
              </a:rPr>
              <a:t>5x − 1</a:t>
            </a:r>
            <a:r>
              <a:rPr lang="pt-BR" sz="2000" dirty="0" smtClean="0">
                <a:solidFill>
                  <a:srgbClr val="FFFF00"/>
                </a:solidFill>
              </a:rPr>
              <a:t> &lt; (0,1)</a:t>
            </a:r>
            <a:r>
              <a:rPr lang="pt-BR" sz="2000" baseline="30000" dirty="0" smtClean="0">
                <a:solidFill>
                  <a:srgbClr val="FFFF00"/>
                </a:solidFill>
              </a:rPr>
              <a:t>2x + 11</a:t>
            </a:r>
            <a:r>
              <a:rPr lang="pt-BR" sz="20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Temos, agora, a base maior que zero e menor que 1, logo: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5x − 1 &gt; 2x + 11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5x − 2x &gt; 11 + 1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3x &gt; 12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x &gt; 4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&gt; 4}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691680" y="1988840"/>
            <a:ext cx="36004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340768"/>
            <a:ext cx="7632848" cy="458587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f) (0,2)</a:t>
            </a:r>
            <a:r>
              <a:rPr lang="pt-BR" sz="2000" baseline="30000" dirty="0" smtClean="0">
                <a:solidFill>
                  <a:srgbClr val="FFFF00"/>
                </a:solidFill>
              </a:rPr>
              <a:t>4x + 3</a:t>
            </a:r>
            <a:r>
              <a:rPr lang="pt-BR" sz="2000" dirty="0" smtClean="0">
                <a:solidFill>
                  <a:srgbClr val="FFFF00"/>
                </a:solidFill>
              </a:rPr>
              <a:t> &gt; (0,2)</a:t>
            </a:r>
            <a:r>
              <a:rPr lang="pt-BR" sz="2000" baseline="30000" dirty="0" smtClean="0">
                <a:solidFill>
                  <a:srgbClr val="FFFF00"/>
                </a:solidFill>
              </a:rPr>
              <a:t>−x + 9</a:t>
            </a:r>
            <a:r>
              <a:rPr lang="pt-BR" sz="20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Outra vez temos a base maior que zero e menor que 1, portanto: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4x + 3 &lt; − x + 9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4x + x &lt; 9 − 3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5x &lt; 6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pt-BR" sz="3200" baseline="-25000" dirty="0" smtClean="0">
                <a:solidFill>
                  <a:schemeClr val="bg1">
                    <a:lumMod val="75000"/>
                  </a:schemeClr>
                </a:solidFill>
              </a:rPr>
              <a:t>x &lt;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 6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.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    5</a:t>
            </a:r>
          </a:p>
          <a:p>
            <a:pPr algn="ctr"/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 </a:t>
            </a:r>
            <a:r>
              <a:rPr lang="pt-BR" sz="3200" b="1" baseline="-25000" dirty="0" smtClean="0">
                <a:solidFill>
                  <a:schemeClr val="bg1">
                    <a:lumMod val="75000"/>
                  </a:schemeClr>
                </a:solidFill>
              </a:rPr>
              <a:t>x </a:t>
            </a:r>
            <a:r>
              <a:rPr lang="pt-BR" sz="3200" b="1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3200" b="1" baseline="-25000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3200" b="1" baseline="-25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&lt;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</a:t>
            </a:r>
            <a:r>
              <a:rPr lang="pt-BR" sz="2000" b="1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6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.</a:t>
            </a:r>
          </a:p>
          <a:p>
            <a:pPr algn="ctr"/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               5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1619672" y="1844824"/>
            <a:ext cx="43204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ave esquerda 1"/>
          <p:cNvSpPr/>
          <p:nvPr/>
        </p:nvSpPr>
        <p:spPr>
          <a:xfrm>
            <a:off x="3779912" y="5085184"/>
            <a:ext cx="144016" cy="50405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direita 2"/>
          <p:cNvSpPr/>
          <p:nvPr/>
        </p:nvSpPr>
        <p:spPr>
          <a:xfrm>
            <a:off x="5436096" y="5085184"/>
            <a:ext cx="144016" cy="504056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27584" y="764704"/>
            <a:ext cx="5658742" cy="5211683"/>
            <a:chOff x="827584" y="764704"/>
            <a:chExt cx="5658742" cy="5211683"/>
          </a:xfrm>
          <a:blipFill>
            <a:blip r:embed="rId4"/>
            <a:tile tx="0" ty="0" sx="100000" sy="100000" flip="none" algn="tl"/>
          </a:blipFill>
        </p:grpSpPr>
        <p:sp>
          <p:nvSpPr>
            <p:cNvPr id="4" name="CaixaDeTexto 3"/>
            <p:cNvSpPr txBox="1"/>
            <p:nvPr/>
          </p:nvSpPr>
          <p:spPr>
            <a:xfrm>
              <a:off x="827584" y="764704"/>
              <a:ext cx="5658742" cy="5211683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rgbClr val="FFFF00"/>
                  </a:solidFill>
                </a:rPr>
                <a:t>g) (0,6)</a:t>
              </a:r>
              <a:r>
                <a:rPr lang="pt-BR" sz="2000" baseline="30000" dirty="0" smtClean="0">
                  <a:solidFill>
                    <a:srgbClr val="FFFF00"/>
                  </a:solidFill>
                </a:rPr>
                <a:t>x²</a:t>
              </a:r>
              <a:r>
                <a:rPr lang="pt-BR" sz="2000" dirty="0" smtClean="0">
                  <a:solidFill>
                    <a:srgbClr val="FFFF00"/>
                  </a:solidFill>
                </a:rPr>
                <a:t> ≤ (0,6)</a:t>
              </a:r>
              <a:r>
                <a:rPr lang="pt-BR" sz="2000" baseline="30000" dirty="0" smtClean="0">
                  <a:solidFill>
                    <a:srgbClr val="FFFF00"/>
                  </a:solidFill>
                </a:rPr>
                <a:t>4</a:t>
              </a:r>
              <a:r>
                <a:rPr lang="pt-BR" sz="2000" dirty="0" smtClean="0"/>
                <a:t> </a:t>
              </a:r>
            </a:p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Sendo a base maior que zero e menor que 1, então:</a:t>
              </a:r>
            </a:p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    x² ≥ 4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x² − 4 ≥ 0</a:t>
              </a:r>
            </a:p>
            <a:p>
              <a:pPr>
                <a:lnSpc>
                  <a:spcPct val="150000"/>
                </a:lnSpc>
                <a:buFont typeface="Symbol"/>
                <a:buChar char="D"/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= 0² − 4 ∙ 1 ∙ (− 4)</a:t>
              </a:r>
            </a:p>
            <a:p>
              <a:pPr>
                <a:lnSpc>
                  <a:spcPct val="150000"/>
                </a:lnSpc>
                <a:buFont typeface="Symbol"/>
                <a:buChar char="D"/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= 16</a:t>
              </a:r>
              <a:endParaRPr lang="pt-BR" sz="20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x’ =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</a:rPr>
                <a:t>0 − 4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</a:rPr>
                <a:t>− 4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− 2</a:t>
              </a:r>
            </a:p>
            <a:p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     2 ∙ 1        2</a:t>
              </a:r>
            </a:p>
            <a:p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x” =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</a:rPr>
                <a:t>0 + 4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</a:rPr>
                <a:t> 4 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= 2</a:t>
              </a:r>
            </a:p>
            <a:p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      2 ∙ 1      2</a:t>
              </a:r>
            </a:p>
            <a:p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pt-BR" sz="2000" dirty="0">
                <a:solidFill>
                  <a:srgbClr val="FF0000"/>
                </a:solidFill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75656" y="5157192"/>
              <a:ext cx="3925863" cy="6216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 = {x 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 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latin typeface="Castellar" pitchFamily="18" charset="0"/>
                  <a:sym typeface="Symbol"/>
                </a:rPr>
                <a:t>R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| x ≤ − 2 ou x ≥ 2}</a:t>
              </a:r>
              <a:endParaRPr lang="pt-BR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221088"/>
            <a:ext cx="2088232" cy="88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 flipH="1">
            <a:off x="1547664" y="1340768"/>
            <a:ext cx="28803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777994"/>
            <a:ext cx="2546226" cy="102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/>
          <p:cNvGrpSpPr/>
          <p:nvPr/>
        </p:nvGrpSpPr>
        <p:grpSpPr>
          <a:xfrm>
            <a:off x="827584" y="836712"/>
            <a:ext cx="5184576" cy="5365571"/>
            <a:chOff x="827584" y="836712"/>
            <a:chExt cx="5184576" cy="5365571"/>
          </a:xfrm>
        </p:grpSpPr>
        <p:sp>
          <p:nvSpPr>
            <p:cNvPr id="4" name="CaixaDeTexto 3"/>
            <p:cNvSpPr txBox="1"/>
            <p:nvPr/>
          </p:nvSpPr>
          <p:spPr>
            <a:xfrm>
              <a:off x="827584" y="836712"/>
              <a:ext cx="5184576" cy="5365571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rgbClr val="FFFF00"/>
                  </a:solidFill>
                </a:rPr>
                <a:t>h) (0,9)</a:t>
              </a:r>
              <a:r>
                <a:rPr lang="pt-BR" sz="2000" baseline="30000" dirty="0" smtClean="0">
                  <a:solidFill>
                    <a:srgbClr val="FFFF00"/>
                  </a:solidFill>
                </a:rPr>
                <a:t>x²</a:t>
              </a:r>
              <a:r>
                <a:rPr lang="pt-BR" sz="2000" dirty="0" smtClean="0">
                  <a:solidFill>
                    <a:srgbClr val="FFFF00"/>
                  </a:solidFill>
                </a:rPr>
                <a:t> ≥ (0,9)</a:t>
              </a:r>
              <a:r>
                <a:rPr lang="pt-BR" sz="2000" baseline="30000" dirty="0" smtClean="0">
                  <a:solidFill>
                    <a:srgbClr val="FFFF00"/>
                  </a:solidFill>
                </a:rPr>
                <a:t>x + 2</a:t>
              </a:r>
              <a:r>
                <a:rPr lang="pt-BR" sz="2000" dirty="0" smtClean="0"/>
                <a:t> </a:t>
              </a:r>
            </a:p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Como no exemplo anterior, temos:</a:t>
              </a:r>
            </a:p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            x² ≤ x + 2</a:t>
              </a:r>
            </a:p>
            <a:p>
              <a:pPr>
                <a:lnSpc>
                  <a:spcPct val="200000"/>
                </a:lnSpc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</a:rPr>
                <a:t>x² − x − 2 ≤ 0</a:t>
              </a:r>
            </a:p>
            <a:p>
              <a:pPr>
                <a:lnSpc>
                  <a:spcPct val="200000"/>
                </a:lnSpc>
                <a:buFont typeface="Symbol"/>
                <a:buChar char="D"/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= (− 1)² − 4 ∙ 1 ∙ (− 2)</a:t>
              </a:r>
            </a:p>
            <a:p>
              <a:pPr>
                <a:lnSpc>
                  <a:spcPct val="200000"/>
                </a:lnSpc>
                <a:buFont typeface="Symbol"/>
                <a:buChar char="D"/>
              </a:pP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= 9</a:t>
              </a:r>
            </a:p>
            <a:p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x 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− (− 1)  3</a:t>
              </a:r>
            </a:p>
            <a:p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          2 ∙ 1</a:t>
              </a:r>
            </a:p>
            <a:p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x’ =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1 − 3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− 2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− 1  e  x” =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1 + 3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2000" u="sng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4 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=</a:t>
              </a:r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</a:t>
              </a:r>
              <a:r>
                <a:rPr lang="pt-BR" sz="3200" baseline="-25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2</a:t>
              </a:r>
            </a:p>
            <a:p>
              <a:r>
                <a:rPr lang="pt-BR" sz="2000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         2         2                             2        2</a:t>
              </a:r>
            </a:p>
            <a:p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187624" y="5765194"/>
              <a:ext cx="446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</a:rPr>
                <a:t>S = {x 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 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latin typeface="Castellar" pitchFamily="18" charset="0"/>
                  <a:sym typeface="Symbol"/>
                </a:rPr>
                <a:t>R</a:t>
              </a:r>
              <a:r>
                <a:rPr lang="pt-BR" sz="2000" b="1" dirty="0" smtClean="0">
                  <a:solidFill>
                    <a:schemeClr val="bg1">
                      <a:lumMod val="75000"/>
                    </a:schemeClr>
                  </a:solidFill>
                  <a:sym typeface="Symbol"/>
                </a:rPr>
                <a:t> | − 1 ≤ x ≤ 2}</a:t>
              </a:r>
              <a:endParaRPr lang="pt-BR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" name="Conector de seta reta 6"/>
          <p:cNvCxnSpPr/>
          <p:nvPr/>
        </p:nvCxnSpPr>
        <p:spPr>
          <a:xfrm>
            <a:off x="1907704" y="141277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24275"/>
            <a:ext cx="7560840" cy="47089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i) 2</a:t>
            </a:r>
            <a:r>
              <a:rPr lang="pt-BR" sz="2000" baseline="30000" dirty="0" smtClean="0">
                <a:solidFill>
                  <a:srgbClr val="FFFF00"/>
                </a:solidFill>
              </a:rPr>
              <a:t>x + 1</a:t>
            </a:r>
            <a:r>
              <a:rPr lang="pt-BR" sz="2000" dirty="0" smtClean="0">
                <a:solidFill>
                  <a:srgbClr val="FFFF00"/>
                </a:solidFill>
              </a:rPr>
              <a:t> + 2</a:t>
            </a:r>
            <a:r>
              <a:rPr lang="pt-BR" sz="2000" baseline="30000" dirty="0" smtClean="0">
                <a:solidFill>
                  <a:srgbClr val="FFFF00"/>
                </a:solidFill>
              </a:rPr>
              <a:t>x</a:t>
            </a:r>
            <a:r>
              <a:rPr lang="pt-BR" sz="2000" dirty="0" smtClean="0">
                <a:solidFill>
                  <a:srgbClr val="FFFF00"/>
                </a:solidFill>
              </a:rPr>
              <a:t> ≥ 12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Neste caso, primeiro devemos simplificar a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inequação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∙ 2 + 2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≥ 12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∙ (2 + 1) ≥ 12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∙ 3 ≥ 12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  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≥ 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Daí,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  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≥ 2² 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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x ≥ 2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≥ 2}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79788"/>
            <a:ext cx="7560840" cy="40934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j) 3</a:t>
            </a:r>
            <a:r>
              <a:rPr lang="pt-BR" sz="2000" baseline="30000" dirty="0" smtClean="0">
                <a:solidFill>
                  <a:srgbClr val="FFFF00"/>
                </a:solidFill>
              </a:rPr>
              <a:t>x + 1</a:t>
            </a:r>
            <a:r>
              <a:rPr lang="pt-BR" sz="2000" dirty="0" smtClean="0">
                <a:solidFill>
                  <a:srgbClr val="FFFF00"/>
                </a:solidFill>
              </a:rPr>
              <a:t> − 3</a:t>
            </a:r>
            <a:r>
              <a:rPr lang="pt-BR" sz="2000" baseline="30000" dirty="0" smtClean="0">
                <a:solidFill>
                  <a:srgbClr val="FFFF00"/>
                </a:solidFill>
              </a:rPr>
              <a:t>x</a:t>
            </a:r>
            <a:r>
              <a:rPr lang="pt-BR" sz="2000" dirty="0" smtClean="0">
                <a:solidFill>
                  <a:srgbClr val="FFFF00"/>
                </a:solidFill>
              </a:rPr>
              <a:t> + 3</a:t>
            </a:r>
            <a:r>
              <a:rPr lang="pt-BR" sz="2000" baseline="30000" dirty="0" smtClean="0">
                <a:solidFill>
                  <a:srgbClr val="FFFF00"/>
                </a:solidFill>
              </a:rPr>
              <a:t>x − 1</a:t>
            </a:r>
            <a:r>
              <a:rPr lang="pt-BR" sz="2000" dirty="0" smtClean="0">
                <a:solidFill>
                  <a:srgbClr val="FFFF00"/>
                </a:solidFill>
              </a:rPr>
              <a:t> ≤ 21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Simplificando, mais uma vez, temos: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∙ 3 − 3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+ 3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.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≤ 21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                  3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.   3 − 1 +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 1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≤ 21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            3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. 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 7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≤ 21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3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≤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21 ∙ 3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 7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≤ 9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555045"/>
            <a:ext cx="7560840" cy="317009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Portanto: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3x ≤ 3²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x ≤ 2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Assim: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≤ 2}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40768"/>
            <a:ext cx="7560840" cy="378565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As inequações chamadas de inequações exponenciais são aquelas nas quais a incógnita aparece no expoente.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3</a:t>
            </a:r>
            <a:r>
              <a:rPr lang="pt-BR" sz="2000" baseline="30000" dirty="0" smtClean="0"/>
              <a:t>x</a:t>
            </a:r>
            <a:r>
              <a:rPr lang="pt-BR" sz="2000" dirty="0" smtClean="0"/>
              <a:t> &lt; 243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2</a:t>
            </a:r>
            <a:r>
              <a:rPr lang="pt-BR" sz="2000" baseline="30000" dirty="0" smtClean="0"/>
              <a:t>x+1</a:t>
            </a:r>
            <a:r>
              <a:rPr lang="pt-BR" sz="2000" dirty="0" smtClean="0"/>
              <a:t> + 2</a:t>
            </a:r>
            <a:r>
              <a:rPr lang="pt-BR" sz="2000" baseline="30000" dirty="0" smtClean="0"/>
              <a:t>x−1</a:t>
            </a:r>
            <a:r>
              <a:rPr lang="pt-BR" sz="2000" dirty="0" smtClean="0"/>
              <a:t> ≥ 19</a:t>
            </a:r>
          </a:p>
          <a:p>
            <a:pPr>
              <a:lnSpc>
                <a:spcPct val="200000"/>
              </a:lnSpc>
            </a:pPr>
            <a:r>
              <a:rPr lang="pt-BR" sz="2000" dirty="0" smtClean="0"/>
              <a:t>49</a:t>
            </a:r>
            <a:r>
              <a:rPr lang="pt-BR" sz="2000" baseline="30000" dirty="0" smtClean="0"/>
              <a:t>x</a:t>
            </a:r>
            <a:r>
              <a:rPr lang="pt-BR" sz="2000" dirty="0" smtClean="0"/>
              <a:t> + 7</a:t>
            </a:r>
            <a:r>
              <a:rPr lang="pt-BR" sz="2000" baseline="30000" dirty="0" smtClean="0"/>
              <a:t>x</a:t>
            </a:r>
            <a:r>
              <a:rPr lang="pt-BR" sz="2000" dirty="0" smtClean="0"/>
              <a:t> + 4 &gt; 5</a:t>
            </a:r>
            <a:endParaRPr lang="pt-BR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850642"/>
            <a:ext cx="7560840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k) 2</a:t>
            </a:r>
            <a:r>
              <a:rPr lang="pt-BR" sz="2000" baseline="30000" dirty="0" smtClean="0">
                <a:solidFill>
                  <a:srgbClr val="FFFF00"/>
                </a:solidFill>
              </a:rPr>
              <a:t>2x</a:t>
            </a:r>
            <a:r>
              <a:rPr lang="pt-BR" sz="2000" dirty="0" smtClean="0">
                <a:solidFill>
                  <a:srgbClr val="FFFF00"/>
                </a:solidFill>
              </a:rPr>
              <a:t> + 4 ∙ 2</a:t>
            </a:r>
            <a:r>
              <a:rPr lang="pt-BR" sz="2000" baseline="30000" dirty="0" smtClean="0">
                <a:solidFill>
                  <a:srgbClr val="FFFF00"/>
                </a:solidFill>
              </a:rPr>
              <a:t>x</a:t>
            </a:r>
            <a:r>
              <a:rPr lang="pt-BR" sz="2000" dirty="0" smtClean="0">
                <a:solidFill>
                  <a:srgbClr val="FFFF00"/>
                </a:solidFill>
              </a:rPr>
              <a:t> − 32 &gt; 0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Neste caso, vamos transformar, inicialmente, a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inequação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exponencial dada em uma </a:t>
            </a:r>
            <a:r>
              <a:rPr lang="pt-BR" sz="2000" dirty="0" err="1" smtClean="0">
                <a:solidFill>
                  <a:schemeClr val="bg1">
                    <a:lumMod val="75000"/>
                  </a:schemeClr>
                </a:solidFill>
              </a:rPr>
              <a:t>inequação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do 2º grau, pois temos: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(2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)² + 4 ∙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− 32 &gt; 0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Fazendo y =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, temos: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y² + 4y − 32 &gt; 0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= 4² − 4 ∙ 1 ∙ (− 32)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16 + 128</a:t>
            </a:r>
          </a:p>
          <a:p>
            <a:pPr>
              <a:lnSpc>
                <a:spcPct val="150000"/>
              </a:lnSpc>
              <a:buFont typeface="Symbol"/>
              <a:buChar char="D"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144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371540"/>
            <a:ext cx="511256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y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</a:rPr>
              <a:t>− 4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 12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2 ∙ 1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y’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− 4 − 12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− 16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− 8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  2            2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y”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− 4 + 12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</a:t>
            </a:r>
            <a:r>
              <a:rPr lang="pt-BR" sz="2000" u="sng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8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= 4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  2          2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Assim: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&lt; − 8    (impossível)      ou  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&gt; 4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                                      2</a:t>
            </a:r>
            <a:r>
              <a:rPr lang="pt-BR" sz="2000" baseline="30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x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&gt; 2²</a:t>
            </a:r>
          </a:p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                                                 x &gt; 2</a:t>
            </a:r>
          </a:p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S = {x  R | x &gt; 2}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747" y="2276872"/>
            <a:ext cx="2752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786" y="928670"/>
            <a:ext cx="7560840" cy="501675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CURIOSIDADE</a:t>
            </a:r>
          </a:p>
          <a:p>
            <a:pPr>
              <a:lnSpc>
                <a:spcPct val="200000"/>
              </a:lnSpc>
            </a:pPr>
            <a:endParaRPr lang="pt-BR" sz="2000" dirty="0" smtClean="0"/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Uma amostra de material radioativo contendo certo número de átomos terá, após certo tempo, esse número reduzido à metade de seu valor original. O tempo transcorrido é a meia-vida do isótopo radioativo. Após transcorrer outra meia-vida, o número de átomos radioativos restantes em relação à amostra original é a metade da metade.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80728"/>
            <a:ext cx="7632848" cy="501675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Portanto: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Meia-vida ou período de semidesintegração é o tempo necessário para que a metade da quantidade de uma amostra radioativa sofra desintegração.</a:t>
            </a:r>
          </a:p>
          <a:p>
            <a:pPr algn="just">
              <a:lnSpc>
                <a:spcPct val="200000"/>
              </a:lnSpc>
            </a:pPr>
            <a:r>
              <a:rPr lang="pt-BR" sz="2000" dirty="0" smtClean="0"/>
              <a:t>Ou seja, a massa de determinado isótopo radioativo após x meias-vidas será dada por:</a:t>
            </a:r>
          </a:p>
          <a:p>
            <a:pPr algn="ctr">
              <a:lnSpc>
                <a:spcPct val="200000"/>
              </a:lnSpc>
            </a:pPr>
            <a:r>
              <a:rPr lang="pt-BR" sz="2000" dirty="0" smtClean="0"/>
              <a:t>m = </a:t>
            </a:r>
            <a:r>
              <a:rPr lang="pt-BR" sz="2000" u="sng" dirty="0" smtClean="0"/>
              <a:t>m</a:t>
            </a:r>
            <a:r>
              <a:rPr lang="pt-BR" sz="2000" u="sng" baseline="-25000" dirty="0" smtClean="0"/>
              <a:t>o</a:t>
            </a:r>
          </a:p>
          <a:p>
            <a:pPr algn="ctr"/>
            <a:r>
              <a:rPr lang="pt-BR" sz="2000" dirty="0" smtClean="0"/>
              <a:t>        2</a:t>
            </a:r>
            <a:r>
              <a:rPr lang="pt-BR" sz="2000" baseline="30000" dirty="0" smtClean="0"/>
              <a:t>x</a:t>
            </a:r>
          </a:p>
          <a:p>
            <a:pPr algn="just"/>
            <a:r>
              <a:rPr lang="pt-BR" sz="2000" dirty="0" smtClean="0"/>
              <a:t>Donde m</a:t>
            </a:r>
            <a:r>
              <a:rPr lang="pt-BR" sz="2000" baseline="-25000" dirty="0" smtClean="0"/>
              <a:t>o</a:t>
            </a:r>
            <a:r>
              <a:rPr lang="pt-BR" sz="2000" dirty="0" smtClean="0"/>
              <a:t> representa a massa original do isótopo radioativo.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61241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Assim: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204864"/>
            <a:ext cx="3744415" cy="35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52736"/>
            <a:ext cx="7560840" cy="440120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b="1" dirty="0" smtClean="0">
                <a:solidFill>
                  <a:srgbClr val="FF7005"/>
                </a:solidFill>
              </a:rPr>
              <a:t>ATIVIDADES PROPOSTAS</a:t>
            </a:r>
          </a:p>
          <a:p>
            <a:pPr>
              <a:lnSpc>
                <a:spcPct val="200000"/>
              </a:lnSpc>
            </a:pP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rgbClr val="7AFF01"/>
                </a:solidFill>
              </a:rPr>
              <a:t>1) Resolva as inequações: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>
                <a:solidFill>
                  <a:srgbClr val="7AFF01"/>
                </a:solidFill>
              </a:rPr>
              <a:t>8</a:t>
            </a:r>
            <a:r>
              <a:rPr lang="pt-BR" sz="2000" baseline="30000" dirty="0" smtClean="0">
                <a:solidFill>
                  <a:srgbClr val="7AFF01"/>
                </a:solidFill>
              </a:rPr>
              <a:t>x</a:t>
            </a:r>
            <a:r>
              <a:rPr lang="pt-BR" sz="2000" dirty="0" smtClean="0">
                <a:solidFill>
                  <a:srgbClr val="7AFF01"/>
                </a:solidFill>
              </a:rPr>
              <a:t> &gt; 4</a:t>
            </a:r>
            <a:r>
              <a:rPr lang="pt-BR" sz="2000" baseline="30000" dirty="0" smtClean="0">
                <a:solidFill>
                  <a:srgbClr val="7AFF01"/>
                </a:solidFill>
              </a:rPr>
              <a:t>3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>
                <a:solidFill>
                  <a:srgbClr val="7AFF01"/>
                </a:solidFill>
              </a:rPr>
              <a:t>(0,09)</a:t>
            </a:r>
            <a:r>
              <a:rPr lang="pt-BR" sz="2000" baseline="30000" dirty="0" smtClean="0">
                <a:solidFill>
                  <a:srgbClr val="7AFF01"/>
                </a:solidFill>
              </a:rPr>
              <a:t>x² − 2x</a:t>
            </a:r>
            <a:r>
              <a:rPr lang="pt-BR" sz="2000" dirty="0" smtClean="0">
                <a:solidFill>
                  <a:srgbClr val="7AFF01"/>
                </a:solidFill>
              </a:rPr>
              <a:t> &gt; (0,027)</a:t>
            </a:r>
            <a:r>
              <a:rPr lang="pt-BR" sz="2000" baseline="30000" dirty="0" smtClean="0">
                <a:solidFill>
                  <a:srgbClr val="7AFF01"/>
                </a:solidFill>
              </a:rPr>
              <a:t>2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>
                <a:solidFill>
                  <a:srgbClr val="7AFF01"/>
                </a:solidFill>
              </a:rPr>
              <a:t>2</a:t>
            </a:r>
            <a:r>
              <a:rPr lang="pt-BR" sz="2000" baseline="30000" dirty="0" smtClean="0">
                <a:solidFill>
                  <a:srgbClr val="7AFF01"/>
                </a:solidFill>
              </a:rPr>
              <a:t>x + 1</a:t>
            </a:r>
            <a:r>
              <a:rPr lang="pt-BR" sz="2000" dirty="0" smtClean="0">
                <a:solidFill>
                  <a:srgbClr val="7AFF01"/>
                </a:solidFill>
              </a:rPr>
              <a:t> + 2</a:t>
            </a:r>
            <a:r>
              <a:rPr lang="pt-BR" sz="2000" baseline="30000" dirty="0" smtClean="0">
                <a:solidFill>
                  <a:srgbClr val="7AFF01"/>
                </a:solidFill>
              </a:rPr>
              <a:t>x − 1</a:t>
            </a:r>
            <a:r>
              <a:rPr lang="pt-BR" sz="2000" dirty="0" smtClean="0">
                <a:solidFill>
                  <a:srgbClr val="7AFF01"/>
                </a:solidFill>
              </a:rPr>
              <a:t> &lt; 40</a:t>
            </a:r>
          </a:p>
          <a:p>
            <a:pPr marL="457200" indent="-457200">
              <a:lnSpc>
                <a:spcPct val="200000"/>
              </a:lnSpc>
              <a:buAutoNum type="alphaLcParenR"/>
            </a:pPr>
            <a:r>
              <a:rPr lang="pt-BR" sz="2000" dirty="0" smtClean="0">
                <a:solidFill>
                  <a:srgbClr val="7AFF01"/>
                </a:solidFill>
              </a:rPr>
              <a:t>(4</a:t>
            </a:r>
            <a:r>
              <a:rPr lang="pt-BR" sz="2000" baseline="30000" dirty="0" smtClean="0">
                <a:solidFill>
                  <a:srgbClr val="7AFF01"/>
                </a:solidFill>
              </a:rPr>
              <a:t>x</a:t>
            </a:r>
            <a:r>
              <a:rPr lang="pt-BR" sz="2000" dirty="0" smtClean="0">
                <a:solidFill>
                  <a:srgbClr val="7AFF01"/>
                </a:solidFill>
              </a:rPr>
              <a:t>)</a:t>
            </a:r>
            <a:r>
              <a:rPr lang="pt-BR" sz="2000" baseline="30000" dirty="0" smtClean="0">
                <a:solidFill>
                  <a:srgbClr val="7AFF01"/>
                </a:solidFill>
              </a:rPr>
              <a:t>x − 1</a:t>
            </a:r>
            <a:r>
              <a:rPr lang="pt-BR" sz="2000" dirty="0" smtClean="0">
                <a:solidFill>
                  <a:srgbClr val="7AFF01"/>
                </a:solidFill>
              </a:rPr>
              <a:t> ≤ 16</a:t>
            </a:r>
            <a:endParaRPr lang="pt-BR" sz="2000" dirty="0">
              <a:solidFill>
                <a:srgbClr val="7AFF0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347864" y="908720"/>
            <a:ext cx="2232248" cy="461665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0000">
                <a:srgbClr val="FFFF00"/>
              </a:gs>
              <a:gs pos="100000">
                <a:srgbClr val="FFCC00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/>
                </a:solidFill>
              </a:rPr>
              <a:t>LINKS</a:t>
            </a:r>
            <a:endParaRPr lang="pt-BR" sz="2400" b="1" dirty="0">
              <a:solidFill>
                <a:schemeClr val="accent6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772816"/>
            <a:ext cx="7344816" cy="267765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https://</a:t>
            </a:r>
            <a:r>
              <a:rPr lang="pt-BR" sz="2400" dirty="0" smtClean="0">
                <a:hlinkClick r:id="rId5"/>
              </a:rPr>
              <a:t>www.youtube.com/watch?v=Y7gaJoRnLAY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http://www.infoescola.com/matematica/inequacao-exponencial</a:t>
            </a:r>
            <a:r>
              <a:rPr lang="pt-BR" sz="2400" dirty="0" smtClean="0">
                <a:hlinkClick r:id="rId6"/>
              </a:rPr>
              <a:t>/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http://</a:t>
            </a:r>
            <a:r>
              <a:rPr lang="pt-BR" sz="2400" dirty="0" smtClean="0">
                <a:hlinkClick r:id="rId7"/>
              </a:rPr>
              <a:t>www.gopem.com.br/apostilas/matematica/18.pdf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268760"/>
            <a:ext cx="7560840" cy="132343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Para resolvê-las, devemos lembrar que: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f(x) =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dirty="0" smtClean="0"/>
              <a:t> é crescente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se, e somente se, a &gt; 1.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10396" b="25640"/>
          <a:stretch>
            <a:fillRect/>
          </a:stretch>
        </p:blipFill>
        <p:spPr bwMode="auto">
          <a:xfrm>
            <a:off x="2483768" y="2924944"/>
            <a:ext cx="434416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96752"/>
            <a:ext cx="7632848" cy="62228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f(x) =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dirty="0" smtClean="0"/>
              <a:t> é decrescente em </a:t>
            </a:r>
            <a:r>
              <a:rPr lang="pt-BR" sz="2000" dirty="0" smtClean="0">
                <a:latin typeface="Castellar" pitchFamily="18" charset="0"/>
              </a:rPr>
              <a:t>R</a:t>
            </a:r>
            <a:r>
              <a:rPr lang="pt-BR" sz="2000" dirty="0" smtClean="0"/>
              <a:t> se, e somente se, 0 &lt; a &lt; 1.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734" b="31837"/>
          <a:stretch>
            <a:fillRect/>
          </a:stretch>
        </p:blipFill>
        <p:spPr bwMode="auto">
          <a:xfrm>
            <a:off x="2483768" y="2420888"/>
            <a:ext cx="4058610" cy="362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980728"/>
            <a:ext cx="7560840" cy="193899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Ou seja, se a &gt; 1, então: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baseline="30000" dirty="0" smtClean="0"/>
              <a:t>’</a:t>
            </a:r>
            <a:r>
              <a:rPr lang="pt-BR" sz="2000" dirty="0" smtClean="0"/>
              <a:t> &gt;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baseline="30000" dirty="0" smtClean="0"/>
              <a:t>”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 x’ &gt; x”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ym typeface="Symbol"/>
              </a:rPr>
              <a:t>Veja:</a:t>
            </a:r>
            <a:endParaRPr lang="pt-B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068960"/>
            <a:ext cx="4287019" cy="304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96752"/>
            <a:ext cx="7632848" cy="132343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>
                <a:sym typeface="Symbol"/>
              </a:rPr>
              <a:t> </a:t>
            </a:r>
            <a:r>
              <a:rPr lang="pt-BR" sz="2000" dirty="0" err="1" smtClean="0">
                <a:sym typeface="Symbol"/>
              </a:rPr>
              <a:t>a</a:t>
            </a:r>
            <a:r>
              <a:rPr lang="pt-BR" sz="2000" baseline="30000" dirty="0" err="1" smtClean="0">
                <a:sym typeface="Symbol"/>
              </a:rPr>
              <a:t>x</a:t>
            </a:r>
            <a:r>
              <a:rPr lang="pt-BR" sz="2000" baseline="30000" dirty="0" smtClean="0">
                <a:sym typeface="Symbol"/>
              </a:rPr>
              <a:t>’</a:t>
            </a:r>
            <a:r>
              <a:rPr lang="pt-BR" sz="2000" dirty="0" smtClean="0">
                <a:sym typeface="Symbol"/>
              </a:rPr>
              <a:t> &lt; </a:t>
            </a:r>
            <a:r>
              <a:rPr lang="pt-BR" sz="2000" dirty="0" err="1" smtClean="0">
                <a:sym typeface="Symbol"/>
              </a:rPr>
              <a:t>a</a:t>
            </a:r>
            <a:r>
              <a:rPr lang="pt-BR" sz="2000" baseline="30000" dirty="0" err="1" smtClean="0">
                <a:sym typeface="Symbol"/>
              </a:rPr>
              <a:t>x</a:t>
            </a:r>
            <a:r>
              <a:rPr lang="pt-BR" sz="2000" baseline="30000" dirty="0" smtClean="0">
                <a:sym typeface="Symbol"/>
              </a:rPr>
              <a:t>”</a:t>
            </a:r>
            <a:r>
              <a:rPr lang="pt-BR" sz="2000" dirty="0" smtClean="0">
                <a:sym typeface="Symbol"/>
              </a:rPr>
              <a:t>  x’ &lt; x”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ym typeface="Symbol"/>
              </a:rPr>
              <a:t>Veja: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b="7663"/>
          <a:stretch>
            <a:fillRect/>
          </a:stretch>
        </p:blipFill>
        <p:spPr bwMode="auto">
          <a:xfrm>
            <a:off x="2267744" y="2924944"/>
            <a:ext cx="45856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140968"/>
            <a:ext cx="4122937" cy="297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55576" y="980728"/>
            <a:ext cx="7632848" cy="193899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/>
              <a:t>Se 0 &lt; a &lt; 1, então: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baseline="30000" dirty="0" smtClean="0"/>
              <a:t>’</a:t>
            </a:r>
            <a:r>
              <a:rPr lang="pt-BR" sz="2000" dirty="0" smtClean="0"/>
              <a:t> &gt;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x</a:t>
            </a:r>
            <a:r>
              <a:rPr lang="pt-BR" sz="2000" baseline="30000" dirty="0" smtClean="0"/>
              <a:t>”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 x’ &lt; x”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ym typeface="Symbol"/>
              </a:rPr>
              <a:t>Veja: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96752"/>
            <a:ext cx="7560840" cy="122796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err="1" smtClean="0">
                <a:sym typeface="Symbol"/>
              </a:rPr>
              <a:t>a</a:t>
            </a:r>
            <a:r>
              <a:rPr lang="pt-BR" sz="2000" baseline="30000" dirty="0" err="1" smtClean="0">
                <a:sym typeface="Symbol"/>
              </a:rPr>
              <a:t>x</a:t>
            </a:r>
            <a:r>
              <a:rPr lang="pt-BR" sz="2000" baseline="30000" dirty="0" smtClean="0">
                <a:sym typeface="Symbol"/>
              </a:rPr>
              <a:t>’</a:t>
            </a:r>
            <a:r>
              <a:rPr lang="pt-BR" sz="2000" dirty="0" smtClean="0">
                <a:sym typeface="Symbol"/>
              </a:rPr>
              <a:t> &lt; </a:t>
            </a:r>
            <a:r>
              <a:rPr lang="pt-BR" sz="2000" dirty="0" err="1" smtClean="0">
                <a:sym typeface="Symbol"/>
              </a:rPr>
              <a:t>a</a:t>
            </a:r>
            <a:r>
              <a:rPr lang="pt-BR" sz="2000" baseline="30000" dirty="0" err="1" smtClean="0">
                <a:sym typeface="Symbol"/>
              </a:rPr>
              <a:t>x</a:t>
            </a:r>
            <a:r>
              <a:rPr lang="pt-BR" sz="2000" baseline="30000" dirty="0" smtClean="0">
                <a:sym typeface="Symbol"/>
              </a:rPr>
              <a:t>”</a:t>
            </a:r>
            <a:r>
              <a:rPr lang="pt-BR" sz="2000" dirty="0" smtClean="0">
                <a:sym typeface="Symbol"/>
              </a:rPr>
              <a:t>  x’ &gt; x”</a:t>
            </a:r>
            <a:endParaRPr lang="pt-BR" sz="2000" dirty="0" smtClean="0"/>
          </a:p>
          <a:p>
            <a:pPr>
              <a:lnSpc>
                <a:spcPct val="200000"/>
              </a:lnSpc>
            </a:pPr>
            <a:r>
              <a:rPr lang="pt-BR" sz="2000" dirty="0" smtClean="0"/>
              <a:t>Veja: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843" y="2708920"/>
            <a:ext cx="467741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971405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Inequações exponenciais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836712"/>
            <a:ext cx="5040560" cy="53245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Vejamos alguns exemplos.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Veja a resolução das inequações a seguir: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rgbClr val="FFFF00"/>
                </a:solidFill>
              </a:rPr>
              <a:t>3</a:t>
            </a:r>
            <a:r>
              <a:rPr lang="pt-BR" sz="2000" baseline="30000" dirty="0" smtClean="0">
                <a:solidFill>
                  <a:srgbClr val="FFFF00"/>
                </a:solidFill>
              </a:rPr>
              <a:t>4x − 2</a:t>
            </a:r>
            <a:r>
              <a:rPr lang="pt-BR" sz="2000" dirty="0" smtClean="0">
                <a:solidFill>
                  <a:srgbClr val="FFFF00"/>
                </a:solidFill>
              </a:rPr>
              <a:t> &lt; 3</a:t>
            </a:r>
            <a:r>
              <a:rPr lang="pt-BR" sz="2000" baseline="30000" dirty="0" smtClean="0">
                <a:solidFill>
                  <a:srgbClr val="FFFF00"/>
                </a:solidFill>
              </a:rPr>
              <a:t>2x + 8</a:t>
            </a:r>
            <a:endParaRPr lang="pt-BR" sz="2000" dirty="0" smtClean="0">
              <a:solidFill>
                <a:srgbClr val="FFFF00"/>
              </a:solidFill>
            </a:endParaRPr>
          </a:p>
          <a:p>
            <a:pPr marL="457200" indent="-457200"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Sendo a base maior que 1, temos:</a:t>
            </a:r>
          </a:p>
          <a:p>
            <a:pPr marL="457200" indent="-457200"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4x − 2 &lt; 2x + 8</a:t>
            </a:r>
          </a:p>
          <a:p>
            <a:pPr marL="457200" indent="-457200"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4x − 2x &lt; 8 + 2</a:t>
            </a:r>
          </a:p>
          <a:p>
            <a:pPr marL="457200" indent="-457200"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2x &lt; 10</a:t>
            </a:r>
          </a:p>
          <a:p>
            <a:pPr marL="457200" indent="-457200">
              <a:lnSpc>
                <a:spcPct val="200000"/>
              </a:lnSpc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          x &lt; 5</a:t>
            </a:r>
          </a:p>
          <a:p>
            <a:pPr marL="457200" indent="-457200" algn="ctr">
              <a:lnSpc>
                <a:spcPct val="200000"/>
              </a:lnSpc>
            </a:pP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</a:rPr>
              <a:t>S = {x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 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latin typeface="Castellar" pitchFamily="18" charset="0"/>
                <a:sym typeface="Symbol"/>
              </a:rPr>
              <a:t>R</a:t>
            </a:r>
            <a:r>
              <a:rPr lang="pt-BR" sz="2000" b="1" dirty="0" smtClean="0">
                <a:solidFill>
                  <a:schemeClr val="bg1">
                    <a:lumMod val="75000"/>
                  </a:schemeClr>
                </a:solidFill>
                <a:sym typeface="Symbol"/>
              </a:rPr>
              <a:t> | x &lt; 5}</a:t>
            </a:r>
            <a:endParaRPr lang="pt-B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987824" y="2204864"/>
            <a:ext cx="216024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9943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1470</Words>
  <Application>Microsoft Office PowerPoint</Application>
  <PresentationFormat>Apresentação na tela (4:3)</PresentationFormat>
  <Paragraphs>190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13</cp:revision>
  <dcterms:created xsi:type="dcterms:W3CDTF">2015-04-17T15:03:36Z</dcterms:created>
  <dcterms:modified xsi:type="dcterms:W3CDTF">2015-10-06T13:16:43Z</dcterms:modified>
</cp:coreProperties>
</file>