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0C7918B5-CD59-4FEF-B6A2-6C197A975E2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2947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3678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8DFD-AF9F-4C32-87FA-079E68F868E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69958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06351-ECDE-4A1E-9DC1-D883B3061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2602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AE08-33A7-4B44-A1D6-65C60D406A3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2781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5F3-90B3-47AD-AD9A-4A6C04022DD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59802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B782-EDA3-4040-890F-CE7205A51D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403782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17A7-DB9D-4EA8-ADA7-084B4B8FFD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086117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F839-5D3D-4AF6-9940-EEBBFB8058F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686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CE70-D449-4D26-88F9-C23EE3F108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8510749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21C7-B96D-486A-B5EF-3390ED488F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36448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B1432-3A8E-4DEA-8E37-BA150A6AAC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06225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CC18E-0834-42D4-B522-F626D5049B6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080214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C6C4E0A-7476-4818-BED8-1F5ED188BD8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www.youtube.com/watch?v=D687Qn4yAt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calculo.if.usp.br/funcoes/logaritmica/logaritmo/conceito_log.htm" TargetMode="External"/><Relationship Id="rId5" Type="http://schemas.openxmlformats.org/officeDocument/2006/relationships/hyperlink" Target="http://www.feg.unesp.br/extensao/teia/aulas/Ernesto19agosto-Logaritmo.pdf" TargetMode="Externa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835150" y="4292600"/>
            <a:ext cx="6302375" cy="2218172"/>
          </a:xfrm>
          <a:custGeom>
            <a:avLst/>
            <a:gdLst>
              <a:gd name="T0" fmla="*/ 3151080 w 21600"/>
              <a:gd name="T1" fmla="*/ 0 h 21600"/>
              <a:gd name="T2" fmla="*/ 6302160 w 21600"/>
              <a:gd name="T3" fmla="*/ 793620 h 21600"/>
              <a:gd name="T4" fmla="*/ 3151080 w 21600"/>
              <a:gd name="T5" fmla="*/ 1587240 h 21600"/>
              <a:gd name="T6" fmla="*/ 0 w 21600"/>
              <a:gd name="T7" fmla="*/ 7936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1º Ano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i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Logarítmo</a:t>
            </a:r>
            <a:r>
              <a:rPr 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: conceito</a:t>
            </a:r>
            <a:endParaRPr 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80728"/>
            <a:ext cx="7560840" cy="30777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</a:rPr>
              <a:t>Função logarítmica</a:t>
            </a:r>
            <a:r>
              <a:rPr lang="pt-BR" sz="2800" u="sng" dirty="0" smtClean="0">
                <a:solidFill>
                  <a:srgbClr val="0070C0"/>
                </a:solidFill>
              </a:rPr>
              <a:t> 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Consideremos a função exponencial x =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y</a:t>
            </a:r>
            <a:r>
              <a:rPr lang="pt-BR" sz="2000" dirty="0" smtClean="0"/>
              <a:t> (a </a:t>
            </a:r>
            <a:r>
              <a:rPr lang="pt-BR" sz="2000" dirty="0" smtClean="0">
                <a:sym typeface="Symbol"/>
              </a:rPr>
              <a:t> 0, a  1). O expoente y é um número relativo arbitrário, porém x será sempre positivo. Aplicando a definição: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y = </a:t>
            </a:r>
            <a:r>
              <a:rPr lang="pt-BR" sz="2000" dirty="0" err="1" smtClean="0">
                <a:sym typeface="Symbol"/>
              </a:rPr>
              <a:t>log</a:t>
            </a:r>
            <a:r>
              <a:rPr lang="pt-BR" sz="2000" baseline="-25000" dirty="0" err="1" smtClean="0">
                <a:sym typeface="Symbol"/>
              </a:rPr>
              <a:t>a</a:t>
            </a:r>
            <a:r>
              <a:rPr lang="pt-BR" sz="2000" dirty="0" smtClean="0">
                <a:sym typeface="Symbol"/>
              </a:rPr>
              <a:t> x</a:t>
            </a:r>
            <a:endParaRPr lang="pt-BR" sz="2000" dirty="0" smtClean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221088"/>
            <a:ext cx="2697371" cy="209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24744"/>
            <a:ext cx="7560840" cy="1877437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</a:rPr>
              <a:t>Sistemas de logaritmos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 conjunto dos logaritmos de determinados números, tomados em relação à certa base, denomina-se um sistema de logaritmos.</a:t>
            </a:r>
          </a:p>
        </p:txBody>
      </p:sp>
      <p:pic>
        <p:nvPicPr>
          <p:cNvPr id="5" name="Imagem 4" descr="image[33]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3356992"/>
            <a:ext cx="3886200" cy="24288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39752" y="5805264"/>
            <a:ext cx="4464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Obaricentrodamente</a:t>
            </a:r>
            <a:r>
              <a:rPr lang="pt-BR" sz="900" dirty="0" smtClean="0"/>
              <a:t>.blogspot.com.</a:t>
            </a:r>
            <a:r>
              <a:rPr lang="pt-BR" sz="900" dirty="0" err="1" smtClean="0"/>
              <a:t>br</a:t>
            </a:r>
            <a:r>
              <a:rPr lang="pt-BR" sz="900" dirty="0" smtClean="0"/>
              <a:t>/2011/08/</a:t>
            </a:r>
            <a:r>
              <a:rPr lang="pt-BR" sz="900" dirty="0" err="1" smtClean="0"/>
              <a:t>construcao-da-primeira-tabua</a:t>
            </a:r>
            <a:r>
              <a:rPr lang="pt-BR" sz="900" dirty="0" smtClean="0"/>
              <a:t>-de.html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484784"/>
            <a:ext cx="7488832" cy="360098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Entre a infinidade de valores possíveis para a base </a:t>
            </a:r>
            <a:r>
              <a:rPr lang="pt-BR" sz="2000" i="1" dirty="0" smtClean="0"/>
              <a:t>a</a:t>
            </a:r>
            <a:r>
              <a:rPr lang="pt-BR" sz="2000" dirty="0" smtClean="0"/>
              <a:t>, a Matemática só emprega, usualmente, dois:</a:t>
            </a:r>
          </a:p>
          <a:p>
            <a:pPr algn="just">
              <a:lnSpc>
                <a:spcPct val="150000"/>
              </a:lnSpc>
              <a:buAutoNum type="romanLcPeriod"/>
            </a:pPr>
            <a:r>
              <a:rPr lang="pt-BR" sz="2000" dirty="0" smtClean="0"/>
              <a:t> </a:t>
            </a:r>
            <a:r>
              <a:rPr lang="pt-BR" sz="2000" i="1" dirty="0" smtClean="0"/>
              <a:t>a</a:t>
            </a:r>
            <a:r>
              <a:rPr lang="pt-BR" sz="2000" dirty="0" smtClean="0"/>
              <a:t> = 10, logaritmos-vulgares ou logaritmos decimais ou, ainda, logaritmos de </a:t>
            </a:r>
            <a:r>
              <a:rPr lang="pt-BR" sz="2000" dirty="0" err="1" smtClean="0"/>
              <a:t>Briggs</a:t>
            </a:r>
            <a:r>
              <a:rPr lang="pt-BR" sz="2000" dirty="0" smtClean="0"/>
              <a:t>. A equação exponencial correspondente é y = 10</a:t>
            </a:r>
            <a:r>
              <a:rPr lang="pt-BR" sz="2000" baseline="30000" dirty="0" smtClean="0"/>
              <a:t>x</a:t>
            </a:r>
            <a:r>
              <a:rPr lang="pt-BR" sz="2000" dirty="0" smtClean="0"/>
              <a:t>. Denotaremos os logaritmos decimais pela notação </a:t>
            </a:r>
            <a:r>
              <a:rPr lang="pt-BR" sz="2000" dirty="0" err="1" smtClean="0"/>
              <a:t>log</a:t>
            </a:r>
            <a:r>
              <a:rPr lang="pt-BR" sz="2000" dirty="0" smtClean="0"/>
              <a:t>, simplesmente. Então: </a:t>
            </a:r>
          </a:p>
          <a:p>
            <a:pPr marL="342900" indent="-342900" algn="ctr">
              <a:lnSpc>
                <a:spcPct val="150000"/>
              </a:lnSpc>
            </a:pPr>
            <a:r>
              <a:rPr lang="pt-BR" sz="2000" dirty="0" smtClean="0"/>
              <a:t>x = log</a:t>
            </a:r>
            <a:r>
              <a:rPr lang="pt-BR" sz="2000" baseline="-25000" dirty="0" smtClean="0"/>
              <a:t>10</a:t>
            </a:r>
            <a:r>
              <a:rPr lang="pt-BR" sz="2000" dirty="0" smtClean="0"/>
              <a:t> y = </a:t>
            </a:r>
            <a:r>
              <a:rPr lang="pt-BR" sz="2000" dirty="0" err="1" smtClean="0"/>
              <a:t>log</a:t>
            </a:r>
            <a:r>
              <a:rPr lang="pt-BR" sz="2000" dirty="0" smtClean="0"/>
              <a:t> y</a:t>
            </a:r>
            <a:r>
              <a:rPr lang="pt-BR" sz="2000" dirty="0" smtClean="0">
                <a:latin typeface="Monotype Corsiva" pitchFamily="66" charset="0"/>
              </a:rPr>
              <a:t>.</a:t>
            </a:r>
            <a:endParaRPr lang="pt-BR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052736"/>
            <a:ext cx="7632848" cy="466281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ii. a = </a:t>
            </a:r>
            <a:r>
              <a:rPr lang="pt-BR" sz="2600" dirty="0" smtClean="0">
                <a:latin typeface="Monotype Corsiva" pitchFamily="66" charset="0"/>
              </a:rPr>
              <a:t>e</a:t>
            </a:r>
            <a:r>
              <a:rPr lang="pt-BR" sz="2000" dirty="0" smtClean="0">
                <a:latin typeface="Monotype Corsiva" pitchFamily="66" charset="0"/>
              </a:rPr>
              <a:t>,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sendo </a:t>
            </a:r>
            <a:r>
              <a:rPr lang="pt-BR" sz="2600" dirty="0" smtClean="0">
                <a:latin typeface="Monotype Corsiva" pitchFamily="66" charset="0"/>
              </a:rPr>
              <a:t>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um número irracional que vale aproximadamente</a:t>
            </a:r>
            <a:r>
              <a:rPr lang="pt-BR" sz="2000" dirty="0" smtClean="0">
                <a:latin typeface="Monotype Corsiva" pitchFamily="66" charset="0"/>
              </a:rPr>
              <a:t> </a:t>
            </a:r>
            <a:r>
              <a:rPr lang="pt-BR" sz="2600" dirty="0" smtClean="0">
                <a:latin typeface="Monotype Corsiva" pitchFamily="66" charset="0"/>
              </a:rPr>
              <a:t>e</a:t>
            </a:r>
            <a:r>
              <a:rPr lang="pt-BR" sz="2000" dirty="0" smtClean="0">
                <a:latin typeface="Monotype Corsiva" pitchFamily="66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= 2,718281828459045... e corresponde ao sistema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neperiano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(sistema natural, sistema hiperbólico) exclusivamente empregado nas investigações teóricas.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 equação exponencial correspondente será y = </a:t>
            </a:r>
            <a:r>
              <a:rPr lang="pt-BR" sz="2600" dirty="0" smtClean="0">
                <a:latin typeface="Monotype Corsiva" pitchFamily="66" charset="0"/>
              </a:rPr>
              <a:t>e</a:t>
            </a:r>
            <a:r>
              <a:rPr lang="pt-BR" sz="2000" baseline="30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Denotam-se os logaritmos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neperianos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correntemente, pela notação </a:t>
            </a:r>
            <a:r>
              <a:rPr lang="pt-BR" sz="2000" dirty="0" err="1" smtClean="0">
                <a:latin typeface="Monotype Corsiva" pitchFamily="66" charset="0"/>
                <a:cs typeface="Arial" pitchFamily="34" charset="0"/>
              </a:rPr>
              <a:t>ln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Assim: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x =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log</a:t>
            </a:r>
            <a:r>
              <a:rPr lang="pt-BR" sz="2600" baseline="-25000" dirty="0" err="1" smtClean="0">
                <a:latin typeface="Monotype Corsiva" pitchFamily="66" charset="0"/>
              </a:rPr>
              <a:t>e</a:t>
            </a:r>
            <a:r>
              <a:rPr lang="pt-BR" sz="2000" dirty="0" smtClean="0">
                <a:latin typeface="Monotype Corsiva" pitchFamily="66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pt-BR" sz="2000" dirty="0" err="1" smtClean="0">
                <a:latin typeface="Monotype Corsiva" pitchFamily="66" charset="0"/>
                <a:cs typeface="Arial" pitchFamily="34" charset="0"/>
              </a:rPr>
              <a:t>ln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y.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764704"/>
            <a:ext cx="7632848" cy="53091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Atividades resolvidas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1) Calcule pela definição de logaritmo.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128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8 </a:t>
            </a:r>
            <a:r>
              <a:rPr lang="pt-BR" sz="2000" dirty="0" smtClean="0"/>
              <a:t>16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25</a:t>
            </a:r>
            <a:r>
              <a:rPr lang="pt-BR" sz="2000" dirty="0" smtClean="0"/>
              <a:t> 0,008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243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10</a:t>
            </a:r>
            <a:r>
              <a:rPr lang="pt-BR" sz="2000" dirty="0" smtClean="0"/>
              <a:t> 0,0001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0,5</a:t>
            </a:r>
            <a:r>
              <a:rPr lang="pt-BR" sz="2000" dirty="0" smtClean="0"/>
              <a:t> 8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0,2</a:t>
            </a:r>
            <a:r>
              <a:rPr lang="pt-BR" sz="2000" dirty="0" smtClean="0"/>
              <a:t> 0,0016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11</a:t>
            </a:r>
            <a:r>
              <a:rPr lang="pt-BR" sz="2000" dirty="0" smtClean="0"/>
              <a:t> 1331</a:t>
            </a: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836712"/>
            <a:ext cx="7632848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a)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128 = x</a:t>
            </a:r>
          </a:p>
          <a:p>
            <a:pPr marL="457200" indent="-4572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2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128</a:t>
            </a:r>
          </a:p>
          <a:p>
            <a:pPr marL="457200" indent="-4572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2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7</a:t>
            </a:r>
          </a:p>
          <a:p>
            <a:pPr marL="457200" indent="-4572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                                        </a:t>
            </a:r>
            <a:r>
              <a:rPr lang="pt-BR" sz="2000" b="1" dirty="0" smtClean="0">
                <a:solidFill>
                  <a:srgbClr val="FF0000"/>
                </a:solidFill>
              </a:rPr>
              <a:t>x = 7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b)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8</a:t>
            </a:r>
            <a:r>
              <a:rPr lang="pt-BR" sz="2000" dirty="0" smtClean="0">
                <a:solidFill>
                  <a:srgbClr val="FF0000"/>
                </a:solidFill>
              </a:rPr>
              <a:t> 16 = x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8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16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(2</a:t>
            </a:r>
            <a:r>
              <a:rPr lang="pt-BR" sz="2000" baseline="30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2</a:t>
            </a:r>
            <a:r>
              <a:rPr lang="pt-BR" sz="2000" baseline="30000" dirty="0" smtClean="0">
                <a:solidFill>
                  <a:srgbClr val="FF0000"/>
                </a:solidFill>
              </a:rPr>
              <a:t>3x</a:t>
            </a:r>
            <a:r>
              <a:rPr lang="pt-BR" sz="2000" dirty="0" smtClean="0">
                <a:solidFill>
                  <a:srgbClr val="FF0000"/>
                </a:solidFill>
              </a:rPr>
              <a:t>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3x = 4         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            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x = 4/3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764704"/>
            <a:ext cx="7560840" cy="526297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c)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25</a:t>
            </a:r>
            <a:r>
              <a:rPr lang="pt-BR" sz="2000" dirty="0" smtClean="0">
                <a:solidFill>
                  <a:srgbClr val="FF0000"/>
                </a:solidFill>
              </a:rPr>
              <a:t> 0,008 = x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25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0,008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25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3200" baseline="-25000" dirty="0" smtClean="0">
                <a:solidFill>
                  <a:srgbClr val="FF0000"/>
                </a:solidFill>
              </a:rPr>
              <a:t>=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u="sng" dirty="0" smtClean="0">
                <a:solidFill>
                  <a:srgbClr val="FF0000"/>
                </a:solidFill>
              </a:rPr>
              <a:t>     8     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1 000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(5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3200" baseline="-25000" dirty="0" smtClean="0">
                <a:solidFill>
                  <a:srgbClr val="FF0000"/>
                </a:solidFill>
              </a:rPr>
              <a:t>=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u="sng" dirty="0" smtClean="0">
                <a:solidFill>
                  <a:srgbClr val="FF0000"/>
                </a:solidFill>
              </a:rPr>
              <a:t>   1   </a:t>
            </a:r>
            <a:r>
              <a:rPr lang="pt-BR" sz="2000" dirty="0" smtClean="0">
                <a:solidFill>
                  <a:srgbClr val="FF0000"/>
                </a:solidFill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125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5</a:t>
            </a:r>
            <a:r>
              <a:rPr lang="pt-BR" sz="2000" baseline="30000" dirty="0" smtClean="0">
                <a:solidFill>
                  <a:srgbClr val="FF0000"/>
                </a:solidFill>
              </a:rPr>
              <a:t>2x</a:t>
            </a:r>
            <a:r>
              <a:rPr lang="pt-BR" sz="2000" dirty="0" smtClean="0">
                <a:solidFill>
                  <a:srgbClr val="FF0000"/>
                </a:solidFill>
              </a:rPr>
              <a:t> = 5</a:t>
            </a:r>
            <a:r>
              <a:rPr lang="pt-BR" sz="2000" baseline="30000" dirty="0" smtClean="0">
                <a:solidFill>
                  <a:srgbClr val="FF0000"/>
                </a:solidFill>
              </a:rPr>
              <a:t>−3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2x = − 3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x </a:t>
            </a:r>
            <a:r>
              <a:rPr lang="pt-BR" sz="3200" b="1" baseline="-25000" dirty="0" smtClean="0">
                <a:solidFill>
                  <a:srgbClr val="FF0000"/>
                </a:solidFill>
              </a:rPr>
              <a:t>=</a:t>
            </a:r>
            <a:r>
              <a:rPr lang="pt-BR" sz="2000" b="1" dirty="0" smtClean="0">
                <a:solidFill>
                  <a:srgbClr val="FF0000"/>
                </a:solidFill>
              </a:rPr>
              <a:t> _  </a:t>
            </a:r>
            <a:r>
              <a:rPr lang="pt-BR" sz="2000" b="1" u="sng" dirty="0" smtClean="0">
                <a:solidFill>
                  <a:srgbClr val="FF0000"/>
                </a:solidFill>
              </a:rPr>
              <a:t> 3 </a:t>
            </a:r>
            <a:r>
              <a:rPr lang="pt-BR" sz="2000" b="1" dirty="0" smtClean="0">
                <a:solidFill>
                  <a:srgbClr val="FF0000"/>
                </a:solidFill>
              </a:rPr>
              <a:t> .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         2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836712"/>
            <a:ext cx="7632848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d)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243 = x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3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243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3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3</a:t>
            </a:r>
            <a:r>
              <a:rPr lang="pt-BR" sz="2000" baseline="30000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x = 5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e)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10</a:t>
            </a:r>
            <a:r>
              <a:rPr lang="pt-BR" sz="2000" dirty="0" smtClean="0">
                <a:solidFill>
                  <a:srgbClr val="FF0000"/>
                </a:solidFill>
              </a:rPr>
              <a:t> 0,0001 = x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10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0,0001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10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10</a:t>
            </a:r>
            <a:r>
              <a:rPr lang="pt-BR" sz="2000" baseline="30000" dirty="0" smtClean="0">
                <a:solidFill>
                  <a:srgbClr val="FF0000"/>
                </a:solidFill>
              </a:rPr>
              <a:t>−4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x = − 4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484784"/>
            <a:ext cx="7560840" cy="37856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f)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0,5</a:t>
            </a:r>
            <a:r>
              <a:rPr lang="pt-BR" sz="2000" dirty="0" smtClean="0">
                <a:solidFill>
                  <a:srgbClr val="FF0000"/>
                </a:solidFill>
              </a:rPr>
              <a:t> 8 = x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0,5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8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(1/2)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(2</a:t>
            </a:r>
            <a:r>
              <a:rPr lang="pt-BR" sz="2000" baseline="30000" dirty="0" smtClean="0">
                <a:solidFill>
                  <a:srgbClr val="FF0000"/>
                </a:solidFill>
              </a:rPr>
              <a:t>−1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2</a:t>
            </a:r>
            <a:r>
              <a:rPr lang="pt-BR" sz="2000" baseline="30000" dirty="0" smtClean="0">
                <a:solidFill>
                  <a:srgbClr val="FF0000"/>
                </a:solidFill>
              </a:rPr>
              <a:t>−x</a:t>
            </a:r>
            <a:r>
              <a:rPr lang="pt-BR" sz="2000" dirty="0" smtClean="0">
                <a:solidFill>
                  <a:srgbClr val="FF0000"/>
                </a:solidFill>
              </a:rPr>
              <a:t>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− x = 3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     x = − 3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340768"/>
            <a:ext cx="7560840" cy="384720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g) log0,2 0,0016 = x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(0,2)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0,0016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</a:t>
            </a:r>
            <a:r>
              <a:rPr lang="pt-BR" sz="2000" u="sng" dirty="0" smtClean="0">
                <a:solidFill>
                  <a:srgbClr val="FF0000"/>
                </a:solidFill>
              </a:rPr>
              <a:t> 2 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3200" baseline="-25000" dirty="0" smtClean="0">
                <a:solidFill>
                  <a:srgbClr val="FF0000"/>
                </a:solidFill>
              </a:rPr>
              <a:t>=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u="sng" dirty="0" smtClean="0">
                <a:solidFill>
                  <a:srgbClr val="FF0000"/>
                </a:solidFill>
              </a:rPr>
              <a:t>     16    </a:t>
            </a:r>
            <a:r>
              <a:rPr lang="pt-BR" sz="2000" dirty="0" smtClean="0">
                <a:solidFill>
                  <a:srgbClr val="FF0000"/>
                </a:solidFill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10        10 000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</a:t>
            </a:r>
            <a:r>
              <a:rPr lang="pt-BR" sz="2000" u="sng" dirty="0" smtClean="0">
                <a:solidFill>
                  <a:srgbClr val="FF0000"/>
                </a:solidFill>
              </a:rPr>
              <a:t> 2 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3200" baseline="-25000" dirty="0" smtClean="0">
                <a:solidFill>
                  <a:srgbClr val="FF0000"/>
                </a:solidFill>
              </a:rPr>
              <a:t>=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u="sng" dirty="0" smtClean="0">
                <a:solidFill>
                  <a:srgbClr val="FF0000"/>
                </a:solidFill>
              </a:rPr>
              <a:t> 2 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baseline="30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10        10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x = 4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60840" cy="443198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</a:rPr>
              <a:t>Um resumo da história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Cálculos que aprendemos nos anos iniciais da escola não eram do conhecimento de todos alguns séculos atrás. Por exemplo, na Europa do século XVII as operações de multiplicar e dividir só eram ensinadas nas universidades e com técnicas bem diferentes das que utilizamos hoje.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No entanto, as grandes navegações, que buscavam novas terras e mercados, exigiram cálculos mais precisos e rápidos.</a:t>
            </a:r>
            <a:endParaRPr lang="pt-BR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473165"/>
            <a:ext cx="7488832" cy="33239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h)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11</a:t>
            </a:r>
            <a:r>
              <a:rPr lang="pt-BR" sz="2000" dirty="0" smtClean="0">
                <a:solidFill>
                  <a:srgbClr val="FF0000"/>
                </a:solidFill>
              </a:rPr>
              <a:t> 1331 = x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11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1331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11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11</a:t>
            </a:r>
            <a:r>
              <a:rPr lang="pt-BR" sz="2000" baseline="30000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x = 3</a:t>
            </a:r>
          </a:p>
          <a:p>
            <a:pPr algn="ctr">
              <a:lnSpc>
                <a:spcPct val="150000"/>
              </a:lnSpc>
            </a:pPr>
            <a:endParaRPr lang="pt-BR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484784"/>
            <a:ext cx="7560840" cy="37856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2) Determine x para que estejam definidos: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(x – 2)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baseline="-25000" dirty="0" smtClean="0"/>
              <a:t>-2</a:t>
            </a:r>
            <a:r>
              <a:rPr lang="pt-BR" sz="2000" dirty="0" smtClean="0"/>
              <a:t> 3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baseline="-25000" dirty="0" smtClean="0"/>
              <a:t>-2</a:t>
            </a:r>
            <a:r>
              <a:rPr lang="pt-BR" sz="2000" dirty="0" smtClean="0"/>
              <a:t> (4 – x)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endParaRPr lang="pt-BR" sz="2000" dirty="0" smtClean="0"/>
          </a:p>
          <a:p>
            <a:pPr marL="457200" indent="-4572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a) Por definição o </a:t>
            </a:r>
            <a:r>
              <a:rPr lang="pt-BR" sz="2000" dirty="0" err="1" smtClean="0">
                <a:solidFill>
                  <a:srgbClr val="FF0000"/>
                </a:solidFill>
              </a:rPr>
              <a:t>logaritmando</a:t>
            </a:r>
            <a:r>
              <a:rPr lang="pt-BR" sz="2000" dirty="0" smtClean="0">
                <a:solidFill>
                  <a:srgbClr val="FF0000"/>
                </a:solidFill>
              </a:rPr>
              <a:t> deve ser positivo, portanto:</a:t>
            </a:r>
          </a:p>
          <a:p>
            <a:pPr marL="457200" indent="-4572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x − 2 &gt; 0</a:t>
            </a:r>
          </a:p>
          <a:p>
            <a:pPr marL="457200" indent="-4572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      </a:t>
            </a:r>
            <a:r>
              <a:rPr lang="pt-BR" sz="2000" b="1" dirty="0" smtClean="0">
                <a:solidFill>
                  <a:srgbClr val="FF0000"/>
                </a:solidFill>
              </a:rPr>
              <a:t>x &gt; 2</a:t>
            </a: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484784"/>
            <a:ext cx="7632848" cy="37856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b) Por definição a base deve ser positiva e diferente de 1, portanto: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x − 2 &gt; 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     </a:t>
            </a:r>
            <a:r>
              <a:rPr lang="pt-BR" sz="2000" b="1" dirty="0" smtClean="0">
                <a:solidFill>
                  <a:srgbClr val="FF0000"/>
                </a:solidFill>
              </a:rPr>
              <a:t>x &gt; 2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     e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x − 2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 1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                            x  1 + 2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                            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x  3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052736"/>
            <a:ext cx="7632848" cy="480131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c) Por definição o </a:t>
            </a:r>
            <a:r>
              <a:rPr lang="pt-BR" dirty="0" err="1" smtClean="0">
                <a:solidFill>
                  <a:srgbClr val="FF0000"/>
                </a:solidFill>
              </a:rPr>
              <a:t>logaritmando</a:t>
            </a:r>
            <a:r>
              <a:rPr lang="pt-BR" dirty="0" smtClean="0">
                <a:solidFill>
                  <a:srgbClr val="FF0000"/>
                </a:solidFill>
              </a:rPr>
              <a:t> e a base devem ser positivos e, ainda, a base deve ser diferente de 1, portanto: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                                              4 − x &gt; 0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                                                 − x &gt; − 4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                                                    x &lt; 4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                                                  x − 2 &gt; 0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                                                    x &gt; 2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                                                         e 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                                                  x − 2 </a:t>
            </a:r>
            <a:r>
              <a:rPr lang="pt-BR" dirty="0" smtClean="0">
                <a:solidFill>
                  <a:srgbClr val="FF0000"/>
                </a:solidFill>
                <a:sym typeface="Symbol"/>
              </a:rPr>
              <a:t> 1</a:t>
            </a:r>
          </a:p>
          <a:p>
            <a:r>
              <a:rPr lang="pt-BR" dirty="0" smtClean="0">
                <a:solidFill>
                  <a:srgbClr val="FF0000"/>
                </a:solidFill>
                <a:sym typeface="Symbol"/>
              </a:rPr>
              <a:t>                                                        x  1 + 2</a:t>
            </a:r>
          </a:p>
          <a:p>
            <a:r>
              <a:rPr lang="pt-BR" dirty="0" smtClean="0">
                <a:solidFill>
                  <a:srgbClr val="FF0000"/>
                </a:solidFill>
                <a:sym typeface="Symbol"/>
              </a:rPr>
              <a:t>                                                        x  3</a:t>
            </a:r>
          </a:p>
          <a:p>
            <a:endParaRPr lang="pt-BR" dirty="0" smtClean="0">
              <a:solidFill>
                <a:srgbClr val="FF0000"/>
              </a:solidFill>
              <a:sym typeface="Symbol"/>
            </a:endParaRPr>
          </a:p>
          <a:p>
            <a:r>
              <a:rPr lang="pt-BR" dirty="0" smtClean="0">
                <a:solidFill>
                  <a:srgbClr val="FF0000"/>
                </a:solidFill>
                <a:sym typeface="Symbol"/>
              </a:rPr>
              <a:t>Logo: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  <a:sym typeface="Symbol"/>
              </a:rPr>
              <a:t>2 &lt; x &lt; 4 e x  3</a:t>
            </a:r>
            <a:endParaRPr lang="pt-B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60840" cy="4431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 smtClean="0">
                <a:solidFill>
                  <a:srgbClr val="FFFF00"/>
                </a:solidFill>
              </a:rPr>
              <a:t>Atividades Propostas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1) Calcule pela definição de logaritmo.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5</a:t>
            </a:r>
            <a:r>
              <a:rPr lang="pt-BR" sz="2000" dirty="0" smtClean="0">
                <a:solidFill>
                  <a:schemeClr val="bg1"/>
                </a:solidFill>
              </a:rPr>
              <a:t> 625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3</a:t>
            </a:r>
            <a:r>
              <a:rPr lang="pt-BR" sz="2000" dirty="0" smtClean="0">
                <a:solidFill>
                  <a:schemeClr val="bg1"/>
                </a:solidFill>
              </a:rPr>
              <a:t> 729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2</a:t>
            </a:r>
            <a:r>
              <a:rPr lang="pt-BR" sz="2000" dirty="0" smtClean="0">
                <a:solidFill>
                  <a:schemeClr val="bg1"/>
                </a:solidFill>
              </a:rPr>
              <a:t> 512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10</a:t>
            </a:r>
            <a:r>
              <a:rPr lang="pt-BR" sz="2000" dirty="0" smtClean="0">
                <a:solidFill>
                  <a:schemeClr val="bg1"/>
                </a:solidFill>
              </a:rPr>
              <a:t> 100 000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0,5</a:t>
            </a:r>
            <a:r>
              <a:rPr lang="pt-BR" sz="2000" dirty="0" smtClean="0">
                <a:solidFill>
                  <a:schemeClr val="bg1"/>
                </a:solidFill>
              </a:rPr>
              <a:t> 64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0,1</a:t>
            </a:r>
            <a:r>
              <a:rPr lang="pt-BR" sz="2000" dirty="0" smtClean="0">
                <a:solidFill>
                  <a:schemeClr val="bg1"/>
                </a:solidFill>
              </a:rPr>
              <a:t> 0,001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412776"/>
            <a:ext cx="7632848" cy="240065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2) Determine x para que estejam definidos: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chemeClr val="bg1"/>
                </a:solidFill>
              </a:rPr>
              <a:t>log</a:t>
            </a:r>
            <a:r>
              <a:rPr lang="pt-BR" sz="2000" dirty="0" smtClean="0">
                <a:solidFill>
                  <a:schemeClr val="bg1"/>
                </a:solidFill>
              </a:rPr>
              <a:t> (2x + 8)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err="1" smtClean="0">
                <a:solidFill>
                  <a:schemeClr val="bg1"/>
                </a:solidFill>
              </a:rPr>
              <a:t>x</a:t>
            </a:r>
            <a:r>
              <a:rPr lang="pt-BR" sz="2000" dirty="0" smtClean="0">
                <a:solidFill>
                  <a:schemeClr val="bg1"/>
                </a:solidFill>
              </a:rPr>
              <a:t> (x</a:t>
            </a:r>
            <a:r>
              <a:rPr lang="pt-BR" sz="2000" baseline="30000" dirty="0" smtClean="0">
                <a:solidFill>
                  <a:schemeClr val="bg1"/>
                </a:solidFill>
              </a:rPr>
              <a:t>2</a:t>
            </a:r>
            <a:r>
              <a:rPr lang="pt-BR" sz="2000" dirty="0" smtClean="0">
                <a:solidFill>
                  <a:schemeClr val="bg1"/>
                </a:solidFill>
              </a:rPr>
              <a:t> − 3x − 4)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(3x-6)</a:t>
            </a:r>
            <a:r>
              <a:rPr lang="pt-BR" sz="2000" dirty="0" smtClean="0">
                <a:solidFill>
                  <a:schemeClr val="bg1"/>
                </a:solidFill>
              </a:rPr>
              <a:t> 15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(5x+35)</a:t>
            </a:r>
            <a:r>
              <a:rPr lang="pt-BR" sz="2000" dirty="0" smtClean="0">
                <a:solidFill>
                  <a:schemeClr val="bg1"/>
                </a:solidFill>
              </a:rPr>
              <a:t> (4x − 8)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059832" y="980728"/>
            <a:ext cx="2232248" cy="461665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LINKS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9592" y="1772816"/>
            <a:ext cx="7344816" cy="304698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hlinkClick r:id="rId5"/>
              </a:rPr>
              <a:t>http://</a:t>
            </a:r>
            <a:r>
              <a:rPr lang="pt-BR" sz="2400" dirty="0" smtClean="0">
                <a:hlinkClick r:id="rId5"/>
              </a:rPr>
              <a:t>www.feg.unesp.br/extensao/teia/aulas/Ernesto19agosto-Logaritmo.pdf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6"/>
              </a:rPr>
              <a:t>http://</a:t>
            </a:r>
            <a:r>
              <a:rPr lang="pt-BR" sz="2400" dirty="0" smtClean="0">
                <a:hlinkClick r:id="rId6"/>
              </a:rPr>
              <a:t>ecalculo.if.usp.br/funcoes/logaritmica/logaritmo/conceito_log.htm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7"/>
              </a:rPr>
              <a:t>https://</a:t>
            </a:r>
            <a:r>
              <a:rPr lang="pt-BR" sz="2400" dirty="0" smtClean="0">
                <a:hlinkClick r:id="rId7"/>
              </a:rPr>
              <a:t>www.youtube.com/watch?v=D687Qn4yAtM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80728"/>
            <a:ext cx="7560840" cy="1415772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</a:rPr>
              <a:t>O surgimento dos logaritmos</a:t>
            </a:r>
          </a:p>
          <a:p>
            <a:pPr algn="just"/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 aparecimento dos logaritmos ocorreu no começo do século XVII.</a:t>
            </a:r>
            <a:endParaRPr lang="pt-BR" sz="2000" dirty="0"/>
          </a:p>
        </p:txBody>
      </p:sp>
      <p:pic>
        <p:nvPicPr>
          <p:cNvPr id="5" name="Imagem 4" descr="RI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2996952"/>
            <a:ext cx="3810000" cy="25622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39752" y="5589240"/>
            <a:ext cx="4608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Mestresdahistoria</a:t>
            </a:r>
            <a:r>
              <a:rPr lang="pt-BR" sz="900" dirty="0" smtClean="0"/>
              <a:t>.blogspot.com.</a:t>
            </a:r>
            <a:r>
              <a:rPr lang="pt-BR" sz="900" dirty="0" err="1" smtClean="0"/>
              <a:t>br</a:t>
            </a:r>
            <a:r>
              <a:rPr lang="pt-BR" sz="900" dirty="0" smtClean="0"/>
              <a:t>/2010/10/</a:t>
            </a:r>
            <a:r>
              <a:rPr lang="pt-BR" sz="900" dirty="0" err="1" smtClean="0"/>
              <a:t>terceiro-ano-cndl-quarto</a:t>
            </a:r>
            <a:r>
              <a:rPr lang="pt-BR" sz="900" dirty="0" smtClean="0"/>
              <a:t>-bimestre_16.html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628800"/>
            <a:ext cx="7488832" cy="1477328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A ideia básica era substituir operações mais complicadas, como multiplicação e divisão, por operações mais simples, como adição e subtração. 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95736" y="4149080"/>
            <a:ext cx="475252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FF0000"/>
                </a:solidFill>
              </a:rPr>
              <a:t>X ∙ Y      </a:t>
            </a:r>
            <a:r>
              <a:rPr lang="pt-BR" sz="36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pt-BR" sz="3600" dirty="0" smtClean="0">
                <a:solidFill>
                  <a:srgbClr val="FF0000"/>
                </a:solidFill>
              </a:rPr>
              <a:t>       x + y</a:t>
            </a:r>
          </a:p>
          <a:p>
            <a:pPr algn="ctr"/>
            <a:r>
              <a:rPr lang="pt-BR" sz="3600" dirty="0" smtClean="0">
                <a:solidFill>
                  <a:srgbClr val="FF0000"/>
                </a:solidFill>
              </a:rPr>
              <a:t>X : Y      </a:t>
            </a:r>
            <a:r>
              <a:rPr lang="pt-BR" sz="3600" dirty="0" smtClean="0">
                <a:solidFill>
                  <a:srgbClr val="FF0000"/>
                </a:solidFill>
                <a:sym typeface="Symbol"/>
              </a:rPr>
              <a:t>  </a:t>
            </a:r>
            <a:r>
              <a:rPr lang="pt-BR" sz="3600" dirty="0" smtClean="0">
                <a:solidFill>
                  <a:srgbClr val="FF0000"/>
                </a:solidFill>
              </a:rPr>
              <a:t>     x – y 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60840" cy="142032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Os principais inventores dos logaritmos foram o suíço </a:t>
            </a:r>
            <a:r>
              <a:rPr lang="pt-BR" sz="2000" dirty="0" err="1" smtClean="0"/>
              <a:t>Joost</a:t>
            </a:r>
            <a:r>
              <a:rPr lang="pt-BR" sz="2000" dirty="0" smtClean="0"/>
              <a:t> </a:t>
            </a:r>
            <a:r>
              <a:rPr lang="pt-BR" sz="2000" dirty="0" err="1" smtClean="0"/>
              <a:t>Biirgi</a:t>
            </a:r>
            <a:r>
              <a:rPr lang="pt-BR" sz="2000" dirty="0" smtClean="0"/>
              <a:t> (1552-1632) e o escocês John </a:t>
            </a:r>
            <a:r>
              <a:rPr lang="pt-BR" sz="2000" dirty="0" err="1" smtClean="0"/>
              <a:t>Napier</a:t>
            </a:r>
            <a:r>
              <a:rPr lang="pt-BR" sz="2000" dirty="0" smtClean="0"/>
              <a:t> (1550-1617), cujos trabalhos foram realizados isoladamente.</a:t>
            </a:r>
            <a:endParaRPr lang="pt-BR" sz="2000" dirty="0"/>
          </a:p>
        </p:txBody>
      </p:sp>
      <p:pic>
        <p:nvPicPr>
          <p:cNvPr id="5" name="Imagem 4" descr="napier_joh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2975734"/>
            <a:ext cx="2592288" cy="3153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131840" y="6093296"/>
            <a:ext cx="3168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John </a:t>
            </a:r>
            <a:r>
              <a:rPr lang="pt-BR" dirty="0" err="1" smtClean="0"/>
              <a:t>Napier</a:t>
            </a:r>
            <a:endParaRPr lang="pt-BR" dirty="0" smtClean="0"/>
          </a:p>
          <a:p>
            <a:pPr algn="ctr"/>
            <a:r>
              <a:rPr lang="pt-BR" sz="900" dirty="0" smtClean="0"/>
              <a:t>www.thocp.net/biographies/napier_john.html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196752"/>
            <a:ext cx="7632848" cy="1938992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Em 1935, para comparar os tamanhos relativos dos sismos, Charles F. Richter, </a:t>
            </a:r>
            <a:r>
              <a:rPr lang="pt-BR" sz="2000" dirty="0" err="1" smtClean="0"/>
              <a:t>sismólogo</a:t>
            </a:r>
            <a:r>
              <a:rPr lang="pt-BR" sz="2000" dirty="0" smtClean="0"/>
              <a:t> americano, formulou uma escala de magnitude baseada na amplitude dos registros das estações sismológicas. </a:t>
            </a:r>
            <a:endParaRPr lang="pt-BR" sz="2000" dirty="0"/>
          </a:p>
        </p:txBody>
      </p:sp>
      <p:pic>
        <p:nvPicPr>
          <p:cNvPr id="5" name="Imagem 4" descr="cfrich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3429000"/>
            <a:ext cx="2438400" cy="24262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627784" y="5877272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Charles F. Richter</a:t>
            </a:r>
          </a:p>
          <a:p>
            <a:pPr algn="ctr"/>
            <a:r>
              <a:rPr lang="pt-BR" sz="900" dirty="0" smtClean="0"/>
              <a:t>www.seismosoc.org/awards/richter_award.</a:t>
            </a:r>
            <a:r>
              <a:rPr lang="pt-BR" sz="900" dirty="0" err="1" smtClean="0"/>
              <a:t>php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052736"/>
            <a:ext cx="7560840" cy="2862322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O princípio básico da escala é que as magnitudes sejam expressas na escala logarítmica, de modo que cada ponto na escala corresponda a um fator de 10 vezes na amplitude das vibrações, ou seja, um abalo de magnitude 4,0 será dez vezes maior que o de magnitude 3,0, cem vezes maior que a 2,0, mil vezes maior que a 1,0.</a:t>
            </a:r>
            <a:endParaRPr lang="pt-BR" sz="2000" dirty="0"/>
          </a:p>
        </p:txBody>
      </p:sp>
      <p:pic>
        <p:nvPicPr>
          <p:cNvPr id="5" name="Imagem 4" descr="os-maiores-terremotos-do-mundo-300x19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816" y="4149080"/>
            <a:ext cx="2664296" cy="175843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699792" y="5949280"/>
            <a:ext cx="3096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www.criandomsn.com/os-maiores-terremotos-do-mundo/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556792"/>
            <a:ext cx="7560840" cy="36317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</a:rPr>
              <a:t>Definição de logaritmo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Consideremos um número real positivo N e ponhamos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x</a:t>
            </a:r>
            <a:r>
              <a:rPr lang="pt-BR" sz="2000" dirty="0" smtClean="0"/>
              <a:t> = N. O valor único, real, do expoente x que verifica a relação anterior chama-se logaritmo do número N, na base a.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x =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N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(N &gt; 0, a &gt; 0 e a </a:t>
            </a:r>
            <a:r>
              <a:rPr lang="pt-BR" sz="2000" dirty="0" smtClean="0">
                <a:sym typeface="Symbol"/>
              </a:rPr>
              <a:t> 1)</a:t>
            </a:r>
            <a:endParaRPr lang="pt-BR" sz="20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conceito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124744"/>
            <a:ext cx="7632848" cy="455509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As restrições impostas à base do logaritmo (a &gt; 0 e a </a:t>
            </a:r>
            <a:r>
              <a:rPr lang="pt-BR" sz="2000" dirty="0" smtClean="0">
                <a:sym typeface="Symbol"/>
              </a:rPr>
              <a:t> 1) provêm das condições sobre a função exponencial e garantem que o logaritmo exista e seja único.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A restrição de N &gt; 0 é porque </a:t>
            </a:r>
            <a:r>
              <a:rPr lang="pt-BR" sz="2000" dirty="0" err="1" smtClean="0">
                <a:sym typeface="Symbol"/>
              </a:rPr>
              <a:t>a</a:t>
            </a:r>
            <a:r>
              <a:rPr lang="pt-BR" sz="2000" baseline="30000" dirty="0" err="1" smtClean="0">
                <a:sym typeface="Symbol"/>
              </a:rPr>
              <a:t>x</a:t>
            </a:r>
            <a:r>
              <a:rPr lang="pt-BR" sz="2000" dirty="0" smtClean="0">
                <a:sym typeface="Symbol"/>
              </a:rPr>
              <a:t> &gt; 0 para todo valor de x  R. Dessa forma, temos também uma condição de existência para o </a:t>
            </a:r>
            <a:r>
              <a:rPr lang="pt-BR" sz="2000" dirty="0" err="1" smtClean="0">
                <a:sym typeface="Symbol"/>
              </a:rPr>
              <a:t>logaritmando</a:t>
            </a:r>
            <a:r>
              <a:rPr lang="pt-BR" sz="2000" dirty="0" smtClean="0">
                <a:sym typeface="Symbol"/>
              </a:rPr>
              <a:t>, que é N &gt; 0.</a:t>
            </a:r>
          </a:p>
          <a:p>
            <a:pPr algn="just">
              <a:lnSpc>
                <a:spcPct val="150000"/>
              </a:lnSpc>
            </a:pPr>
            <a:endParaRPr lang="pt-BR" sz="2000" dirty="0" smtClean="0">
              <a:sym typeface="Symbol"/>
            </a:endParaRPr>
          </a:p>
          <a:p>
            <a:r>
              <a:rPr lang="pt-BR" sz="2000" dirty="0" smtClean="0"/>
              <a:t>Exemplos:</a:t>
            </a:r>
          </a:p>
          <a:p>
            <a:r>
              <a:rPr lang="pt-BR" sz="2000" dirty="0" smtClean="0"/>
              <a:t>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625 = 4, pois 5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= 625</a:t>
            </a:r>
          </a:p>
          <a:p>
            <a:r>
              <a:rPr lang="pt-BR" sz="2000" dirty="0" smtClean="0"/>
              <a:t>log</a:t>
            </a:r>
            <a:r>
              <a:rPr lang="pt-BR" sz="2000" baseline="-25000" dirty="0" smtClean="0"/>
              <a:t>10</a:t>
            </a:r>
            <a:r>
              <a:rPr lang="pt-BR" sz="2000" dirty="0" smtClean="0"/>
              <a:t> 0,01 = − 2, pois 10</a:t>
            </a:r>
            <a:r>
              <a:rPr lang="pt-BR" sz="2000" baseline="30000" dirty="0" smtClean="0"/>
              <a:t>−2</a:t>
            </a:r>
            <a:r>
              <a:rPr lang="pt-BR" sz="2000" dirty="0" smtClean="0"/>
              <a:t> = 0,01</a:t>
            </a:r>
          </a:p>
          <a:p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1 = 0, pois 3</a:t>
            </a:r>
            <a:r>
              <a:rPr lang="pt-BR" sz="2000" baseline="30000" dirty="0" smtClean="0"/>
              <a:t>0</a:t>
            </a:r>
            <a:r>
              <a:rPr lang="pt-BR" sz="2000" dirty="0" smtClean="0"/>
              <a:t> = 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1109828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1321</Words>
  <Application>Microsoft Office PowerPoint</Application>
  <PresentationFormat>Apresentação na tela (4:3)</PresentationFormat>
  <Paragraphs>191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11</cp:revision>
  <dcterms:created xsi:type="dcterms:W3CDTF">2015-04-17T15:03:36Z</dcterms:created>
  <dcterms:modified xsi:type="dcterms:W3CDTF">2015-10-06T13:17:10Z</dcterms:modified>
</cp:coreProperties>
</file>