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feg.unesp.br/extensao/teia/aulas/Ernesto19agosto-Logaritmo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rasilescola.com/matematica/propriedades-operatorias-dos-logaritmos.htm" TargetMode="External"/><Relationship Id="rId5" Type="http://schemas.openxmlformats.org/officeDocument/2006/relationships/hyperlink" Target="https://www.youtube.com/watch?v=ctPKkc8hvVM" TargetMode="Externa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57356" y="4000504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1º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err="1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Logarítmo</a:t>
            </a: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: propriedades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124744"/>
            <a:ext cx="7704856" cy="458587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solidFill>
                  <a:srgbClr val="00B050"/>
                </a:solidFill>
              </a:rPr>
              <a:t>Propriedades operatórias</a:t>
            </a:r>
          </a:p>
          <a:p>
            <a:endParaRPr lang="pt-BR" sz="26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Os logaritmos possuem propriedades que permitem simplificar o cálculo de expressões numéricas.</a:t>
            </a:r>
          </a:p>
          <a:p>
            <a:pPr algn="just">
              <a:lnSpc>
                <a:spcPct val="150000"/>
              </a:lnSpc>
              <a:buAutoNum type="romanUcParenR"/>
            </a:pPr>
            <a:r>
              <a:rPr lang="pt-BR" sz="2000" dirty="0" smtClean="0"/>
              <a:t> O logaritmo de um produto de n fatores é igual à soma dos logaritmos dos fatores.</a:t>
            </a:r>
          </a:p>
          <a:p>
            <a:pPr marL="342900" indent="-342900"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(y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y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y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...</a:t>
            </a:r>
            <a:r>
              <a:rPr lang="pt-BR" sz="2000" dirty="0" err="1" smtClean="0"/>
              <a:t>y</a:t>
            </a:r>
            <a:r>
              <a:rPr lang="pt-BR" sz="2000" baseline="-25000" dirty="0" err="1" smtClean="0"/>
              <a:t>n</a:t>
            </a:r>
            <a:r>
              <a:rPr lang="pt-BR" sz="2000" dirty="0" smtClean="0"/>
              <a:t>)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+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+ ... +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baseline="-25000" dirty="0" smtClean="0"/>
              <a:t> </a:t>
            </a:r>
            <a:r>
              <a:rPr lang="pt-BR" sz="2000" dirty="0" err="1" smtClean="0"/>
              <a:t>y</a:t>
            </a:r>
            <a:r>
              <a:rPr lang="pt-BR" sz="2000" baseline="-25000" dirty="0" err="1" smtClean="0"/>
              <a:t>n</a:t>
            </a:r>
            <a:endParaRPr lang="pt-BR" sz="2000" baseline="-25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(2 ∙ 5 ∙ 3) =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2 +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5 + 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3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0,4</a:t>
            </a:r>
            <a:r>
              <a:rPr lang="pt-BR" sz="2000" dirty="0" smtClean="0"/>
              <a:t> (11 ∙ 9 ∙ 7) = log</a:t>
            </a:r>
            <a:r>
              <a:rPr lang="pt-BR" sz="2000" baseline="-25000" dirty="0" smtClean="0"/>
              <a:t>0,4</a:t>
            </a:r>
            <a:r>
              <a:rPr lang="pt-BR" sz="2000" dirty="0" smtClean="0"/>
              <a:t> 11 + log</a:t>
            </a:r>
            <a:r>
              <a:rPr lang="pt-BR" sz="2000" baseline="-25000" dirty="0" smtClean="0"/>
              <a:t>0,4</a:t>
            </a:r>
            <a:r>
              <a:rPr lang="pt-BR" sz="2000" dirty="0" smtClean="0"/>
              <a:t> 9 + log</a:t>
            </a:r>
            <a:r>
              <a:rPr lang="pt-BR" sz="2000" baseline="-25000" dirty="0" smtClean="0"/>
              <a:t>0,4</a:t>
            </a:r>
            <a:r>
              <a:rPr lang="pt-BR" sz="2000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84784"/>
            <a:ext cx="7704856" cy="372409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operatórias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II) O logaritmo de um quociente é igual a diferença entre o logaritmo do dividendo e o logaritmo do divisor.</a:t>
            </a:r>
          </a:p>
          <a:p>
            <a:pPr marL="342900" indent="-342900"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(y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/y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) =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–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  <a:r>
              <a:rPr lang="pt-BR" sz="2000" baseline="-25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(13/5) = 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13 – 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5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0,1</a:t>
            </a:r>
            <a:r>
              <a:rPr lang="pt-BR" sz="2000" dirty="0" smtClean="0"/>
              <a:t> (4/9) = log</a:t>
            </a:r>
            <a:r>
              <a:rPr lang="pt-BR" sz="2000" baseline="-25000" dirty="0" smtClean="0"/>
              <a:t>0,1</a:t>
            </a:r>
            <a:r>
              <a:rPr lang="pt-BR" sz="2000" dirty="0" smtClean="0"/>
              <a:t> 4 – log</a:t>
            </a:r>
            <a:r>
              <a:rPr lang="pt-BR" sz="2000" baseline="-25000" dirty="0" smtClean="0"/>
              <a:t>0,1</a:t>
            </a:r>
            <a:r>
              <a:rPr lang="pt-BR" sz="2000" dirty="0" smtClean="0"/>
              <a:t> 9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84784"/>
            <a:ext cx="7704856" cy="372409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operatórias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III) O logaritmo de uma potência é igual ao produto do expoente da potência pelo logaritmo da base da potência.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</a:t>
            </a:r>
            <a:r>
              <a:rPr lang="pt-BR" sz="2000" dirty="0" err="1" smtClean="0"/>
              <a:t>y</a:t>
            </a:r>
            <a:r>
              <a:rPr lang="pt-BR" sz="2000" baseline="30000" dirty="0" err="1" smtClean="0"/>
              <a:t>n</a:t>
            </a:r>
            <a:r>
              <a:rPr lang="pt-BR" sz="2000" dirty="0" smtClean="0"/>
              <a:t> = n ∙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y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8</a:t>
            </a:r>
            <a:r>
              <a:rPr lang="pt-BR" sz="2000" dirty="0" smtClean="0"/>
              <a:t> 3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= 4 ∙ log</a:t>
            </a:r>
            <a:r>
              <a:rPr lang="pt-BR" sz="2000" baseline="-25000" dirty="0" smtClean="0"/>
              <a:t>8</a:t>
            </a:r>
            <a:r>
              <a:rPr lang="pt-BR" sz="2000" dirty="0" smtClean="0"/>
              <a:t> 3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0,9</a:t>
            </a:r>
            <a:r>
              <a:rPr lang="pt-BR" sz="2000" dirty="0" smtClean="0"/>
              <a:t> 7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= 3 ∙ log</a:t>
            </a:r>
            <a:r>
              <a:rPr lang="pt-BR" sz="2000" baseline="-25000" dirty="0" smtClean="0"/>
              <a:t>0,9</a:t>
            </a:r>
            <a:r>
              <a:rPr lang="pt-BR" sz="2000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908720"/>
            <a:ext cx="7560840" cy="510909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operatórias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IV) O logaritmo de uma raiz é igual ao quociente do logaritmo do radicando pelo índice do radical.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3" y="2786058"/>
            <a:ext cx="2667018" cy="928694"/>
          </a:xfrm>
          <a:prstGeom prst="rect">
            <a:avLst/>
          </a:prstGeom>
          <a:noFill/>
        </p:spPr>
      </p:pic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643446"/>
            <a:ext cx="2460642" cy="714380"/>
          </a:xfrm>
          <a:prstGeom prst="rect">
            <a:avLst/>
          </a:prstGeom>
          <a:noFill/>
        </p:spPr>
      </p:pic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4572008"/>
            <a:ext cx="2778144" cy="714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84784"/>
            <a:ext cx="7704856" cy="418576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Característica e mantissa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Observando um sistema de logaritmos de base qualquer a, vemos que só as potências inteiras da base têm logaritmos inteiros: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n</a:t>
            </a:r>
            <a:r>
              <a:rPr lang="pt-BR" sz="2000" dirty="0" smtClean="0"/>
              <a:t> = n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2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= 5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7</a:t>
            </a:r>
            <a:r>
              <a:rPr lang="pt-BR" sz="2000" baseline="30000" dirty="0" smtClean="0"/>
              <a:t>0,3</a:t>
            </a:r>
            <a:r>
              <a:rPr lang="pt-BR" sz="2000" dirty="0" smtClean="0"/>
              <a:t> = 0,3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0,6</a:t>
            </a:r>
            <a:r>
              <a:rPr lang="pt-BR" sz="2000" dirty="0" smtClean="0"/>
              <a:t> 0,6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84784"/>
            <a:ext cx="7632848" cy="3262432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Característica e mantissa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Qualquer número que não seja potência inteira da base terá seu logaritmo constando de uma parte inteira denominada característica do logaritmo mais uma parte fracionária ou decimal (menor que a unidade), chamada mantissa do logaritmo.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N = característica + mantissa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12776"/>
            <a:ext cx="7704856" cy="2339102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Logaritmos decimais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Quando a base do sistema é a = 10, temos y = 10</a:t>
            </a:r>
            <a:r>
              <a:rPr lang="pt-BR" sz="2000" baseline="30000" dirty="0" smtClean="0"/>
              <a:t>x</a:t>
            </a:r>
            <a:r>
              <a:rPr lang="pt-BR" sz="2000" dirty="0" smtClean="0"/>
              <a:t> que define os logaritmos decimais ou logaritmos vulgares. Estes têm propriedades notáveis que os tornam de emprego obrigatório no cálculo numérico.</a:t>
            </a: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84784"/>
            <a:ext cx="7632848" cy="3693319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pt-BR" sz="2800" b="1" dirty="0" smtClean="0">
                <a:solidFill>
                  <a:srgbClr val="00B050"/>
                </a:solidFill>
              </a:rPr>
              <a:t>Logaritmos decimais</a:t>
            </a:r>
          </a:p>
          <a:p>
            <a:pPr marL="342900" indent="-342900"/>
            <a:endParaRPr lang="pt-BR" sz="2800" dirty="0" smtClean="0"/>
          </a:p>
          <a:p>
            <a:pPr algn="just">
              <a:lnSpc>
                <a:spcPct val="150000"/>
              </a:lnSpc>
              <a:buAutoNum type="romanUcParenR"/>
            </a:pPr>
            <a:r>
              <a:rPr lang="pt-BR" sz="2000" dirty="0" smtClean="0"/>
              <a:t> O logaritmo de qualquer potência de 10 é o seu próprio expoente.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10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= 3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10</a:t>
            </a:r>
            <a:r>
              <a:rPr lang="pt-BR" sz="2000" baseline="30000" dirty="0" smtClean="0"/>
              <a:t>7</a:t>
            </a:r>
            <a:r>
              <a:rPr lang="pt-BR" sz="2000" dirty="0" smtClean="0"/>
              <a:t> = 7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10</a:t>
            </a:r>
            <a:r>
              <a:rPr lang="pt-BR" sz="2000" baseline="30000" dirty="0" smtClean="0"/>
              <a:t>-4</a:t>
            </a:r>
            <a:r>
              <a:rPr lang="pt-BR" sz="2000" dirty="0" smtClean="0"/>
              <a:t> = </a:t>
            </a:r>
            <a:r>
              <a:rPr lang="pt-BR" sz="2000" dirty="0" smtClean="0">
                <a:sym typeface="Symbol"/>
              </a:rPr>
              <a:t> 4</a:t>
            </a:r>
            <a:endParaRPr lang="pt-BR" sz="20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764704"/>
            <a:ext cx="7776864" cy="5755422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Logaritmos decimais</a:t>
            </a:r>
          </a:p>
          <a:p>
            <a:pPr algn="just"/>
            <a:endParaRPr lang="pt-BR" sz="16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II) </a:t>
            </a:r>
            <a:r>
              <a:rPr lang="pt-BR" sz="2000" dirty="0" smtClean="0"/>
              <a:t>A característica do logaritmo de um número N &gt; 1, é o inteiro que representa o número de algarismos da parte inteira do número dado, diminuído de uma unidade.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20</a:t>
            </a:r>
            <a:r>
              <a:rPr lang="pt-BR" sz="2000" dirty="0" smtClean="0"/>
              <a:t>,8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/>
              <a:t>,318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 2 algarismos – 1 = 1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1024</a:t>
            </a:r>
            <a:r>
              <a:rPr lang="pt-BR" sz="2000" dirty="0" smtClean="0"/>
              <a:t>,96 </a:t>
            </a:r>
            <a:r>
              <a:rPr lang="pt-BR" sz="2000" dirty="0" smtClean="0">
                <a:sym typeface="Symbol"/>
              </a:rPr>
              <a:t>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pt-BR" sz="2000" dirty="0" smtClean="0">
                <a:sym typeface="Symbol"/>
              </a:rPr>
              <a:t>,0107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   4 algarismos – 1 = 3</a:t>
            </a:r>
            <a:endParaRPr lang="pt-BR" sz="2000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971600" y="3871096"/>
            <a:ext cx="3240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979712" y="3933056"/>
            <a:ext cx="8280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115616" y="5363168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339752" y="530120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268760"/>
            <a:ext cx="7704856" cy="418576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Logaritmos decimais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III) A característica do logaritmo decimal de um número positivo menor que 1 é negativa e coincide com o número de zeros que precedem seu primeiro algarismo significativo.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0,8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 0,09691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0,03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 1,52288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0,005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 2,30103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124744"/>
            <a:ext cx="7560840" cy="4431983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 smtClean="0">
                <a:solidFill>
                  <a:srgbClr val="00B050"/>
                </a:solidFill>
              </a:rPr>
              <a:t>Um resumo da história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Cálculos que aprendemos nos anos iniciais da escola não eram do conhecimento de todos alguns séculos atrás. Por exemplo, na Europa do século XVII as operações de multiplicar e dividir só eram ensinadas nas universidades e com técnicas bem diferentes das que utilizamos hoje.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No entanto, as grandes navegações, que buscavam novas terras e mercados, exigiram cálculos mais precisos e rápidos.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340768"/>
            <a:ext cx="7704856" cy="372409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Logaritmos decimais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IV) Quando dois números diferem pela multiplicação por uma potência de expoente inteiro de 10, seus logaritmos têm mantissas iguais.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3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0,477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dirty="0" smtClean="0"/>
              <a:t> 30 = </a:t>
            </a:r>
            <a:r>
              <a:rPr lang="pt-BR" sz="2000" dirty="0" err="1" smtClean="0"/>
              <a:t>log</a:t>
            </a:r>
            <a:r>
              <a:rPr lang="pt-BR" sz="2000" dirty="0" smtClean="0"/>
              <a:t> 3 ∙ 10 </a:t>
            </a:r>
            <a:r>
              <a:rPr lang="pt-BR" sz="2000" dirty="0" smtClean="0">
                <a:sym typeface="Symbol"/>
              </a:rPr>
              <a:t> 1,477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ym typeface="Symbol"/>
              </a:rPr>
              <a:t>log</a:t>
            </a:r>
            <a:r>
              <a:rPr lang="pt-BR" sz="2000" dirty="0" smtClean="0">
                <a:sym typeface="Symbol"/>
              </a:rPr>
              <a:t> 300 = </a:t>
            </a:r>
            <a:r>
              <a:rPr lang="pt-BR" sz="2000" dirty="0" err="1" smtClean="0">
                <a:sym typeface="Symbol"/>
              </a:rPr>
              <a:t>log</a:t>
            </a:r>
            <a:r>
              <a:rPr lang="pt-BR" sz="2000" dirty="0" smtClean="0">
                <a:sym typeface="Symbol"/>
              </a:rPr>
              <a:t> 3 ∙ 10</a:t>
            </a:r>
            <a:r>
              <a:rPr lang="pt-BR" sz="2000" baseline="30000" dirty="0" smtClean="0">
                <a:sym typeface="Symbol"/>
              </a:rPr>
              <a:t>2</a:t>
            </a:r>
            <a:r>
              <a:rPr lang="pt-BR" sz="2000" dirty="0" smtClean="0">
                <a:sym typeface="Symbol"/>
              </a:rPr>
              <a:t>  2,477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848872" cy="510909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Mudança de base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Existe uma propriedade dos logaritmos, denominada mudança de base, que permite o cálculo do logaritmo em qualquer base a partir dos logaritmos decimais.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 mudança de base é dada pela fórmula: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143380"/>
            <a:ext cx="3099310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764704"/>
            <a:ext cx="7776864" cy="49244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Atividades resolvidas</a:t>
            </a:r>
          </a:p>
          <a:p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1) Calcule pela definição de logaritmo.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2</a:t>
            </a:r>
            <a:r>
              <a:rPr lang="pt-BR" sz="2000" dirty="0" smtClean="0">
                <a:solidFill>
                  <a:schemeClr val="bg1"/>
                </a:solidFill>
              </a:rPr>
              <a:t> 128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8</a:t>
            </a:r>
            <a:r>
              <a:rPr lang="pt-BR" sz="2000" dirty="0" smtClean="0">
                <a:solidFill>
                  <a:schemeClr val="bg1"/>
                </a:solidFill>
              </a:rPr>
              <a:t> 16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chemeClr val="bg1"/>
                </a:solidFill>
              </a:rPr>
              <a:t>log</a:t>
            </a:r>
            <a:r>
              <a:rPr lang="pt-BR" sz="2000" baseline="-25000" dirty="0" smtClean="0">
                <a:solidFill>
                  <a:schemeClr val="bg1"/>
                </a:solidFill>
              </a:rPr>
              <a:t>25</a:t>
            </a:r>
            <a:r>
              <a:rPr lang="pt-BR" sz="2000" dirty="0" smtClean="0">
                <a:solidFill>
                  <a:schemeClr val="bg1"/>
                </a:solidFill>
              </a:rPr>
              <a:t> 0,008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Fazendo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128 = x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 definição, teremos: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128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7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                                                    </a:t>
            </a:r>
            <a:r>
              <a:rPr lang="pt-BR" sz="2000" b="1" dirty="0" smtClean="0">
                <a:solidFill>
                  <a:srgbClr val="FF0000"/>
                </a:solidFill>
              </a:rPr>
              <a:t>x = 7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196752"/>
            <a:ext cx="7848872" cy="4431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Fazendo, também,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8</a:t>
            </a:r>
            <a:r>
              <a:rPr lang="pt-BR" sz="2000" dirty="0" smtClean="0">
                <a:solidFill>
                  <a:srgbClr val="FF0000"/>
                </a:solidFill>
              </a:rPr>
              <a:t> 16 = x,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8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16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(2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</a:t>
            </a:r>
            <a:r>
              <a:rPr lang="pt-BR" sz="2000" baseline="30000" dirty="0" smtClean="0">
                <a:solidFill>
                  <a:srgbClr val="FF0000"/>
                </a:solidFill>
              </a:rPr>
              <a:t>3x</a:t>
            </a:r>
            <a:r>
              <a:rPr lang="pt-BR" sz="2000" dirty="0" smtClean="0">
                <a:solidFill>
                  <a:srgbClr val="FF0000"/>
                </a:solidFill>
              </a:rPr>
              <a:t> = 2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3x = 4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Portanto:</a:t>
            </a:r>
          </a:p>
          <a:p>
            <a:pPr algn="ctr">
              <a:lnSpc>
                <a:spcPct val="150000"/>
              </a:lnSpc>
            </a:pPr>
            <a:r>
              <a:rPr lang="pt-BR" sz="2800" b="1" baseline="-25000" dirty="0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baseline="-32000" dirty="0" smtClean="0">
                <a:solidFill>
                  <a:srgbClr val="FF0000"/>
                </a:solidFill>
              </a:rPr>
              <a:t>=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u="sng" dirty="0" smtClean="0">
                <a:solidFill>
                  <a:srgbClr val="FF0000"/>
                </a:solidFill>
              </a:rPr>
              <a:t> 4 </a:t>
            </a:r>
            <a:r>
              <a:rPr lang="pt-BR" sz="2000" b="1" dirty="0" smtClean="0">
                <a:solidFill>
                  <a:srgbClr val="FF0000"/>
                </a:solidFill>
              </a:rPr>
              <a:t> .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    3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836712"/>
            <a:ext cx="8064896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c) Mais uma vez, fazendo log</a:t>
            </a:r>
            <a:r>
              <a:rPr lang="pt-BR" sz="2000" baseline="-25000" dirty="0" smtClean="0">
                <a:solidFill>
                  <a:srgbClr val="FF0000"/>
                </a:solidFill>
              </a:rPr>
              <a:t>25</a:t>
            </a:r>
            <a:r>
              <a:rPr lang="pt-BR" sz="2000" dirty="0" smtClean="0">
                <a:solidFill>
                  <a:srgbClr val="FF0000"/>
                </a:solidFill>
              </a:rPr>
              <a:t> 0,008 = x,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0,008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u="sng" dirty="0" smtClean="0">
                <a:solidFill>
                  <a:srgbClr val="FF0000"/>
                </a:solidFill>
              </a:rPr>
              <a:t>   8    </a:t>
            </a:r>
            <a:r>
              <a:rPr lang="pt-BR" sz="2000" dirty="0" smtClean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1000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25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baseline="-25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u="sng" dirty="0" smtClean="0">
                <a:solidFill>
                  <a:srgbClr val="FF0000"/>
                </a:solidFill>
              </a:rPr>
              <a:t>  1    </a:t>
            </a:r>
            <a:r>
              <a:rPr lang="pt-BR" sz="2000" dirty="0" smtClean="0">
                <a:solidFill>
                  <a:srgbClr val="FF000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125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(5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>
                <a:solidFill>
                  <a:srgbClr val="FF0000"/>
                </a:solidFill>
              </a:rPr>
              <a:t> = 5</a:t>
            </a:r>
            <a:r>
              <a:rPr lang="pt-BR" sz="2000" baseline="30000" dirty="0" smtClean="0">
                <a:solidFill>
                  <a:srgbClr val="FF0000"/>
                </a:solidFill>
              </a:rPr>
              <a:t>−3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5</a:t>
            </a:r>
            <a:r>
              <a:rPr lang="pt-BR" sz="2000" baseline="30000" dirty="0" smtClean="0">
                <a:solidFill>
                  <a:srgbClr val="FF0000"/>
                </a:solidFill>
              </a:rPr>
              <a:t>2x</a:t>
            </a:r>
            <a:r>
              <a:rPr lang="pt-BR" sz="2000" dirty="0" smtClean="0">
                <a:solidFill>
                  <a:srgbClr val="FF0000"/>
                </a:solidFill>
              </a:rPr>
              <a:t> = 5</a:t>
            </a:r>
            <a:r>
              <a:rPr lang="pt-BR" sz="2000" baseline="30000" dirty="0" smtClean="0">
                <a:solidFill>
                  <a:srgbClr val="FF0000"/>
                </a:solidFill>
              </a:rPr>
              <a:t>−3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Logo: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2x = − 3   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    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x </a:t>
            </a:r>
            <a:r>
              <a:rPr lang="pt-BR" sz="2000" b="1" baseline="-25000" dirty="0" smtClean="0">
                <a:solidFill>
                  <a:srgbClr val="FF0000"/>
                </a:solidFill>
                <a:sym typeface="Symbol"/>
              </a:rPr>
              <a:t>=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b="1" baseline="-25000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pt-BR" sz="2000" b="1" u="sng" dirty="0" smtClean="0">
                <a:solidFill>
                  <a:srgbClr val="FF0000"/>
                </a:solidFill>
                <a:sym typeface="Symbol"/>
              </a:rPr>
              <a:t> 3 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                                  2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836712"/>
            <a:ext cx="7776864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2) As propriedades operatórias são úteis, pois podem facilitar alguns cálculos. Sabendo que </a:t>
            </a: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dirty="0" smtClean="0">
                <a:solidFill>
                  <a:schemeClr val="bg1"/>
                </a:solidFill>
              </a:rPr>
              <a:t> 2 = 0,301, calcule: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dirty="0" smtClean="0">
                <a:solidFill>
                  <a:schemeClr val="bg1"/>
                </a:solidFill>
              </a:rPr>
              <a:t> 200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chemeClr val="bg1"/>
                </a:solidFill>
              </a:rPr>
              <a:t>log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u="sng" dirty="0" smtClean="0">
                <a:solidFill>
                  <a:schemeClr val="bg1"/>
                </a:solidFill>
              </a:rPr>
              <a:t>25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>              8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200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(2 ∙ 100)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2 +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100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2 +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10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= 0,301 + 2 = </a:t>
            </a:r>
            <a:r>
              <a:rPr lang="pt-BR" sz="2000" b="1" dirty="0" smtClean="0">
                <a:solidFill>
                  <a:srgbClr val="FF0000"/>
                </a:solidFill>
              </a:rPr>
              <a:t>2,301</a:t>
            </a:r>
          </a:p>
          <a:p>
            <a:pPr marL="514350" indent="-514350">
              <a:lnSpc>
                <a:spcPct val="150000"/>
              </a:lnSpc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25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100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100 –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32 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10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–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2</a:t>
            </a:r>
            <a:r>
              <a:rPr lang="pt-BR" sz="2000" baseline="30000" dirty="0" smtClean="0">
                <a:solidFill>
                  <a:srgbClr val="FF0000"/>
                </a:solidFill>
              </a:rPr>
              <a:t>5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8            32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=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10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– 5 ∙ </a:t>
            </a:r>
            <a:r>
              <a:rPr lang="pt-BR" sz="2000" dirty="0" err="1" smtClean="0">
                <a:solidFill>
                  <a:srgbClr val="FF0000"/>
                </a:solidFill>
              </a:rPr>
              <a:t>log</a:t>
            </a:r>
            <a:r>
              <a:rPr lang="pt-BR" sz="2000" dirty="0" smtClean="0">
                <a:solidFill>
                  <a:srgbClr val="FF0000"/>
                </a:solidFill>
              </a:rPr>
              <a:t> 2 = 2 – 5 ∙ 0,301 = 2 – 1,505 = </a:t>
            </a:r>
            <a:r>
              <a:rPr lang="pt-BR" sz="2000" b="1" dirty="0" smtClean="0">
                <a:solidFill>
                  <a:srgbClr val="FF0000"/>
                </a:solidFill>
              </a:rPr>
              <a:t>0,495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259463"/>
            <a:ext cx="7776864" cy="418576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</a:rPr>
              <a:t>Atividades Propostas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1) Responda às questões.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a) O logaritmo de 256 em certa base é 4. Qual é essa base?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b) O logaritmo de 729 em certa base é 6. Qual é essa base?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2) Calcule.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>
                <a:solidFill>
                  <a:srgbClr val="FFFF00"/>
                </a:solidFill>
              </a:rPr>
              <a:t>log</a:t>
            </a:r>
            <a:r>
              <a:rPr lang="pt-BR" sz="2000" baseline="-25000" dirty="0" smtClean="0">
                <a:solidFill>
                  <a:srgbClr val="FFFF00"/>
                </a:solidFill>
              </a:rPr>
              <a:t>2</a:t>
            </a:r>
            <a:r>
              <a:rPr lang="pt-BR" sz="2000" dirty="0" smtClean="0">
                <a:solidFill>
                  <a:srgbClr val="FFFF00"/>
                </a:solidFill>
              </a:rPr>
              <a:t> 256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0,0001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836712"/>
            <a:ext cx="7776864" cy="517064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3) Admitindo satisfeitas as condições de existência, obtenha </a:t>
            </a: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baseline="-25000" dirty="0" err="1" smtClean="0">
                <a:solidFill>
                  <a:srgbClr val="FFFF00"/>
                </a:solidFill>
              </a:rPr>
              <a:t>a</a:t>
            </a:r>
            <a:r>
              <a:rPr lang="pt-BR" sz="2000" dirty="0" smtClean="0">
                <a:solidFill>
                  <a:srgbClr val="FFFF00"/>
                </a:solidFill>
              </a:rPr>
              <a:t> y, usando as propriedades operatórias.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a) y </a:t>
            </a:r>
            <a:r>
              <a:rPr lang="pt-BR" sz="2000" baseline="-32000" dirty="0" smtClean="0">
                <a:solidFill>
                  <a:srgbClr val="FFFF00"/>
                </a:solidFill>
              </a:rPr>
              <a:t>=</a:t>
            </a:r>
            <a:r>
              <a:rPr lang="pt-BR" sz="2000" dirty="0" smtClean="0">
                <a:solidFill>
                  <a:srgbClr val="FFFF00"/>
                </a:solidFill>
              </a:rPr>
              <a:t>  </a:t>
            </a:r>
            <a:r>
              <a:rPr lang="pt-BR" sz="2000" u="sng" dirty="0" smtClean="0">
                <a:solidFill>
                  <a:srgbClr val="FFFF00"/>
                </a:solidFill>
              </a:rPr>
              <a:t>m ∙ n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           p ∙ q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b) y </a:t>
            </a:r>
            <a:r>
              <a:rPr lang="pt-BR" sz="2000" baseline="-32000" dirty="0" smtClean="0">
                <a:solidFill>
                  <a:srgbClr val="FFFF00"/>
                </a:solidFill>
              </a:rPr>
              <a:t>=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u="sng" dirty="0" smtClean="0">
                <a:solidFill>
                  <a:srgbClr val="FFFF00"/>
                </a:solidFill>
              </a:rPr>
              <a:t>   3m</a:t>
            </a:r>
            <a:r>
              <a:rPr lang="pt-BR" sz="2000" u="sng" baseline="30000" dirty="0" smtClean="0">
                <a:solidFill>
                  <a:srgbClr val="FFFF00"/>
                </a:solidFill>
              </a:rPr>
              <a:t>2</a:t>
            </a:r>
            <a:r>
              <a:rPr lang="pt-BR" sz="2000" u="sng" dirty="0" smtClean="0">
                <a:solidFill>
                  <a:srgbClr val="FFFF00"/>
                </a:solidFill>
              </a:rPr>
              <a:t>(n + 1)</a:t>
            </a:r>
            <a:r>
              <a:rPr lang="pt-BR" sz="2000" u="sng" baseline="30000" dirty="0" smtClean="0">
                <a:solidFill>
                  <a:srgbClr val="FFFF00"/>
                </a:solidFill>
              </a:rPr>
              <a:t>2</a:t>
            </a:r>
            <a:r>
              <a:rPr lang="pt-BR" sz="2000" u="sng" dirty="0" smtClean="0">
                <a:solidFill>
                  <a:srgbClr val="FFFF00"/>
                </a:solidFill>
              </a:rPr>
              <a:t>    </a:t>
            </a:r>
            <a:r>
              <a:rPr lang="pt-BR" sz="2000" dirty="0" smtClean="0">
                <a:solidFill>
                  <a:srgbClr val="FFFF00"/>
                </a:solidFill>
              </a:rPr>
              <a:t> .</a:t>
            </a:r>
            <a:endParaRPr lang="pt-BR" sz="2000" baseline="30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          (m + 2)</a:t>
            </a:r>
            <a:r>
              <a:rPr lang="pt-BR" sz="2000" baseline="30000" dirty="0" smtClean="0">
                <a:solidFill>
                  <a:srgbClr val="FFFF00"/>
                </a:solidFill>
              </a:rPr>
              <a:t>3</a:t>
            </a:r>
            <a:r>
              <a:rPr lang="pt-BR" sz="2000" dirty="0" smtClean="0">
                <a:solidFill>
                  <a:srgbClr val="FFFF00"/>
                </a:solidFill>
              </a:rPr>
              <a:t>(n – 1)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FF00"/>
                </a:solidFill>
              </a:rPr>
              <a:t>4) Dados </a:t>
            </a: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2 = 0,301 e </a:t>
            </a: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3 = 0,477, calcule: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12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125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err="1" smtClean="0">
                <a:solidFill>
                  <a:srgbClr val="FFFF00"/>
                </a:solidFill>
              </a:rPr>
              <a:t>log</a:t>
            </a:r>
            <a:r>
              <a:rPr lang="pt-BR" sz="2000" dirty="0" smtClean="0">
                <a:solidFill>
                  <a:srgbClr val="FFFF00"/>
                </a:solidFill>
              </a:rPr>
              <a:t> 3 600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131840" y="980728"/>
            <a:ext cx="1872208" cy="46166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B050"/>
                </a:solidFill>
              </a:rPr>
              <a:t>LINKS</a:t>
            </a:r>
            <a:endParaRPr lang="pt-BR" sz="2400" b="1" dirty="0">
              <a:solidFill>
                <a:srgbClr val="00B05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9592" y="1700808"/>
            <a:ext cx="7416824" cy="304698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hlinkClick r:id="rId5"/>
              </a:rPr>
              <a:t>https://</a:t>
            </a:r>
            <a:r>
              <a:rPr lang="pt-BR" sz="2400" dirty="0" smtClean="0">
                <a:hlinkClick r:id="rId5"/>
              </a:rPr>
              <a:t>www.youtube.com/watch?v=ctPKkc8hvVM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6"/>
              </a:rPr>
              <a:t>http://</a:t>
            </a:r>
            <a:r>
              <a:rPr lang="pt-BR" sz="2400" dirty="0" smtClean="0">
                <a:hlinkClick r:id="rId6"/>
              </a:rPr>
              <a:t>www.brasilescola.com/matematica/propriedades-operatorias-dos-logaritmos.htm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>
                <a:hlinkClick r:id="rId7"/>
              </a:rPr>
              <a:t>http://</a:t>
            </a:r>
            <a:r>
              <a:rPr lang="pt-BR" sz="2400" dirty="0" smtClean="0">
                <a:hlinkClick r:id="rId7"/>
              </a:rPr>
              <a:t>www.feg.unesp.br/extensao/teia/aulas/Ernesto19agosto-Logaritmo.pdf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7584" y="1013822"/>
            <a:ext cx="7560840" cy="464742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O surgimento dos logaritmos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aparecimento dos logaritmos ocorreu no começo do século XVII.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 ideia básica era substituir operações mais complicadas, como multiplicação e divisão, por operações mais simples, como adição e subtração. 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Os principais inventores dos logaritmos foram o suíço </a:t>
            </a:r>
            <a:r>
              <a:rPr lang="pt-BR" sz="2000" dirty="0" err="1"/>
              <a:t>Joost</a:t>
            </a:r>
            <a:r>
              <a:rPr lang="pt-BR" sz="2000" dirty="0"/>
              <a:t> </a:t>
            </a:r>
            <a:r>
              <a:rPr lang="pt-BR" sz="2000" dirty="0" err="1"/>
              <a:t>Biirgi</a:t>
            </a:r>
            <a:r>
              <a:rPr lang="pt-BR" sz="2000" dirty="0"/>
              <a:t> (1552-1632) e o escocês John Napier (1550-1617), cujos trabalhos foram realizados isoladamente.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124744"/>
            <a:ext cx="7560840" cy="464742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Os logaritmos considerados em uma base qualquer a, gozam de propriedades gerais:</a:t>
            </a:r>
          </a:p>
          <a:p>
            <a:pPr marL="342900" indent="-342900" algn="just">
              <a:lnSpc>
                <a:spcPct val="150000"/>
              </a:lnSpc>
              <a:buAutoNum type="romanUcParenR"/>
            </a:pPr>
            <a:r>
              <a:rPr lang="pt-BR" sz="2000" dirty="0" smtClean="0"/>
              <a:t>Em qualquer sistema de logaritmos, o logaritmo da própria base é igual a 1.</a:t>
            </a:r>
          </a:p>
          <a:p>
            <a:pPr marL="342900" indent="-342900"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a = 1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2 = 1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35</a:t>
            </a:r>
            <a:r>
              <a:rPr lang="pt-BR" sz="2000" dirty="0" smtClean="0"/>
              <a:t> 35 =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412776"/>
            <a:ext cx="7632848" cy="4001095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II) Em qualquer sistema de logaritmos, o logaritmo de 1 é zero.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1 = 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1 = 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13</a:t>
            </a:r>
            <a:r>
              <a:rPr lang="pt-BR" sz="2000" dirty="0" smtClean="0"/>
              <a:t> 1 = 0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0,6</a:t>
            </a:r>
            <a:r>
              <a:rPr lang="pt-BR" sz="2000" dirty="0" smtClean="0"/>
              <a:t> 1 =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1340768"/>
            <a:ext cx="7632848" cy="418576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III) Se a &gt; 1, os números maiores que 1 têm logaritmos positivos, já os números menores que 1 têm logaritmos negativos.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10 </a:t>
            </a:r>
            <a:r>
              <a:rPr lang="pt-BR" sz="2000" dirty="0" smtClean="0">
                <a:sym typeface="Symbol"/>
              </a:rPr>
              <a:t></a:t>
            </a:r>
            <a:r>
              <a:rPr lang="pt-BR" sz="2000" dirty="0" smtClean="0"/>
              <a:t> 2,0959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17 </a:t>
            </a:r>
            <a:r>
              <a:rPr lang="pt-BR" sz="2000" dirty="0" smtClean="0">
                <a:sym typeface="Symbol"/>
              </a:rPr>
              <a:t> 2,5789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0,5 </a:t>
            </a:r>
            <a:r>
              <a:rPr lang="pt-BR" sz="2000" dirty="0" smtClean="0">
                <a:sym typeface="Symbol"/>
              </a:rPr>
              <a:t>  0,6309 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3</a:t>
            </a:r>
            <a:r>
              <a:rPr lang="pt-BR" sz="2000" dirty="0" smtClean="0"/>
              <a:t> 0,7 </a:t>
            </a:r>
            <a:r>
              <a:rPr lang="pt-BR" sz="2000" dirty="0" smtClean="0">
                <a:sym typeface="Symbol"/>
              </a:rPr>
              <a:t>  0,32466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340768"/>
            <a:ext cx="8136904" cy="3724096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V) Os números negativos não têm logaritmos reais.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5</a:t>
            </a:r>
            <a:r>
              <a:rPr lang="pt-BR" sz="2000" dirty="0" smtClean="0"/>
              <a:t> (</a:t>
            </a:r>
            <a:r>
              <a:rPr lang="pt-BR" sz="2000" dirty="0" smtClean="0">
                <a:sym typeface="Symbol"/>
              </a:rPr>
              <a:t> 8) = 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Ǝ</a:t>
            </a:r>
            <a:endParaRPr lang="pt-BR" sz="20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3</a:t>
            </a:r>
            <a:r>
              <a:rPr lang="pt-BR" sz="2000" dirty="0" smtClean="0">
                <a:sym typeface="Symbol"/>
              </a:rPr>
              <a:t> ( 11) = 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Ǝ</a:t>
            </a:r>
            <a:endParaRPr lang="pt-BR" sz="20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0,8</a:t>
            </a:r>
            <a:r>
              <a:rPr lang="pt-BR" sz="2000" dirty="0" smtClean="0">
                <a:sym typeface="Symbol"/>
              </a:rPr>
              <a:t> ( 1) = 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Ǝ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0,2</a:t>
            </a:r>
            <a:r>
              <a:rPr lang="pt-BR" sz="2000" dirty="0" smtClean="0">
                <a:sym typeface="Symbol"/>
              </a:rPr>
              <a:t> (</a:t>
            </a:r>
            <a:r>
              <a:rPr lang="pt-BR" sz="2000" dirty="0" smtClean="0">
                <a:latin typeface="Arial"/>
                <a:cs typeface="Arial"/>
                <a:sym typeface="Symbol"/>
              </a:rPr>
              <a:t> 4) = Ǝ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268760"/>
            <a:ext cx="7704856" cy="418576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IV) Quando a &lt; 1, os números maiores que 1 têm logaritmos negativos, enquanto os números menores que 1 possuem logaritmos positivos.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0,5</a:t>
            </a:r>
            <a:r>
              <a:rPr lang="pt-BR" sz="2000" dirty="0" smtClean="0"/>
              <a:t> 2 </a:t>
            </a:r>
            <a:r>
              <a:rPr lang="pt-BR" sz="2000" dirty="0" smtClean="0">
                <a:sym typeface="Symbol"/>
              </a:rPr>
              <a:t>  1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0,5</a:t>
            </a:r>
            <a:r>
              <a:rPr lang="pt-BR" sz="2000" dirty="0" smtClean="0">
                <a:sym typeface="Symbol"/>
              </a:rPr>
              <a:t> 6   2,58496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0,5</a:t>
            </a:r>
            <a:r>
              <a:rPr lang="pt-BR" sz="2000" dirty="0" smtClean="0">
                <a:sym typeface="Symbol"/>
              </a:rPr>
              <a:t> 0,3  1,73697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log</a:t>
            </a:r>
            <a:r>
              <a:rPr lang="pt-BR" sz="2000" baseline="-25000" dirty="0" smtClean="0">
                <a:sym typeface="Symbol"/>
              </a:rPr>
              <a:t>0,5</a:t>
            </a:r>
            <a:r>
              <a:rPr lang="pt-BR" sz="2000" dirty="0" smtClean="0">
                <a:sym typeface="Symbol"/>
              </a:rPr>
              <a:t> 0,01  6,64386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5043413" cy="371513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1º Ano, Logaritmo: propriedades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76864" cy="5109091"/>
          </a:xfrm>
          <a:prstGeom prst="rect">
            <a:avLst/>
          </a:prstGeom>
          <a:solidFill>
            <a:schemeClr val="accent6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B050"/>
                </a:solidFill>
              </a:rPr>
              <a:t>Propriedades gerais dos logaritmos</a:t>
            </a:r>
          </a:p>
          <a:p>
            <a:pPr algn="just"/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VI) Quando a base a é maior do que 1 (a &gt; 1), os logaritmos variam no mesmo sentido dos números. Se N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&gt; N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, teremos: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N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&gt;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baseline="-25000" dirty="0" smtClean="0"/>
              <a:t> </a:t>
            </a:r>
            <a:r>
              <a:rPr lang="pt-BR" sz="2000" dirty="0" smtClean="0"/>
              <a:t>N</a:t>
            </a:r>
            <a:r>
              <a:rPr lang="pt-BR" sz="2000" baseline="-25000" dirty="0" smtClean="0"/>
              <a:t>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Se a é menor do que 1 (a &lt; 1), os logaritmos variam no sentido contrário. Quando N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&lt; N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, teremos:</a:t>
            </a:r>
          </a:p>
          <a:p>
            <a:pPr algn="ctr">
              <a:lnSpc>
                <a:spcPct val="150000"/>
              </a:lnSpc>
            </a:pP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N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&gt; </a:t>
            </a:r>
            <a:r>
              <a:rPr lang="pt-BR" sz="2000" dirty="0" err="1" smtClean="0"/>
              <a:t>log</a:t>
            </a:r>
            <a:r>
              <a:rPr lang="pt-BR" sz="2000" baseline="-25000" dirty="0" err="1" smtClean="0"/>
              <a:t>a</a:t>
            </a:r>
            <a:r>
              <a:rPr lang="pt-BR" sz="2000" dirty="0" smtClean="0"/>
              <a:t> N</a:t>
            </a:r>
            <a:r>
              <a:rPr lang="pt-BR" sz="2000" baseline="-25000" dirty="0" smtClean="0"/>
              <a:t>2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5 &gt; log</a:t>
            </a:r>
            <a:r>
              <a:rPr lang="pt-BR" sz="2000" baseline="-25000" dirty="0" smtClean="0"/>
              <a:t>7</a:t>
            </a:r>
            <a:r>
              <a:rPr lang="pt-BR" sz="2000" dirty="0" smtClean="0"/>
              <a:t> 4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log</a:t>
            </a:r>
            <a:r>
              <a:rPr lang="pt-BR" sz="2000" baseline="-25000" dirty="0" smtClean="0"/>
              <a:t>0,6</a:t>
            </a:r>
            <a:r>
              <a:rPr lang="pt-BR" sz="2000" dirty="0" smtClean="0"/>
              <a:t> 5 &lt; log</a:t>
            </a:r>
            <a:r>
              <a:rPr lang="pt-BR" sz="2000" baseline="-25000" dirty="0" smtClean="0"/>
              <a:t>0,6</a:t>
            </a:r>
            <a:r>
              <a:rPr lang="pt-BR" sz="2000" dirty="0" smtClean="0"/>
              <a:t> 4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694812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1608</Words>
  <Application>Microsoft Office PowerPoint</Application>
  <PresentationFormat>Apresentação na tela (4:3)</PresentationFormat>
  <Paragraphs>237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17</cp:revision>
  <dcterms:created xsi:type="dcterms:W3CDTF">2015-04-17T15:03:36Z</dcterms:created>
  <dcterms:modified xsi:type="dcterms:W3CDTF">2015-10-06T13:17:45Z</dcterms:modified>
</cp:coreProperties>
</file>