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  <p:sldMasterId id="2147483717" r:id="rId4"/>
  </p:sldMasterIdLst>
  <p:notesMasterIdLst>
    <p:notesMasterId r:id="rId33"/>
  </p:notesMasterIdLst>
  <p:sldIdLst>
    <p:sldId id="318" r:id="rId5"/>
    <p:sldId id="258" r:id="rId6"/>
    <p:sldId id="265" r:id="rId7"/>
    <p:sldId id="266" r:id="rId8"/>
    <p:sldId id="285" r:id="rId9"/>
    <p:sldId id="289" r:id="rId10"/>
    <p:sldId id="287" r:id="rId11"/>
    <p:sldId id="286" r:id="rId12"/>
    <p:sldId id="288" r:id="rId13"/>
    <p:sldId id="273" r:id="rId14"/>
    <p:sldId id="311" r:id="rId15"/>
    <p:sldId id="316" r:id="rId16"/>
    <p:sldId id="315" r:id="rId17"/>
    <p:sldId id="304" r:id="rId18"/>
    <p:sldId id="312" r:id="rId19"/>
    <p:sldId id="314" r:id="rId20"/>
    <p:sldId id="290" r:id="rId21"/>
    <p:sldId id="291" r:id="rId22"/>
    <p:sldId id="292" r:id="rId23"/>
    <p:sldId id="293" r:id="rId24"/>
    <p:sldId id="294" r:id="rId25"/>
    <p:sldId id="299" r:id="rId26"/>
    <p:sldId id="300" r:id="rId27"/>
    <p:sldId id="301" r:id="rId28"/>
    <p:sldId id="302" r:id="rId29"/>
    <p:sldId id="303" r:id="rId30"/>
    <p:sldId id="296" r:id="rId31"/>
    <p:sldId id="317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94660"/>
  </p:normalViewPr>
  <p:slideViewPr>
    <p:cSldViewPr>
      <p:cViewPr>
        <p:scale>
          <a:sx n="68" d="100"/>
          <a:sy n="68" d="100"/>
        </p:scale>
        <p:origin x="-13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19C295-888B-4405-BAAA-7B19C942D2F4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299BDD-04D8-44A3-9C9B-2B87E08914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475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A0E0FD-8ED5-4079-84C8-85EF77C4658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99BDD-04D8-44A3-9C9B-2B87E089141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58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99BDD-04D8-44A3-9C9B-2B87E089141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1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99BDD-04D8-44A3-9C9B-2B87E089141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5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99BDD-04D8-44A3-9C9B-2B87E0891415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9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99BDD-04D8-44A3-9C9B-2B87E0891415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18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69D54-0B3B-43FF-BE5F-1ADA15BCE4E3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9576-07D3-46EB-8B49-84960F703F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E89B4-15B1-42E3-9EBA-667429184B83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FB0BF-9EEB-4CBA-B3E9-3FF0CAADAC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6A7EA-445C-4533-89DE-FDB0B9B09A12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9028F-775F-49E4-AB4F-210AAE410B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56E63-5D61-463C-8600-E9D25E077A0B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94B5C-005B-45EE-AFBE-094B983876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CC3E-6417-418C-9E99-D67030C0C6A7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1390C-25F4-4F09-A49E-9A7469E73E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00A13-4282-4576-ACC4-EAEA377E352A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D4F7-3419-4925-8F38-B7F2CE3F9E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03769-B10A-42BE-8C83-E45977DF1D1C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52D6F-CD5D-44DE-ABA2-9C619F4447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35A5A-F6A5-4F0F-A4F1-3DA6DF112E7F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5EA14-EFCC-4097-A59C-8F237FADC9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0A1B7-2320-47C9-BE05-963429E3CA3C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713AD-F22E-4112-B977-321DA9FDF8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5873E-1CFC-4385-B7CE-54E38B2C6930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EE372-7F96-4E62-ABA5-24AA0BCEF3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CE778-ABA7-4A91-A4EA-2B8D0C3A3639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AC3DD-1168-4535-9C88-790C005797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76E57-6CE0-4E2C-ABA1-282060A560DC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EFC2A-DFCD-4C44-9327-C917BA5587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B4D0A-F1FB-4AA2-98CC-29FA467BEFA9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433A4-09B6-4613-99C7-A08A0FC129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DF4AE-31BD-4FF5-8519-42957DA5AE9F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CF44E-80BA-49A9-A8C1-19888FC9DC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A17CB-6C6C-4EB6-971D-E175D92ED91E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15E8A-48DA-407F-97F7-DAAE409079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E940-B8A1-45DB-ABBC-C20FA084445F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FB478-2D00-458C-B7F1-CC7CE91583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E1488-4742-4442-BDB3-E05141424603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D0976-B82D-4DD1-B7CB-EF292976CE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F7E9E-B365-41FA-AAF1-99B7CF372F71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DA784-CC3C-4011-853F-40475DB825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D004B-71D5-49F6-BD98-AB413DFAA53A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F7457-A9AC-4891-95CA-6F67EE8D82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1EC9C-C45C-493A-A027-4F0452D7AEBC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DCA2E-F419-4BB3-AA21-F8C7BE7649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080D7-A480-45A2-9FC4-D72BC2176CAB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28972-D987-4132-86E4-7C8D41E46C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D55B-5F60-4B20-AC95-A2534A25963E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EED19-9AFF-4A20-9707-8B42C64F1D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D23F1-392D-4A38-BB11-FD21BBD1D32C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45925-31EE-456D-85EE-E24F1D21F3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1B9D-6974-44F1-8913-1A351837B7E9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DA74F-3A2B-4074-8D8D-C842132393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F84B-BA00-4989-8070-2B74D5522CF0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A9594-EB66-41BA-990E-82381FA59E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DC40A-ABD5-4991-BEE7-81B7069C1625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7B1A0-35D7-45E3-8C0E-1E612A1F6B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ACBEF-2CA5-46A1-B478-8770BBFB36FD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50EDE-8760-4697-9989-6769259111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111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38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40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64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82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2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B6843-9E59-4D21-959E-CAE05CA45BC4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64A1F-4405-40C5-9738-4A292C4592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731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483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444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814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3154A-B3A3-4BA0-BB1A-37DEE65EB8FB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4EF52-5A6D-44E0-AD65-D7A4D31D51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7AB5D-5C1B-4D0F-ADFF-0685CD6E3F1B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32B59-5076-4448-8D09-C439EE1DA5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61FF9-CBEC-4F67-965B-EE3BD9F1D562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3839A-D7DC-4BAB-A6FE-65008119B8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88C2A-CF02-4E97-AB3C-C085E76EA4AC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DBC31-15F1-4E8D-9142-1EC78D0D86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06336-6A93-435F-895A-B83B7DC9F70E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DEED-5BDB-4C3A-BEDC-BF84612B02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740AA3-D631-478E-AD25-7ED16C6EF5AB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E89829-4AA6-446B-94B9-1A0B248F0C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B1B52F-1ABB-4F4D-A2F2-10BE751EA633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F6E864-CB9A-4F0B-9200-087D4D63CD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560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A37F00-A99E-412C-BDAB-5583FF3A1F51}" type="datetimeFigureOut">
              <a:rPr lang="pt-BR"/>
              <a:pPr>
                <a:defRPr/>
              </a:pPr>
              <a:t>14/11/2012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white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4A96CED-78FC-4A37-8DE3-C3CE6CE6C3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25607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14/11/2012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71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slide" Target="slide7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575899"/>
            <a:ext cx="914399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Ensino Médio, 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1º Ano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Proporcionalidade direta e aplicações</a:t>
            </a:r>
            <a:endParaRPr lang="pt-BR" sz="24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08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 explicativo retangular com cantos arredondados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008" y="1124744"/>
            <a:ext cx="7812360" cy="2776221"/>
          </a:xfrm>
          <a:prstGeom prst="wedgeRoundRectCallout">
            <a:avLst>
              <a:gd name="adj1" fmla="val 52465"/>
              <a:gd name="adj2" fmla="val 19554"/>
              <a:gd name="adj3" fmla="val 16667"/>
            </a:avLst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23728" y="769571"/>
            <a:ext cx="4475162" cy="461963"/>
          </a:xfrm>
          <a:prstGeom prst="roundRect">
            <a:avLst>
              <a:gd name="adj" fmla="val 30882"/>
            </a:avLst>
          </a:prstGeom>
          <a:noFill/>
          <a:ln w="38100">
            <a:solidFill>
              <a:srgbClr val="102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PROPORCIONALIDADE</a:t>
            </a:r>
          </a:p>
        </p:txBody>
      </p:sp>
      <p:sp>
        <p:nvSpPr>
          <p:cNvPr id="4" name="Retângulo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1" y="4077072"/>
            <a:ext cx="8951409" cy="1468864"/>
          </a:xfrm>
          <a:prstGeom prst="rect">
            <a:avLst/>
          </a:prstGeom>
          <a:blipFill rotWithShape="1">
            <a:blip r:embed="rId4" cstate="print"/>
            <a:stretch>
              <a:fillRect l="-408" b="-5394"/>
            </a:stretch>
          </a:blipFill>
        </p:spPr>
        <p:txBody>
          <a:bodyPr/>
          <a:lstStyle/>
          <a:p>
            <a:pPr>
              <a:defRPr/>
            </a:pPr>
            <a:r>
              <a:rPr lang="pt-BR" dirty="0">
                <a:noFill/>
              </a:rPr>
              <a:t> </a:t>
            </a:r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609642" y="4077072"/>
            <a:ext cx="25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Berlin Sans FB" pitchFamily="34" charset="0"/>
              </a:rPr>
              <a:t>,</a:t>
            </a:r>
            <a:endParaRPr lang="pt-BR" dirty="0">
              <a:latin typeface="Berlin Sans FB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017354" y="4551511"/>
            <a:ext cx="25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Berlin Sans FB" pitchFamily="34" charset="0"/>
              </a:rPr>
              <a:t>,</a:t>
            </a:r>
            <a:endParaRPr lang="pt-BR" dirty="0">
              <a:latin typeface="Berlin Sans FB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7126120" y="1519131"/>
            <a:ext cx="2046639" cy="2520280"/>
            <a:chOff x="-231722" y="4221087"/>
            <a:chExt cx="2046639" cy="2520280"/>
          </a:xfrm>
        </p:grpSpPr>
        <p:pic>
          <p:nvPicPr>
            <p:cNvPr id="13" name="Picture 2" descr="File:Fille-questi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tângulo 13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66201" y="765854"/>
            <a:ext cx="5256212" cy="362745"/>
          </a:xfrm>
          <a:prstGeom prst="roundRect">
            <a:avLst>
              <a:gd name="adj" fmla="val 30882"/>
            </a:avLst>
          </a:prstGeom>
          <a:noFill/>
          <a:ln w="38100">
            <a:solidFill>
              <a:srgbClr val="102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PROPRIEDADE DAS PROPORÇÕES</a:t>
            </a:r>
          </a:p>
        </p:txBody>
      </p:sp>
      <p:sp>
        <p:nvSpPr>
          <p:cNvPr id="5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2864" y="2567135"/>
            <a:ext cx="7669495" cy="1468864"/>
          </a:xfrm>
          <a:prstGeom prst="rect">
            <a:avLst/>
          </a:prstGeom>
          <a:blipFill rotWithShape="1">
            <a:blip r:embed="rId2" cstate="print"/>
            <a:stretch>
              <a:fillRect l="-238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8" name="Texto explicativo retangular com cantos arredondados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4638258"/>
            <a:ext cx="7812360" cy="646631"/>
          </a:xfrm>
          <a:prstGeom prst="wedgeRoundRectCallout">
            <a:avLst>
              <a:gd name="adj1" fmla="val 50607"/>
              <a:gd name="adj2" fmla="val -138276"/>
              <a:gd name="adj3" fmla="val 16667"/>
            </a:avLst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sp>
        <p:nvSpPr>
          <p:cNvPr id="7" name="Texto explicativo retangular com cantos arredondados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617" y="1052736"/>
            <a:ext cx="7812360" cy="1269071"/>
          </a:xfrm>
          <a:prstGeom prst="wedgeRoundRectCallout">
            <a:avLst>
              <a:gd name="adj1" fmla="val 52465"/>
              <a:gd name="adj2" fmla="val 19554"/>
              <a:gd name="adj3" fmla="val 16667"/>
            </a:avLst>
          </a:prstGeom>
          <a:blipFill rotWithShape="1">
            <a:blip r:embed="rId4" cstate="print"/>
            <a:stretch>
              <a:fillRect l="-304" b="-5660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7083704" y="1844824"/>
            <a:ext cx="2046639" cy="2520280"/>
            <a:chOff x="-231722" y="4221087"/>
            <a:chExt cx="2046639" cy="2520280"/>
          </a:xfrm>
        </p:grpSpPr>
        <p:pic>
          <p:nvPicPr>
            <p:cNvPr id="11" name="Picture 2" descr="File:Fille-questi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ângulo 11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File:Fille-ques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74319" y="2204864"/>
            <a:ext cx="164970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/>
          <p:cNvSpPr/>
          <p:nvPr/>
        </p:nvSpPr>
        <p:spPr>
          <a:xfrm rot="16200000">
            <a:off x="7660240" y="5397805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Imagem</a:t>
            </a:r>
            <a:r>
              <a:rPr lang="en-US" sz="1000" dirty="0"/>
              <a:t>: </a:t>
            </a:r>
            <a:r>
              <a:rPr lang="en-US" sz="1000" dirty="0" err="1"/>
              <a:t>Auregann</a:t>
            </a:r>
            <a:r>
              <a:rPr lang="en-US" sz="1000" dirty="0"/>
              <a:t> / Creative Commons Attribution-Share Alike 3.0 </a:t>
            </a:r>
            <a:r>
              <a:rPr lang="en-US" sz="1000" dirty="0" err="1"/>
              <a:t>Unported</a:t>
            </a:r>
            <a:endParaRPr lang="pt-BR" sz="10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178415" y="806797"/>
            <a:ext cx="5545137" cy="317947"/>
          </a:xfrm>
          <a:prstGeom prst="roundRect">
            <a:avLst>
              <a:gd name="adj" fmla="val 30882"/>
            </a:avLst>
          </a:prstGeom>
          <a:noFill/>
          <a:ln w="38100">
            <a:solidFill>
              <a:srgbClr val="102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CONSEQUÊNCIAS DA PROPRIEDADE</a:t>
            </a:r>
          </a:p>
        </p:txBody>
      </p:sp>
      <p:sp>
        <p:nvSpPr>
          <p:cNvPr id="7" name="Texto explicativo retangular com cantos arredondados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617" y="1988840"/>
            <a:ext cx="7578735" cy="1009568"/>
          </a:xfrm>
          <a:prstGeom prst="wedgeRoundRectCallout">
            <a:avLst>
              <a:gd name="adj1" fmla="val 54189"/>
              <a:gd name="adj2" fmla="val 52621"/>
              <a:gd name="adj3" fmla="val 16667"/>
            </a:avLst>
          </a:prstGeom>
          <a:blipFill rotWithShape="1">
            <a:blip r:embed="rId4" cstate="print"/>
            <a:stretch>
              <a:fillRect l="-462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9" name="Texto explicativo retangular com cantos arredondados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1124744"/>
            <a:ext cx="7560839" cy="588034"/>
          </a:xfrm>
          <a:prstGeom prst="wedgeRoundRectCallout">
            <a:avLst>
              <a:gd name="adj1" fmla="val 53902"/>
              <a:gd name="adj2" fmla="val 78793"/>
              <a:gd name="adj3" fmla="val 16667"/>
            </a:avLst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0" name="Texto explicativo retangular com cantos arredondados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3211520"/>
            <a:ext cx="7560840" cy="1009568"/>
          </a:xfrm>
          <a:prstGeom prst="wedgeRoundRectCallout">
            <a:avLst>
              <a:gd name="adj1" fmla="val 54001"/>
              <a:gd name="adj2" fmla="val -53767"/>
              <a:gd name="adj3" fmla="val 16667"/>
            </a:avLst>
          </a:prstGeom>
          <a:blipFill rotWithShape="1">
            <a:blip r:embed="rId6" cstate="print"/>
            <a:stretch>
              <a:fillRect l="-386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1" name="Texto explicativo retangular com cantos arredondados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4507664"/>
            <a:ext cx="7560840" cy="1009568"/>
          </a:xfrm>
          <a:prstGeom prst="wedgeRoundRectCallout">
            <a:avLst>
              <a:gd name="adj1" fmla="val 54576"/>
              <a:gd name="adj2" fmla="val -76004"/>
              <a:gd name="adj3" fmla="val 16667"/>
            </a:avLst>
          </a:prstGeom>
          <a:blipFill rotWithShape="1">
            <a:blip r:embed="rId7" cstate="print"/>
            <a:stretch>
              <a:fillRect l="-384" b="-2804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</p:txBody>
      </p:sp>
      <p:sp>
        <p:nvSpPr>
          <p:cNvPr id="1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977794" y="5055567"/>
            <a:ext cx="25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Berlin Sans FB" pitchFamily="34" charset="0"/>
              </a:rPr>
              <a:t>.</a:t>
            </a:r>
            <a:endParaRPr lang="pt-BR" dirty="0">
              <a:solidFill>
                <a:schemeClr val="accent1"/>
              </a:solidFill>
              <a:latin typeface="Berlin Sans FB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489962" y="3645024"/>
            <a:ext cx="25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Berlin Sans FB" pitchFamily="34" charset="0"/>
              </a:rPr>
              <a:t>.</a:t>
            </a:r>
            <a:endParaRPr lang="pt-BR" dirty="0">
              <a:solidFill>
                <a:schemeClr val="accent1"/>
              </a:solidFill>
              <a:latin typeface="Berlin Sans FB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516216" y="2420888"/>
            <a:ext cx="250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  <a:latin typeface="Berlin Sans FB" pitchFamily="34" charset="0"/>
              </a:rPr>
              <a:t>.</a:t>
            </a:r>
            <a:endParaRPr lang="pt-BR" dirty="0">
              <a:solidFill>
                <a:schemeClr val="accent1"/>
              </a:solidFill>
              <a:latin typeface="Berlin Sans FB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403648" y="5085184"/>
            <a:ext cx="7200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pt-BR" sz="600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i="1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Veja</a:t>
            </a:r>
            <a:endParaRPr lang="pt-BR" sz="2000" i="1" dirty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915815" y="3717032"/>
            <a:ext cx="7200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pt-BR" sz="600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i="1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Veja</a:t>
            </a:r>
            <a:endParaRPr lang="pt-BR" sz="2000" i="1" dirty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915815" y="2492896"/>
            <a:ext cx="7200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pt-BR" sz="600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i="1" dirty="0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Veja</a:t>
            </a:r>
            <a:endParaRPr lang="pt-BR" sz="2000" i="1" dirty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475656" y="938209"/>
            <a:ext cx="5256212" cy="461963"/>
          </a:xfrm>
          <a:prstGeom prst="roundRect">
            <a:avLst>
              <a:gd name="adj" fmla="val 30882"/>
            </a:avLst>
          </a:prstGeom>
          <a:noFill/>
          <a:ln w="38100">
            <a:solidFill>
              <a:srgbClr val="102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PROPORCIONALIDADE DIRETA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528" y="1412776"/>
            <a:ext cx="72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diretor de uma escola fez o seguinte questionamento: se 500 folhas são suficientes para atender 3 turmas da escola, quantas resmas de papel são necessárias para atender 9 turmas? Para responder a essa questão, podemos refletir... 9 é o triplo de 3, então será necessário o triplo de 500 folhas, ou seja, 1500 folhas.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99592" y="4365104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/>
              <a:t>Quando o valor de uma grandeza dobra, triplica ou se reduz pela metade, o valor da outra também dobra, triplica ou se reduz pela metade, e assim por diante, dizemos que as grandezas são diretamente proporcionais.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7113896" y="1484784"/>
            <a:ext cx="2046639" cy="2520280"/>
            <a:chOff x="-231722" y="4221087"/>
            <a:chExt cx="2046639" cy="2520280"/>
          </a:xfrm>
        </p:grpSpPr>
        <p:pic>
          <p:nvPicPr>
            <p:cNvPr id="10" name="Picture 2" descr="File:Fille-ques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tângulo 10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tângulo 3"/>
          <p:cNvSpPr>
            <a:spLocks noChangeArrowheads="1"/>
          </p:cNvSpPr>
          <p:nvPr/>
        </p:nvSpPr>
        <p:spPr bwMode="auto">
          <a:xfrm>
            <a:off x="34925" y="1268760"/>
            <a:ext cx="55943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dirty="0">
                <a:latin typeface="Cambria" pitchFamily="18" charset="0"/>
              </a:rPr>
              <a:t>Carlos e Maria tiveram o mesmo aproveitamento em um teste, sendo que Carlos respondeu 30 questões e acertou 24 e Maria respondeu 35 questões. Quantas questões Maria acertou?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43669" y="871455"/>
            <a:ext cx="1944687" cy="461963"/>
          </a:xfrm>
          <a:prstGeom prst="roundRect">
            <a:avLst>
              <a:gd name="adj" fmla="val 30882"/>
            </a:avLst>
          </a:prstGeom>
          <a:noFill/>
          <a:ln w="38100">
            <a:solidFill>
              <a:srgbClr val="102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10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EXEMPLO 2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79388" y="3471863"/>
            <a:ext cx="1944687" cy="461962"/>
          </a:xfrm>
          <a:prstGeom prst="roundRect">
            <a:avLst>
              <a:gd name="adj" fmla="val 30882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SOLUÇÃO</a:t>
            </a:r>
          </a:p>
        </p:txBody>
      </p:sp>
      <p:sp>
        <p:nvSpPr>
          <p:cNvPr id="7" name="Retângulo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3962896"/>
            <a:ext cx="8475397" cy="1554336"/>
          </a:xfrm>
          <a:prstGeom prst="rect">
            <a:avLst/>
          </a:prstGeom>
          <a:blipFill rotWithShape="1">
            <a:blip r:embed="rId3" cstate="print"/>
            <a:stretch>
              <a:fillRect l="-503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738188" y="4933950"/>
            <a:ext cx="304800" cy="268288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684213" y="4933950"/>
            <a:ext cx="431800" cy="239713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tângulo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5656" y="4911551"/>
            <a:ext cx="2072427" cy="461665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8" name="Retângulo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19872" y="4695527"/>
            <a:ext cx="1703736" cy="78380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9" name="Retângulo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0072" y="4881934"/>
            <a:ext cx="1519390" cy="461665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79388" y="5805488"/>
            <a:ext cx="82859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 smtClean="0">
                <a:latin typeface="Cambria" pitchFamily="18" charset="0"/>
              </a:rPr>
              <a:t>Então, </a:t>
            </a:r>
            <a:r>
              <a:rPr lang="pt-BR" sz="2400" b="1" dirty="0">
                <a:latin typeface="Cambria" pitchFamily="18" charset="0"/>
              </a:rPr>
              <a:t>Maria acertou 28 das 35 questões </a:t>
            </a:r>
            <a:r>
              <a:rPr lang="pt-BR" sz="2400" b="1" dirty="0" smtClean="0">
                <a:latin typeface="Cambria" pitchFamily="18" charset="0"/>
              </a:rPr>
              <a:t>a que respondeu.</a:t>
            </a:r>
            <a:endParaRPr lang="pt-BR" sz="2400" b="1" dirty="0">
              <a:latin typeface="Cambria" pitchFamily="18" charset="0"/>
            </a:endParaRPr>
          </a:p>
        </p:txBody>
      </p:sp>
      <p:sp>
        <p:nvSpPr>
          <p:cNvPr id="1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115616" y="4329144"/>
            <a:ext cx="144016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odoni MT" pitchFamily="18" charset="0"/>
                <a:cs typeface="Arabic Typesetting" pitchFamily="66" charset="-78"/>
              </a:rPr>
              <a:t>trata-se</a:t>
            </a:r>
            <a:endParaRPr lang="pt-BR" sz="2800" dirty="0">
              <a:latin typeface="Bodoni MT" pitchFamily="18" charset="0"/>
              <a:cs typeface="Arabic Typesetting" pitchFamily="66" charset="-78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252729" y="979827"/>
            <a:ext cx="3810000" cy="2948764"/>
            <a:chOff x="5252729" y="979827"/>
            <a:chExt cx="3810000" cy="2948764"/>
          </a:xfrm>
        </p:grpSpPr>
        <p:pic>
          <p:nvPicPr>
            <p:cNvPr id="22" name="Picture 2" descr="File:ABAC Student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729" y="979827"/>
              <a:ext cx="3810000" cy="255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tângulo 22"/>
            <p:cNvSpPr/>
            <p:nvPr/>
          </p:nvSpPr>
          <p:spPr>
            <a:xfrm>
              <a:off x="5252729" y="3528481"/>
              <a:ext cx="381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Abac</a:t>
              </a:r>
              <a:r>
                <a:rPr lang="en-US" sz="1000" dirty="0"/>
                <a:t> college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68313" y="878805"/>
            <a:ext cx="5256212" cy="317947"/>
          </a:xfrm>
          <a:prstGeom prst="roundRect">
            <a:avLst>
              <a:gd name="adj" fmla="val 30882"/>
            </a:avLst>
          </a:prstGeom>
          <a:noFill/>
          <a:ln w="38100">
            <a:solidFill>
              <a:srgbClr val="102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ln>
                  <a:solidFill>
                    <a:srgbClr val="102766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OUTRAS PROPRIEDADES</a:t>
            </a:r>
          </a:p>
        </p:txBody>
      </p:sp>
      <p:sp>
        <p:nvSpPr>
          <p:cNvPr id="8" name="Texto explicativo retangular com cantos arredondados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1196752"/>
            <a:ext cx="6048672" cy="1588946"/>
          </a:xfrm>
          <a:prstGeom prst="wedgeRoundRectCallout">
            <a:avLst>
              <a:gd name="adj1" fmla="val 77250"/>
              <a:gd name="adj2" fmla="val 66011"/>
              <a:gd name="adj3" fmla="val 16667"/>
            </a:avLst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9" name="Texto explicativo retangular com cantos arredondados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3528" y="3750339"/>
            <a:ext cx="6048672" cy="1522332"/>
          </a:xfrm>
          <a:prstGeom prst="wedgeRoundRectCallout">
            <a:avLst>
              <a:gd name="adj1" fmla="val 77010"/>
              <a:gd name="adj2" fmla="val -92016"/>
              <a:gd name="adj3" fmla="val 16667"/>
            </a:avLst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7097361" y="2348880"/>
            <a:ext cx="2046639" cy="2520280"/>
            <a:chOff x="-231722" y="4221087"/>
            <a:chExt cx="2046639" cy="2520280"/>
          </a:xfrm>
        </p:grpSpPr>
        <p:pic>
          <p:nvPicPr>
            <p:cNvPr id="10" name="Picture 2" descr="File:Fille-questi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tângulo 10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tângulo 3"/>
          <p:cNvSpPr>
            <a:spLocks noChangeArrowheads="1"/>
          </p:cNvSpPr>
          <p:nvPr/>
        </p:nvSpPr>
        <p:spPr bwMode="auto">
          <a:xfrm>
            <a:off x="34925" y="1124744"/>
            <a:ext cx="90011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1000" b="1" dirty="0">
              <a:latin typeface="Cambria" pitchFamily="18" charset="0"/>
            </a:endParaRPr>
          </a:p>
          <a:p>
            <a:r>
              <a:rPr lang="pt-BR" sz="2400" b="1" dirty="0" smtClean="0">
                <a:latin typeface="Cambria" pitchFamily="18" charset="0"/>
              </a:rPr>
              <a:t>Em </a:t>
            </a:r>
            <a:r>
              <a:rPr lang="pt-BR" sz="2400" b="1" dirty="0">
                <a:latin typeface="Cambria" pitchFamily="18" charset="0"/>
              </a:rPr>
              <a:t>uma sala de </a:t>
            </a:r>
            <a:r>
              <a:rPr lang="pt-BR" sz="2400" b="1" dirty="0" smtClean="0">
                <a:latin typeface="Cambria" pitchFamily="18" charset="0"/>
              </a:rPr>
              <a:t>aula, </a:t>
            </a:r>
            <a:r>
              <a:rPr lang="pt-BR" sz="2400" b="1" dirty="0">
                <a:latin typeface="Cambria" pitchFamily="18" charset="0"/>
              </a:rPr>
              <a:t>a razão entre o número de meninos e meninas é 4 para 5. Sabe-se que nessa sala há 27 alunos. Quantos são meninos e quantos são meninas?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251520" y="836712"/>
            <a:ext cx="1944687" cy="461963"/>
          </a:xfrm>
          <a:prstGeom prst="roundRect">
            <a:avLst>
              <a:gd name="adj" fmla="val 30882"/>
            </a:avLst>
          </a:prstGeom>
          <a:noFill/>
          <a:ln w="38100">
            <a:solidFill>
              <a:srgbClr val="102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EXEMPLO 3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62451" y="2466094"/>
            <a:ext cx="1584299" cy="282401"/>
          </a:xfrm>
          <a:prstGeom prst="roundRect">
            <a:avLst>
              <a:gd name="adj" fmla="val 30882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SOLUÇÃO</a:t>
            </a:r>
          </a:p>
        </p:txBody>
      </p:sp>
      <p:sp>
        <p:nvSpPr>
          <p:cNvPr id="7" name="Retângulo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4984" y="2607295"/>
            <a:ext cx="8683787" cy="461665"/>
          </a:xfrm>
          <a:prstGeom prst="rect">
            <a:avLst/>
          </a:prstGeom>
          <a:blipFill rotWithShape="1">
            <a:blip r:embed="rId2" cstate="print"/>
            <a:stretch>
              <a:fillRect l="-281" b="-14667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633413" y="5143500"/>
            <a:ext cx="306387" cy="268288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579438" y="5143500"/>
            <a:ext cx="433387" cy="238125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tângulo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28128" y="5031434"/>
            <a:ext cx="1888081" cy="461665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8" name="Retângulo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28328" y="4903954"/>
            <a:ext cx="1703736" cy="786177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9" name="Retângulo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28528" y="5090361"/>
            <a:ext cx="1519390" cy="461665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34925" y="4580732"/>
            <a:ext cx="8951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>
                <a:latin typeface="Cambria" pitchFamily="18" charset="0"/>
              </a:rPr>
              <a:t>Veja que x + y representa o total de alunos, portanto, x + y = </a:t>
            </a:r>
            <a:r>
              <a:rPr lang="pt-BR" sz="2400" b="1" dirty="0" smtClean="0">
                <a:latin typeface="Cambria" pitchFamily="18" charset="0"/>
              </a:rPr>
              <a:t>27.</a:t>
            </a:r>
            <a:endParaRPr lang="pt-BR" sz="2400" b="1" dirty="0">
              <a:latin typeface="Cambria" pitchFamily="18" charset="0"/>
            </a:endParaRPr>
          </a:p>
        </p:txBody>
      </p:sp>
      <p:sp>
        <p:nvSpPr>
          <p:cNvPr id="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6003" y="3068960"/>
            <a:ext cx="1038489" cy="848117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Retângulo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5616" y="3073278"/>
            <a:ext cx="5737468" cy="730136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6" name="Retângulo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8377" y="3717032"/>
            <a:ext cx="7563866" cy="769378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2" name="Retângulo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4869160"/>
            <a:ext cx="1290161" cy="786177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47625" y="5876132"/>
            <a:ext cx="7062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mbria" pitchFamily="18" charset="0"/>
              </a:rPr>
              <a:t>Se x + y = 27, então, 12 + y = 27</a:t>
            </a:r>
            <a:r>
              <a:rPr lang="pt-BR" sz="2400" b="1" dirty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</a:t>
            </a:r>
            <a:r>
              <a:rPr lang="pt-BR" sz="2400" b="1" dirty="0">
                <a:solidFill>
                  <a:srgbClr val="000000"/>
                </a:solidFill>
                <a:latin typeface="Cambria" pitchFamily="18" charset="0"/>
              </a:rPr>
              <a:t> y = 27 – 12 = 15</a:t>
            </a:r>
            <a:endParaRPr lang="pt-BR" dirty="0"/>
          </a:p>
        </p:txBody>
      </p:sp>
      <p:sp>
        <p:nvSpPr>
          <p:cNvPr id="23" name="Retângulo 22"/>
          <p:cNvSpPr>
            <a:spLocks noChangeArrowheads="1"/>
          </p:cNvSpPr>
          <p:nvPr/>
        </p:nvSpPr>
        <p:spPr bwMode="auto">
          <a:xfrm>
            <a:off x="107950" y="6350794"/>
            <a:ext cx="5942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mbria" pitchFamily="18" charset="0"/>
              </a:rPr>
              <a:t>Assim, 12 são meninos e 15 são </a:t>
            </a:r>
            <a:r>
              <a:rPr lang="pt-BR" sz="2400" b="1" dirty="0" smtClean="0">
                <a:solidFill>
                  <a:srgbClr val="000000"/>
                </a:solidFill>
                <a:latin typeface="Cambria" pitchFamily="18" charset="0"/>
              </a:rPr>
              <a:t>meninas.</a:t>
            </a:r>
            <a:endParaRPr lang="pt-BR" dirty="0"/>
          </a:p>
        </p:txBody>
      </p:sp>
      <p:sp>
        <p:nvSpPr>
          <p:cNvPr id="2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3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7130417" y="2377021"/>
            <a:ext cx="2046639" cy="2520280"/>
            <a:chOff x="-231722" y="4221087"/>
            <a:chExt cx="2046639" cy="2520280"/>
          </a:xfrm>
        </p:grpSpPr>
        <p:pic>
          <p:nvPicPr>
            <p:cNvPr id="15" name="Picture 2" descr="File:Fille-ques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tângulo 15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  <p:sp>
        <p:nvSpPr>
          <p:cNvPr id="5" name="Texto explicativo retangular com cantos arredondados 4"/>
          <p:cNvSpPr/>
          <p:nvPr/>
        </p:nvSpPr>
        <p:spPr>
          <a:xfrm>
            <a:off x="179388" y="1628800"/>
            <a:ext cx="7399337" cy="1123950"/>
          </a:xfrm>
          <a:prstGeom prst="wedgeRoundRectCallout">
            <a:avLst>
              <a:gd name="adj1" fmla="val 52950"/>
              <a:gd name="adj2" fmla="val 87201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>
                <a:solidFill>
                  <a:schemeClr val="tx2"/>
                </a:solidFill>
                <a:latin typeface="Cambria" pitchFamily="18" charset="0"/>
              </a:rPr>
              <a:t>Agora que você estudou proporcionalidade, coloque seus conhecimentos em prática. </a:t>
            </a:r>
            <a:r>
              <a:rPr lang="pt-BR" sz="2000" b="1" i="1" dirty="0" smtClean="0">
                <a:solidFill>
                  <a:schemeClr val="tx2"/>
                </a:solidFill>
                <a:latin typeface="Cambria" pitchFamily="18" charset="0"/>
              </a:rPr>
              <a:t>Lembre: </a:t>
            </a:r>
            <a:r>
              <a:rPr lang="pt-BR" sz="2000" b="1" i="1" dirty="0">
                <a:solidFill>
                  <a:schemeClr val="tx2"/>
                </a:solidFill>
                <a:latin typeface="Cambria" pitchFamily="18" charset="0"/>
              </a:rPr>
              <a:t>não avance para a próxima tela. Faça os cálculos e clique na resposta correta.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179388" y="1094258"/>
            <a:ext cx="2305050" cy="461963"/>
          </a:xfrm>
          <a:prstGeom prst="roundRect">
            <a:avLst>
              <a:gd name="adj" fmla="val 30882"/>
            </a:avLst>
          </a:prstGeom>
          <a:noFill/>
          <a:ln w="38100">
            <a:solidFill>
              <a:srgbClr val="102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10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ATIVIDADE 2</a:t>
            </a:r>
          </a:p>
        </p:txBody>
      </p:sp>
      <p:sp>
        <p:nvSpPr>
          <p:cNvPr id="57348" name="Retângulo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74253" y="4421386"/>
            <a:ext cx="1943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mbria" pitchFamily="18" charset="0"/>
              </a:rPr>
              <a:t>(A) R$ 28,00</a:t>
            </a:r>
            <a:endParaRPr lang="pt-BR" dirty="0"/>
          </a:p>
        </p:txBody>
      </p:sp>
      <p:sp>
        <p:nvSpPr>
          <p:cNvPr id="57349" name="Retângulo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74253" y="4881979"/>
            <a:ext cx="1943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mbria" pitchFamily="18" charset="0"/>
              </a:rPr>
              <a:t>(B) R$ 45,50</a:t>
            </a:r>
            <a:endParaRPr lang="pt-BR" dirty="0"/>
          </a:p>
        </p:txBody>
      </p:sp>
      <p:sp>
        <p:nvSpPr>
          <p:cNvPr id="57350" name="Retângulo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86159" y="5344159"/>
            <a:ext cx="191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mbria" pitchFamily="18" charset="0"/>
              </a:rPr>
              <a:t>(C) R$ 72,00</a:t>
            </a:r>
            <a:endParaRPr lang="pt-BR" dirty="0"/>
          </a:p>
        </p:txBody>
      </p:sp>
      <p:sp>
        <p:nvSpPr>
          <p:cNvPr id="57351" name="Retângulo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66316" y="5806340"/>
            <a:ext cx="1958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mbria" pitchFamily="18" charset="0"/>
              </a:rPr>
              <a:t>(D) R$ 35,50</a:t>
            </a:r>
            <a:endParaRPr lang="pt-BR" dirty="0"/>
          </a:p>
        </p:txBody>
      </p:sp>
      <p:sp>
        <p:nvSpPr>
          <p:cNvPr id="57352" name="Retângulo 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85366" y="6268523"/>
            <a:ext cx="1920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mbria" pitchFamily="18" charset="0"/>
              </a:rPr>
              <a:t>(E) R$ 14,85</a:t>
            </a:r>
            <a:endParaRPr lang="pt-BR" dirty="0"/>
          </a:p>
        </p:txBody>
      </p:sp>
      <p:sp>
        <p:nvSpPr>
          <p:cNvPr id="57353" name="Retângulo 13"/>
          <p:cNvSpPr>
            <a:spLocks noChangeArrowheads="1"/>
          </p:cNvSpPr>
          <p:nvPr/>
        </p:nvSpPr>
        <p:spPr bwMode="auto">
          <a:xfrm>
            <a:off x="182769" y="2852936"/>
            <a:ext cx="595788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dirty="0">
                <a:latin typeface="Cambria" pitchFamily="18" charset="0"/>
              </a:rPr>
              <a:t>Em uma feira livre, um saquinho contendo 4 maçãs custa R$ 7,00. Quanto Mônica pagará se ela precisa comprar 26 maçãs?</a:t>
            </a:r>
            <a:endParaRPr lang="pt-BR" dirty="0"/>
          </a:p>
        </p:txBody>
      </p:sp>
      <p:sp>
        <p:nvSpPr>
          <p:cNvPr id="1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2771800" y="4041611"/>
            <a:ext cx="3384376" cy="2784503"/>
            <a:chOff x="2771800" y="4041611"/>
            <a:chExt cx="3384376" cy="2784503"/>
          </a:xfrm>
        </p:grpSpPr>
        <p:pic>
          <p:nvPicPr>
            <p:cNvPr id="18" name="Picture 4" descr="File:AppleOnGolanHeights-ISRAEL(orSyria)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4041611"/>
              <a:ext cx="3384376" cy="2538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tângulo 18"/>
            <p:cNvSpPr/>
            <p:nvPr/>
          </p:nvSpPr>
          <p:spPr>
            <a:xfrm>
              <a:off x="2771800" y="6579893"/>
              <a:ext cx="338437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000" dirty="0"/>
                <a:t>Imagem: H20 / GNU </a:t>
              </a:r>
              <a:r>
                <a:rPr lang="pt-BR" sz="1000" dirty="0" err="1"/>
                <a:t>Free</a:t>
              </a:r>
              <a:r>
                <a:rPr lang="pt-BR" sz="1000" dirty="0"/>
                <a:t> </a:t>
              </a:r>
              <a:r>
                <a:rPr lang="pt-BR" sz="1000" dirty="0" err="1"/>
                <a:t>Documentation</a:t>
              </a:r>
              <a:r>
                <a:rPr lang="pt-BR" sz="1000" dirty="0"/>
                <a:t> </a:t>
              </a:r>
              <a:r>
                <a:rPr lang="pt-BR" sz="1000" dirty="0" err="1"/>
                <a:t>License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179388" y="1368425"/>
            <a:ext cx="7399337" cy="784225"/>
          </a:xfrm>
          <a:prstGeom prst="wedgeRoundRectCallout">
            <a:avLst>
              <a:gd name="adj1" fmla="val 51577"/>
              <a:gd name="adj2" fmla="val 83500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 err="1">
                <a:solidFill>
                  <a:srgbClr val="C00000"/>
                </a:solidFill>
                <a:latin typeface="Cambria" pitchFamily="18" charset="0"/>
              </a:rPr>
              <a:t>Ôpa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! Você não deve avançar sem resolver a atividade </a:t>
            </a:r>
            <a:r>
              <a:rPr lang="pt-BR" sz="2000" b="1" i="1" dirty="0" smtClean="0">
                <a:solidFill>
                  <a:srgbClr val="C00000"/>
                </a:solidFill>
                <a:latin typeface="Cambria" pitchFamily="18" charset="0"/>
              </a:rPr>
              <a:t>proposta. Clique 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no botão abaixo e tente novamente</a:t>
            </a:r>
          </a:p>
        </p:txBody>
      </p:sp>
      <p:sp>
        <p:nvSpPr>
          <p:cNvPr id="14" name="Retângulo de cantos arredondados 13">
            <a:hlinkClick r:id="" action="ppaction://hlinkshowjump?jump=previousslide"/>
          </p:cNvPr>
          <p:cNvSpPr/>
          <p:nvPr/>
        </p:nvSpPr>
        <p:spPr>
          <a:xfrm>
            <a:off x="2843809" y="3429000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Retornar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7143511" y="1628800"/>
            <a:ext cx="2046639" cy="2520280"/>
            <a:chOff x="-231722" y="4221087"/>
            <a:chExt cx="2046639" cy="2520280"/>
          </a:xfrm>
        </p:grpSpPr>
        <p:pic>
          <p:nvPicPr>
            <p:cNvPr id="8" name="Picture 2" descr="File:Fille-ques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179388" y="1068388"/>
            <a:ext cx="7399337" cy="2144712"/>
          </a:xfrm>
          <a:prstGeom prst="wedgeRoundRectCallout">
            <a:avLst>
              <a:gd name="adj1" fmla="val 54127"/>
              <a:gd name="adj2" fmla="val 3916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Que pena, você não acertou a questão. Vou te dar uma dica: </a:t>
            </a:r>
          </a:p>
          <a:p>
            <a:pPr algn="just">
              <a:defRPr/>
            </a:pP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  <a:sym typeface="Symbol"/>
              </a:rPr>
              <a:t>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  </a:t>
            </a:r>
            <a:r>
              <a:rPr lang="pt-BR" sz="2000" b="1" i="1" dirty="0" smtClean="0">
                <a:solidFill>
                  <a:srgbClr val="C00000"/>
                </a:solidFill>
                <a:latin typeface="Cambria" pitchFamily="18" charset="0"/>
              </a:rPr>
              <a:t>faça 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a proporção 4 maçãs está para 7 reais, assim como 26 maçãs está para [...] </a:t>
            </a:r>
            <a:r>
              <a:rPr lang="pt-BR" sz="2000" b="1" i="1" dirty="0" smtClean="0">
                <a:solidFill>
                  <a:srgbClr val="C00000"/>
                </a:solidFill>
                <a:latin typeface="Cambria" pitchFamily="18" charset="0"/>
              </a:rPr>
              <a:t>.</a:t>
            </a:r>
            <a:endParaRPr lang="pt-BR" sz="2000" b="1" i="1" dirty="0">
              <a:solidFill>
                <a:srgbClr val="C00000"/>
              </a:solidFill>
              <a:latin typeface="Cambria" pitchFamily="18" charset="0"/>
            </a:endParaRPr>
          </a:p>
          <a:p>
            <a:pPr algn="just">
              <a:defRPr/>
            </a:pP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Se você já realizou esses procedimentos, pode ser que houve algum erro de cálculo.</a:t>
            </a:r>
          </a:p>
          <a:p>
            <a:pPr algn="just">
              <a:defRPr/>
            </a:pP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Clique no botão abaixo e tente novamente</a:t>
            </a:r>
          </a:p>
        </p:txBody>
      </p:sp>
      <p:sp>
        <p:nvSpPr>
          <p:cNvPr id="14" name="Retângulo de cantos arredondados 13">
            <a:hlinkClick r:id="rId2" action="ppaction://hlinksldjump"/>
          </p:cNvPr>
          <p:cNvSpPr/>
          <p:nvPr/>
        </p:nvSpPr>
        <p:spPr>
          <a:xfrm>
            <a:off x="2843809" y="3831431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Retornar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pic>
        <p:nvPicPr>
          <p:cNvPr id="8" name="Picture 2" descr="File:Fille-ques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4780" y="2204864"/>
            <a:ext cx="164970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 rot="16200000">
            <a:off x="7678724" y="3264949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Imagem</a:t>
            </a:r>
            <a:r>
              <a:rPr lang="en-US" sz="1000" dirty="0"/>
              <a:t>: </a:t>
            </a:r>
            <a:r>
              <a:rPr lang="en-US" sz="1000" dirty="0" err="1"/>
              <a:t>Auregann</a:t>
            </a:r>
            <a:r>
              <a:rPr lang="en-US" sz="1000" dirty="0"/>
              <a:t> / Creative Commons Attribution-Share Alike 3.0 </a:t>
            </a:r>
            <a:r>
              <a:rPr lang="en-US" sz="1000" dirty="0" err="1"/>
              <a:t>Unported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179513" y="1196752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Introdução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950" y="1773238"/>
            <a:ext cx="8856663" cy="156966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latin typeface="Cambria" pitchFamily="18" charset="0"/>
              </a:rPr>
              <a:t>Antes de falarmos em proporcionalidade, vamos rever a ideia de razão. Se em uma turma de 1º </a:t>
            </a:r>
            <a:r>
              <a:rPr lang="pt-BR" sz="2400" b="1" dirty="0" smtClean="0">
                <a:latin typeface="Cambria" pitchFamily="18" charset="0"/>
              </a:rPr>
              <a:t>Ano </a:t>
            </a:r>
            <a:r>
              <a:rPr lang="pt-BR" sz="2400" b="1" dirty="0">
                <a:latin typeface="Cambria" pitchFamily="18" charset="0"/>
              </a:rPr>
              <a:t>do Ensino Médio há 18 meninas e 24 meninos, qual será a razão entre o número de meninos e o número de meninas</a:t>
            </a:r>
            <a:r>
              <a:rPr lang="pt-BR" sz="2400" b="1" dirty="0" smtClean="0">
                <a:latin typeface="Cambria" pitchFamily="18" charset="0"/>
              </a:rPr>
              <a:t>?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o explicativo retangular com cantos arredondados 18"/>
              <p:cNvSpPr/>
              <p:nvPr/>
            </p:nvSpPr>
            <p:spPr>
              <a:xfrm>
                <a:off x="2511869" y="3344719"/>
                <a:ext cx="6465919" cy="2880320"/>
              </a:xfrm>
              <a:prstGeom prst="wedgeRoundRectCallout">
                <a:avLst>
                  <a:gd name="adj1" fmla="val -59606"/>
                  <a:gd name="adj2" fmla="val 23279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Vamos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refletir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!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Se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temos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18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meninas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24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meninos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,</m:t>
                      </m:r>
                    </m:oMath>
                  </m:oMathPara>
                </a14:m>
                <a:endParaRPr lang="pt-BR" sz="2000" b="1" i="1" dirty="0" smtClean="0">
                  <a:solidFill>
                    <a:schemeClr val="tx2"/>
                  </a:solidFill>
                  <a:latin typeface="Cambria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nt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temos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18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para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24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seja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, 18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÷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𝟐𝟒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𝒐𝒖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𝒂𝒊𝒏𝒅𝒂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i="1" dirty="0" smtClean="0">
                  <a:solidFill>
                    <a:schemeClr val="tx2"/>
                  </a:solidFill>
                  <a:latin typeface="Cambria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1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b="1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𝟏𝟖</m:t>
                          </m:r>
                        </m:num>
                        <m:den>
                          <m:r>
                            <a:rPr lang="pt-BR" sz="2000" b="1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𝟐𝟒</m:t>
                          </m:r>
                        </m:den>
                      </m:f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𝒅𝒊𝒗𝒊𝒅𝒊𝒏𝒅𝒐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𝒏𝒖𝒎𝒆𝒓𝒂𝒅𝒐𝒓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𝒆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𝒅𝒆𝒏𝒐𝒎𝒊𝒏𝒂𝒅𝒐𝒓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𝒑𝒐𝒓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𝟔</m:t>
                      </m:r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pt-BR" sz="2000" b="1" i="1" dirty="0" smtClean="0">
                  <a:solidFill>
                    <a:schemeClr val="tx2"/>
                  </a:solidFill>
                  <a:latin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𝒕𝒆𝒎𝒐𝒔</m:t>
                      </m:r>
                      <m:f>
                        <m:fPr>
                          <m:ctrlPr>
                            <a:rPr lang="pt-BR" sz="2000" b="1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b="1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pt-BR" sz="2000" b="1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pt-BR" sz="2000" b="1" i="1" dirty="0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que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significa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dizer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que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para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cada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3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i="1" dirty="0" smtClean="0">
                  <a:solidFill>
                    <a:schemeClr val="tx2"/>
                  </a:solidFill>
                  <a:latin typeface="Cambria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meninas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da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sala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temos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4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meninos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dizemos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ent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i="1" dirty="0" smtClean="0">
                  <a:solidFill>
                    <a:schemeClr val="tx2"/>
                  </a:solidFill>
                  <a:latin typeface="Cambria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que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raz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entre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ú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mero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meninas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meninos</m:t>
                      </m:r>
                      <m:r>
                        <m:rPr>
                          <m:nor/>
                        </m:rPr>
                        <a:rPr lang="pt-BR" sz="2000" b="1" i="1" dirty="0" smtClean="0">
                          <a:solidFill>
                            <a:schemeClr val="tx2"/>
                          </a:solidFill>
                          <a:latin typeface="Cambria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i="1" dirty="0" smtClean="0">
                  <a:solidFill>
                    <a:schemeClr val="tx2"/>
                  </a:solidFill>
                  <a:latin typeface="Cambria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1" i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é </m:t>
                    </m:r>
                    <m:r>
                      <m:rPr>
                        <m:nor/>
                      </m:rPr>
                      <a:rPr lang="pt-BR" sz="2000" b="1" i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de</m:t>
                    </m:r>
                    <m:r>
                      <m:rPr>
                        <m:nor/>
                      </m:rPr>
                      <a:rPr lang="pt-BR" sz="2000" b="1" i="1" dirty="0" smtClean="0">
                        <a:solidFill>
                          <a:schemeClr val="tx2"/>
                        </a:solidFill>
                        <a:latin typeface="Cambria" pitchFamily="18" charset="0"/>
                      </a:rPr>
                      <m:t> 3/</m:t>
                    </m:r>
                  </m:oMath>
                </a14:m>
                <a:r>
                  <a:rPr lang="pt-BR" sz="2000" b="1" i="1" dirty="0" smtClean="0">
                    <a:solidFill>
                      <a:schemeClr val="tx2"/>
                    </a:solidFill>
                    <a:latin typeface="Cambria" pitchFamily="18" charset="0"/>
                  </a:rPr>
                  <a:t>4</a:t>
                </a:r>
                <a:endParaRPr lang="pt-BR" sz="2000" b="1" i="1" dirty="0">
                  <a:solidFill>
                    <a:schemeClr val="tx2"/>
                  </a:solidFill>
                  <a:latin typeface="Cambria" pitchFamily="18" charset="0"/>
                </a:endParaRPr>
              </a:p>
            </p:txBody>
          </p:sp>
        </mc:Choice>
        <mc:Fallback>
          <p:sp>
            <p:nvSpPr>
              <p:cNvPr id="19" name="Texto explicativo retangular com cantos arredondados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69" y="3344719"/>
                <a:ext cx="6465919" cy="2880320"/>
              </a:xfrm>
              <a:prstGeom prst="wedgeRoundRectCallout">
                <a:avLst>
                  <a:gd name="adj1" fmla="val -59606"/>
                  <a:gd name="adj2" fmla="val 23279"/>
                  <a:gd name="adj3" fmla="val 16667"/>
                </a:avLst>
              </a:prstGeom>
              <a:blipFill rotWithShape="1">
                <a:blip r:embed="rId3"/>
                <a:stretch>
                  <a:fillRect b="-1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179512" y="4221087"/>
            <a:ext cx="2089370" cy="2520281"/>
            <a:chOff x="179512" y="4221087"/>
            <a:chExt cx="2089370" cy="2520281"/>
          </a:xfrm>
        </p:grpSpPr>
        <p:pic>
          <p:nvPicPr>
            <p:cNvPr id="21" name="Picture 2" descr="File:Fille-questi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299" y="4221088"/>
              <a:ext cx="1646583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tângulo 21"/>
            <p:cNvSpPr/>
            <p:nvPr/>
          </p:nvSpPr>
          <p:spPr>
            <a:xfrm rot="16200000">
              <a:off x="-880573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179388" y="1368425"/>
            <a:ext cx="7399337" cy="784225"/>
          </a:xfrm>
          <a:prstGeom prst="wedgeRoundRectCallout">
            <a:avLst>
              <a:gd name="adj1" fmla="val 50596"/>
              <a:gd name="adj2" fmla="val 87201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 err="1">
                <a:solidFill>
                  <a:srgbClr val="C00000"/>
                </a:solidFill>
                <a:latin typeface="Cambria" pitchFamily="18" charset="0"/>
              </a:rPr>
              <a:t>Ôpa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! Você não deve avançar sem resolver a atividade </a:t>
            </a:r>
            <a:r>
              <a:rPr lang="pt-BR" sz="2000" b="1" i="1" dirty="0" smtClean="0">
                <a:solidFill>
                  <a:srgbClr val="C00000"/>
                </a:solidFill>
                <a:latin typeface="Cambria" pitchFamily="18" charset="0"/>
              </a:rPr>
              <a:t>proposta. Clique 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no botão abaixo e tente novamente</a:t>
            </a:r>
          </a:p>
        </p:txBody>
      </p:sp>
      <p:sp>
        <p:nvSpPr>
          <p:cNvPr id="14" name="Retângulo de cantos arredondados 13">
            <a:hlinkClick r:id="rId2" action="ppaction://hlinksldjump"/>
          </p:cNvPr>
          <p:cNvSpPr/>
          <p:nvPr/>
        </p:nvSpPr>
        <p:spPr>
          <a:xfrm>
            <a:off x="2843809" y="3429000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Retornar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7143511" y="1628800"/>
            <a:ext cx="2046639" cy="2520280"/>
            <a:chOff x="-231722" y="4221087"/>
            <a:chExt cx="2046639" cy="2520280"/>
          </a:xfrm>
        </p:grpSpPr>
        <p:pic>
          <p:nvPicPr>
            <p:cNvPr id="8" name="Picture 2" descr="File:Fille-questi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179388" y="1052513"/>
            <a:ext cx="7399337" cy="782637"/>
          </a:xfrm>
          <a:prstGeom prst="wedgeRoundRectCallout">
            <a:avLst>
              <a:gd name="adj1" fmla="val 51185"/>
              <a:gd name="adj2" fmla="val 13347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>
                <a:solidFill>
                  <a:schemeClr val="tx2"/>
                </a:solidFill>
                <a:latin typeface="Cambria" pitchFamily="18" charset="0"/>
              </a:rPr>
              <a:t>Parabéns, você acertou a </a:t>
            </a:r>
            <a:r>
              <a:rPr lang="pt-BR" sz="2000" b="1" i="1" dirty="0" smtClean="0">
                <a:solidFill>
                  <a:schemeClr val="tx2"/>
                </a:solidFill>
                <a:latin typeface="Cambria" pitchFamily="18" charset="0"/>
              </a:rPr>
              <a:t>questão. Confira </a:t>
            </a:r>
            <a:r>
              <a:rPr lang="pt-BR" sz="2000" b="1" i="1" dirty="0">
                <a:solidFill>
                  <a:schemeClr val="tx2"/>
                </a:solidFill>
                <a:latin typeface="Cambria" pitchFamily="18" charset="0"/>
              </a:rPr>
              <a:t>a resolução e veja se você fez dessa </a:t>
            </a:r>
            <a:r>
              <a:rPr lang="pt-BR" sz="2000" b="1" i="1" dirty="0" smtClean="0">
                <a:solidFill>
                  <a:schemeClr val="tx2"/>
                </a:solidFill>
                <a:latin typeface="Cambria" pitchFamily="18" charset="0"/>
              </a:rPr>
              <a:t>maneira.</a:t>
            </a:r>
            <a:endParaRPr lang="pt-BR" sz="2000" b="1" i="1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45" name="Retângulo de cantos arredondados 44">
            <a:hlinkClick r:id="" action="ppaction://hlinkshowjump?jump=nextslide"/>
          </p:cNvPr>
          <p:cNvSpPr/>
          <p:nvPr/>
        </p:nvSpPr>
        <p:spPr>
          <a:xfrm>
            <a:off x="2739087" y="6063679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Avançar</a:t>
            </a:r>
          </a:p>
        </p:txBody>
      </p:sp>
      <p:sp>
        <p:nvSpPr>
          <p:cNvPr id="46" name="Retângulo 4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2874" y="3611814"/>
            <a:ext cx="1222835" cy="784254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67" name="CaixaDeTexto 66"/>
          <p:cNvSpPr txBox="1">
            <a:spLocks noChangeArrowheads="1"/>
          </p:cNvSpPr>
          <p:nvPr/>
        </p:nvSpPr>
        <p:spPr bwMode="auto">
          <a:xfrm>
            <a:off x="179388" y="2205038"/>
            <a:ext cx="4105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>
                <a:latin typeface="Cambria" pitchFamily="18" charset="0"/>
                <a:ea typeface="Cambria Math" pitchFamily="18" charset="0"/>
                <a:cs typeface="Times New Roman" pitchFamily="18" charset="0"/>
              </a:rPr>
              <a:t>4 maças está para 7 reais</a:t>
            </a:r>
          </a:p>
          <a:p>
            <a:r>
              <a:rPr lang="pt-BR" sz="2400" b="1">
                <a:latin typeface="Cambria" pitchFamily="18" charset="0"/>
                <a:ea typeface="Cambria Math" pitchFamily="18" charset="0"/>
                <a:cs typeface="Times New Roman" pitchFamily="18" charset="0"/>
              </a:rPr>
              <a:t>26 maçãs está para x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574675" y="3910013"/>
            <a:ext cx="306388" cy="268287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20700" y="3910013"/>
            <a:ext cx="433388" cy="239712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tângulo 3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29395" y="3789040"/>
            <a:ext cx="1955407" cy="461665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2" name="Retângulo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66533" y="3602633"/>
            <a:ext cx="1687706" cy="783804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6" name="Retângulo 3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57787" y="3789040"/>
            <a:ext cx="1985864" cy="461665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37" name="Retângulo 36"/>
          <p:cNvSpPr>
            <a:spLocks noChangeArrowheads="1"/>
          </p:cNvSpPr>
          <p:nvPr/>
        </p:nvSpPr>
        <p:spPr bwMode="auto">
          <a:xfrm>
            <a:off x="220663" y="4911725"/>
            <a:ext cx="8377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 smtClean="0">
                <a:latin typeface="Cambria" pitchFamily="18" charset="0"/>
              </a:rPr>
              <a:t>Então, </a:t>
            </a:r>
            <a:r>
              <a:rPr lang="pt-BR" sz="2400" b="1" dirty="0">
                <a:latin typeface="Cambria" pitchFamily="18" charset="0"/>
              </a:rPr>
              <a:t>para comprar 26 </a:t>
            </a:r>
            <a:r>
              <a:rPr lang="pt-BR" sz="2400" b="1" dirty="0" smtClean="0">
                <a:latin typeface="Cambria" pitchFamily="18" charset="0"/>
              </a:rPr>
              <a:t>maças, </a:t>
            </a:r>
            <a:r>
              <a:rPr lang="pt-BR" sz="2400" b="1" dirty="0">
                <a:latin typeface="Cambria" pitchFamily="18" charset="0"/>
              </a:rPr>
              <a:t>Mônica vai gastar R$ </a:t>
            </a:r>
            <a:r>
              <a:rPr lang="pt-BR" sz="2400" b="1" dirty="0" smtClean="0">
                <a:latin typeface="Cambria" pitchFamily="18" charset="0"/>
              </a:rPr>
              <a:t>45,50.</a:t>
            </a:r>
            <a:endParaRPr lang="pt-BR" sz="2400" b="1" dirty="0">
              <a:latin typeface="Cambria" pitchFamily="18" charset="0"/>
            </a:endParaRPr>
          </a:p>
        </p:txBody>
      </p:sp>
      <p:sp>
        <p:nvSpPr>
          <p:cNvPr id="1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7143511" y="1628800"/>
            <a:ext cx="2046639" cy="2520280"/>
            <a:chOff x="-231722" y="4221087"/>
            <a:chExt cx="2046639" cy="2520280"/>
          </a:xfrm>
        </p:grpSpPr>
        <p:pic>
          <p:nvPicPr>
            <p:cNvPr id="15" name="Picture 2" descr="File:Fille-questi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tângulo 15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179388" y="1106834"/>
            <a:ext cx="2305050" cy="461963"/>
          </a:xfrm>
          <a:prstGeom prst="roundRect">
            <a:avLst>
              <a:gd name="adj" fmla="val 30882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ATIVIDADE 3</a:t>
            </a:r>
          </a:p>
        </p:txBody>
      </p:sp>
      <p:sp>
        <p:nvSpPr>
          <p:cNvPr id="62466" name="Retângulo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738" y="4851747"/>
            <a:ext cx="2562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0000"/>
                </a:solidFill>
                <a:latin typeface="Cambria" pitchFamily="18" charset="0"/>
              </a:rPr>
              <a:t>(A) R$ 25.000,00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62467" name="Retângulo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646863" y="4851747"/>
            <a:ext cx="2101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0000"/>
                </a:solidFill>
                <a:latin typeface="Cambria" pitchFamily="18" charset="0"/>
              </a:rPr>
              <a:t>(C) 24.000,00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62468" name="Retângulo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925" y="5415309"/>
            <a:ext cx="2647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0000"/>
                </a:solidFill>
                <a:latin typeface="Cambria" pitchFamily="18" charset="0"/>
              </a:rPr>
              <a:t>(D) R$ 75.000,00 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62469" name="Retângulo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73450" y="4851747"/>
            <a:ext cx="2125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0000"/>
                </a:solidFill>
                <a:latin typeface="Cambria" pitchFamily="18" charset="0"/>
              </a:rPr>
              <a:t>(B) 50.000,00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62470" name="Retângulo 1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8525" y="5385147"/>
            <a:ext cx="228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0000"/>
                </a:solidFill>
                <a:latin typeface="Cambria" pitchFamily="18" charset="0"/>
              </a:rPr>
              <a:t>(E) 125.000,00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62471" name="Retângulo 13"/>
          <p:cNvSpPr>
            <a:spLocks noChangeArrowheads="1"/>
          </p:cNvSpPr>
          <p:nvPr/>
        </p:nvSpPr>
        <p:spPr bwMode="auto">
          <a:xfrm>
            <a:off x="60325" y="1957734"/>
            <a:ext cx="742738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mbria" pitchFamily="18" charset="0"/>
              </a:rPr>
              <a:t>Dois filhos são herdeiros legítimos da herança de seu pai. Dos R$ 200.000,00 que o pai deixou, o testamento dizia que cada um deles herdaria um valor proporcional </a:t>
            </a:r>
            <a:r>
              <a:rPr lang="pt-BR" sz="2400" b="1" dirty="0" smtClean="0">
                <a:solidFill>
                  <a:srgbClr val="000000"/>
                </a:solidFill>
                <a:latin typeface="Cambria" pitchFamily="18" charset="0"/>
              </a:rPr>
              <a:t>à </a:t>
            </a:r>
            <a:r>
              <a:rPr lang="pt-BR" sz="2400" b="1" dirty="0">
                <a:solidFill>
                  <a:srgbClr val="000000"/>
                </a:solidFill>
                <a:latin typeface="Cambria" pitchFamily="18" charset="0"/>
              </a:rPr>
              <a:t>razão entre suas idades quando o pai morresse. Sabendo que na época da morte do pai, o filho mais velho tinha 40 anos, quanto recebeu o filho mais </a:t>
            </a:r>
            <a:r>
              <a:rPr lang="pt-BR" sz="2400" b="1" dirty="0" smtClean="0">
                <a:solidFill>
                  <a:srgbClr val="000000"/>
                </a:solidFill>
                <a:latin typeface="Cambria" pitchFamily="18" charset="0"/>
              </a:rPr>
              <a:t>novo, </a:t>
            </a:r>
            <a:r>
              <a:rPr lang="pt-BR" sz="2400" b="1" dirty="0">
                <a:solidFill>
                  <a:srgbClr val="000000"/>
                </a:solidFill>
                <a:latin typeface="Cambria" pitchFamily="18" charset="0"/>
              </a:rPr>
              <a:t>se ele tinha 24 anos de idade?</a:t>
            </a: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7487714" y="1111384"/>
            <a:ext cx="1620790" cy="2682350"/>
            <a:chOff x="7487714" y="1111384"/>
            <a:chExt cx="1620790" cy="2682350"/>
          </a:xfrm>
        </p:grpSpPr>
        <p:pic>
          <p:nvPicPr>
            <p:cNvPr id="13" name="Picture 2" descr="File:1 Real Brasil 2007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54286" y="1844812"/>
              <a:ext cx="2682350" cy="1215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tângulo 13"/>
            <p:cNvSpPr/>
            <p:nvPr/>
          </p:nvSpPr>
          <p:spPr>
            <a:xfrm rot="16200000">
              <a:off x="7567274" y="2252505"/>
              <a:ext cx="26823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Ente</a:t>
              </a:r>
              <a:r>
                <a:rPr lang="en-US" sz="1000" dirty="0"/>
                <a:t> X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179388" y="1368425"/>
            <a:ext cx="7399337" cy="784225"/>
          </a:xfrm>
          <a:prstGeom prst="wedgeRoundRectCallout">
            <a:avLst>
              <a:gd name="adj1" fmla="val 52950"/>
              <a:gd name="adj2" fmla="val 74246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 err="1">
                <a:solidFill>
                  <a:srgbClr val="C00000"/>
                </a:solidFill>
                <a:latin typeface="Cambria" pitchFamily="18" charset="0"/>
              </a:rPr>
              <a:t>Ôpa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! Você não deve avançar sem resolver a atividade </a:t>
            </a:r>
            <a:r>
              <a:rPr lang="pt-BR" sz="2000" b="1" i="1" dirty="0" smtClean="0">
                <a:solidFill>
                  <a:srgbClr val="C00000"/>
                </a:solidFill>
                <a:latin typeface="Cambria" pitchFamily="18" charset="0"/>
              </a:rPr>
              <a:t>proposta. 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C</a:t>
            </a:r>
            <a:r>
              <a:rPr lang="pt-BR" sz="2000" b="1" i="1" dirty="0" smtClean="0">
                <a:solidFill>
                  <a:srgbClr val="C00000"/>
                </a:solidFill>
                <a:latin typeface="Cambria" pitchFamily="18" charset="0"/>
              </a:rPr>
              <a:t>lique 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no botão abaixo e tente novamente</a:t>
            </a:r>
          </a:p>
        </p:txBody>
      </p:sp>
      <p:sp>
        <p:nvSpPr>
          <p:cNvPr id="14" name="Retângulo de cantos arredondados 13">
            <a:hlinkClick r:id="" action="ppaction://hlinkshowjump?jump=previousslide"/>
          </p:cNvPr>
          <p:cNvSpPr/>
          <p:nvPr/>
        </p:nvSpPr>
        <p:spPr>
          <a:xfrm>
            <a:off x="2843809" y="3429000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Retornar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7314780" y="1521331"/>
            <a:ext cx="1875370" cy="2520280"/>
            <a:chOff x="7314780" y="1521331"/>
            <a:chExt cx="1875370" cy="2520280"/>
          </a:xfrm>
        </p:grpSpPr>
        <p:pic>
          <p:nvPicPr>
            <p:cNvPr id="8" name="Picture 2" descr="File:Fille-ques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14780" y="1521331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/>
            <p:cNvSpPr/>
            <p:nvPr/>
          </p:nvSpPr>
          <p:spPr>
            <a:xfrm rot="16200000">
              <a:off x="7729955" y="2581416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1140991"/>
            <a:ext cx="7399586" cy="1998703"/>
          </a:xfrm>
          <a:prstGeom prst="wedgeRoundRectCallout">
            <a:avLst>
              <a:gd name="adj1" fmla="val 55304"/>
              <a:gd name="adj2" fmla="val 39841"/>
              <a:gd name="adj3" fmla="val 16667"/>
            </a:avLst>
          </a:prstGeom>
          <a:blipFill rotWithShape="1">
            <a:blip r:embed="rId3" cstate="print"/>
            <a:stretch>
              <a:fillRect/>
            </a:stretch>
          </a:blipFill>
          <a:ln>
            <a:solidFill>
              <a:srgbClr val="C00000"/>
            </a:solidFill>
          </a:ln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Retângulo de cantos arredondados 13">
            <a:hlinkClick r:id="rId4" action="ppaction://hlinksldjump"/>
          </p:cNvPr>
          <p:cNvSpPr/>
          <p:nvPr/>
        </p:nvSpPr>
        <p:spPr>
          <a:xfrm>
            <a:off x="2843809" y="3831431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Retornar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004048" y="263691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C00000"/>
                </a:solidFill>
              </a:rPr>
              <a:t>.</a:t>
            </a:r>
            <a:endParaRPr lang="pt-BR" b="1" dirty="0">
              <a:solidFill>
                <a:srgbClr val="C00000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7314780" y="2140342"/>
            <a:ext cx="1875370" cy="2520280"/>
            <a:chOff x="7314780" y="1521331"/>
            <a:chExt cx="1875370" cy="2520280"/>
          </a:xfrm>
        </p:grpSpPr>
        <p:pic>
          <p:nvPicPr>
            <p:cNvPr id="9" name="Picture 2" descr="File:Fille-questi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14780" y="1521331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tângulo 9"/>
            <p:cNvSpPr/>
            <p:nvPr/>
          </p:nvSpPr>
          <p:spPr>
            <a:xfrm rot="16200000">
              <a:off x="7729955" y="2581416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179388" y="1368425"/>
            <a:ext cx="7399337" cy="784225"/>
          </a:xfrm>
          <a:prstGeom prst="wedgeRoundRectCallout">
            <a:avLst>
              <a:gd name="adj1" fmla="val 53146"/>
              <a:gd name="adj2" fmla="val 10385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 err="1">
                <a:solidFill>
                  <a:srgbClr val="C00000"/>
                </a:solidFill>
                <a:latin typeface="Cambria" pitchFamily="18" charset="0"/>
              </a:rPr>
              <a:t>Ôpa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! Você não deve avançar sem resolver a atividade </a:t>
            </a:r>
            <a:r>
              <a:rPr lang="pt-BR" sz="2000" b="1" i="1" dirty="0" smtClean="0">
                <a:solidFill>
                  <a:srgbClr val="C00000"/>
                </a:solidFill>
                <a:latin typeface="Cambria" pitchFamily="18" charset="0"/>
              </a:rPr>
              <a:t>proposta. Clique 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no botão abaixo e tente </a:t>
            </a:r>
            <a:r>
              <a:rPr lang="pt-BR" sz="2000" b="1" i="1" dirty="0" smtClean="0">
                <a:solidFill>
                  <a:srgbClr val="C00000"/>
                </a:solidFill>
                <a:latin typeface="Cambria" pitchFamily="18" charset="0"/>
              </a:rPr>
              <a:t>novamente.</a:t>
            </a:r>
            <a:endParaRPr lang="pt-BR" sz="2000" b="1" i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14" name="Retângulo de cantos arredondados 13">
            <a:hlinkClick r:id="rId3" action="ppaction://hlinksldjump"/>
          </p:cNvPr>
          <p:cNvSpPr/>
          <p:nvPr/>
        </p:nvSpPr>
        <p:spPr>
          <a:xfrm>
            <a:off x="2843809" y="3429000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Retornar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7281184" y="1760537"/>
            <a:ext cx="1875370" cy="2520280"/>
            <a:chOff x="7314780" y="1521331"/>
            <a:chExt cx="1875370" cy="2520280"/>
          </a:xfrm>
        </p:grpSpPr>
        <p:pic>
          <p:nvPicPr>
            <p:cNvPr id="8" name="Picture 2" descr="File:Fille-questi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14780" y="1521331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/>
            <p:cNvSpPr/>
            <p:nvPr/>
          </p:nvSpPr>
          <p:spPr>
            <a:xfrm rot="16200000">
              <a:off x="7729955" y="2581416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179388" y="1052513"/>
            <a:ext cx="7399337" cy="782637"/>
          </a:xfrm>
          <a:prstGeom prst="wedgeRoundRectCallout">
            <a:avLst>
              <a:gd name="adj1" fmla="val 54520"/>
              <a:gd name="adj2" fmla="val 12052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>
                <a:solidFill>
                  <a:schemeClr val="tx2"/>
                </a:solidFill>
                <a:latin typeface="Cambria" pitchFamily="18" charset="0"/>
              </a:rPr>
              <a:t>Parabéns, você acertou a </a:t>
            </a:r>
            <a:r>
              <a:rPr lang="pt-BR" sz="2000" b="1" i="1" dirty="0" smtClean="0">
                <a:solidFill>
                  <a:schemeClr val="tx2"/>
                </a:solidFill>
                <a:latin typeface="Cambria" pitchFamily="18" charset="0"/>
              </a:rPr>
              <a:t>questão! Confira </a:t>
            </a:r>
            <a:r>
              <a:rPr lang="pt-BR" sz="2000" b="1" i="1" dirty="0">
                <a:solidFill>
                  <a:schemeClr val="tx2"/>
                </a:solidFill>
                <a:latin typeface="Cambria" pitchFamily="18" charset="0"/>
              </a:rPr>
              <a:t>a resolução e veja se você usou esse raciocínio:</a:t>
            </a:r>
          </a:p>
        </p:txBody>
      </p:sp>
      <p:sp>
        <p:nvSpPr>
          <p:cNvPr id="45" name="Retângulo de cantos arredondados 44">
            <a:hlinkClick r:id="" action="ppaction://hlinkshowjump?jump=nextslide"/>
          </p:cNvPr>
          <p:cNvSpPr/>
          <p:nvPr/>
        </p:nvSpPr>
        <p:spPr>
          <a:xfrm>
            <a:off x="2739087" y="6063679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Avançar</a:t>
            </a:r>
          </a:p>
        </p:txBody>
      </p:sp>
      <p:sp>
        <p:nvSpPr>
          <p:cNvPr id="6" name="Retângulo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4984" y="2060848"/>
            <a:ext cx="4623382" cy="786177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1241425" y="4668838"/>
            <a:ext cx="306388" cy="268287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1187450" y="4668838"/>
            <a:ext cx="431800" cy="238125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tângulo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79712" y="4556995"/>
            <a:ext cx="2554930" cy="461665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0" name="Retângulo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55976" y="4429515"/>
            <a:ext cx="2370585" cy="786369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1" name="Retângulo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60232" y="4615922"/>
            <a:ext cx="2186240" cy="461665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34925" y="3962400"/>
            <a:ext cx="8697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>
                <a:latin typeface="Cambria" pitchFamily="18" charset="0"/>
              </a:rPr>
              <a:t>x + y representa o total da herança, portanto, x + y = 200.000</a:t>
            </a:r>
          </a:p>
        </p:txBody>
      </p:sp>
      <p:sp>
        <p:nvSpPr>
          <p:cNvPr id="13" name="Retângulo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6003" y="2594521"/>
            <a:ext cx="1038489" cy="849463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4" name="Retângulo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5616" y="2598839"/>
            <a:ext cx="5902578" cy="730136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Retângulo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8377" y="3242593"/>
            <a:ext cx="7477303" cy="769378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6" name="Retângulo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108520" y="4394721"/>
            <a:ext cx="2141355" cy="786369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07950" y="5272088"/>
            <a:ext cx="83931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0000"/>
                </a:solidFill>
                <a:latin typeface="Cambria" pitchFamily="18" charset="0"/>
              </a:rPr>
              <a:t>Assim, o filho mais novo recebeu R$ 75.000,00 de herança </a:t>
            </a:r>
            <a:endParaRPr lang="pt-BR"/>
          </a:p>
        </p:txBody>
      </p:sp>
      <p:sp>
        <p:nvSpPr>
          <p:cNvPr id="1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7314780" y="1521331"/>
            <a:ext cx="1875370" cy="2520280"/>
            <a:chOff x="7314780" y="1521331"/>
            <a:chExt cx="1875370" cy="2520280"/>
          </a:xfrm>
        </p:grpSpPr>
        <p:pic>
          <p:nvPicPr>
            <p:cNvPr id="20" name="Picture 2" descr="File:Fille-questi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14780" y="1521331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tângulo 20"/>
            <p:cNvSpPr/>
            <p:nvPr/>
          </p:nvSpPr>
          <p:spPr>
            <a:xfrm rot="16200000">
              <a:off x="7729955" y="2581416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ontent Placeholder 2"/>
          <p:cNvSpPr>
            <a:spLocks noGrp="1"/>
          </p:cNvSpPr>
          <p:nvPr>
            <p:ph idx="1"/>
          </p:nvPr>
        </p:nvSpPr>
        <p:spPr>
          <a:xfrm>
            <a:off x="179388" y="1844675"/>
            <a:ext cx="8964612" cy="48974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b="1" smtClean="0">
                <a:solidFill>
                  <a:schemeClr val="bg1"/>
                </a:solidFill>
                <a:latin typeface="Cambria" pitchFamily="18" charset="0"/>
                <a:ea typeface="ヒラギノ角ゴ Pro W3"/>
                <a:cs typeface="ヒラギノ角ゴ Pro W3"/>
              </a:rPr>
              <a:t>DANTE, Luiz Roberto. </a:t>
            </a:r>
            <a:r>
              <a:rPr lang="en-US" sz="2400" b="1" u="sng" smtClean="0">
                <a:solidFill>
                  <a:schemeClr val="bg1"/>
                </a:solidFill>
                <a:latin typeface="Cambria" pitchFamily="18" charset="0"/>
                <a:ea typeface="ヒラギノ角ゴ Pro W3"/>
                <a:cs typeface="ヒラギノ角ゴ Pro W3"/>
              </a:rPr>
              <a:t>Tudo é Matemática</a:t>
            </a:r>
            <a:r>
              <a:rPr lang="en-US" sz="2400" b="1" smtClean="0">
                <a:solidFill>
                  <a:schemeClr val="bg1"/>
                </a:solidFill>
                <a:latin typeface="Cambria" pitchFamily="18" charset="0"/>
                <a:ea typeface="ヒラギノ角ゴ Pro W3"/>
                <a:cs typeface="ヒラギノ角ゴ Pro W3"/>
              </a:rPr>
              <a:t>. Vol. 2. São Paulo: Ática, 2009.</a:t>
            </a:r>
          </a:p>
          <a:p>
            <a:pPr marL="0" indent="0">
              <a:buFont typeface="Arial" charset="0"/>
              <a:buNone/>
            </a:pPr>
            <a:endParaRPr lang="en-US" sz="2400" b="1" smtClean="0">
              <a:solidFill>
                <a:schemeClr val="bg1"/>
              </a:solidFill>
              <a:latin typeface="Cambria" pitchFamily="18" charset="0"/>
              <a:ea typeface="ヒラギノ角ゴ Pro W3"/>
              <a:cs typeface="ヒラギノ角ゴ Pro W3"/>
            </a:endParaRPr>
          </a:p>
          <a:p>
            <a:pPr marL="0" indent="0">
              <a:lnSpc>
                <a:spcPct val="115000"/>
              </a:lnSpc>
              <a:buFont typeface="Arial" charset="0"/>
              <a:buNone/>
            </a:pPr>
            <a:r>
              <a:rPr lang="pt-BR" sz="2400" b="1" smtClean="0">
                <a:solidFill>
                  <a:schemeClr val="bg1"/>
                </a:solidFill>
                <a:latin typeface="Cambria" pitchFamily="18" charset="0"/>
                <a:ea typeface="ヒラギノ角ゴ Pro W3"/>
                <a:cs typeface="Times New Roman" pitchFamily="18" charset="0"/>
              </a:rPr>
              <a:t>FILATRO, A. </a:t>
            </a:r>
            <a:r>
              <a:rPr lang="pt-BR" sz="2400" b="1" u="sng" smtClean="0">
                <a:solidFill>
                  <a:schemeClr val="bg1"/>
                </a:solidFill>
                <a:latin typeface="Cambria" pitchFamily="18" charset="0"/>
                <a:ea typeface="ヒラギノ角ゴ Pro W3"/>
                <a:cs typeface="Times New Roman" pitchFamily="18" charset="0"/>
              </a:rPr>
              <a:t>Design instrucional na prática</a:t>
            </a:r>
            <a:r>
              <a:rPr lang="pt-BR" sz="2400" b="1" smtClean="0">
                <a:solidFill>
                  <a:schemeClr val="bg1"/>
                </a:solidFill>
                <a:latin typeface="Cambria" pitchFamily="18" charset="0"/>
                <a:ea typeface="ヒラギノ角ゴ Pro W3"/>
                <a:cs typeface="Times New Roman" pitchFamily="18" charset="0"/>
              </a:rPr>
              <a:t>. São Paulo: Pearson Education do Brasil, 2008.</a:t>
            </a:r>
            <a:endParaRPr lang="pt-BR" sz="2000" b="1" smtClean="0">
              <a:solidFill>
                <a:schemeClr val="bg1"/>
              </a:solidFill>
              <a:latin typeface="Cambria" pitchFamily="18" charset="0"/>
              <a:ea typeface="ヒラギノ角ゴ Pro W3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en-US" sz="2400" b="1" smtClean="0">
              <a:solidFill>
                <a:schemeClr val="bg1"/>
              </a:solidFill>
              <a:latin typeface="Cambria" pitchFamily="18" charset="0"/>
              <a:ea typeface="ヒラギノ角ゴ Pro W3"/>
              <a:cs typeface="ヒラギノ角ゴ Pro W3"/>
            </a:endParaRPr>
          </a:p>
          <a:p>
            <a:pPr marL="0" indent="0">
              <a:buFont typeface="Arial" charset="0"/>
              <a:buNone/>
            </a:pPr>
            <a:r>
              <a:rPr lang="pt-BR" sz="2400" b="1" smtClean="0">
                <a:solidFill>
                  <a:srgbClr val="000000"/>
                </a:solidFill>
                <a:latin typeface="Cambria" pitchFamily="18" charset="0"/>
                <a:ea typeface="ヒラギノ角ゴ Pro W3"/>
                <a:cs typeface="Times New Roman" pitchFamily="18" charset="0"/>
              </a:rPr>
              <a:t>PAPERT, Seymour. </a:t>
            </a:r>
            <a:r>
              <a:rPr lang="pt-BR" sz="2400" b="1" u="sng" smtClean="0">
                <a:solidFill>
                  <a:srgbClr val="000000"/>
                </a:solidFill>
                <a:latin typeface="Cambria" pitchFamily="18" charset="0"/>
                <a:ea typeface="ヒラギノ角ゴ Pro W3"/>
                <a:cs typeface="Times New Roman" pitchFamily="18" charset="0"/>
              </a:rPr>
              <a:t>A máquina das Crianças: repensando a escola na era da informática.</a:t>
            </a:r>
            <a:r>
              <a:rPr lang="en-US" sz="2400" b="1" smtClean="0">
                <a:solidFill>
                  <a:srgbClr val="000000"/>
                </a:solidFill>
                <a:latin typeface="Cambria" pitchFamily="18" charset="0"/>
                <a:ea typeface="ヒラギノ角ゴ Pro W3"/>
                <a:cs typeface="Times New Roman" pitchFamily="18" charset="0"/>
              </a:rPr>
              <a:t> Porto Alegre: Artmed, 2008.</a:t>
            </a:r>
            <a:endParaRPr lang="en-US" sz="2400" b="1" smtClean="0">
              <a:solidFill>
                <a:schemeClr val="bg1"/>
              </a:solidFill>
              <a:latin typeface="Cambria" pitchFamily="18" charset="0"/>
              <a:ea typeface="ヒラギノ角ゴ Pro W3"/>
              <a:cs typeface="ヒラギノ角ゴ Pro W3"/>
            </a:endParaRPr>
          </a:p>
          <a:p>
            <a:pPr marL="0" indent="0">
              <a:buFont typeface="Arial" charset="0"/>
              <a:buNone/>
            </a:pPr>
            <a:endParaRPr lang="en-US" sz="2400" b="1" smtClean="0">
              <a:solidFill>
                <a:schemeClr val="bg1"/>
              </a:solidFill>
              <a:latin typeface="Cambria" pitchFamily="18" charset="0"/>
              <a:ea typeface="ヒラギノ角ゴ Pro W3"/>
              <a:cs typeface="ヒラギノ角ゴ Pro W3"/>
            </a:endParaRPr>
          </a:p>
          <a:p>
            <a:pPr marL="0" indent="0">
              <a:buFont typeface="Arial" charset="0"/>
              <a:buNone/>
            </a:pPr>
            <a:r>
              <a:rPr lang="en-US" sz="2400" b="1" smtClean="0">
                <a:solidFill>
                  <a:schemeClr val="bg1"/>
                </a:solidFill>
                <a:latin typeface="Cambria" pitchFamily="18" charset="0"/>
                <a:ea typeface="ヒラギノ角ゴ Pro W3"/>
                <a:cs typeface="ヒラギノ角ゴ Pro W3"/>
              </a:rPr>
              <a:t>PRATA, Carmem; NASCIMENTO, Anna. </a:t>
            </a:r>
            <a:r>
              <a:rPr lang="pt-BR" sz="2400" b="1" u="sng" smtClean="0">
                <a:solidFill>
                  <a:schemeClr val="bg1"/>
                </a:solidFill>
                <a:latin typeface="Cambria" pitchFamily="18" charset="0"/>
                <a:ea typeface="ヒラギノ角ゴ Pro W3"/>
                <a:cs typeface="ヒラギノ角ゴ Pro W3"/>
              </a:rPr>
              <a:t>Objetos de aprendizagem: uma proposta de recurso pedagógico.</a:t>
            </a:r>
            <a:r>
              <a:rPr lang="pt-BR" sz="2400" b="1" smtClean="0">
                <a:solidFill>
                  <a:schemeClr val="bg1"/>
                </a:solidFill>
                <a:latin typeface="Cambria" pitchFamily="18" charset="0"/>
                <a:ea typeface="ヒラギノ角ゴ Pro W3"/>
                <a:cs typeface="ヒラギノ角ゴ Pro W3"/>
              </a:rPr>
              <a:t> Brasília: MEC, SEED, 2007.</a:t>
            </a:r>
            <a:endParaRPr lang="en-US" sz="2400" b="1" smtClean="0">
              <a:solidFill>
                <a:schemeClr val="bg1"/>
              </a:solidFill>
              <a:latin typeface="Cambria" pitchFamily="18" charset="0"/>
              <a:ea typeface="ヒラギノ角ゴ Pro W3"/>
              <a:cs typeface="ヒラギノ角ゴ Pro W3"/>
            </a:endParaRPr>
          </a:p>
          <a:p>
            <a:pPr marL="0" indent="0">
              <a:buFont typeface="Arial" charset="0"/>
              <a:buNone/>
            </a:pPr>
            <a:endParaRPr lang="en-US" sz="2400" b="1" smtClean="0">
              <a:solidFill>
                <a:schemeClr val="bg1"/>
              </a:solidFill>
              <a:latin typeface="Cambria" pitchFamily="18" charset="0"/>
              <a:ea typeface="ヒラギノ角ゴ Pro W3"/>
              <a:cs typeface="ヒラギノ角ゴ Pro W3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059113" y="1196975"/>
            <a:ext cx="2808287" cy="461963"/>
          </a:xfrm>
          <a:prstGeom prst="roundRect">
            <a:avLst>
              <a:gd name="adj" fmla="val 3088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REFERÊNCIAS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latin typeface="Calibri" pitchFamily="34" charset="0"/>
              </a:rPr>
              <a:t>MATEMÁTICA, 1º </a:t>
            </a:r>
            <a:r>
              <a:rPr lang="pt-BR" b="1" dirty="0" smtClean="0">
                <a:latin typeface="Calibri" pitchFamily="34" charset="0"/>
              </a:rPr>
              <a:t>Ano do Ensino Médio</a:t>
            </a:r>
            <a:endParaRPr lang="pt-BR" b="1" dirty="0">
              <a:latin typeface="Calibri" pitchFamily="34" charset="0"/>
            </a:endParaRPr>
          </a:p>
          <a:p>
            <a:r>
              <a:rPr lang="pt-BR" dirty="0">
                <a:latin typeface="Calibri" pitchFamily="34" charset="0"/>
              </a:rPr>
              <a:t>Proporcionalidade direta e suas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1519" y="1493944"/>
          <a:ext cx="8640962" cy="4311320"/>
        </p:xfrm>
        <a:graphic>
          <a:graphicData uri="http://schemas.openxmlformats.org/drawingml/2006/table">
            <a:tbl>
              <a:tblPr/>
              <a:tblGrid>
                <a:gridCol w="562862"/>
                <a:gridCol w="3262510"/>
                <a:gridCol w="3807477"/>
                <a:gridCol w="1008113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 3, 4b, 5 a 13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Auregann /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http://commons.wikimedia.org/wiki/File:Fille-question.png?uselang=pt-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Wellber Drayton / Domínio Público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http://commons.wikimedia.org/wiki/File:Pernambuco.svg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Abac college /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http://commons.wikimedia.org/wiki/File:ABAC_Students.jpg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71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 17a, 18, 19, 20, 21, 23, a 26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Auregann /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http://commons.wikimedia.org/wiki/File:Fille-question.png?uselang=pt-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H20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http://commons.wikimedia.org/wiki/File:AppleOnGolanHeights-ISRAEL(orSyria).JPG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Ente X /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http://commons.wikimedia.org/wiki/File:1_Real_Brasil_2007.jpg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8365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79388" y="2487067"/>
            <a:ext cx="2089370" cy="2520281"/>
            <a:chOff x="179512" y="4221087"/>
            <a:chExt cx="2089370" cy="2520281"/>
          </a:xfrm>
        </p:grpSpPr>
        <p:pic>
          <p:nvPicPr>
            <p:cNvPr id="11" name="Picture 2" descr="File:Fille-ques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299" y="4221088"/>
              <a:ext cx="1646583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ângulo 11"/>
            <p:cNvSpPr/>
            <p:nvPr/>
          </p:nvSpPr>
          <p:spPr>
            <a:xfrm rot="16200000">
              <a:off x="-880573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  <p:sp>
        <p:nvSpPr>
          <p:cNvPr id="6" name="Retângulo de cantos arredondados 5"/>
          <p:cNvSpPr/>
          <p:nvPr/>
        </p:nvSpPr>
        <p:spPr>
          <a:xfrm>
            <a:off x="154443" y="916781"/>
            <a:ext cx="5256212" cy="461963"/>
          </a:xfrm>
          <a:prstGeom prst="roundRect">
            <a:avLst>
              <a:gd name="adj" fmla="val 30882"/>
            </a:avLst>
          </a:prstGeom>
          <a:noFill/>
          <a:ln w="38100">
            <a:solidFill>
              <a:srgbClr val="102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10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RAZÃO ENTRE DUAS GRANDEZAS</a:t>
            </a:r>
          </a:p>
        </p:txBody>
      </p:sp>
      <p:sp>
        <p:nvSpPr>
          <p:cNvPr id="5" name="Texto explicativo retangular com cantos arredondados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5776" y="3250971"/>
            <a:ext cx="6408712" cy="2122245"/>
          </a:xfrm>
          <a:prstGeom prst="wedgeRoundRectCallout">
            <a:avLst>
              <a:gd name="adj1" fmla="val -66939"/>
              <a:gd name="adj2" fmla="val -49285"/>
              <a:gd name="adj3" fmla="val 16667"/>
            </a:avLst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2541588" y="1556792"/>
            <a:ext cx="6408737" cy="1584176"/>
          </a:xfrm>
          <a:prstGeom prst="wedgeRoundRectCallout">
            <a:avLst>
              <a:gd name="adj1" fmla="val -66260"/>
              <a:gd name="adj2" fmla="val 57431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pt-BR" sz="2000" b="1" dirty="0">
                <a:solidFill>
                  <a:schemeClr val="tx2"/>
                </a:solidFill>
                <a:latin typeface="Cambria" pitchFamily="18" charset="0"/>
              </a:rPr>
              <a:t>Assim, a </a:t>
            </a:r>
            <a:r>
              <a:rPr lang="pt-BR" sz="2000" b="1" u="sng" dirty="0">
                <a:solidFill>
                  <a:schemeClr val="tx2"/>
                </a:solidFill>
                <a:latin typeface="Cambria" pitchFamily="18" charset="0"/>
              </a:rPr>
              <a:t>razão</a:t>
            </a:r>
            <a:r>
              <a:rPr lang="pt-BR" sz="2000" b="1" dirty="0">
                <a:solidFill>
                  <a:schemeClr val="tx2"/>
                </a:solidFill>
                <a:latin typeface="Cambria" pitchFamily="18" charset="0"/>
              </a:rPr>
              <a:t> entre dois números a e b é definida como sendo o quociente entre eles, que pode ser </a:t>
            </a:r>
            <a:r>
              <a:rPr lang="pt-BR" sz="2000" b="1" dirty="0" smtClean="0">
                <a:solidFill>
                  <a:schemeClr val="tx2"/>
                </a:solidFill>
                <a:latin typeface="Cambria" pitchFamily="18" charset="0"/>
              </a:rPr>
              <a:t>indicado </a:t>
            </a:r>
            <a:r>
              <a:rPr lang="pt-BR" sz="2000" b="1" dirty="0">
                <a:solidFill>
                  <a:schemeClr val="tx2"/>
                </a:solidFill>
                <a:latin typeface="Cambria" pitchFamily="18" charset="0"/>
              </a:rPr>
              <a:t>por a </a:t>
            </a:r>
            <a:r>
              <a:rPr lang="pt-BR" sz="2000" b="1" dirty="0">
                <a:solidFill>
                  <a:schemeClr val="tx2"/>
                </a:solidFill>
                <a:latin typeface="Cambria" pitchFamily="18" charset="0"/>
                <a:sym typeface="Symbol"/>
              </a:rPr>
              <a:t> b, a/b ou qualquer outra forma </a:t>
            </a:r>
            <a:r>
              <a:rPr lang="pt-BR" sz="2000" b="1" dirty="0" smtClean="0">
                <a:solidFill>
                  <a:schemeClr val="tx2"/>
                </a:solidFill>
                <a:latin typeface="Cambria" pitchFamily="18" charset="0"/>
                <a:sym typeface="Symbol"/>
              </a:rPr>
              <a:t>equivalente.</a:t>
            </a:r>
            <a:endParaRPr lang="pt-BR" sz="2000" b="1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File:Fille-ques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312" y="2371932"/>
            <a:ext cx="164970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 rot="16200000">
            <a:off x="7683805" y="5402448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Imagem</a:t>
            </a:r>
            <a:r>
              <a:rPr lang="en-US" sz="1000" dirty="0"/>
              <a:t>: </a:t>
            </a:r>
            <a:r>
              <a:rPr lang="en-US" sz="1000" dirty="0" err="1"/>
              <a:t>Auregann</a:t>
            </a:r>
            <a:r>
              <a:rPr lang="en-US" sz="1000" dirty="0"/>
              <a:t> / Creative Commons Attribution-Share Alike 3.0 </a:t>
            </a:r>
            <a:r>
              <a:rPr lang="en-US" sz="1000" dirty="0" err="1"/>
              <a:t>Unported</a:t>
            </a:r>
            <a:endParaRPr lang="pt-BR" sz="10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633353" y="4653136"/>
            <a:ext cx="6942441" cy="2204864"/>
            <a:chOff x="3069592" y="4164314"/>
            <a:chExt cx="6942441" cy="2204864"/>
          </a:xfrm>
        </p:grpSpPr>
        <p:sp>
          <p:nvSpPr>
            <p:cNvPr id="19" name="Retângulo 18"/>
            <p:cNvSpPr/>
            <p:nvPr/>
          </p:nvSpPr>
          <p:spPr>
            <a:xfrm>
              <a:off x="3779912" y="6123723"/>
              <a:ext cx="3430699" cy="2032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000" dirty="0"/>
                <a:t>Imagem: </a:t>
              </a:r>
              <a:r>
                <a:rPr lang="pt-BR" sz="1000" dirty="0" err="1"/>
                <a:t>Wellber</a:t>
              </a:r>
              <a:r>
                <a:rPr lang="pt-BR" sz="1000" dirty="0"/>
                <a:t> </a:t>
              </a:r>
              <a:r>
                <a:rPr lang="pt-BR" sz="1000" dirty="0" err="1"/>
                <a:t>Drayton</a:t>
              </a:r>
              <a:r>
                <a:rPr lang="pt-BR" sz="1000" dirty="0"/>
                <a:t> / Domínio Público</a:t>
              </a:r>
            </a:p>
          </p:txBody>
        </p:sp>
        <p:pic>
          <p:nvPicPr>
            <p:cNvPr id="20" name="Picture 2" descr="File:Pernambuco.sv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097" b="24014"/>
            <a:stretch>
              <a:fillRect/>
            </a:stretch>
          </p:blipFill>
          <p:spPr bwMode="auto">
            <a:xfrm>
              <a:off x="3069592" y="4164314"/>
              <a:ext cx="6942441" cy="2204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o explicativo retangular com cantos arredondados 7"/>
          <p:cNvSpPr/>
          <p:nvPr/>
        </p:nvSpPr>
        <p:spPr>
          <a:xfrm>
            <a:off x="179388" y="1188629"/>
            <a:ext cx="7669212" cy="2366605"/>
          </a:xfrm>
          <a:prstGeom prst="wedgeRoundRectCallout">
            <a:avLst>
              <a:gd name="adj1" fmla="val 52269"/>
              <a:gd name="adj2" fmla="val 3654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pt-BR" sz="1900" b="1" i="1" dirty="0">
                <a:solidFill>
                  <a:schemeClr val="tx2"/>
                </a:solidFill>
                <a:latin typeface="Cambria" pitchFamily="18" charset="0"/>
                <a:cs typeface="Arial" charset="0"/>
              </a:rPr>
              <a:t>No mapa do estado de Pernambuco abaixo, veja que a escala é de           1: 10.000.000. Vamos entender o que isso significa? Temos, por exemplo, a razão de 1 cm para 10.000.000 cm. Convertendo centímetro para quilômetro, diminuiremos 5 casas decimais (dividindo por 100.000, veja a tabela de conversão), então temos que 10.000.000 </a:t>
            </a:r>
            <a:r>
              <a:rPr lang="pt-BR" sz="1900" b="1" i="1" dirty="0">
                <a:solidFill>
                  <a:schemeClr val="tx2"/>
                </a:solidFill>
                <a:latin typeface="Cambria" pitchFamily="18" charset="0"/>
                <a:cs typeface="Arial" charset="0"/>
                <a:sym typeface="Symbol" pitchFamily="18" charset="2"/>
              </a:rPr>
              <a:t> 100.000 </a:t>
            </a:r>
            <a:r>
              <a:rPr lang="pt-BR" sz="1900" b="1" i="1" dirty="0">
                <a:solidFill>
                  <a:schemeClr val="tx2"/>
                </a:solidFill>
                <a:latin typeface="Cambria" pitchFamily="18" charset="0"/>
                <a:cs typeface="Arial" charset="0"/>
              </a:rPr>
              <a:t>= 100 km, o que significa dizer que 1 cm no mapa equivale a 100 km na realidade.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23528" y="814919"/>
            <a:ext cx="7525072" cy="373757"/>
          </a:xfrm>
          <a:prstGeom prst="roundRect">
            <a:avLst>
              <a:gd name="adj" fmla="val 30882"/>
            </a:avLst>
          </a:prstGeom>
          <a:noFill/>
          <a:ln w="38100">
            <a:solidFill>
              <a:srgbClr val="102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10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EXEMPLO </a:t>
            </a:r>
            <a:r>
              <a:rPr lang="pt-BR" sz="2400" b="1" dirty="0" smtClean="0">
                <a:solidFill>
                  <a:srgbClr val="10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1: Interpretando </a:t>
            </a:r>
            <a:r>
              <a:rPr lang="pt-BR" sz="2400" b="1" dirty="0">
                <a:solidFill>
                  <a:srgbClr val="10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Escalas em Mapas</a:t>
            </a: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01769"/>
              </p:ext>
            </p:extLst>
          </p:nvPr>
        </p:nvGraphicFramePr>
        <p:xfrm>
          <a:off x="1126109" y="3610165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Km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upo 21"/>
          <p:cNvGrpSpPr/>
          <p:nvPr/>
        </p:nvGrpSpPr>
        <p:grpSpPr>
          <a:xfrm>
            <a:off x="1383604" y="4100145"/>
            <a:ext cx="5564660" cy="216025"/>
            <a:chOff x="1383604" y="3899355"/>
            <a:chExt cx="5564660" cy="216025"/>
          </a:xfrm>
        </p:grpSpPr>
        <p:sp>
          <p:nvSpPr>
            <p:cNvPr id="23" name="Seta em curva para baixo 22"/>
            <p:cNvSpPr/>
            <p:nvPr/>
          </p:nvSpPr>
          <p:spPr>
            <a:xfrm rot="10800000">
              <a:off x="6123086" y="3899356"/>
              <a:ext cx="825178" cy="2160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Seta em curva para baixo 23"/>
            <p:cNvSpPr/>
            <p:nvPr/>
          </p:nvSpPr>
          <p:spPr>
            <a:xfrm rot="10800000">
              <a:off x="5175188" y="3899355"/>
              <a:ext cx="825178" cy="2160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Seta em curva para baixo 24"/>
            <p:cNvSpPr/>
            <p:nvPr/>
          </p:nvSpPr>
          <p:spPr>
            <a:xfrm rot="10800000">
              <a:off x="4227292" y="3899355"/>
              <a:ext cx="825178" cy="2160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Seta em curva para baixo 25"/>
            <p:cNvSpPr/>
            <p:nvPr/>
          </p:nvSpPr>
          <p:spPr>
            <a:xfrm rot="10800000">
              <a:off x="3279396" y="3899355"/>
              <a:ext cx="825178" cy="2160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Seta em curva para baixo 26"/>
            <p:cNvSpPr/>
            <p:nvPr/>
          </p:nvSpPr>
          <p:spPr>
            <a:xfrm rot="10800000">
              <a:off x="2331500" y="3899355"/>
              <a:ext cx="825178" cy="2160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Seta em curva para baixo 27"/>
            <p:cNvSpPr/>
            <p:nvPr/>
          </p:nvSpPr>
          <p:spPr>
            <a:xfrm rot="10800000">
              <a:off x="1383604" y="3899355"/>
              <a:ext cx="825178" cy="2160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3069592" y="434236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 Casas decimais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7135698" y="1916832"/>
            <a:ext cx="2046639" cy="2520280"/>
            <a:chOff x="-231722" y="4221087"/>
            <a:chExt cx="2046639" cy="2520280"/>
          </a:xfrm>
        </p:grpSpPr>
        <p:pic>
          <p:nvPicPr>
            <p:cNvPr id="16" name="Picture 2" descr="File:Fille-ques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tângulo 16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  <p:sp>
        <p:nvSpPr>
          <p:cNvPr id="5" name="Texto explicativo retangular com cantos arredondados 4"/>
          <p:cNvSpPr/>
          <p:nvPr/>
        </p:nvSpPr>
        <p:spPr>
          <a:xfrm>
            <a:off x="179388" y="1461269"/>
            <a:ext cx="7399337" cy="1463675"/>
          </a:xfrm>
          <a:prstGeom prst="wedgeRoundRectCallout">
            <a:avLst>
              <a:gd name="adj1" fmla="val 55696"/>
              <a:gd name="adj2" fmla="val 35636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>
                <a:solidFill>
                  <a:schemeClr val="tx2"/>
                </a:solidFill>
                <a:latin typeface="Cambria" pitchFamily="18" charset="0"/>
              </a:rPr>
              <a:t>Agora que você aprendeu a estabelecer a razão entre duas grandezas, coloque seus conhecimentos em prática. </a:t>
            </a:r>
            <a:r>
              <a:rPr lang="pt-BR" sz="2000" b="1" i="1" dirty="0" smtClean="0">
                <a:solidFill>
                  <a:schemeClr val="tx2"/>
                </a:solidFill>
                <a:latin typeface="Cambria" pitchFamily="18" charset="0"/>
              </a:rPr>
              <a:t>Lembre-   -se: </a:t>
            </a:r>
            <a:r>
              <a:rPr lang="pt-BR" sz="2000" b="1" i="1" dirty="0">
                <a:solidFill>
                  <a:schemeClr val="tx2"/>
                </a:solidFill>
                <a:latin typeface="Cambria" pitchFamily="18" charset="0"/>
              </a:rPr>
              <a:t>não avance para a próxima tela. Faça os cálculos e clique na resposta correta.</a:t>
            </a:r>
          </a:p>
        </p:txBody>
      </p:sp>
      <p:sp>
        <p:nvSpPr>
          <p:cNvPr id="7" name="Retângulo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484" y="2991142"/>
            <a:ext cx="8231744" cy="1468864"/>
          </a:xfrm>
          <a:prstGeom prst="rect">
            <a:avLst/>
          </a:prstGeom>
          <a:blipFill rotWithShape="1">
            <a:blip r:embed="rId3" cstate="print"/>
            <a:stretch>
              <a:fillRect l="-592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7122" y="908720"/>
            <a:ext cx="2305050" cy="461963"/>
          </a:xfrm>
          <a:prstGeom prst="roundRect">
            <a:avLst>
              <a:gd name="adj" fmla="val 30882"/>
            </a:avLst>
          </a:prstGeom>
          <a:noFill/>
          <a:ln w="38100">
            <a:solidFill>
              <a:srgbClr val="1027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rgbClr val="10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ATIVIDADE 1</a:t>
            </a:r>
          </a:p>
        </p:txBody>
      </p:sp>
      <p:sp>
        <p:nvSpPr>
          <p:cNvPr id="9" name="Retângulo 8">
            <a:hlinkClick r:id="rId4" action="ppaction://hlinksldjump"/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8129" y="3878491"/>
            <a:ext cx="1023037" cy="786177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0" name="Retângulo 9">
            <a:hlinkClick r:id="rId4" action="ppaction://hlinksldjump"/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9728" y="3848874"/>
            <a:ext cx="1023037" cy="786177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1" name="Retângulo 10">
            <a:hlinkClick r:id="rId4" action="ppaction://hlinksldjump"/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27327" y="3860912"/>
            <a:ext cx="998991" cy="784254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2" name="Retângulo 11">
            <a:hlinkClick r:id="rId8" action="ppaction://hlinksldjump"/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63984" y="3876579"/>
            <a:ext cx="1039067" cy="793679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3" name="Retângulo 12">
            <a:hlinkClick r:id="rId4" action="ppaction://hlinksldjump"/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41204" y="3878491"/>
            <a:ext cx="1000595" cy="791307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1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1599979" y="5145113"/>
            <a:ext cx="2531312" cy="1512168"/>
            <a:chOff x="1599979" y="5145113"/>
            <a:chExt cx="2531312" cy="1512168"/>
          </a:xfrm>
        </p:grpSpPr>
        <p:sp>
          <p:nvSpPr>
            <p:cNvPr id="19" name="Retângulo 18"/>
            <p:cNvSpPr/>
            <p:nvPr/>
          </p:nvSpPr>
          <p:spPr>
            <a:xfrm>
              <a:off x="1599979" y="5145113"/>
              <a:ext cx="1512168" cy="151216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12147" y="5145113"/>
              <a:ext cx="1019144" cy="10081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117663" y="6155592"/>
              <a:ext cx="504056" cy="5016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625957" y="6155592"/>
              <a:ext cx="504056" cy="5016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2694129" y="4775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306766" y="57165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092280" y="1740902"/>
            <a:ext cx="2046639" cy="2520280"/>
            <a:chOff x="-231722" y="4221087"/>
            <a:chExt cx="2046639" cy="2520280"/>
          </a:xfrm>
        </p:grpSpPr>
        <p:pic>
          <p:nvPicPr>
            <p:cNvPr id="8" name="Picture 2" descr="File:Fille-ques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  <p:sp>
        <p:nvSpPr>
          <p:cNvPr id="5" name="Texto explicativo retangular com cantos arredondados 4"/>
          <p:cNvSpPr/>
          <p:nvPr/>
        </p:nvSpPr>
        <p:spPr>
          <a:xfrm>
            <a:off x="179388" y="1368425"/>
            <a:ext cx="7399337" cy="784225"/>
          </a:xfrm>
          <a:prstGeom prst="wedgeRoundRectCallout">
            <a:avLst>
              <a:gd name="adj1" fmla="val 51381"/>
              <a:gd name="adj2" fmla="val 102007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 err="1">
                <a:solidFill>
                  <a:srgbClr val="C00000"/>
                </a:solidFill>
                <a:latin typeface="Cambria" pitchFamily="18" charset="0"/>
              </a:rPr>
              <a:t>Ôpa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! Você não deve avançar sem resolver a atividade proposta, clique no botão abaixo e tente novamente</a:t>
            </a:r>
          </a:p>
        </p:txBody>
      </p:sp>
      <p:sp>
        <p:nvSpPr>
          <p:cNvPr id="14" name="Retângulo de cantos arredondados 13">
            <a:hlinkClick r:id="" action="ppaction://hlinkshowjump?jump=previousslide"/>
          </p:cNvPr>
          <p:cNvSpPr/>
          <p:nvPr/>
        </p:nvSpPr>
        <p:spPr>
          <a:xfrm>
            <a:off x="2843809" y="3429000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Retornar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092280" y="3717032"/>
            <a:ext cx="2046639" cy="2520280"/>
            <a:chOff x="-231722" y="4221087"/>
            <a:chExt cx="2046639" cy="2520280"/>
          </a:xfrm>
        </p:grpSpPr>
        <p:pic>
          <p:nvPicPr>
            <p:cNvPr id="8" name="Picture 2" descr="File:Fille-ques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  <p:sp>
        <p:nvSpPr>
          <p:cNvPr id="5" name="Texto explicativo retangular com cantos arredondados 4"/>
          <p:cNvSpPr/>
          <p:nvPr/>
        </p:nvSpPr>
        <p:spPr>
          <a:xfrm>
            <a:off x="179388" y="1106488"/>
            <a:ext cx="7399337" cy="2827337"/>
          </a:xfrm>
          <a:prstGeom prst="wedgeRoundRectCallout">
            <a:avLst>
              <a:gd name="adj1" fmla="val 50400"/>
              <a:gd name="adj2" fmla="val 6344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Que pena, você não acertou a questão. Vou te dar uma dica: </a:t>
            </a:r>
          </a:p>
          <a:p>
            <a:pPr algn="just">
              <a:defRPr/>
            </a:pP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  <a:sym typeface="Symbol"/>
              </a:rPr>
              <a:t>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  </a:t>
            </a:r>
            <a:r>
              <a:rPr lang="pt-BR" sz="2000" b="1" i="1" dirty="0" smtClean="0">
                <a:solidFill>
                  <a:srgbClr val="C00000"/>
                </a:solidFill>
                <a:latin typeface="Cambria" pitchFamily="18" charset="0"/>
              </a:rPr>
              <a:t>inicie 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atribuindo o valor x a cada um dos lados dos dois quadrados laranjas;</a:t>
            </a:r>
          </a:p>
          <a:p>
            <a:pPr algn="just">
              <a:defRPr/>
            </a:pP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  <a:sym typeface="Symbol"/>
              </a:rPr>
              <a:t>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  </a:t>
            </a:r>
            <a:r>
              <a:rPr lang="pt-BR" sz="2000" b="1" i="1" dirty="0" smtClean="0">
                <a:solidFill>
                  <a:srgbClr val="C00000"/>
                </a:solidFill>
                <a:latin typeface="Cambria" pitchFamily="18" charset="0"/>
              </a:rPr>
              <a:t>após isso, 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você irá atribuindo valores para os lados dos demais quadrados.</a:t>
            </a:r>
          </a:p>
          <a:p>
            <a:pPr algn="just">
              <a:defRPr/>
            </a:pP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Se você já realizou esses procedimentos, pode ser que houve algum erro de cálculo.</a:t>
            </a:r>
          </a:p>
          <a:p>
            <a:pPr algn="just">
              <a:defRPr/>
            </a:pP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Clique no botão abaixo e tente novamente</a:t>
            </a:r>
          </a:p>
        </p:txBody>
      </p:sp>
      <p:sp>
        <p:nvSpPr>
          <p:cNvPr id="14" name="Retângulo de cantos arredondados 13">
            <a:hlinkClick r:id="rId3" action="ppaction://hlinksldjump"/>
          </p:cNvPr>
          <p:cNvSpPr/>
          <p:nvPr/>
        </p:nvSpPr>
        <p:spPr>
          <a:xfrm>
            <a:off x="2843809" y="4119463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Retornar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092280" y="1740902"/>
            <a:ext cx="2046639" cy="2520280"/>
            <a:chOff x="-231722" y="4221087"/>
            <a:chExt cx="2046639" cy="2520280"/>
          </a:xfrm>
        </p:grpSpPr>
        <p:pic>
          <p:nvPicPr>
            <p:cNvPr id="8" name="Picture 2" descr="File:Fille-ques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  <p:sp>
        <p:nvSpPr>
          <p:cNvPr id="5" name="Texto explicativo retangular com cantos arredondados 4"/>
          <p:cNvSpPr/>
          <p:nvPr/>
        </p:nvSpPr>
        <p:spPr>
          <a:xfrm>
            <a:off x="179388" y="1368425"/>
            <a:ext cx="7399337" cy="784225"/>
          </a:xfrm>
          <a:prstGeom prst="wedgeRoundRectCallout">
            <a:avLst>
              <a:gd name="adj1" fmla="val 50400"/>
              <a:gd name="adj2" fmla="val 100157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 err="1">
                <a:solidFill>
                  <a:srgbClr val="C00000"/>
                </a:solidFill>
                <a:latin typeface="Cambria" pitchFamily="18" charset="0"/>
              </a:rPr>
              <a:t>Ôpa</a:t>
            </a:r>
            <a:r>
              <a:rPr lang="pt-BR" sz="2000" b="1" i="1" dirty="0">
                <a:solidFill>
                  <a:srgbClr val="C00000"/>
                </a:solidFill>
                <a:latin typeface="Cambria" pitchFamily="18" charset="0"/>
              </a:rPr>
              <a:t>! Você não deve avançar sem resolver a atividade proposta, clique no botão abaixo e tente novamente</a:t>
            </a:r>
          </a:p>
        </p:txBody>
      </p:sp>
      <p:sp>
        <p:nvSpPr>
          <p:cNvPr id="14" name="Retângulo de cantos arredondados 13">
            <a:hlinkClick r:id="rId3" action="ppaction://hlinksldjump"/>
          </p:cNvPr>
          <p:cNvSpPr/>
          <p:nvPr/>
        </p:nvSpPr>
        <p:spPr>
          <a:xfrm>
            <a:off x="2843809" y="3429000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Retornar</a:t>
            </a: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7092280" y="1740902"/>
            <a:ext cx="2046639" cy="2520280"/>
            <a:chOff x="-231722" y="4221087"/>
            <a:chExt cx="2046639" cy="2520280"/>
          </a:xfrm>
        </p:grpSpPr>
        <p:pic>
          <p:nvPicPr>
            <p:cNvPr id="10" name="Picture 2" descr="File:Fille-ques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31722" y="4221087"/>
              <a:ext cx="1649708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tângulo 10"/>
            <p:cNvSpPr/>
            <p:nvPr/>
          </p:nvSpPr>
          <p:spPr>
            <a:xfrm rot="16200000">
              <a:off x="354722" y="5281172"/>
              <a:ext cx="25202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Imagem</a:t>
              </a:r>
              <a:r>
                <a:rPr lang="en-US" sz="1000" dirty="0"/>
                <a:t>: </a:t>
              </a:r>
              <a:r>
                <a:rPr lang="en-US" sz="1000" dirty="0" err="1"/>
                <a:t>Auregann</a:t>
              </a:r>
              <a:r>
                <a:rPr lang="en-US" sz="1000" dirty="0"/>
                <a:t> / Creative Commons Attribution-Share Alike 3.0 </a:t>
              </a:r>
              <a:r>
                <a:rPr lang="en-US" sz="1000" dirty="0" err="1"/>
                <a:t>Unported</a:t>
              </a:r>
              <a:endParaRPr lang="pt-BR" sz="1000" dirty="0"/>
            </a:p>
          </p:txBody>
        </p:sp>
      </p:grpSp>
      <p:sp>
        <p:nvSpPr>
          <p:cNvPr id="5" name="Texto explicativo retangular com cantos arredondados 4"/>
          <p:cNvSpPr/>
          <p:nvPr/>
        </p:nvSpPr>
        <p:spPr>
          <a:xfrm>
            <a:off x="179388" y="1052513"/>
            <a:ext cx="7399337" cy="782637"/>
          </a:xfrm>
          <a:prstGeom prst="wedgeRoundRectCallout">
            <a:avLst>
              <a:gd name="adj1" fmla="val 50596"/>
              <a:gd name="adj2" fmla="val 135326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2000" b="1" i="1" dirty="0">
                <a:solidFill>
                  <a:schemeClr val="tx2"/>
                </a:solidFill>
                <a:latin typeface="Cambria" pitchFamily="18" charset="0"/>
              </a:rPr>
              <a:t>Parabéns, você acertou a questão, confira a resolução e veja se você fez dessa </a:t>
            </a:r>
            <a:r>
              <a:rPr lang="pt-BR" sz="2000" b="1" i="1" dirty="0" smtClean="0">
                <a:solidFill>
                  <a:schemeClr val="tx2"/>
                </a:solidFill>
                <a:latin typeface="Cambria" pitchFamily="18" charset="0"/>
              </a:rPr>
              <a:t>maneira:</a:t>
            </a:r>
            <a:endParaRPr lang="pt-BR" sz="2000" b="1" i="1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41" name="Retângulo 4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496" y="4066725"/>
            <a:ext cx="9318577" cy="1926040"/>
          </a:xfrm>
          <a:prstGeom prst="rect">
            <a:avLst/>
          </a:prstGeom>
          <a:blipFill rotWithShape="1">
            <a:blip r:embed="rId3" cstate="print"/>
            <a:stretch>
              <a:fillRect l="-589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sp>
        <p:nvSpPr>
          <p:cNvPr id="45" name="Retângulo de cantos arredondados 44">
            <a:hlinkClick r:id="" action="ppaction://hlinkshowjump?jump=nextslide"/>
          </p:cNvPr>
          <p:cNvSpPr/>
          <p:nvPr/>
        </p:nvSpPr>
        <p:spPr>
          <a:xfrm>
            <a:off x="2739087" y="6063679"/>
            <a:ext cx="2160239" cy="461665"/>
          </a:xfrm>
          <a:prstGeom prst="roundRect">
            <a:avLst>
              <a:gd name="adj" fmla="val 3088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 Math" pitchFamily="18" charset="0"/>
                <a:cs typeface="Times New Roman" pitchFamily="18" charset="0"/>
              </a:rPr>
              <a:t>Avançar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545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1º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do Ensino Médio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libri" pitchFamily="34" charset="0"/>
              </a:rPr>
              <a:t>Proporcionalidade direta e suas aplicações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39552" y="1902311"/>
            <a:ext cx="3489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C00000"/>
                </a:solidFill>
                <a:latin typeface="Cambria" pitchFamily="18" charset="0"/>
              </a:rPr>
              <a:t>            3x                       2x</a:t>
            </a:r>
          </a:p>
          <a:p>
            <a:endParaRPr lang="pt-BR" sz="2000" b="1" dirty="0" smtClean="0">
              <a:solidFill>
                <a:srgbClr val="C00000"/>
              </a:solidFill>
              <a:latin typeface="Cambria" pitchFamily="18" charset="0"/>
            </a:endParaRPr>
          </a:p>
          <a:p>
            <a:r>
              <a:rPr lang="pt-BR" sz="2000" b="1" dirty="0" smtClean="0">
                <a:solidFill>
                  <a:srgbClr val="C00000"/>
                </a:solidFill>
                <a:latin typeface="Cambria" pitchFamily="18" charset="0"/>
              </a:rPr>
              <a:t>                                                     2x</a:t>
            </a:r>
          </a:p>
          <a:p>
            <a:endParaRPr lang="pt-BR" sz="2000" b="1" dirty="0">
              <a:solidFill>
                <a:srgbClr val="C00000"/>
              </a:solidFill>
              <a:latin typeface="Cambria" pitchFamily="18" charset="0"/>
            </a:endParaRPr>
          </a:p>
          <a:p>
            <a:r>
              <a:rPr lang="pt-BR" sz="2000" b="1" dirty="0" smtClean="0">
                <a:solidFill>
                  <a:srgbClr val="C00000"/>
                </a:solidFill>
                <a:latin typeface="Cambria" pitchFamily="18" charset="0"/>
              </a:rPr>
              <a:t>3x</a:t>
            </a:r>
          </a:p>
          <a:p>
            <a:r>
              <a:rPr lang="pt-BR" sz="2000" b="1" dirty="0" smtClean="0">
                <a:solidFill>
                  <a:srgbClr val="C00000"/>
                </a:solidFill>
                <a:latin typeface="Cambria" pitchFamily="18" charset="0"/>
              </a:rPr>
              <a:t>                                                    x</a:t>
            </a:r>
          </a:p>
          <a:p>
            <a:r>
              <a:rPr lang="pt-BR" sz="2000" b="1" dirty="0" smtClean="0">
                <a:solidFill>
                  <a:srgbClr val="C00000"/>
                </a:solidFill>
                <a:latin typeface="Cambria" pitchFamily="18" charset="0"/>
              </a:rPr>
              <a:t>                                     x      </a:t>
            </a:r>
            <a:r>
              <a:rPr lang="pt-BR" sz="2000" b="1" dirty="0" err="1" smtClean="0">
                <a:solidFill>
                  <a:srgbClr val="C00000"/>
                </a:solidFill>
                <a:latin typeface="Cambria" pitchFamily="18" charset="0"/>
              </a:rPr>
              <a:t>x</a:t>
            </a:r>
            <a:endParaRPr lang="pt-BR" sz="20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971600" y="2276872"/>
            <a:ext cx="2531312" cy="1512168"/>
            <a:chOff x="1599979" y="5145113"/>
            <a:chExt cx="2531312" cy="1512168"/>
          </a:xfrm>
        </p:grpSpPr>
        <p:sp>
          <p:nvSpPr>
            <p:cNvPr id="14" name="Retângulo 13"/>
            <p:cNvSpPr/>
            <p:nvPr/>
          </p:nvSpPr>
          <p:spPr>
            <a:xfrm>
              <a:off x="1599979" y="5145113"/>
              <a:ext cx="1512168" cy="151216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112147" y="5145113"/>
              <a:ext cx="1019144" cy="10081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117663" y="6155592"/>
              <a:ext cx="504056" cy="5016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625957" y="6155592"/>
              <a:ext cx="504056" cy="5016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1933</Words>
  <Application>Microsoft Office PowerPoint</Application>
  <PresentationFormat>Apresentação na tela (4:3)</PresentationFormat>
  <Paragraphs>283</Paragraphs>
  <Slides>28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Tema do Office</vt:lpstr>
      <vt:lpstr>Personalizar design</vt:lpstr>
      <vt:lpstr>1_Tema do Office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Tereza Maymone</cp:lastModifiedBy>
  <cp:revision>197</cp:revision>
  <dcterms:created xsi:type="dcterms:W3CDTF">2011-07-13T12:53:46Z</dcterms:created>
  <dcterms:modified xsi:type="dcterms:W3CDTF">2012-11-15T00:09:40Z</dcterms:modified>
</cp:coreProperties>
</file>