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5" r:id="rId14"/>
    <p:sldId id="267" r:id="rId15"/>
    <p:sldId id="268" r:id="rId16"/>
    <p:sldId id="269" r:id="rId17"/>
    <p:sldId id="270" r:id="rId18"/>
    <p:sldId id="271" r:id="rId19"/>
    <p:sldId id="286" r:id="rId20"/>
    <p:sldId id="273" r:id="rId21"/>
    <p:sldId id="275" r:id="rId22"/>
    <p:sldId id="276" r:id="rId23"/>
    <p:sldId id="277" r:id="rId24"/>
    <p:sldId id="278" r:id="rId25"/>
    <p:sldId id="288" r:id="rId26"/>
    <p:sldId id="289" r:id="rId27"/>
    <p:sldId id="290" r:id="rId28"/>
    <p:sldId id="279" r:id="rId29"/>
    <p:sldId id="281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72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C18A1-D34F-4118-9222-ECFA7AD37E5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8CF0B-46CE-4ECF-83C8-CDBFAB3CFD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3C19-6BB0-4397-A575-DD675D3AA187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61D72-0D7C-4917-ABF7-9445AB7AD3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9EBC1-D971-4604-B908-11FA46090781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DFAD9-7E0B-4248-9CBD-29CBF82C06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C62C2-583E-4083-999F-56104673FAB9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36113-60E6-4466-81AC-5100E57FE3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10FA-8CDF-485C-B880-AD8727E0BF1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96657-9117-490E-BCDA-BD2275773C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1809F-0281-412B-A394-2B6AD672266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174EB-375F-4895-9936-FDA46888D1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C13B8-D04A-46BD-A9C5-6F8D309AD8DB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A7AC-265C-44B1-BCF5-2E1F3C5642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39F3C-A4BA-4C33-92DB-B2DD0E5AC4C0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D921D-7190-4981-9719-18D63C2005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B8491-E969-4859-A089-2E95EE42176D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6A7D3-F2BE-4506-9936-0631D10799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DA5F9-5528-4C4E-94BD-D2DBB0331602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1FCD-DC70-4D82-9E6C-8A3D632FA2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61F1C-89AF-4A81-9F4C-D770CD0B085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C0199-E72B-41F8-A1A6-2064662DAF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08D5D3-3A5D-4AF1-B33F-4EF4B0209D28}" type="datetimeFigureOut">
              <a:rPr lang="pt-BR"/>
              <a:pPr>
                <a:defRPr/>
              </a:pPr>
              <a:t>06/10/2015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207FCED-8027-43A3-9140-2205402B62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3.wav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7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5" Type="http://schemas.openxmlformats.org/officeDocument/2006/relationships/audio" Target="../media/audio1.wav"/><Relationship Id="rId4" Type="http://schemas.openxmlformats.org/officeDocument/2006/relationships/audio" Target="../media/audio4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3"/>
            <a:ext cx="914400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CaixaDeTexto 6"/>
          <p:cNvSpPr txBox="1">
            <a:spLocks noChangeArrowheads="1"/>
          </p:cNvSpPr>
          <p:nvPr/>
        </p:nvSpPr>
        <p:spPr bwMode="auto">
          <a:xfrm>
            <a:off x="1042988" y="3141663"/>
            <a:ext cx="7921625" cy="292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altLang="pt-BR" sz="4000" i="1">
              <a:solidFill>
                <a:schemeClr val="bg1"/>
              </a:solidFill>
            </a:endParaRPr>
          </a:p>
          <a:p>
            <a:pPr algn="ctr"/>
            <a:r>
              <a:rPr lang="pt-BR" altLang="pt-BR" sz="4000" i="1">
                <a:solidFill>
                  <a:schemeClr val="bg1"/>
                </a:solidFill>
              </a:rPr>
              <a:t>MATEMÁTICA</a:t>
            </a:r>
          </a:p>
          <a:p>
            <a:pPr algn="ctr"/>
            <a:r>
              <a:rPr lang="pt-BR" altLang="pt-BR" sz="2400" i="1">
                <a:solidFill>
                  <a:schemeClr val="bg1"/>
                </a:solidFill>
              </a:rPr>
              <a:t>Ensino Médio, 1º Ano</a:t>
            </a:r>
          </a:p>
          <a:p>
            <a:pPr algn="ctr"/>
            <a:r>
              <a:rPr lang="pt-BR" altLang="pt-BR" sz="4000" i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764704"/>
            <a:ext cx="8856984" cy="10772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Considere a função afim f(x) = 2x + 3 e a </a:t>
            </a:r>
            <a:r>
              <a:rPr lang="pt-BR" sz="3200" dirty="0" err="1">
                <a:solidFill>
                  <a:schemeClr val="bg1"/>
                </a:solidFill>
              </a:rPr>
              <a:t>P.A.</a:t>
            </a:r>
            <a:r>
              <a:rPr lang="pt-BR" sz="3200" dirty="0">
                <a:solidFill>
                  <a:schemeClr val="bg1"/>
                </a:solidFill>
              </a:rPr>
              <a:t>(-2, 3, 8, 13, 18, ...) de razão 5.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916832"/>
            <a:ext cx="2448272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Vamos calcular: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59632" y="4767535"/>
            <a:ext cx="15841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2.(18) + 3 =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843808" y="4767535"/>
            <a:ext cx="15841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36 + 3 = 39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79512" y="2645623"/>
            <a:ext cx="93610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f(-2) =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51520" y="3183359"/>
            <a:ext cx="8640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f(3) = 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51520" y="3725743"/>
            <a:ext cx="8640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f(8) =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51520" y="4254768"/>
            <a:ext cx="100811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f(13) =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51520" y="4767535"/>
            <a:ext cx="100811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f(18) =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2645623"/>
            <a:ext cx="151216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2.(-2) + 3 =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627784" y="2645623"/>
            <a:ext cx="15841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- 4 + 3 = - 1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115616" y="3183359"/>
            <a:ext cx="144016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2.(3) + 3 =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55776" y="3183359"/>
            <a:ext cx="122413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6 + 3 = 9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115616" y="3717032"/>
            <a:ext cx="144016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2.(8) + 3 = 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555776" y="3717032"/>
            <a:ext cx="15841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16 + 3 = 19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259632" y="4263479"/>
            <a:ext cx="15841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2.(13) + 3 =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843808" y="4263479"/>
            <a:ext cx="15841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26 + 3 = 29 </a:t>
            </a:r>
          </a:p>
        </p:txBody>
      </p:sp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4572000" y="1989138"/>
          <a:ext cx="4295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7"/>
                <a:gridCol w="715967"/>
                <a:gridCol w="715967"/>
                <a:gridCol w="715967"/>
                <a:gridCol w="715967"/>
                <a:gridCol w="715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X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-2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18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f(X)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-1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19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29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39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179512" y="5373216"/>
            <a:ext cx="1512168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TEMOS: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148064" y="3863950"/>
            <a:ext cx="3888432" cy="10772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Há algo de curioso nessa sequência?</a:t>
            </a:r>
          </a:p>
        </p:txBody>
      </p:sp>
      <p:sp>
        <p:nvSpPr>
          <p:cNvPr id="37" name="Chave esquerda 36"/>
          <p:cNvSpPr/>
          <p:nvPr/>
        </p:nvSpPr>
        <p:spPr>
          <a:xfrm rot="16200000">
            <a:off x="6948488" y="1196975"/>
            <a:ext cx="287337" cy="316706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868144" y="2996952"/>
            <a:ext cx="259228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(-1, 9, 19, 29, 39,...)</a:t>
            </a:r>
          </a:p>
        </p:txBody>
      </p:sp>
      <p:sp>
        <p:nvSpPr>
          <p:cNvPr id="39" name="Chave esquerda 38"/>
          <p:cNvSpPr/>
          <p:nvPr/>
        </p:nvSpPr>
        <p:spPr>
          <a:xfrm rot="16200000">
            <a:off x="6984207" y="2240756"/>
            <a:ext cx="287338" cy="26638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572000" y="5085184"/>
            <a:ext cx="4320480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É UMA </a:t>
            </a:r>
            <a:r>
              <a:rPr lang="pt-BR" sz="3200" dirty="0" err="1">
                <a:solidFill>
                  <a:schemeClr val="tx1"/>
                </a:solidFill>
              </a:rPr>
              <a:t>P.A.</a:t>
            </a:r>
            <a:r>
              <a:rPr lang="pt-BR" sz="3200" dirty="0">
                <a:solidFill>
                  <a:schemeClr val="tx1"/>
                </a:solidFill>
              </a:rPr>
              <a:t> DE RAZÃO 10!!!!!!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6084168" y="5661248"/>
            <a:ext cx="2880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PARABÉNS!!!!!!!</a:t>
            </a:r>
          </a:p>
        </p:txBody>
      </p:sp>
    </p:spTree>
  </p:cSld>
  <p:clrMapOvr>
    <a:masterClrMapping/>
  </p:clrMapOvr>
  <p:transition>
    <p:checker dir="vert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6513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836712"/>
            <a:ext cx="864096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TEM MAIS CURIOSIDADE ACONTECENDO, VEJAM: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8" y="1556792"/>
            <a:ext cx="8496944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dirty="0">
                <a:solidFill>
                  <a:schemeClr val="bg1"/>
                </a:solidFill>
              </a:rPr>
              <a:t>Note que  (-1, 9, 19, 29, 39,...) é uma </a:t>
            </a:r>
            <a:r>
              <a:rPr lang="pt-BR" sz="3000" dirty="0" err="1">
                <a:solidFill>
                  <a:schemeClr val="bg1"/>
                </a:solidFill>
              </a:rPr>
              <a:t>P.A.</a:t>
            </a:r>
            <a:r>
              <a:rPr lang="pt-BR" sz="3000" dirty="0">
                <a:solidFill>
                  <a:schemeClr val="bg1"/>
                </a:solidFill>
              </a:rPr>
              <a:t> de razão 10.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850" y="2276475"/>
            <a:ext cx="8496300" cy="1477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dirty="0">
                <a:solidFill>
                  <a:schemeClr val="tx1"/>
                </a:solidFill>
              </a:rPr>
              <a:t>A razão dessa nova </a:t>
            </a:r>
            <a:r>
              <a:rPr lang="pt-BR" sz="3000" dirty="0" err="1">
                <a:solidFill>
                  <a:schemeClr val="tx1"/>
                </a:solidFill>
              </a:rPr>
              <a:t>P.A.</a:t>
            </a:r>
            <a:r>
              <a:rPr lang="pt-BR" sz="3000" dirty="0">
                <a:solidFill>
                  <a:schemeClr val="tx1"/>
                </a:solidFill>
              </a:rPr>
              <a:t> é igual ao produto entre o coeficiente angular da função afim ( a = 2 ) e a razão da </a:t>
            </a:r>
            <a:r>
              <a:rPr lang="pt-BR" sz="3000" dirty="0" err="1">
                <a:solidFill>
                  <a:schemeClr val="tx1"/>
                </a:solidFill>
              </a:rPr>
              <a:t>P.A.</a:t>
            </a:r>
            <a:r>
              <a:rPr lang="pt-BR" sz="3000" dirty="0">
                <a:solidFill>
                  <a:schemeClr val="tx1"/>
                </a:solidFill>
              </a:rPr>
              <a:t> anterior ( r = 5 ), ou seja: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496" y="3861048"/>
            <a:ext cx="338437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Função afim considerada:</a:t>
            </a:r>
          </a:p>
        </p:txBody>
      </p:sp>
      <p:sp>
        <p:nvSpPr>
          <p:cNvPr id="8" name="Retângulo 7"/>
          <p:cNvSpPr/>
          <p:nvPr/>
        </p:nvSpPr>
        <p:spPr>
          <a:xfrm>
            <a:off x="971600" y="4437112"/>
            <a:ext cx="177163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f(x) = 2.x + 3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24328" y="3861048"/>
            <a:ext cx="144016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Razão = 5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491880" y="3862209"/>
            <a:ext cx="396044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 err="1">
                <a:solidFill>
                  <a:schemeClr val="tx1"/>
                </a:solidFill>
              </a:rPr>
              <a:t>P.A.</a:t>
            </a:r>
            <a:r>
              <a:rPr lang="pt-BR" sz="2400" dirty="0">
                <a:solidFill>
                  <a:schemeClr val="tx1"/>
                </a:solidFill>
              </a:rPr>
              <a:t> anterior (-2, 3, 8, 13,18,...)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5496" y="5229200"/>
            <a:ext cx="259228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Coeficiente angular</a:t>
            </a:r>
          </a:p>
        </p:txBody>
      </p:sp>
      <p:cxnSp>
        <p:nvCxnSpPr>
          <p:cNvPr id="15" name="Conector de seta reta 14"/>
          <p:cNvCxnSpPr>
            <a:stCxn id="0" idx="0"/>
          </p:cNvCxnSpPr>
          <p:nvPr/>
        </p:nvCxnSpPr>
        <p:spPr>
          <a:xfrm flipV="1">
            <a:off x="1331913" y="4776788"/>
            <a:ext cx="425450" cy="452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835150" y="4818063"/>
            <a:ext cx="2808288" cy="555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4716016" y="5343599"/>
            <a:ext cx="35165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076056" y="5343599"/>
            <a:ext cx="28803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64088" y="5343599"/>
            <a:ext cx="35165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5472113" y="4221163"/>
            <a:ext cx="3132137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5724128" y="5343599"/>
            <a:ext cx="35165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84168" y="5343599"/>
            <a:ext cx="50405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  <p:transition>
    <p:cover dir="lu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764704"/>
            <a:ext cx="8856984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Considere essa outra função afim f(x) = 3x + 5 e a </a:t>
            </a:r>
            <a:r>
              <a:rPr lang="pt-BR" sz="3200" dirty="0" err="1">
                <a:solidFill>
                  <a:schemeClr val="bg1"/>
                </a:solidFill>
              </a:rPr>
              <a:t>P.A.</a:t>
            </a:r>
            <a:r>
              <a:rPr lang="pt-BR" sz="3200" dirty="0">
                <a:solidFill>
                  <a:schemeClr val="bg1"/>
                </a:solidFill>
              </a:rPr>
              <a:t>(-1, 3, 7, 11, 15, ...) de razão 4.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916832"/>
            <a:ext cx="2448272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Vamos calcular: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259632" y="4767535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3.(15) + 5 =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843808" y="4767535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45 + 5 = 50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79512" y="2645623"/>
            <a:ext cx="93610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f(-1) = 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51520" y="3183359"/>
            <a:ext cx="86409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f(3) = 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51520" y="3725743"/>
            <a:ext cx="86409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f(7) =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51520" y="4254768"/>
            <a:ext cx="100811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f(11) = 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51520" y="4767535"/>
            <a:ext cx="100811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f(15) =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115616" y="2645623"/>
            <a:ext cx="151216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3.(-1) + 5 = 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627784" y="2645623"/>
            <a:ext cx="144016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- 3 + 5 = 2 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115616" y="3183359"/>
            <a:ext cx="144016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3.(3) + 5 = 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555776" y="3183359"/>
            <a:ext cx="151216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9 + 5 = 14 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115616" y="3717032"/>
            <a:ext cx="144016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3.(7) + 5 = 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555776" y="3717032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21 + 5 = 26 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259632" y="4263479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3.(11) + 5 = 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843808" y="4263479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33 + 5 = 38 </a:t>
            </a:r>
          </a:p>
        </p:txBody>
      </p:sp>
      <p:graphicFrame>
        <p:nvGraphicFramePr>
          <p:cNvPr id="34" name="Tabela 33"/>
          <p:cNvGraphicFramePr>
            <a:graphicFrameLocks noGrp="1"/>
          </p:cNvGraphicFramePr>
          <p:nvPr/>
        </p:nvGraphicFramePr>
        <p:xfrm>
          <a:off x="4572000" y="1989138"/>
          <a:ext cx="4295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7"/>
                <a:gridCol w="715967"/>
                <a:gridCol w="715967"/>
                <a:gridCol w="715967"/>
                <a:gridCol w="715967"/>
                <a:gridCol w="715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X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-2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18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f(X)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50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CaixaDeTexto 34"/>
          <p:cNvSpPr txBox="1"/>
          <p:nvPr/>
        </p:nvSpPr>
        <p:spPr>
          <a:xfrm>
            <a:off x="179512" y="5373216"/>
            <a:ext cx="1512168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TEMOS:</a:t>
            </a:r>
          </a:p>
        </p:txBody>
      </p:sp>
      <p:sp>
        <p:nvSpPr>
          <p:cNvPr id="37" name="Chave esquerda 36"/>
          <p:cNvSpPr/>
          <p:nvPr/>
        </p:nvSpPr>
        <p:spPr>
          <a:xfrm rot="16200000">
            <a:off x="6948488" y="1196975"/>
            <a:ext cx="287337" cy="316706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868144" y="2996952"/>
            <a:ext cx="2736304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(2, 14, 26, 38, 50,...)</a:t>
            </a:r>
          </a:p>
        </p:txBody>
      </p:sp>
      <p:sp>
        <p:nvSpPr>
          <p:cNvPr id="39" name="Chave esquerda 38"/>
          <p:cNvSpPr/>
          <p:nvPr/>
        </p:nvSpPr>
        <p:spPr>
          <a:xfrm rot="16200000">
            <a:off x="7056438" y="2239962"/>
            <a:ext cx="287338" cy="266541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4572000" y="3861048"/>
            <a:ext cx="4320480" cy="10772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É UMA </a:t>
            </a:r>
            <a:r>
              <a:rPr lang="pt-BR" sz="3200" dirty="0" err="1">
                <a:solidFill>
                  <a:schemeClr val="tx1"/>
                </a:solidFill>
              </a:rPr>
              <a:t>P.A.</a:t>
            </a:r>
            <a:r>
              <a:rPr lang="pt-BR" sz="3200" dirty="0">
                <a:solidFill>
                  <a:schemeClr val="tx1"/>
                </a:solidFill>
              </a:rPr>
              <a:t> DE RAZÃO 12!!!!!!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572000" y="5088086"/>
            <a:ext cx="432048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bg1"/>
                </a:solidFill>
              </a:rPr>
              <a:t>ONDE TAMBÉM PODEMOS NOTAR QUE:</a:t>
            </a:r>
          </a:p>
        </p:txBody>
      </p:sp>
    </p:spTree>
  </p:cSld>
  <p:clrMapOvr>
    <a:masterClrMapping/>
  </p:clrMapOvr>
  <p:transition>
    <p:newsflash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908720"/>
            <a:ext cx="8928992" cy="55399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dirty="0">
                <a:solidFill>
                  <a:schemeClr val="bg1"/>
                </a:solidFill>
              </a:rPr>
              <a:t>A sequência (2, 14, 26, 38, 50,...) é uma </a:t>
            </a:r>
            <a:r>
              <a:rPr lang="pt-BR" sz="3000" dirty="0" err="1">
                <a:solidFill>
                  <a:schemeClr val="bg1"/>
                </a:solidFill>
              </a:rPr>
              <a:t>P.A.</a:t>
            </a:r>
            <a:r>
              <a:rPr lang="pt-BR" sz="3000" dirty="0">
                <a:solidFill>
                  <a:schemeClr val="bg1"/>
                </a:solidFill>
              </a:rPr>
              <a:t> de razão 12.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850" y="1700213"/>
            <a:ext cx="8496300" cy="1477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dirty="0">
                <a:solidFill>
                  <a:schemeClr val="tx1"/>
                </a:solidFill>
              </a:rPr>
              <a:t>A razão dessa nova </a:t>
            </a:r>
            <a:r>
              <a:rPr lang="pt-BR" sz="3000" dirty="0" err="1">
                <a:solidFill>
                  <a:schemeClr val="tx1"/>
                </a:solidFill>
              </a:rPr>
              <a:t>P.A.</a:t>
            </a:r>
            <a:r>
              <a:rPr lang="pt-BR" sz="3000" dirty="0">
                <a:solidFill>
                  <a:schemeClr val="tx1"/>
                </a:solidFill>
              </a:rPr>
              <a:t> também é igual ao produto entre o coeficiente angular da função afim ( a = 3 ) e a razão da </a:t>
            </a:r>
            <a:r>
              <a:rPr lang="pt-BR" sz="3000" dirty="0" err="1">
                <a:solidFill>
                  <a:schemeClr val="tx1"/>
                </a:solidFill>
              </a:rPr>
              <a:t>P.A.</a:t>
            </a:r>
            <a:r>
              <a:rPr lang="pt-BR" sz="3000" dirty="0">
                <a:solidFill>
                  <a:schemeClr val="tx1"/>
                </a:solidFill>
              </a:rPr>
              <a:t> anterior ( r = 4 ), ou seja: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3831431"/>
            <a:ext cx="338437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Função afim considerada:</a:t>
            </a:r>
          </a:p>
        </p:txBody>
      </p:sp>
      <p:sp>
        <p:nvSpPr>
          <p:cNvPr id="8" name="Retângulo 7"/>
          <p:cNvSpPr/>
          <p:nvPr/>
        </p:nvSpPr>
        <p:spPr>
          <a:xfrm>
            <a:off x="971600" y="4437112"/>
            <a:ext cx="177163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f(x) = 3.x + 5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452320" y="3833664"/>
            <a:ext cx="1440160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Razão =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07904" y="3834825"/>
            <a:ext cx="3672408" cy="4308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200" dirty="0" err="1">
                <a:solidFill>
                  <a:schemeClr val="tx1"/>
                </a:solidFill>
              </a:rPr>
              <a:t>P.A.</a:t>
            </a:r>
            <a:r>
              <a:rPr lang="pt-BR" sz="2200" dirty="0">
                <a:solidFill>
                  <a:schemeClr val="tx1"/>
                </a:solidFill>
              </a:rPr>
              <a:t> anterior (-1, 3, 7, 11,15,...)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5496" y="5229200"/>
            <a:ext cx="259228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Coeficiente angular</a:t>
            </a:r>
          </a:p>
        </p:txBody>
      </p:sp>
      <p:cxnSp>
        <p:nvCxnSpPr>
          <p:cNvPr id="15" name="Conector de seta reta 14"/>
          <p:cNvCxnSpPr>
            <a:stCxn id="0" idx="0"/>
          </p:cNvCxnSpPr>
          <p:nvPr/>
        </p:nvCxnSpPr>
        <p:spPr>
          <a:xfrm flipV="1">
            <a:off x="1331913" y="4776788"/>
            <a:ext cx="425450" cy="4524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835150" y="4818063"/>
            <a:ext cx="2808288" cy="555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4716016" y="5343599"/>
            <a:ext cx="35165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076056" y="5343599"/>
            <a:ext cx="28803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64088" y="5343599"/>
            <a:ext cx="35165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5472113" y="4221163"/>
            <a:ext cx="3132137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5724128" y="5343599"/>
            <a:ext cx="35165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84168" y="5343599"/>
            <a:ext cx="50405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  <p:transition>
    <p:checker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627784" y="764704"/>
            <a:ext cx="432048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Assim, de um modo geral temos: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04" y="1306503"/>
            <a:ext cx="8892480" cy="25545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	Sendo </a:t>
            </a:r>
            <a:r>
              <a:rPr lang="pt-BR" sz="3200" i="1" dirty="0">
                <a:solidFill>
                  <a:schemeClr val="bg1"/>
                </a:solidFill>
              </a:rPr>
              <a:t>f</a:t>
            </a:r>
            <a:r>
              <a:rPr lang="pt-BR" sz="3200" dirty="0">
                <a:solidFill>
                  <a:schemeClr val="bg1"/>
                </a:solidFill>
              </a:rPr>
              <a:t>: </a:t>
            </a:r>
            <a:r>
              <a:rPr lang="pt-BR" sz="3200" i="1" dirty="0">
                <a:solidFill>
                  <a:schemeClr val="bg1"/>
                </a:solidFill>
              </a:rPr>
              <a:t>R</a:t>
            </a:r>
            <a:r>
              <a:rPr lang="pt-BR" sz="3200" dirty="0">
                <a:solidFill>
                  <a:schemeClr val="bg1"/>
                </a:solidFill>
              </a:rPr>
              <a:t>→</a:t>
            </a:r>
            <a:r>
              <a:rPr lang="pt-BR" sz="3200" i="1" dirty="0">
                <a:solidFill>
                  <a:schemeClr val="bg1"/>
                </a:solidFill>
              </a:rPr>
              <a:t>R</a:t>
            </a:r>
            <a:r>
              <a:rPr lang="pt-BR" sz="3200" dirty="0">
                <a:solidFill>
                  <a:schemeClr val="bg1"/>
                </a:solidFill>
              </a:rPr>
              <a:t>, definida por </a:t>
            </a:r>
            <a:r>
              <a:rPr lang="pt-BR" sz="3200" i="1" dirty="0">
                <a:solidFill>
                  <a:schemeClr val="bg1"/>
                </a:solidFill>
              </a:rPr>
              <a:t>f</a:t>
            </a:r>
            <a:r>
              <a:rPr lang="pt-BR" sz="3200" dirty="0">
                <a:solidFill>
                  <a:schemeClr val="bg1"/>
                </a:solidFill>
              </a:rPr>
              <a:t>(x) = </a:t>
            </a:r>
            <a:r>
              <a:rPr lang="pt-BR" sz="3200" i="1" dirty="0" err="1">
                <a:solidFill>
                  <a:schemeClr val="bg1"/>
                </a:solidFill>
              </a:rPr>
              <a:t>a</a:t>
            </a:r>
            <a:r>
              <a:rPr lang="pt-BR" sz="3200" dirty="0" err="1">
                <a:solidFill>
                  <a:schemeClr val="bg1"/>
                </a:solidFill>
              </a:rPr>
              <a:t>x</a:t>
            </a:r>
            <a:r>
              <a:rPr lang="pt-BR" sz="3200" dirty="0">
                <a:solidFill>
                  <a:schemeClr val="bg1"/>
                </a:solidFill>
              </a:rPr>
              <a:t> + </a:t>
            </a:r>
            <a:r>
              <a:rPr lang="pt-BR" sz="3200" i="1" dirty="0">
                <a:solidFill>
                  <a:schemeClr val="bg1"/>
                </a:solidFill>
              </a:rPr>
              <a:t>b</a:t>
            </a:r>
            <a:r>
              <a:rPr lang="pt-BR" sz="3200" dirty="0">
                <a:solidFill>
                  <a:schemeClr val="bg1"/>
                </a:solidFill>
              </a:rPr>
              <a:t>, em que x</a:t>
            </a:r>
            <a:r>
              <a:rPr lang="pt-BR" sz="1600" b="1" dirty="0">
                <a:solidFill>
                  <a:schemeClr val="bg1"/>
                </a:solidFill>
              </a:rPr>
              <a:t>1</a:t>
            </a:r>
            <a:r>
              <a:rPr lang="pt-BR" sz="3200" dirty="0">
                <a:solidFill>
                  <a:schemeClr val="bg1"/>
                </a:solidFill>
              </a:rPr>
              <a:t>, x</a:t>
            </a:r>
            <a:r>
              <a:rPr lang="pt-BR" sz="1600" b="1" dirty="0">
                <a:solidFill>
                  <a:schemeClr val="bg1"/>
                </a:solidFill>
              </a:rPr>
              <a:t>2</a:t>
            </a:r>
            <a:r>
              <a:rPr lang="pt-BR" sz="3200" dirty="0">
                <a:solidFill>
                  <a:schemeClr val="bg1"/>
                </a:solidFill>
              </a:rPr>
              <a:t>, x</a:t>
            </a:r>
            <a:r>
              <a:rPr lang="pt-BR" sz="1600" b="1" dirty="0">
                <a:solidFill>
                  <a:schemeClr val="bg1"/>
                </a:solidFill>
              </a:rPr>
              <a:t>3</a:t>
            </a:r>
            <a:r>
              <a:rPr lang="pt-BR" sz="3200" dirty="0">
                <a:solidFill>
                  <a:schemeClr val="bg1"/>
                </a:solidFill>
              </a:rPr>
              <a:t>, x</a:t>
            </a:r>
            <a:r>
              <a:rPr lang="pt-BR" sz="1600" b="1" dirty="0">
                <a:solidFill>
                  <a:schemeClr val="bg1"/>
                </a:solidFill>
              </a:rPr>
              <a:t>4</a:t>
            </a:r>
            <a:r>
              <a:rPr lang="pt-BR" sz="3200" dirty="0">
                <a:solidFill>
                  <a:schemeClr val="bg1"/>
                </a:solidFill>
              </a:rPr>
              <a:t>,..., </a:t>
            </a:r>
            <a:r>
              <a:rPr lang="pt-BR" sz="3200" dirty="0" err="1">
                <a:solidFill>
                  <a:schemeClr val="bg1"/>
                </a:solidFill>
              </a:rPr>
              <a:t>x</a:t>
            </a:r>
            <a:r>
              <a:rPr lang="pt-BR" sz="1600" b="1" dirty="0" err="1">
                <a:solidFill>
                  <a:schemeClr val="bg1"/>
                </a:solidFill>
              </a:rPr>
              <a:t>n</a:t>
            </a:r>
            <a:r>
              <a:rPr lang="pt-BR" sz="3200" dirty="0">
                <a:solidFill>
                  <a:schemeClr val="bg1"/>
                </a:solidFill>
              </a:rPr>
              <a:t>,... são os elementos de uma </a:t>
            </a:r>
            <a:r>
              <a:rPr lang="pt-BR" sz="3200" dirty="0" err="1">
                <a:solidFill>
                  <a:schemeClr val="bg1"/>
                </a:solidFill>
              </a:rPr>
              <a:t>P.A.</a:t>
            </a:r>
            <a:r>
              <a:rPr lang="pt-BR" sz="3200" dirty="0">
                <a:solidFill>
                  <a:schemeClr val="bg1"/>
                </a:solidFill>
              </a:rPr>
              <a:t> de razão </a:t>
            </a:r>
            <a:r>
              <a:rPr lang="pt-BR" sz="3200" i="1" dirty="0">
                <a:solidFill>
                  <a:schemeClr val="bg1"/>
                </a:solidFill>
              </a:rPr>
              <a:t>r</a:t>
            </a:r>
            <a:r>
              <a:rPr lang="pt-BR" sz="3200" dirty="0">
                <a:solidFill>
                  <a:schemeClr val="bg1"/>
                </a:solidFill>
              </a:rPr>
              <a:t>, </a:t>
            </a:r>
            <a:r>
              <a:rPr lang="pt-BR" sz="3200" i="1" dirty="0">
                <a:solidFill>
                  <a:schemeClr val="bg1"/>
                </a:solidFill>
              </a:rPr>
              <a:t>f</a:t>
            </a:r>
            <a:r>
              <a:rPr lang="pt-BR" sz="3200" dirty="0">
                <a:solidFill>
                  <a:schemeClr val="bg1"/>
                </a:solidFill>
              </a:rPr>
              <a:t> é uma função afim se, e somente se, </a:t>
            </a:r>
            <a:r>
              <a:rPr lang="pt-BR" sz="3200" i="1" dirty="0">
                <a:solidFill>
                  <a:schemeClr val="bg1"/>
                </a:solidFill>
              </a:rPr>
              <a:t>f(</a:t>
            </a:r>
            <a:r>
              <a:rPr lang="pt-BR" sz="3200" dirty="0">
                <a:solidFill>
                  <a:schemeClr val="bg1"/>
                </a:solidFill>
              </a:rPr>
              <a:t>x</a:t>
            </a:r>
            <a:r>
              <a:rPr lang="pt-BR" sz="1600" b="1" dirty="0">
                <a:solidFill>
                  <a:schemeClr val="bg1"/>
                </a:solidFill>
              </a:rPr>
              <a:t>1</a:t>
            </a:r>
            <a:r>
              <a:rPr lang="pt-BR" sz="3200" dirty="0">
                <a:solidFill>
                  <a:schemeClr val="bg1"/>
                </a:solidFill>
              </a:rPr>
              <a:t>),</a:t>
            </a:r>
            <a:r>
              <a:rPr lang="pt-BR" sz="3200" i="1" dirty="0">
                <a:solidFill>
                  <a:schemeClr val="bg1"/>
                </a:solidFill>
              </a:rPr>
              <a:t> f(</a:t>
            </a:r>
            <a:r>
              <a:rPr lang="pt-BR" sz="3200" dirty="0">
                <a:solidFill>
                  <a:schemeClr val="bg1"/>
                </a:solidFill>
              </a:rPr>
              <a:t>x</a:t>
            </a:r>
            <a:r>
              <a:rPr lang="pt-BR" sz="1600" b="1" dirty="0">
                <a:solidFill>
                  <a:schemeClr val="bg1"/>
                </a:solidFill>
              </a:rPr>
              <a:t>2</a:t>
            </a:r>
            <a:r>
              <a:rPr lang="pt-BR" sz="3200" dirty="0">
                <a:solidFill>
                  <a:schemeClr val="bg1"/>
                </a:solidFill>
              </a:rPr>
              <a:t>),</a:t>
            </a:r>
            <a:r>
              <a:rPr lang="pt-BR" sz="3200" i="1" dirty="0">
                <a:solidFill>
                  <a:schemeClr val="bg1"/>
                </a:solidFill>
              </a:rPr>
              <a:t> f(</a:t>
            </a:r>
            <a:r>
              <a:rPr lang="pt-BR" sz="3200" dirty="0">
                <a:solidFill>
                  <a:schemeClr val="bg1"/>
                </a:solidFill>
              </a:rPr>
              <a:t>x</a:t>
            </a:r>
            <a:r>
              <a:rPr lang="pt-BR" sz="1600" b="1" dirty="0">
                <a:solidFill>
                  <a:schemeClr val="bg1"/>
                </a:solidFill>
              </a:rPr>
              <a:t>3</a:t>
            </a:r>
            <a:r>
              <a:rPr lang="pt-BR" sz="3200" dirty="0">
                <a:solidFill>
                  <a:schemeClr val="bg1"/>
                </a:solidFill>
              </a:rPr>
              <a:t>),...,</a:t>
            </a:r>
            <a:r>
              <a:rPr lang="pt-BR" sz="3200" i="1" dirty="0">
                <a:solidFill>
                  <a:schemeClr val="bg1"/>
                </a:solidFill>
              </a:rPr>
              <a:t> f(</a:t>
            </a:r>
            <a:r>
              <a:rPr lang="pt-BR" sz="3200" dirty="0" err="1">
                <a:solidFill>
                  <a:schemeClr val="bg1"/>
                </a:solidFill>
              </a:rPr>
              <a:t>x</a:t>
            </a:r>
            <a:r>
              <a:rPr lang="pt-BR" sz="1600" b="1" dirty="0" err="1">
                <a:solidFill>
                  <a:schemeClr val="bg1"/>
                </a:solidFill>
              </a:rPr>
              <a:t>n</a:t>
            </a:r>
            <a:r>
              <a:rPr lang="pt-BR" sz="3200" dirty="0">
                <a:solidFill>
                  <a:schemeClr val="bg1"/>
                </a:solidFill>
              </a:rPr>
              <a:t>),... é uma </a:t>
            </a:r>
            <a:r>
              <a:rPr lang="pt-BR" sz="3200" dirty="0" err="1">
                <a:solidFill>
                  <a:schemeClr val="bg1"/>
                </a:solidFill>
              </a:rPr>
              <a:t>P.A.</a:t>
            </a:r>
            <a:r>
              <a:rPr lang="pt-BR" sz="3200" dirty="0">
                <a:solidFill>
                  <a:schemeClr val="bg1"/>
                </a:solidFill>
              </a:rPr>
              <a:t> de razão </a:t>
            </a:r>
            <a:r>
              <a:rPr lang="pt-BR" sz="3200" i="1" dirty="0">
                <a:solidFill>
                  <a:schemeClr val="bg1"/>
                </a:solidFill>
              </a:rPr>
              <a:t>a</a:t>
            </a:r>
            <a:r>
              <a:rPr lang="pt-BR" sz="3200" dirty="0">
                <a:solidFill>
                  <a:schemeClr val="bg1"/>
                </a:solidFill>
              </a:rPr>
              <a:t> . </a:t>
            </a:r>
            <a:r>
              <a:rPr lang="pt-BR" sz="3200" i="1" dirty="0">
                <a:solidFill>
                  <a:schemeClr val="bg1"/>
                </a:solidFill>
              </a:rPr>
              <a:t>r</a:t>
            </a:r>
            <a:r>
              <a:rPr lang="pt-BR" sz="3200" dirty="0">
                <a:solidFill>
                  <a:schemeClr val="bg1"/>
                </a:solidFill>
              </a:rPr>
              <a:t>, em que </a:t>
            </a:r>
            <a:r>
              <a:rPr lang="pt-BR" sz="3200" i="1" dirty="0">
                <a:solidFill>
                  <a:schemeClr val="bg1"/>
                </a:solidFill>
              </a:rPr>
              <a:t>a</a:t>
            </a:r>
            <a:r>
              <a:rPr lang="pt-BR" sz="3200" dirty="0">
                <a:solidFill>
                  <a:schemeClr val="bg1"/>
                </a:solidFill>
              </a:rPr>
              <a:t> é o coeficiente angular de </a:t>
            </a:r>
            <a:r>
              <a:rPr lang="pt-BR" sz="3200" i="1" dirty="0">
                <a:solidFill>
                  <a:schemeClr val="bg1"/>
                </a:solidFill>
              </a:rPr>
              <a:t>f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  <a:endParaRPr lang="pt-BR" sz="3200" i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7950" y="4005263"/>
            <a:ext cx="6119813" cy="461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bg1"/>
                </a:solidFill>
              </a:rPr>
              <a:t>OBSERVAÇÃO: Esse resultado pode ser provado.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7504" y="4581128"/>
            <a:ext cx="8856984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SUGESTÃO: UTILIZANDO O CELULAR, PESQUISE NA INTERNET ACERCA DA PROVA (DEMONSTRAÇÃO) DO RESULTADO ACIMA, REGISTRE-A EM SEU CADERNO E DISCUTA EM GRUPO COM SEUS COLEGAS SOBRE O DESENVOLVIMENTO DESSE DEMONSTRAÇÃO.</a:t>
            </a:r>
          </a:p>
        </p:txBody>
      </p:sp>
    </p:spTree>
  </p:cSld>
  <p:clrMapOvr>
    <a:masterClrMapping/>
  </p:clrMapOvr>
  <p:transition>
    <p:split orient="vert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87824" y="764704"/>
            <a:ext cx="3240360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ATIVIDADES RESOLVIDAS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51520" y="1268760"/>
            <a:ext cx="8640960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1) Seja </a:t>
            </a: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(x) = 5x - 6 uma função afim e (2, 6, 10, 14, 18, ...) uma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de razão 4. Determinando (</a:t>
            </a: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(2), </a:t>
            </a: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(6), </a:t>
            </a: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(10), </a:t>
            </a: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(14), </a:t>
            </a: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(18),...) verificamos também se tratar de uma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Qual a razão dessa nova P.A?</a:t>
            </a:r>
          </a:p>
        </p:txBody>
      </p:sp>
      <p:sp>
        <p:nvSpPr>
          <p:cNvPr id="8" name="Retângulo 7"/>
          <p:cNvSpPr/>
          <p:nvPr/>
        </p:nvSpPr>
        <p:spPr>
          <a:xfrm>
            <a:off x="250825" y="3068638"/>
            <a:ext cx="8642350" cy="157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 Pela definição estudada, f(x) = 5x – 6 é uma função afim,  pois x</a:t>
            </a:r>
            <a:r>
              <a:rPr lang="pt-BR" sz="1200" b="1" dirty="0">
                <a:solidFill>
                  <a:schemeClr val="tx1"/>
                </a:solidFill>
              </a:rPr>
              <a:t>1</a:t>
            </a:r>
            <a:r>
              <a:rPr lang="pt-BR" sz="2400" dirty="0">
                <a:solidFill>
                  <a:schemeClr val="tx1"/>
                </a:solidFill>
              </a:rPr>
              <a:t>, x</a:t>
            </a:r>
            <a:r>
              <a:rPr lang="pt-BR" sz="1200" b="1" dirty="0">
                <a:solidFill>
                  <a:schemeClr val="tx1"/>
                </a:solidFill>
              </a:rPr>
              <a:t>2</a:t>
            </a:r>
            <a:r>
              <a:rPr lang="pt-BR" sz="2400" dirty="0">
                <a:solidFill>
                  <a:schemeClr val="tx1"/>
                </a:solidFill>
              </a:rPr>
              <a:t>, x</a:t>
            </a:r>
            <a:r>
              <a:rPr lang="pt-BR" sz="1200" b="1" dirty="0">
                <a:solidFill>
                  <a:schemeClr val="tx1"/>
                </a:solidFill>
              </a:rPr>
              <a:t>3</a:t>
            </a:r>
            <a:r>
              <a:rPr lang="pt-BR" sz="2400" dirty="0">
                <a:solidFill>
                  <a:schemeClr val="tx1"/>
                </a:solidFill>
              </a:rPr>
              <a:t>, x</a:t>
            </a:r>
            <a:r>
              <a:rPr lang="pt-BR" sz="1200" b="1" dirty="0">
                <a:solidFill>
                  <a:schemeClr val="tx1"/>
                </a:solidFill>
              </a:rPr>
              <a:t>4</a:t>
            </a:r>
            <a:r>
              <a:rPr lang="pt-BR" sz="2400" dirty="0">
                <a:solidFill>
                  <a:schemeClr val="tx1"/>
                </a:solidFill>
              </a:rPr>
              <a:t>,..., </a:t>
            </a:r>
            <a:r>
              <a:rPr lang="pt-BR" sz="2400" dirty="0" err="1">
                <a:solidFill>
                  <a:schemeClr val="tx1"/>
                </a:solidFill>
              </a:rPr>
              <a:t>x</a:t>
            </a:r>
            <a:r>
              <a:rPr lang="pt-BR" sz="1200" b="1" dirty="0" err="1">
                <a:solidFill>
                  <a:schemeClr val="tx1"/>
                </a:solidFill>
              </a:rPr>
              <a:t>n</a:t>
            </a:r>
            <a:r>
              <a:rPr lang="pt-BR" sz="2400" dirty="0">
                <a:solidFill>
                  <a:schemeClr val="tx1"/>
                </a:solidFill>
              </a:rPr>
              <a:t>,... são elementos da </a:t>
            </a:r>
            <a:r>
              <a:rPr lang="pt-BR" sz="2400" dirty="0" err="1">
                <a:solidFill>
                  <a:schemeClr val="tx1"/>
                </a:solidFill>
              </a:rPr>
              <a:t>P.A.</a:t>
            </a:r>
            <a:r>
              <a:rPr lang="pt-BR" sz="2400" dirty="0">
                <a:solidFill>
                  <a:schemeClr val="tx1"/>
                </a:solidFill>
              </a:rPr>
              <a:t> (2, 6, 10, 14, 18, ...) de razão 4 e </a:t>
            </a:r>
            <a:r>
              <a:rPr lang="pt-BR" sz="2400" i="1" dirty="0">
                <a:solidFill>
                  <a:schemeClr val="tx1"/>
                </a:solidFill>
              </a:rPr>
              <a:t>f(</a:t>
            </a:r>
            <a:r>
              <a:rPr lang="pt-BR" sz="2400" dirty="0">
                <a:solidFill>
                  <a:schemeClr val="tx1"/>
                </a:solidFill>
              </a:rPr>
              <a:t>2),</a:t>
            </a:r>
            <a:r>
              <a:rPr lang="pt-BR" sz="2400" i="1" dirty="0">
                <a:solidFill>
                  <a:schemeClr val="tx1"/>
                </a:solidFill>
              </a:rPr>
              <a:t> f(</a:t>
            </a:r>
            <a:r>
              <a:rPr lang="pt-BR" sz="2400" dirty="0">
                <a:solidFill>
                  <a:schemeClr val="tx1"/>
                </a:solidFill>
              </a:rPr>
              <a:t>6),</a:t>
            </a:r>
            <a:r>
              <a:rPr lang="pt-BR" sz="2400" i="1" dirty="0">
                <a:solidFill>
                  <a:schemeClr val="tx1"/>
                </a:solidFill>
              </a:rPr>
              <a:t> f(</a:t>
            </a:r>
            <a:r>
              <a:rPr lang="pt-BR" sz="2400" dirty="0">
                <a:solidFill>
                  <a:schemeClr val="tx1"/>
                </a:solidFill>
              </a:rPr>
              <a:t>10), </a:t>
            </a:r>
            <a:r>
              <a:rPr lang="pt-BR" sz="2400" i="1" dirty="0">
                <a:solidFill>
                  <a:schemeClr val="tx1"/>
                </a:solidFill>
              </a:rPr>
              <a:t>f(</a:t>
            </a:r>
            <a:r>
              <a:rPr lang="pt-BR" sz="2400" dirty="0">
                <a:solidFill>
                  <a:schemeClr val="tx1"/>
                </a:solidFill>
              </a:rPr>
              <a:t>18),... também é uma P.A conforme o enunciado do problema. 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63688" y="4293096"/>
            <a:ext cx="172819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PORTANTO,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0825" y="4868863"/>
            <a:ext cx="8642350" cy="708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a razão dessa nova </a:t>
            </a:r>
            <a:r>
              <a:rPr lang="pt-BR" sz="2000" dirty="0" err="1">
                <a:solidFill>
                  <a:schemeClr val="tx1"/>
                </a:solidFill>
              </a:rPr>
              <a:t>P.A.</a:t>
            </a:r>
            <a:r>
              <a:rPr lang="pt-BR" sz="2000" dirty="0">
                <a:solidFill>
                  <a:schemeClr val="tx1"/>
                </a:solidFill>
              </a:rPr>
              <a:t> é igual ao produto entre o coeficiente angular da função afim ( a = 5 ) e a razão da </a:t>
            </a:r>
            <a:r>
              <a:rPr lang="pt-BR" sz="2000" dirty="0" err="1">
                <a:solidFill>
                  <a:schemeClr val="tx1"/>
                </a:solidFill>
              </a:rPr>
              <a:t>P.A.</a:t>
            </a:r>
            <a:r>
              <a:rPr lang="pt-BR" sz="2000" dirty="0">
                <a:solidFill>
                  <a:schemeClr val="tx1"/>
                </a:solidFill>
              </a:rPr>
              <a:t> anterior ( r = 4 ), ou seja: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835696" y="5733256"/>
            <a:ext cx="136815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5 . 4 = 20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851920" y="5733256"/>
            <a:ext cx="417646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Assim, A razão da nova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é 20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71600" y="2607295"/>
            <a:ext cx="151216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SOLUÇÃO: </a:t>
            </a:r>
          </a:p>
        </p:txBody>
      </p:sp>
    </p:spTree>
  </p:cSld>
  <p:clrMapOvr>
    <a:masterClrMapping/>
  </p:clrMapOvr>
  <p:transition>
    <p:strips dir="ld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836712"/>
            <a:ext cx="864096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2) Considere a função afim </a:t>
            </a:r>
            <a:r>
              <a:rPr lang="pt-BR" sz="2400" i="1" dirty="0">
                <a:solidFill>
                  <a:schemeClr val="bg1"/>
                </a:solidFill>
              </a:rPr>
              <a:t>g</a:t>
            </a:r>
            <a:r>
              <a:rPr lang="pt-BR" sz="2400" dirty="0">
                <a:solidFill>
                  <a:schemeClr val="bg1"/>
                </a:solidFill>
              </a:rPr>
              <a:t>: R→R definida por </a:t>
            </a:r>
            <a:r>
              <a:rPr lang="pt-BR" sz="2400" i="1" dirty="0">
                <a:solidFill>
                  <a:schemeClr val="bg1"/>
                </a:solidFill>
              </a:rPr>
              <a:t>g</a:t>
            </a:r>
            <a:r>
              <a:rPr lang="pt-BR" sz="2400" dirty="0">
                <a:solidFill>
                  <a:schemeClr val="bg1"/>
                </a:solidFill>
              </a:rPr>
              <a:t>(x) = 3x+1, determine o valor de </a:t>
            </a:r>
            <a:r>
              <a:rPr lang="pt-BR" sz="2400" i="1" dirty="0">
                <a:solidFill>
                  <a:schemeClr val="bg1"/>
                </a:solidFill>
              </a:rPr>
              <a:t>g</a:t>
            </a:r>
            <a:r>
              <a:rPr lang="pt-BR" sz="2400" dirty="0">
                <a:solidFill>
                  <a:schemeClr val="bg1"/>
                </a:solidFill>
              </a:rPr>
              <a:t>(1) +</a:t>
            </a:r>
            <a:r>
              <a:rPr lang="pt-BR" sz="2400" i="1" dirty="0">
                <a:solidFill>
                  <a:schemeClr val="bg1"/>
                </a:solidFill>
              </a:rPr>
              <a:t> g</a:t>
            </a:r>
            <a:r>
              <a:rPr lang="pt-BR" sz="2400" dirty="0">
                <a:solidFill>
                  <a:schemeClr val="bg1"/>
                </a:solidFill>
              </a:rPr>
              <a:t>(2) +</a:t>
            </a:r>
            <a:r>
              <a:rPr lang="pt-BR" sz="2400" i="1" dirty="0">
                <a:solidFill>
                  <a:schemeClr val="bg1"/>
                </a:solidFill>
              </a:rPr>
              <a:t> g</a:t>
            </a:r>
            <a:r>
              <a:rPr lang="pt-BR" sz="2400" dirty="0">
                <a:solidFill>
                  <a:schemeClr val="bg1"/>
                </a:solidFill>
              </a:rPr>
              <a:t>(3) + ... +</a:t>
            </a:r>
            <a:r>
              <a:rPr lang="pt-BR" sz="2400" i="1" dirty="0">
                <a:solidFill>
                  <a:schemeClr val="bg1"/>
                </a:solidFill>
              </a:rPr>
              <a:t> g</a:t>
            </a:r>
            <a:r>
              <a:rPr lang="pt-BR" sz="2400" dirty="0">
                <a:solidFill>
                  <a:schemeClr val="bg1"/>
                </a:solidFill>
              </a:rPr>
              <a:t>(20).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887215"/>
            <a:ext cx="15841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SOLUÇÃO: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2492896"/>
            <a:ext cx="8640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i="1" dirty="0">
                <a:solidFill>
                  <a:schemeClr val="bg1"/>
                </a:solidFill>
              </a:rPr>
              <a:t>g</a:t>
            </a:r>
            <a:r>
              <a:rPr lang="pt-BR" sz="2400" dirty="0">
                <a:solidFill>
                  <a:schemeClr val="bg1"/>
                </a:solidFill>
              </a:rPr>
              <a:t>(1)=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2996952"/>
            <a:ext cx="8640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i="1" dirty="0">
                <a:solidFill>
                  <a:schemeClr val="bg1"/>
                </a:solidFill>
              </a:rPr>
              <a:t>g</a:t>
            </a:r>
            <a:r>
              <a:rPr lang="pt-BR" sz="2400" dirty="0">
                <a:solidFill>
                  <a:schemeClr val="bg1"/>
                </a:solidFill>
              </a:rPr>
              <a:t>(2)=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2" y="3501008"/>
            <a:ext cx="86409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i="1" dirty="0">
                <a:solidFill>
                  <a:schemeClr val="bg1"/>
                </a:solidFill>
              </a:rPr>
              <a:t>g</a:t>
            </a:r>
            <a:r>
              <a:rPr lang="pt-BR" sz="2400" dirty="0">
                <a:solidFill>
                  <a:schemeClr val="bg1"/>
                </a:solidFill>
              </a:rPr>
              <a:t>(3)=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5536" y="4005064"/>
            <a:ext cx="4320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i="1" dirty="0">
                <a:solidFill>
                  <a:schemeClr val="bg1"/>
                </a:solidFill>
              </a:rPr>
              <a:t>...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496" y="4509120"/>
            <a:ext cx="100811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i="1" dirty="0">
                <a:solidFill>
                  <a:schemeClr val="bg1"/>
                </a:solidFill>
              </a:rPr>
              <a:t>g</a:t>
            </a:r>
            <a:r>
              <a:rPr lang="pt-BR" sz="2400" dirty="0">
                <a:solidFill>
                  <a:schemeClr val="bg1"/>
                </a:solidFill>
              </a:rPr>
              <a:t>(20)=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43608" y="2492896"/>
            <a:ext cx="16561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3.1 + 1 = 4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608" y="2996952"/>
            <a:ext cx="16561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3.2 + 1 = 7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43608" y="3501008"/>
            <a:ext cx="165618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3.3 + 1 = 10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043608" y="4509120"/>
            <a:ext cx="18002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3.20 + 1 = 61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79512" y="5229200"/>
            <a:ext cx="230425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Com isso temos:</a:t>
            </a:r>
          </a:p>
        </p:txBody>
      </p:sp>
      <p:sp>
        <p:nvSpPr>
          <p:cNvPr id="16" name="Chave esquerda 15"/>
          <p:cNvSpPr/>
          <p:nvPr/>
        </p:nvSpPr>
        <p:spPr>
          <a:xfrm rot="10800000">
            <a:off x="3203575" y="2420938"/>
            <a:ext cx="504825" cy="26066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779912" y="3501008"/>
            <a:ext cx="223224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(4, 7, 10, ... , 61)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131840" y="5085184"/>
            <a:ext cx="2592288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 razão é dada por: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699792" y="2492896"/>
            <a:ext cx="43204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</a:t>
            </a:r>
            <a:r>
              <a:rPr lang="pt-BR" sz="1200" b="1" dirty="0">
                <a:solidFill>
                  <a:schemeClr val="bg1"/>
                </a:solidFill>
              </a:rPr>
              <a:t>1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699792" y="2996952"/>
            <a:ext cx="43204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</a:t>
            </a:r>
            <a:r>
              <a:rPr lang="pt-BR" sz="1200" b="1" dirty="0">
                <a:solidFill>
                  <a:schemeClr val="bg1"/>
                </a:solidFill>
              </a:rPr>
              <a:t>2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699792" y="3501008"/>
            <a:ext cx="43204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</a:t>
            </a:r>
            <a:r>
              <a:rPr lang="pt-BR" sz="1200" b="1" dirty="0">
                <a:solidFill>
                  <a:schemeClr val="bg1"/>
                </a:solidFill>
              </a:rPr>
              <a:t>3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852192" y="4509120"/>
            <a:ext cx="49567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</a:t>
            </a:r>
            <a:r>
              <a:rPr lang="pt-BR" sz="1200" b="1" dirty="0">
                <a:solidFill>
                  <a:schemeClr val="bg1"/>
                </a:solidFill>
              </a:rPr>
              <a:t>20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3" name="Chave esquerda 22"/>
          <p:cNvSpPr/>
          <p:nvPr/>
        </p:nvSpPr>
        <p:spPr>
          <a:xfrm rot="16200000">
            <a:off x="4645025" y="2852738"/>
            <a:ext cx="503237" cy="2376488"/>
          </a:xfrm>
          <a:prstGeom prst="leftBrace">
            <a:avLst>
              <a:gd name="adj1" fmla="val 8333"/>
              <a:gd name="adj2" fmla="val 496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427984" y="4365104"/>
            <a:ext cx="100811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n = 20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131840" y="5661248"/>
            <a:ext cx="273630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r = a</a:t>
            </a:r>
            <a:r>
              <a:rPr lang="pt-BR" sz="1200" b="1" dirty="0">
                <a:solidFill>
                  <a:schemeClr val="tx1"/>
                </a:solidFill>
              </a:rPr>
              <a:t>2</a:t>
            </a:r>
            <a:r>
              <a:rPr lang="pt-BR" sz="2400" b="1" dirty="0">
                <a:solidFill>
                  <a:schemeClr val="tx1"/>
                </a:solidFill>
              </a:rPr>
              <a:t> – </a:t>
            </a:r>
            <a:r>
              <a:rPr lang="pt-BR" sz="2400" dirty="0">
                <a:solidFill>
                  <a:schemeClr val="tx1"/>
                </a:solidFill>
              </a:rPr>
              <a:t>a</a:t>
            </a:r>
            <a:r>
              <a:rPr lang="pt-BR" sz="1200" b="1" dirty="0">
                <a:solidFill>
                  <a:schemeClr val="tx1"/>
                </a:solidFill>
              </a:rPr>
              <a:t>1</a:t>
            </a:r>
            <a:r>
              <a:rPr lang="pt-BR" sz="2400" b="1" dirty="0">
                <a:solidFill>
                  <a:schemeClr val="tx1"/>
                </a:solidFill>
              </a:rPr>
              <a:t> = 7 – 4 = 3</a:t>
            </a:r>
            <a:r>
              <a:rPr lang="pt-BR" sz="2400" dirty="0">
                <a:solidFill>
                  <a:schemeClr val="tx1"/>
                </a:solidFill>
              </a:rPr>
              <a:t>    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5867400" y="2924175"/>
            <a:ext cx="433388" cy="2808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5076056" y="1700808"/>
            <a:ext cx="36004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Assim temos uma </a:t>
            </a:r>
            <a:r>
              <a:rPr lang="pt-BR" dirty="0" err="1">
                <a:solidFill>
                  <a:schemeClr val="bg1"/>
                </a:solidFill>
              </a:rPr>
              <a:t>P.A.</a:t>
            </a:r>
            <a:r>
              <a:rPr lang="pt-BR" dirty="0">
                <a:solidFill>
                  <a:schemeClr val="bg1"/>
                </a:solidFill>
              </a:rPr>
              <a:t> de razão 3 com 20 termos. Calculando S</a:t>
            </a:r>
            <a:r>
              <a:rPr lang="pt-BR" sz="900" dirty="0">
                <a:solidFill>
                  <a:schemeClr val="bg1"/>
                </a:solidFill>
              </a:rPr>
              <a:t>20</a:t>
            </a:r>
            <a:r>
              <a:rPr lang="pt-BR" dirty="0">
                <a:solidFill>
                  <a:schemeClr val="bg1"/>
                </a:solidFill>
              </a:rPr>
              <a:t>, obtemos o resultado de </a:t>
            </a:r>
            <a:r>
              <a:rPr lang="pt-BR" i="1" dirty="0">
                <a:solidFill>
                  <a:schemeClr val="bg1"/>
                </a:solidFill>
              </a:rPr>
              <a:t>g</a:t>
            </a:r>
            <a:r>
              <a:rPr lang="pt-BR" dirty="0">
                <a:solidFill>
                  <a:schemeClr val="bg1"/>
                </a:solidFill>
              </a:rPr>
              <a:t>(1) +</a:t>
            </a:r>
            <a:r>
              <a:rPr lang="pt-BR" i="1" dirty="0">
                <a:solidFill>
                  <a:schemeClr val="bg1"/>
                </a:solidFill>
              </a:rPr>
              <a:t> g</a:t>
            </a:r>
            <a:r>
              <a:rPr lang="pt-BR" dirty="0">
                <a:solidFill>
                  <a:schemeClr val="bg1"/>
                </a:solidFill>
              </a:rPr>
              <a:t>(2) +</a:t>
            </a:r>
            <a:r>
              <a:rPr lang="pt-BR" i="1" dirty="0">
                <a:solidFill>
                  <a:schemeClr val="bg1"/>
                </a:solidFill>
              </a:rPr>
              <a:t> +g</a:t>
            </a:r>
            <a:r>
              <a:rPr lang="pt-BR" dirty="0">
                <a:solidFill>
                  <a:schemeClr val="bg1"/>
                </a:solidFill>
              </a:rPr>
              <a:t>(3) + ... +</a:t>
            </a:r>
            <a:r>
              <a:rPr lang="pt-BR" i="1" dirty="0">
                <a:solidFill>
                  <a:schemeClr val="bg1"/>
                </a:solidFill>
              </a:rPr>
              <a:t> g</a:t>
            </a:r>
            <a:r>
              <a:rPr lang="pt-BR" dirty="0">
                <a:solidFill>
                  <a:schemeClr val="bg1"/>
                </a:solidFill>
              </a:rPr>
              <a:t>(20).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6444208" y="3789040"/>
            <a:ext cx="2304256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s</a:t>
            </a:r>
            <a:r>
              <a:rPr lang="pt-BR" sz="1200" dirty="0">
                <a:solidFill>
                  <a:schemeClr val="bg1"/>
                </a:solidFill>
              </a:rPr>
              <a:t>20 </a:t>
            </a:r>
            <a:r>
              <a:rPr lang="pt-BR" sz="2400" dirty="0">
                <a:solidFill>
                  <a:schemeClr val="bg1"/>
                </a:solidFill>
              </a:rPr>
              <a:t>=</a:t>
            </a:r>
            <a:r>
              <a:rPr lang="pt-BR" sz="2400" u="sng" dirty="0">
                <a:solidFill>
                  <a:schemeClr val="bg1"/>
                </a:solidFill>
              </a:rPr>
              <a:t> 20 . (a</a:t>
            </a:r>
            <a:r>
              <a:rPr lang="pt-BR" sz="1200" b="1" u="sng" dirty="0">
                <a:solidFill>
                  <a:schemeClr val="bg1"/>
                </a:solidFill>
              </a:rPr>
              <a:t>1</a:t>
            </a:r>
            <a:r>
              <a:rPr lang="pt-BR" sz="2400" b="1" u="sng" dirty="0">
                <a:solidFill>
                  <a:schemeClr val="bg1"/>
                </a:solidFill>
              </a:rPr>
              <a:t> + </a:t>
            </a:r>
            <a:r>
              <a:rPr lang="pt-BR" sz="2400" u="sng" dirty="0">
                <a:solidFill>
                  <a:schemeClr val="bg1"/>
                </a:solidFill>
              </a:rPr>
              <a:t>a</a:t>
            </a:r>
            <a:r>
              <a:rPr lang="pt-BR" sz="1200" b="1" u="sng" dirty="0">
                <a:solidFill>
                  <a:schemeClr val="bg1"/>
                </a:solidFill>
              </a:rPr>
              <a:t>19</a:t>
            </a:r>
            <a:r>
              <a:rPr lang="pt-BR" sz="2400" u="sng" dirty="0">
                <a:solidFill>
                  <a:schemeClr val="bg1"/>
                </a:solidFill>
              </a:rPr>
              <a:t>)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2  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6876256" y="2636912"/>
            <a:ext cx="2016224" cy="11079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Lembre-se: </a:t>
            </a:r>
          </a:p>
          <a:p>
            <a:pPr algn="just">
              <a:defRPr/>
            </a:pPr>
            <a:r>
              <a:rPr lang="pt-BR" sz="2400" dirty="0" err="1">
                <a:solidFill>
                  <a:schemeClr val="bg1"/>
                </a:solidFill>
              </a:rPr>
              <a:t>s</a:t>
            </a:r>
            <a:r>
              <a:rPr lang="pt-BR" sz="1200" dirty="0" err="1">
                <a:solidFill>
                  <a:schemeClr val="bg1"/>
                </a:solidFill>
              </a:rPr>
              <a:t>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= </a:t>
            </a:r>
            <a:r>
              <a:rPr lang="pt-BR" sz="2400" u="sng" dirty="0">
                <a:solidFill>
                  <a:schemeClr val="bg1"/>
                </a:solidFill>
              </a:rPr>
              <a:t>n . (a</a:t>
            </a:r>
            <a:r>
              <a:rPr lang="pt-BR" sz="1200" b="1" u="sng" dirty="0">
                <a:solidFill>
                  <a:schemeClr val="bg1"/>
                </a:solidFill>
              </a:rPr>
              <a:t>1</a:t>
            </a:r>
            <a:r>
              <a:rPr lang="pt-BR" sz="2400" b="1" u="sng" dirty="0">
                <a:solidFill>
                  <a:schemeClr val="bg1"/>
                </a:solidFill>
              </a:rPr>
              <a:t> + </a:t>
            </a:r>
            <a:r>
              <a:rPr lang="pt-BR" sz="2400" u="sng" dirty="0" err="1">
                <a:solidFill>
                  <a:schemeClr val="bg1"/>
                </a:solidFill>
              </a:rPr>
              <a:t>a</a:t>
            </a:r>
            <a:r>
              <a:rPr lang="pt-BR" sz="1200" b="1" u="sng" dirty="0" err="1">
                <a:solidFill>
                  <a:schemeClr val="bg1"/>
                </a:solidFill>
              </a:rPr>
              <a:t>n</a:t>
            </a:r>
            <a:r>
              <a:rPr lang="pt-BR" sz="2400" u="sng" dirty="0">
                <a:solidFill>
                  <a:schemeClr val="bg1"/>
                </a:solidFill>
              </a:rPr>
              <a:t>)</a:t>
            </a: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2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084168" y="4653136"/>
            <a:ext cx="2987824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s</a:t>
            </a:r>
            <a:r>
              <a:rPr lang="pt-BR" sz="1200" dirty="0">
                <a:solidFill>
                  <a:schemeClr val="bg1"/>
                </a:solidFill>
              </a:rPr>
              <a:t>20 </a:t>
            </a:r>
            <a:r>
              <a:rPr lang="pt-BR" sz="2400" dirty="0">
                <a:solidFill>
                  <a:schemeClr val="bg1"/>
                </a:solidFill>
              </a:rPr>
              <a:t>=</a:t>
            </a:r>
            <a:r>
              <a:rPr lang="pt-BR" sz="2400" u="sng" dirty="0">
                <a:solidFill>
                  <a:schemeClr val="bg1"/>
                </a:solidFill>
              </a:rPr>
              <a:t> 20 . (4</a:t>
            </a:r>
            <a:r>
              <a:rPr lang="pt-BR" sz="2400" b="1" u="sng" dirty="0">
                <a:solidFill>
                  <a:schemeClr val="bg1"/>
                </a:solidFill>
              </a:rPr>
              <a:t> + </a:t>
            </a:r>
            <a:r>
              <a:rPr lang="pt-BR" sz="2400" u="sng" dirty="0">
                <a:solidFill>
                  <a:schemeClr val="bg1"/>
                </a:solidFill>
              </a:rPr>
              <a:t>61)</a:t>
            </a:r>
            <a:r>
              <a:rPr lang="pt-BR" sz="2400" dirty="0">
                <a:solidFill>
                  <a:schemeClr val="bg1"/>
                </a:solidFill>
              </a:rPr>
              <a:t> = 650</a:t>
            </a:r>
            <a:endParaRPr lang="pt-BR" sz="2400" u="sng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                2  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6012160" y="5445224"/>
            <a:ext cx="3059832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b="1" i="1" dirty="0">
                <a:solidFill>
                  <a:schemeClr val="tx1"/>
                </a:solidFill>
              </a:rPr>
              <a:t>Assim, o valor de </a:t>
            </a:r>
          </a:p>
          <a:p>
            <a:pPr algn="ctr">
              <a:defRPr/>
            </a:pPr>
            <a:r>
              <a:rPr lang="pt-BR" b="1" i="1" dirty="0">
                <a:solidFill>
                  <a:schemeClr val="tx1"/>
                </a:solidFill>
              </a:rPr>
              <a:t>g</a:t>
            </a:r>
            <a:r>
              <a:rPr lang="pt-BR" b="1" dirty="0">
                <a:solidFill>
                  <a:schemeClr val="tx1"/>
                </a:solidFill>
              </a:rPr>
              <a:t>(1) +</a:t>
            </a:r>
            <a:r>
              <a:rPr lang="pt-BR" b="1" i="1" dirty="0">
                <a:solidFill>
                  <a:schemeClr val="tx1"/>
                </a:solidFill>
              </a:rPr>
              <a:t> g</a:t>
            </a:r>
            <a:r>
              <a:rPr lang="pt-BR" b="1" dirty="0">
                <a:solidFill>
                  <a:schemeClr val="tx1"/>
                </a:solidFill>
              </a:rPr>
              <a:t>(2) +</a:t>
            </a:r>
            <a:r>
              <a:rPr lang="pt-BR" b="1" i="1" dirty="0">
                <a:solidFill>
                  <a:schemeClr val="tx1"/>
                </a:solidFill>
              </a:rPr>
              <a:t> g</a:t>
            </a:r>
            <a:r>
              <a:rPr lang="pt-BR" b="1" dirty="0">
                <a:solidFill>
                  <a:schemeClr val="tx1"/>
                </a:solidFill>
              </a:rPr>
              <a:t>(3) + ... +</a:t>
            </a:r>
            <a:r>
              <a:rPr lang="pt-BR" b="1" i="1" dirty="0">
                <a:solidFill>
                  <a:schemeClr val="tx1"/>
                </a:solidFill>
              </a:rPr>
              <a:t> g</a:t>
            </a:r>
            <a:r>
              <a:rPr lang="pt-BR" b="1" dirty="0">
                <a:solidFill>
                  <a:schemeClr val="tx1"/>
                </a:solidFill>
              </a:rPr>
              <a:t>(20) = = 650.</a:t>
            </a:r>
          </a:p>
        </p:txBody>
      </p:sp>
    </p:spTree>
  </p:cSld>
  <p:clrMapOvr>
    <a:masterClrMapping/>
  </p:clrMapOvr>
  <p:transition>
    <p:strips dir="ru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836712"/>
            <a:ext cx="86409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3) A função </a:t>
            </a: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(x) = 2x + 4, determina os termos de uma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a partir da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(-1, 2, 5, 8, 11). Quanto a essa nova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, determine seus termos e sua razão.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2204864"/>
            <a:ext cx="151216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SOLUÇÃO: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2780928"/>
            <a:ext cx="2016224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CALCULANDO: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87624" y="5318630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2.(11) + 4 =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71800" y="5318630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22 + 4 = 26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79512" y="3284984"/>
            <a:ext cx="936104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f(-1) =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79512" y="3789040"/>
            <a:ext cx="86409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f(2) = 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79512" y="4301807"/>
            <a:ext cx="86409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f(5) =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79512" y="4805863"/>
            <a:ext cx="100811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f(8) =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9512" y="5318630"/>
            <a:ext cx="100811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f(11) = 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15616" y="3284984"/>
            <a:ext cx="151216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2.(-1) + 4 =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627784" y="3284984"/>
            <a:ext cx="144016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- 2 + 4 = 2 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043608" y="3789040"/>
            <a:ext cx="144016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2.(2) + 4 = 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483768" y="3789040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4 + 4 = 8 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43608" y="4293096"/>
            <a:ext cx="144016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2.(5) + 4 =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483768" y="4293096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10 + 4 = 14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187624" y="4814574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2.(8) + 4 =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771800" y="4814574"/>
            <a:ext cx="15841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16 + 4 = 20 </a:t>
            </a:r>
          </a:p>
        </p:txBody>
      </p:sp>
      <p:sp>
        <p:nvSpPr>
          <p:cNvPr id="23" name="Chave esquerda 22"/>
          <p:cNvSpPr/>
          <p:nvPr/>
        </p:nvSpPr>
        <p:spPr>
          <a:xfrm rot="10800000">
            <a:off x="4211638" y="3213100"/>
            <a:ext cx="504825" cy="26066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04048" y="2276872"/>
            <a:ext cx="352839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Nova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( 2, 8, 14, 20, 26)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4716463" y="2781300"/>
            <a:ext cx="360362" cy="172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4787900" y="2924175"/>
            <a:ext cx="4105275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a razão dessa nova </a:t>
            </a:r>
            <a:r>
              <a:rPr lang="pt-BR" sz="2000" dirty="0" err="1">
                <a:solidFill>
                  <a:schemeClr val="tx1"/>
                </a:solidFill>
              </a:rPr>
              <a:t>P.A.</a:t>
            </a:r>
            <a:r>
              <a:rPr lang="pt-BR" sz="2000" dirty="0">
                <a:solidFill>
                  <a:schemeClr val="tx1"/>
                </a:solidFill>
              </a:rPr>
              <a:t> é igual ao produto entre o coeficiente angular da função afim ( a = 2 ) e a razão da </a:t>
            </a:r>
            <a:r>
              <a:rPr lang="pt-BR" sz="2000" dirty="0" err="1">
                <a:solidFill>
                  <a:schemeClr val="tx1"/>
                </a:solidFill>
              </a:rPr>
              <a:t>P.A.</a:t>
            </a:r>
            <a:r>
              <a:rPr lang="pt-BR" sz="2000" dirty="0">
                <a:solidFill>
                  <a:schemeClr val="tx1"/>
                </a:solidFill>
              </a:rPr>
              <a:t> anterior: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7884368" y="4509120"/>
            <a:ext cx="100811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LOGO: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788024" y="4365104"/>
            <a:ext cx="2880320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Razão da </a:t>
            </a:r>
            <a:r>
              <a:rPr lang="pt-BR" sz="2200" b="1" dirty="0" err="1">
                <a:solidFill>
                  <a:schemeClr val="tx1"/>
                </a:solidFill>
              </a:rPr>
              <a:t>P.A.</a:t>
            </a:r>
            <a:r>
              <a:rPr lang="pt-BR" sz="2200" b="1" dirty="0">
                <a:solidFill>
                  <a:schemeClr val="tx1"/>
                </a:solidFill>
              </a:rPr>
              <a:t> anterior: </a:t>
            </a:r>
          </a:p>
          <a:p>
            <a:pPr algn="ctr">
              <a:defRPr/>
            </a:pPr>
            <a:r>
              <a:rPr lang="pt-BR" sz="2200" b="1" dirty="0">
                <a:solidFill>
                  <a:schemeClr val="tx1"/>
                </a:solidFill>
              </a:rPr>
              <a:t>a</a:t>
            </a:r>
            <a:r>
              <a:rPr lang="pt-BR" sz="1100" b="1" dirty="0">
                <a:solidFill>
                  <a:schemeClr val="tx1"/>
                </a:solidFill>
              </a:rPr>
              <a:t>2</a:t>
            </a:r>
            <a:r>
              <a:rPr lang="pt-BR" sz="2200" b="1" dirty="0">
                <a:solidFill>
                  <a:schemeClr val="tx1"/>
                </a:solidFill>
              </a:rPr>
              <a:t> – a</a:t>
            </a:r>
            <a:r>
              <a:rPr lang="pt-BR" sz="1100" b="1" dirty="0">
                <a:solidFill>
                  <a:schemeClr val="tx1"/>
                </a:solidFill>
              </a:rPr>
              <a:t>1</a:t>
            </a:r>
            <a:r>
              <a:rPr lang="pt-BR" sz="2200" b="1" dirty="0">
                <a:solidFill>
                  <a:schemeClr val="tx1"/>
                </a:solidFill>
              </a:rPr>
              <a:t> = 2 – (– 1) = 3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156176" y="5210036"/>
            <a:ext cx="1368152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2 . 3 = 6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788024" y="5775647"/>
            <a:ext cx="410445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Assim, a razão da nova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é 6. </a:t>
            </a:r>
          </a:p>
        </p:txBody>
      </p:sp>
    </p:spTree>
  </p:cSld>
  <p:clrMapOvr>
    <a:masterClrMapping/>
  </p:clrMapOvr>
  <p:transition>
    <p:circle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72008" y="769928"/>
            <a:ext cx="3995936" cy="19389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3) Calcule o valor de </a:t>
            </a:r>
            <a:r>
              <a:rPr lang="pt-BR" sz="2400" i="1" dirty="0">
                <a:solidFill>
                  <a:schemeClr val="bg1"/>
                </a:solidFill>
              </a:rPr>
              <a:t>a</a:t>
            </a:r>
            <a:r>
              <a:rPr lang="pt-BR" sz="2400" dirty="0">
                <a:solidFill>
                  <a:schemeClr val="bg1"/>
                </a:solidFill>
              </a:rPr>
              <a:t> para o qual a função </a:t>
            </a: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(x) = </a:t>
            </a:r>
            <a:r>
              <a:rPr lang="pt-BR" sz="2400" dirty="0" err="1">
                <a:solidFill>
                  <a:schemeClr val="bg1"/>
                </a:solidFill>
              </a:rPr>
              <a:t>ax</a:t>
            </a:r>
            <a:r>
              <a:rPr lang="pt-BR" sz="2400" dirty="0">
                <a:solidFill>
                  <a:schemeClr val="bg1"/>
                </a:solidFill>
              </a:rPr>
              <a:t> + 1, determine uma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de razão 12, a partir da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(-1, 3, 7, 11, 15, ...).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438" y="2751138"/>
            <a:ext cx="3995737" cy="163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Como sabemos, a razão da nova </a:t>
            </a:r>
            <a:r>
              <a:rPr lang="pt-BR" sz="2000" dirty="0" err="1">
                <a:solidFill>
                  <a:schemeClr val="tx1"/>
                </a:solidFill>
              </a:rPr>
              <a:t>P.A.</a:t>
            </a:r>
            <a:r>
              <a:rPr lang="pt-BR" sz="2000" dirty="0">
                <a:solidFill>
                  <a:schemeClr val="tx1"/>
                </a:solidFill>
              </a:rPr>
              <a:t> determinada por uma função afim é igual ao produto entre o coeficiente angular dessa função e a razão da </a:t>
            </a:r>
            <a:r>
              <a:rPr lang="pt-BR" sz="2000" dirty="0" err="1">
                <a:solidFill>
                  <a:schemeClr val="tx1"/>
                </a:solidFill>
              </a:rPr>
              <a:t>P.A.</a:t>
            </a:r>
            <a:r>
              <a:rPr lang="pt-BR" sz="2000" dirty="0">
                <a:solidFill>
                  <a:schemeClr val="tx1"/>
                </a:solidFill>
              </a:rPr>
              <a:t> anterior. Assim temos: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19672" y="4509120"/>
            <a:ext cx="280831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Coeficiente angular =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5536" y="5013176"/>
            <a:ext cx="518457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Razão da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inicial = </a:t>
            </a:r>
            <a:r>
              <a:rPr lang="pt-BR" sz="2400" b="1" dirty="0">
                <a:solidFill>
                  <a:schemeClr val="bg1"/>
                </a:solidFill>
              </a:rPr>
              <a:t>a</a:t>
            </a:r>
            <a:r>
              <a:rPr lang="pt-BR" sz="1200" b="1" dirty="0">
                <a:solidFill>
                  <a:schemeClr val="bg1"/>
                </a:solidFill>
              </a:rPr>
              <a:t>2</a:t>
            </a:r>
            <a:r>
              <a:rPr lang="pt-BR" sz="2400" b="1" dirty="0">
                <a:solidFill>
                  <a:schemeClr val="bg1"/>
                </a:solidFill>
              </a:rPr>
              <a:t> – a</a:t>
            </a:r>
            <a:r>
              <a:rPr lang="pt-BR" sz="1200" b="1" dirty="0">
                <a:solidFill>
                  <a:schemeClr val="bg1"/>
                </a:solidFill>
              </a:rPr>
              <a:t>1</a:t>
            </a:r>
            <a:r>
              <a:rPr lang="pt-BR" sz="2400" b="1" dirty="0">
                <a:solidFill>
                  <a:schemeClr val="bg1"/>
                </a:solidFill>
              </a:rPr>
              <a:t> = 3 – (– 1) = </a:t>
            </a:r>
          </a:p>
        </p:txBody>
      </p:sp>
      <p:cxnSp>
        <p:nvCxnSpPr>
          <p:cNvPr id="8" name="Conector de seta reta 7"/>
          <p:cNvCxnSpPr>
            <a:stCxn id="0" idx="0"/>
          </p:cNvCxnSpPr>
          <p:nvPr/>
        </p:nvCxnSpPr>
        <p:spPr>
          <a:xfrm flipH="1" flipV="1">
            <a:off x="4532313" y="1268413"/>
            <a:ext cx="79375" cy="3240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436368" y="4509120"/>
            <a:ext cx="35165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580112" y="5013176"/>
            <a:ext cx="36004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355976" y="836712"/>
            <a:ext cx="136815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tx1"/>
                </a:solidFill>
              </a:rPr>
              <a:t>a</a:t>
            </a:r>
            <a:r>
              <a:rPr lang="pt-BR" sz="2400" b="1" dirty="0">
                <a:solidFill>
                  <a:schemeClr val="tx1"/>
                </a:solidFill>
              </a:rPr>
              <a:t> . 4 = 12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07504" y="5517232"/>
            <a:ext cx="590465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Razão da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determinada pela função dada =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012160" y="5517232"/>
            <a:ext cx="50405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9" name="Conector de seta reta 18"/>
          <p:cNvCxnSpPr>
            <a:stCxn id="0" idx="0"/>
          </p:cNvCxnSpPr>
          <p:nvPr/>
        </p:nvCxnSpPr>
        <p:spPr>
          <a:xfrm flipH="1" flipV="1">
            <a:off x="4932363" y="1341438"/>
            <a:ext cx="827087" cy="3671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0" idx="0"/>
          </p:cNvCxnSpPr>
          <p:nvPr/>
        </p:nvCxnSpPr>
        <p:spPr>
          <a:xfrm flipH="1" flipV="1">
            <a:off x="5435600" y="1341438"/>
            <a:ext cx="828675" cy="4175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372200" y="1681063"/>
            <a:ext cx="26288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Dividindo os dois membros por 4</a:t>
            </a:r>
          </a:p>
        </p:txBody>
      </p:sp>
      <p:cxnSp>
        <p:nvCxnSpPr>
          <p:cNvPr id="31" name="Conector de seta reta 30"/>
          <p:cNvCxnSpPr/>
          <p:nvPr/>
        </p:nvCxnSpPr>
        <p:spPr>
          <a:xfrm flipH="1">
            <a:off x="5867400" y="1844675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4355976" y="1484784"/>
            <a:ext cx="1368152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u="sng" dirty="0">
                <a:solidFill>
                  <a:schemeClr val="tx1"/>
                </a:solidFill>
              </a:rPr>
              <a:t>a . 4 </a:t>
            </a:r>
            <a:r>
              <a:rPr lang="pt-BR" sz="2400" b="1" dirty="0">
                <a:solidFill>
                  <a:schemeClr val="tx1"/>
                </a:solidFill>
              </a:rPr>
              <a:t>= </a:t>
            </a:r>
            <a:r>
              <a:rPr lang="pt-BR" sz="2400" b="1" u="sng" dirty="0">
                <a:solidFill>
                  <a:schemeClr val="tx1"/>
                </a:solidFill>
              </a:rPr>
              <a:t>12</a:t>
            </a:r>
          </a:p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    4       4</a:t>
            </a: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4787900" y="1557338"/>
            <a:ext cx="252413" cy="287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4716463" y="1916113"/>
            <a:ext cx="250825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6372200" y="908720"/>
            <a:ext cx="2592288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Equação do 1º grau na variável </a:t>
            </a:r>
            <a:r>
              <a:rPr lang="pt-BR" sz="1600" i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40" name="Conector de seta reta 39"/>
          <p:cNvCxnSpPr/>
          <p:nvPr/>
        </p:nvCxnSpPr>
        <p:spPr>
          <a:xfrm flipH="1">
            <a:off x="5867400" y="1073150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644008" y="2492896"/>
            <a:ext cx="86409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tx1"/>
                </a:solidFill>
              </a:rPr>
              <a:t>a</a:t>
            </a:r>
            <a:r>
              <a:rPr lang="pt-BR" sz="2400" b="1" dirty="0">
                <a:solidFill>
                  <a:schemeClr val="tx1"/>
                </a:solidFill>
              </a:rPr>
              <a:t>  = 3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6372200" y="2276872"/>
            <a:ext cx="2592288" cy="7386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Simplificando o 1º membro e resolvendo a operação indicada no 2º.</a:t>
            </a:r>
            <a:endParaRPr lang="pt-BR" sz="1600" i="1" dirty="0">
              <a:solidFill>
                <a:schemeClr val="bg1"/>
              </a:solidFill>
            </a:endParaRPr>
          </a:p>
        </p:txBody>
      </p:sp>
      <p:cxnSp>
        <p:nvCxnSpPr>
          <p:cNvPr id="43" name="Conector de seta reta 42"/>
          <p:cNvCxnSpPr/>
          <p:nvPr/>
        </p:nvCxnSpPr>
        <p:spPr>
          <a:xfrm flipH="1">
            <a:off x="5867400" y="2627313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5867400" y="3284538"/>
            <a:ext cx="3097213" cy="1631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Conclusão: </a:t>
            </a:r>
            <a:r>
              <a:rPr lang="pt-BR" sz="2000" i="1" dirty="0">
                <a:solidFill>
                  <a:schemeClr val="tx1"/>
                </a:solidFill>
              </a:rPr>
              <a:t>a</a:t>
            </a:r>
            <a:r>
              <a:rPr lang="pt-BR" sz="2000" dirty="0">
                <a:solidFill>
                  <a:schemeClr val="tx1"/>
                </a:solidFill>
              </a:rPr>
              <a:t> = 3 para que a função </a:t>
            </a:r>
            <a:r>
              <a:rPr lang="pt-BR" sz="2000" i="1" dirty="0">
                <a:solidFill>
                  <a:schemeClr val="tx1"/>
                </a:solidFill>
              </a:rPr>
              <a:t>f</a:t>
            </a:r>
            <a:r>
              <a:rPr lang="pt-BR" sz="2000" dirty="0">
                <a:solidFill>
                  <a:schemeClr val="tx1"/>
                </a:solidFill>
              </a:rPr>
              <a:t>(x) = </a:t>
            </a:r>
            <a:r>
              <a:rPr lang="pt-BR" sz="2000" dirty="0" err="1">
                <a:solidFill>
                  <a:schemeClr val="tx1"/>
                </a:solidFill>
              </a:rPr>
              <a:t>ax</a:t>
            </a:r>
            <a:r>
              <a:rPr lang="pt-BR" sz="2000" dirty="0">
                <a:solidFill>
                  <a:schemeClr val="tx1"/>
                </a:solidFill>
              </a:rPr>
              <a:t> + 1, determine uma </a:t>
            </a:r>
            <a:r>
              <a:rPr lang="pt-BR" sz="2000" dirty="0" err="1">
                <a:solidFill>
                  <a:schemeClr val="tx1"/>
                </a:solidFill>
              </a:rPr>
              <a:t>P.A.</a:t>
            </a:r>
            <a:r>
              <a:rPr lang="pt-BR" sz="2000" dirty="0">
                <a:solidFill>
                  <a:schemeClr val="tx1"/>
                </a:solidFill>
              </a:rPr>
              <a:t> de razão 12, a partir da </a:t>
            </a:r>
            <a:r>
              <a:rPr lang="pt-BR" sz="2000" dirty="0" err="1">
                <a:solidFill>
                  <a:schemeClr val="tx1"/>
                </a:solidFill>
              </a:rPr>
              <a:t>P.A.</a:t>
            </a:r>
            <a:r>
              <a:rPr lang="pt-BR" sz="2000" dirty="0">
                <a:solidFill>
                  <a:schemeClr val="tx1"/>
                </a:solidFill>
              </a:rPr>
              <a:t> (-1, 3, 7, 11, 15).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187624" y="2348880"/>
            <a:ext cx="151216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SOLUÇÃO: </a:t>
            </a:r>
          </a:p>
        </p:txBody>
      </p:sp>
    </p:spTree>
  </p:cSld>
  <p:clrMapOvr>
    <a:masterClrMapping/>
  </p:clrMapOvr>
  <p:transition>
    <p:push dir="d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504" y="764704"/>
            <a:ext cx="8856984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4) Escreva a lei da função afim que determina 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(-1, 5, 11, 17, 23) a partir da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(-2, 0, 2, 4, 6,...).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11760" y="3183359"/>
            <a:ext cx="1656184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i="1" dirty="0">
                <a:solidFill>
                  <a:schemeClr val="bg1"/>
                </a:solidFill>
              </a:rPr>
              <a:t>f</a:t>
            </a:r>
            <a:r>
              <a:rPr lang="pt-BR" sz="2400" dirty="0">
                <a:solidFill>
                  <a:schemeClr val="bg1"/>
                </a:solidFill>
              </a:rPr>
              <a:t>(x) = </a:t>
            </a:r>
            <a:r>
              <a:rPr lang="pt-BR" sz="2400" dirty="0" err="1">
                <a:solidFill>
                  <a:schemeClr val="bg1"/>
                </a:solidFill>
              </a:rPr>
              <a:t>ax</a:t>
            </a:r>
            <a:r>
              <a:rPr lang="pt-BR" sz="2400" dirty="0">
                <a:solidFill>
                  <a:schemeClr val="bg1"/>
                </a:solidFill>
              </a:rPr>
              <a:t> + b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4" y="1671191"/>
            <a:ext cx="518457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Razão da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inicial = </a:t>
            </a:r>
            <a:r>
              <a:rPr lang="pt-BR" sz="2400" b="1" dirty="0">
                <a:solidFill>
                  <a:schemeClr val="bg1"/>
                </a:solidFill>
              </a:rPr>
              <a:t>a</a:t>
            </a:r>
            <a:r>
              <a:rPr lang="pt-BR" sz="1200" b="1" dirty="0">
                <a:solidFill>
                  <a:schemeClr val="bg1"/>
                </a:solidFill>
              </a:rPr>
              <a:t>2</a:t>
            </a:r>
            <a:r>
              <a:rPr lang="pt-BR" sz="2400" b="1" dirty="0">
                <a:solidFill>
                  <a:schemeClr val="bg1"/>
                </a:solidFill>
              </a:rPr>
              <a:t> – a</a:t>
            </a:r>
            <a:r>
              <a:rPr lang="pt-BR" sz="1200" b="1" dirty="0">
                <a:solidFill>
                  <a:schemeClr val="bg1"/>
                </a:solidFill>
              </a:rPr>
              <a:t>1</a:t>
            </a:r>
            <a:r>
              <a:rPr lang="pt-BR" sz="2400" b="1" dirty="0">
                <a:solidFill>
                  <a:schemeClr val="bg1"/>
                </a:solidFill>
              </a:rPr>
              <a:t> = 0 – (– 2) = </a:t>
            </a:r>
          </a:p>
        </p:txBody>
      </p:sp>
      <p:sp>
        <p:nvSpPr>
          <p:cNvPr id="7" name="Retângulo 6"/>
          <p:cNvSpPr/>
          <p:nvPr/>
        </p:nvSpPr>
        <p:spPr>
          <a:xfrm>
            <a:off x="5292080" y="1671191"/>
            <a:ext cx="36004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7504" y="2247255"/>
            <a:ext cx="561662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Razão da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determinada pela função dada = </a:t>
            </a:r>
            <a:r>
              <a:rPr lang="pt-BR" sz="2400" b="1" dirty="0">
                <a:solidFill>
                  <a:schemeClr val="bg1"/>
                </a:solidFill>
              </a:rPr>
              <a:t>a</a:t>
            </a:r>
            <a:r>
              <a:rPr lang="pt-BR" sz="1200" b="1" dirty="0">
                <a:solidFill>
                  <a:schemeClr val="bg1"/>
                </a:solidFill>
              </a:rPr>
              <a:t>2</a:t>
            </a:r>
            <a:r>
              <a:rPr lang="pt-BR" sz="2400" b="1" dirty="0">
                <a:solidFill>
                  <a:schemeClr val="bg1"/>
                </a:solidFill>
              </a:rPr>
              <a:t> – a</a:t>
            </a:r>
            <a:r>
              <a:rPr lang="pt-BR" sz="1200" b="1" dirty="0">
                <a:solidFill>
                  <a:schemeClr val="bg1"/>
                </a:solidFill>
              </a:rPr>
              <a:t>1</a:t>
            </a:r>
            <a:r>
              <a:rPr lang="pt-BR" sz="2400" b="1" dirty="0">
                <a:solidFill>
                  <a:schemeClr val="bg1"/>
                </a:solidFill>
              </a:rPr>
              <a:t> =</a:t>
            </a:r>
            <a:r>
              <a:rPr lang="pt-BR" sz="2400" dirty="0">
                <a:solidFill>
                  <a:schemeClr val="bg1"/>
                </a:solidFill>
              </a:rPr>
              <a:t> 5 – (-1) = </a:t>
            </a:r>
          </a:p>
        </p:txBody>
      </p:sp>
      <p:sp>
        <p:nvSpPr>
          <p:cNvPr id="9" name="Retângulo 8"/>
          <p:cNvSpPr/>
          <p:nvPr/>
        </p:nvSpPr>
        <p:spPr>
          <a:xfrm>
            <a:off x="3347864" y="2607295"/>
            <a:ext cx="36004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7504" y="3183359"/>
            <a:ext cx="230425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Função genérica: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950" y="3716338"/>
            <a:ext cx="2160588" cy="2308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600" dirty="0">
                <a:solidFill>
                  <a:schemeClr val="tx1"/>
                </a:solidFill>
              </a:rPr>
              <a:t>Como sabemos, a razão da nova </a:t>
            </a:r>
            <a:r>
              <a:rPr lang="pt-BR" sz="1600" dirty="0" err="1">
                <a:solidFill>
                  <a:schemeClr val="tx1"/>
                </a:solidFill>
              </a:rPr>
              <a:t>P.A.</a:t>
            </a:r>
            <a:r>
              <a:rPr lang="pt-BR" sz="1600" dirty="0">
                <a:solidFill>
                  <a:schemeClr val="tx1"/>
                </a:solidFill>
              </a:rPr>
              <a:t> determinada por uma função afim é igual ao produto entre o coeficiente angular dessa função e a razão da </a:t>
            </a:r>
            <a:r>
              <a:rPr lang="pt-BR" sz="1600" dirty="0" err="1">
                <a:solidFill>
                  <a:schemeClr val="tx1"/>
                </a:solidFill>
              </a:rPr>
              <a:t>P.A.</a:t>
            </a:r>
            <a:r>
              <a:rPr lang="pt-BR" sz="1600" dirty="0">
                <a:solidFill>
                  <a:schemeClr val="tx1"/>
                </a:solidFill>
              </a:rPr>
              <a:t> anterior. Assim temos: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411760" y="3933056"/>
            <a:ext cx="122413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tx1"/>
                </a:solidFill>
              </a:rPr>
              <a:t>a</a:t>
            </a:r>
            <a:r>
              <a:rPr lang="pt-BR" sz="2400" b="1" dirty="0">
                <a:solidFill>
                  <a:schemeClr val="tx1"/>
                </a:solidFill>
              </a:rPr>
              <a:t> . 2 = 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139952" y="4777407"/>
            <a:ext cx="2628800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Dividindo os dois membros por 2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3635375" y="494188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411760" y="4581128"/>
            <a:ext cx="1224136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u="sng" dirty="0">
                <a:solidFill>
                  <a:schemeClr val="tx1"/>
                </a:solidFill>
              </a:rPr>
              <a:t>a . 2 </a:t>
            </a:r>
            <a:r>
              <a:rPr lang="pt-BR" sz="2400" b="1" dirty="0">
                <a:solidFill>
                  <a:schemeClr val="tx1"/>
                </a:solidFill>
              </a:rPr>
              <a:t>= </a:t>
            </a:r>
            <a:r>
              <a:rPr lang="pt-BR" sz="2400" b="1" u="sng" dirty="0">
                <a:solidFill>
                  <a:schemeClr val="tx1"/>
                </a:solidFill>
              </a:rPr>
              <a:t>6</a:t>
            </a:r>
          </a:p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    2      2</a:t>
            </a:r>
          </a:p>
        </p:txBody>
      </p:sp>
      <p:cxnSp>
        <p:nvCxnSpPr>
          <p:cNvPr id="16" name="Conector reto 15"/>
          <p:cNvCxnSpPr/>
          <p:nvPr/>
        </p:nvCxnSpPr>
        <p:spPr>
          <a:xfrm flipH="1">
            <a:off x="2843213" y="4652963"/>
            <a:ext cx="252412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2771775" y="5013325"/>
            <a:ext cx="252413" cy="2873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4139952" y="4005064"/>
            <a:ext cx="2592288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Equação do 1º grau na variável </a:t>
            </a:r>
            <a:r>
              <a:rPr lang="pt-BR" sz="1600" i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3635375" y="4168775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699792" y="5589240"/>
            <a:ext cx="86409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tx1"/>
                </a:solidFill>
              </a:rPr>
              <a:t>a</a:t>
            </a:r>
            <a:r>
              <a:rPr lang="pt-BR" sz="2400" b="1" dirty="0">
                <a:solidFill>
                  <a:schemeClr val="tx1"/>
                </a:solidFill>
              </a:rPr>
              <a:t>  = 3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4139952" y="5373216"/>
            <a:ext cx="2592288" cy="7386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Simplificando o 1º membro e resolvendo a operação indicada no 2º.</a:t>
            </a:r>
            <a:endParaRPr lang="pt-BR" sz="1600" i="1" dirty="0">
              <a:solidFill>
                <a:schemeClr val="bg1"/>
              </a:solidFill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3635375" y="572293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563938" y="2997200"/>
            <a:ext cx="2520950" cy="28797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6084168" y="1988840"/>
            <a:ext cx="288032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>
                <a:solidFill>
                  <a:schemeClr val="tx1"/>
                </a:solidFill>
              </a:rPr>
              <a:t>Temos coeficiente angular 3</a:t>
            </a: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940152" y="3212976"/>
            <a:ext cx="302433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b="1" dirty="0">
                <a:solidFill>
                  <a:schemeClr val="tx1"/>
                </a:solidFill>
              </a:rPr>
              <a:t>Assim,  </a:t>
            </a:r>
            <a:r>
              <a:rPr lang="pt-BR" sz="2800" i="1" dirty="0">
                <a:solidFill>
                  <a:schemeClr val="tx1"/>
                </a:solidFill>
              </a:rPr>
              <a:t>f</a:t>
            </a:r>
            <a:r>
              <a:rPr lang="pt-BR" sz="2800" dirty="0">
                <a:solidFill>
                  <a:schemeClr val="tx1"/>
                </a:solidFill>
              </a:rPr>
              <a:t>(x) = 3x + b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019925" y="5084763"/>
            <a:ext cx="1873250" cy="4619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AGORA VEJA:</a:t>
            </a:r>
          </a:p>
        </p:txBody>
      </p:sp>
    </p:spTree>
  </p:cSld>
  <p:clrMapOvr>
    <a:masterClrMapping/>
  </p:clrMapOvr>
  <p:transition>
    <p:wheel spokes="3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1978962"/>
            <a:ext cx="8928992" cy="39703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600" dirty="0">
                <a:solidFill>
                  <a:schemeClr val="tx1"/>
                </a:solidFill>
              </a:rPr>
              <a:t>A função afim e as funções a ela associadas são, também, tópicos relevantes. Além disso, trabalhar com um ponto de vista funcional as sequências numéricas tem sido bastante defendido. Em particular, as progressões aritméticas podem ser relacionadas à função afim.</a:t>
            </a:r>
            <a:r>
              <a:rPr lang="pt-BR" sz="2200" b="1" dirty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(Base Curricular Comum para as redes públicas do estado de Pernambuco , Matemática, 2008, página 107.)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776898"/>
            <a:ext cx="892899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/>
              <a:t>BASE CURRICULAR COMUM PARA AS REDES PÚBLICAS DO ESTADO DE PERNAMBUCO - MATEMÁTICA</a:t>
            </a:r>
          </a:p>
        </p:txBody>
      </p:sp>
    </p:spTree>
  </p:cSld>
  <p:clrMapOvr>
    <a:masterClrMapping/>
  </p:clrMapOvr>
  <p:transition>
    <p:wipe dir="d"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pic>
        <p:nvPicPr>
          <p:cNvPr id="21508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79512" y="836712"/>
            <a:ext cx="756084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</a:rPr>
              <a:t>Calculando </a:t>
            </a:r>
            <a:r>
              <a:rPr lang="pt-BR" i="1" dirty="0">
                <a:solidFill>
                  <a:schemeClr val="bg1"/>
                </a:solidFill>
              </a:rPr>
              <a:t>f</a:t>
            </a:r>
            <a:r>
              <a:rPr lang="pt-BR" dirty="0">
                <a:solidFill>
                  <a:schemeClr val="bg1"/>
                </a:solidFill>
              </a:rPr>
              <a:t>(a</a:t>
            </a:r>
            <a:r>
              <a:rPr lang="pt-BR" sz="900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bg1"/>
                </a:solidFill>
              </a:rPr>
              <a:t>) da </a:t>
            </a:r>
            <a:r>
              <a:rPr lang="pt-BR" dirty="0" err="1">
                <a:solidFill>
                  <a:schemeClr val="bg1"/>
                </a:solidFill>
              </a:rPr>
              <a:t>P.A.</a:t>
            </a:r>
            <a:r>
              <a:rPr lang="pt-BR" dirty="0">
                <a:solidFill>
                  <a:schemeClr val="bg1"/>
                </a:solidFill>
              </a:rPr>
              <a:t> inicial temos -1, que é o 1º termo da nova </a:t>
            </a:r>
            <a:r>
              <a:rPr lang="pt-BR" dirty="0" err="1">
                <a:solidFill>
                  <a:schemeClr val="bg1"/>
                </a:solidFill>
              </a:rPr>
              <a:t>P.A.</a:t>
            </a:r>
            <a:r>
              <a:rPr lang="pt-BR" dirty="0">
                <a:solidFill>
                  <a:schemeClr val="bg1"/>
                </a:solidFill>
              </a:rPr>
              <a:t> , ou seja,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1268760"/>
            <a:ext cx="511256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Aplicando </a:t>
            </a:r>
            <a:r>
              <a:rPr lang="pt-BR" sz="2400" i="1" dirty="0">
                <a:solidFill>
                  <a:schemeClr val="tx1"/>
                </a:solidFill>
              </a:rPr>
              <a:t>f</a:t>
            </a:r>
            <a:r>
              <a:rPr lang="pt-BR" sz="2400" dirty="0">
                <a:solidFill>
                  <a:schemeClr val="tx1"/>
                </a:solidFill>
              </a:rPr>
              <a:t>(-2) em </a:t>
            </a:r>
            <a:r>
              <a:rPr lang="pt-BR" sz="2400" i="1" dirty="0">
                <a:solidFill>
                  <a:schemeClr val="tx1"/>
                </a:solidFill>
              </a:rPr>
              <a:t>f</a:t>
            </a:r>
            <a:r>
              <a:rPr lang="pt-BR" sz="2400" dirty="0">
                <a:solidFill>
                  <a:schemeClr val="tx1"/>
                </a:solidFill>
              </a:rPr>
              <a:t>(x) = 3x + b, temos: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1844824"/>
            <a:ext cx="22322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bg1"/>
                </a:solidFill>
              </a:rPr>
              <a:t>f</a:t>
            </a:r>
            <a:r>
              <a:rPr lang="pt-BR" sz="2400" b="1" dirty="0">
                <a:solidFill>
                  <a:schemeClr val="bg1"/>
                </a:solidFill>
              </a:rPr>
              <a:t>(-2) = 3 .(-2) + b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3528" y="2463279"/>
            <a:ext cx="18002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bg1"/>
                </a:solidFill>
              </a:rPr>
              <a:t>f</a:t>
            </a:r>
            <a:r>
              <a:rPr lang="pt-BR" sz="2400" b="1" dirty="0">
                <a:solidFill>
                  <a:schemeClr val="bg1"/>
                </a:solidFill>
              </a:rPr>
              <a:t>(-2) = - 6 + b</a:t>
            </a:r>
          </a:p>
        </p:txBody>
      </p:sp>
      <p:sp>
        <p:nvSpPr>
          <p:cNvPr id="10" name="Chave esquerda 9"/>
          <p:cNvSpPr/>
          <p:nvPr/>
        </p:nvSpPr>
        <p:spPr>
          <a:xfrm rot="16200000">
            <a:off x="1295400" y="1952626"/>
            <a:ext cx="287337" cy="7921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740352" y="827420"/>
            <a:ext cx="11437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i="1" dirty="0">
                <a:solidFill>
                  <a:schemeClr val="bg1"/>
                </a:solidFill>
              </a:rPr>
              <a:t>f</a:t>
            </a:r>
            <a:r>
              <a:rPr lang="pt-BR" dirty="0">
                <a:solidFill>
                  <a:schemeClr val="bg1"/>
                </a:solidFill>
              </a:rPr>
              <a:t>(-2) = - 1.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7504" y="3501008"/>
            <a:ext cx="1224136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TEMOS: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07504" y="2967335"/>
            <a:ext cx="4176464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Como</a:t>
            </a:r>
            <a:r>
              <a:rPr lang="pt-BR" sz="2400" b="1" dirty="0">
                <a:solidFill>
                  <a:schemeClr val="bg1"/>
                </a:solidFill>
              </a:rPr>
              <a:t>  </a:t>
            </a:r>
            <a:r>
              <a:rPr lang="pt-BR" sz="2400" b="1" i="1" dirty="0">
                <a:solidFill>
                  <a:schemeClr val="bg1"/>
                </a:solidFill>
              </a:rPr>
              <a:t>f</a:t>
            </a:r>
            <a:r>
              <a:rPr lang="pt-BR" sz="2400" b="1" dirty="0">
                <a:solidFill>
                  <a:schemeClr val="bg1"/>
                </a:solidFill>
              </a:rPr>
              <a:t>(-2) = - 6 + b e </a:t>
            </a:r>
            <a:r>
              <a:rPr lang="pt-BR" sz="2400" b="1" i="1" dirty="0">
                <a:solidFill>
                  <a:schemeClr val="bg1"/>
                </a:solidFill>
              </a:rPr>
              <a:t>f</a:t>
            </a:r>
            <a:r>
              <a:rPr lang="pt-BR" sz="2400" b="1" dirty="0">
                <a:solidFill>
                  <a:schemeClr val="bg1"/>
                </a:solidFill>
              </a:rPr>
              <a:t>(-2) = - 1 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3501008"/>
            <a:ext cx="158417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- 6 + b = - 1 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259632" y="4077072"/>
            <a:ext cx="1619672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tx1"/>
                </a:solidFill>
              </a:rPr>
              <a:t>- 6</a:t>
            </a:r>
            <a:r>
              <a:rPr lang="pt-BR" sz="2400" b="1" dirty="0">
                <a:solidFill>
                  <a:schemeClr val="tx1"/>
                </a:solidFill>
              </a:rPr>
              <a:t> + b = - 1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527376" y="4705399"/>
            <a:ext cx="2772816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Adicionando aos dois membros  + 6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H="1">
            <a:off x="3022600" y="4868863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11560" y="4653136"/>
            <a:ext cx="2376264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- 6 + 6 + b = -1 + 6</a:t>
            </a:r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827088" y="4724400"/>
            <a:ext cx="252412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3527376" y="4149080"/>
            <a:ext cx="2592288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Equação do 1º grau na variável </a:t>
            </a:r>
            <a:r>
              <a:rPr lang="pt-BR" sz="1600" i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3022600" y="431323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1547664" y="5229200"/>
            <a:ext cx="86409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tx1"/>
                </a:solidFill>
              </a:rPr>
              <a:t>b</a:t>
            </a:r>
            <a:r>
              <a:rPr lang="pt-BR" sz="2400" b="1" dirty="0">
                <a:solidFill>
                  <a:schemeClr val="tx1"/>
                </a:solidFill>
              </a:rPr>
              <a:t>  = 5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987824" y="5353471"/>
            <a:ext cx="2808312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Resolvendo as operações indicadas.</a:t>
            </a:r>
            <a:endParaRPr lang="pt-BR" sz="1600" i="1" dirty="0">
              <a:solidFill>
                <a:schemeClr val="bg1"/>
              </a:soli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2484438" y="5487988"/>
            <a:ext cx="5032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258888" y="4724400"/>
            <a:ext cx="252412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6228184" y="1412776"/>
            <a:ext cx="194421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CONCLUSÃO: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4427984" y="2132856"/>
            <a:ext cx="4392488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Encontramos o coeficiente angular e linear da função afim,  que são </a:t>
            </a:r>
            <a:r>
              <a:rPr lang="pt-BR" sz="2400" i="1" dirty="0">
                <a:solidFill>
                  <a:schemeClr val="bg1"/>
                </a:solidFill>
              </a:rPr>
              <a:t>a</a:t>
            </a:r>
            <a:r>
              <a:rPr lang="pt-BR" sz="2400" dirty="0">
                <a:solidFill>
                  <a:schemeClr val="bg1"/>
                </a:solidFill>
              </a:rPr>
              <a:t> = 3 e </a:t>
            </a:r>
            <a:r>
              <a:rPr lang="pt-BR" sz="2400" i="1" dirty="0">
                <a:solidFill>
                  <a:schemeClr val="bg1"/>
                </a:solidFill>
              </a:rPr>
              <a:t>b</a:t>
            </a:r>
            <a:r>
              <a:rPr lang="pt-BR" sz="2400" dirty="0">
                <a:solidFill>
                  <a:schemeClr val="bg1"/>
                </a:solidFill>
              </a:rPr>
              <a:t> = 5, respectivamente.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92275" y="5805488"/>
            <a:ext cx="3600450" cy="307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b="1" dirty="0">
                <a:solidFill>
                  <a:schemeClr val="tx1"/>
                </a:solidFill>
              </a:rPr>
              <a:t>Observação: </a:t>
            </a:r>
            <a:r>
              <a:rPr lang="pt-BR" sz="1400" b="1" i="1" dirty="0">
                <a:solidFill>
                  <a:schemeClr val="tx1"/>
                </a:solidFill>
              </a:rPr>
              <a:t>b</a:t>
            </a:r>
            <a:r>
              <a:rPr lang="pt-BR" sz="1400" b="1" dirty="0">
                <a:solidFill>
                  <a:schemeClr val="tx1"/>
                </a:solidFill>
              </a:rPr>
              <a:t> é o coeficiente linear da função</a:t>
            </a:r>
            <a:endParaRPr lang="pt-BR" sz="1600" b="1" i="1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427984" y="3861048"/>
            <a:ext cx="4392488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Portanto a lei da função afim que determina 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(-1, 5, 11, 17, 23) a partir da 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 (-2, 0, 2, 4, 6,...) é dada por: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6444208" y="5589240"/>
            <a:ext cx="18002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i="1" dirty="0">
                <a:solidFill>
                  <a:schemeClr val="tx1"/>
                </a:solidFill>
              </a:rPr>
              <a:t>f</a:t>
            </a:r>
            <a:r>
              <a:rPr lang="pt-BR" sz="2400" b="1" dirty="0">
                <a:solidFill>
                  <a:schemeClr val="tx1"/>
                </a:solidFill>
              </a:rPr>
              <a:t>(x) = 3 x + 5</a:t>
            </a:r>
          </a:p>
        </p:txBody>
      </p:sp>
    </p:spTree>
  </p:cSld>
  <p:clrMapOvr>
    <a:masterClrMapping/>
  </p:clrMapOvr>
  <p:transition>
    <p:split orient="vert" dir="in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504" y="764704"/>
            <a:ext cx="8856984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2400" dirty="0">
                <a:solidFill>
                  <a:schemeClr val="bg1"/>
                </a:solidFill>
              </a:rPr>
              <a:t>VEJAMOS MAIS UMA CURIOSIDADE ENVOLVENDO FUNÇÕES AFIM E PROGRESSÕES ARITMÉTICAS (</a:t>
            </a:r>
            <a:r>
              <a:rPr lang="pt-BR" sz="2400" dirty="0" err="1">
                <a:solidFill>
                  <a:schemeClr val="bg1"/>
                </a:solidFill>
              </a:rPr>
              <a:t>P.A.</a:t>
            </a:r>
            <a:r>
              <a:rPr lang="pt-BR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7950" y="1700213"/>
            <a:ext cx="3527425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Uma P.A na forma genérica (a</a:t>
            </a:r>
            <a:r>
              <a:rPr lang="pt-BR" sz="1050" dirty="0">
                <a:solidFill>
                  <a:schemeClr val="tx1"/>
                </a:solidFill>
              </a:rPr>
              <a:t>1</a:t>
            </a:r>
            <a:r>
              <a:rPr lang="pt-BR" sz="2000" dirty="0">
                <a:solidFill>
                  <a:schemeClr val="tx1"/>
                </a:solidFill>
              </a:rPr>
              <a:t>, a</a:t>
            </a:r>
            <a:r>
              <a:rPr lang="pt-BR" sz="1050" dirty="0">
                <a:solidFill>
                  <a:schemeClr val="tx1"/>
                </a:solidFill>
              </a:rPr>
              <a:t>2</a:t>
            </a:r>
            <a:r>
              <a:rPr lang="pt-BR" sz="2000" dirty="0">
                <a:solidFill>
                  <a:schemeClr val="tx1"/>
                </a:solidFill>
              </a:rPr>
              <a:t>, a</a:t>
            </a:r>
            <a:r>
              <a:rPr lang="pt-BR" sz="1050" dirty="0">
                <a:solidFill>
                  <a:schemeClr val="tx1"/>
                </a:solidFill>
              </a:rPr>
              <a:t>3</a:t>
            </a:r>
            <a:r>
              <a:rPr lang="pt-BR" sz="2000" dirty="0">
                <a:solidFill>
                  <a:schemeClr val="tx1"/>
                </a:solidFill>
              </a:rPr>
              <a:t>, a</a:t>
            </a:r>
            <a:r>
              <a:rPr lang="pt-BR" sz="1050" dirty="0">
                <a:solidFill>
                  <a:schemeClr val="tx1"/>
                </a:solidFill>
              </a:rPr>
              <a:t>4</a:t>
            </a:r>
            <a:r>
              <a:rPr lang="pt-BR" sz="2000" dirty="0">
                <a:solidFill>
                  <a:schemeClr val="tx1"/>
                </a:solidFill>
              </a:rPr>
              <a:t>, a</a:t>
            </a:r>
            <a:r>
              <a:rPr lang="pt-BR" sz="1050" dirty="0">
                <a:solidFill>
                  <a:schemeClr val="tx1"/>
                </a:solidFill>
              </a:rPr>
              <a:t>5</a:t>
            </a:r>
            <a:r>
              <a:rPr lang="pt-BR" sz="2000" dirty="0">
                <a:solidFill>
                  <a:schemeClr val="tx1"/>
                </a:solidFill>
              </a:rPr>
              <a:t>,..., </a:t>
            </a:r>
            <a:r>
              <a:rPr lang="pt-BR" sz="2000" dirty="0" err="1">
                <a:solidFill>
                  <a:schemeClr val="tx1"/>
                </a:solidFill>
              </a:rPr>
              <a:t>a</a:t>
            </a:r>
            <a:r>
              <a:rPr lang="pt-BR" sz="1050" dirty="0" err="1">
                <a:solidFill>
                  <a:schemeClr val="tx1"/>
                </a:solidFill>
              </a:rPr>
              <a:t>n</a:t>
            </a:r>
            <a:r>
              <a:rPr lang="pt-BR" sz="2000" dirty="0">
                <a:solidFill>
                  <a:schemeClr val="tx1"/>
                </a:solidFill>
              </a:rPr>
              <a:t>,...), associa cada um desses termos a diferentes valores. </a:t>
            </a:r>
          </a:p>
        </p:txBody>
      </p:sp>
      <p:sp>
        <p:nvSpPr>
          <p:cNvPr id="8" name="Retângulo 7"/>
          <p:cNvSpPr/>
          <p:nvPr/>
        </p:nvSpPr>
        <p:spPr>
          <a:xfrm>
            <a:off x="3779912" y="1700808"/>
            <a:ext cx="5184576" cy="3847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900" dirty="0">
                <a:solidFill>
                  <a:schemeClr val="bg1"/>
                </a:solidFill>
              </a:rPr>
              <a:t>Considere a </a:t>
            </a:r>
            <a:r>
              <a:rPr lang="pt-BR" sz="1900" dirty="0" err="1">
                <a:solidFill>
                  <a:schemeClr val="bg1"/>
                </a:solidFill>
              </a:rPr>
              <a:t>P.A.</a:t>
            </a:r>
            <a:r>
              <a:rPr lang="pt-BR" sz="1900" dirty="0">
                <a:solidFill>
                  <a:schemeClr val="bg1"/>
                </a:solidFill>
              </a:rPr>
              <a:t> ( 5, 8, 11, 14, 17, ...) de razão 3. </a:t>
            </a:r>
          </a:p>
        </p:txBody>
      </p:sp>
      <p:sp>
        <p:nvSpPr>
          <p:cNvPr id="9" name="Retângulo 8"/>
          <p:cNvSpPr/>
          <p:nvPr/>
        </p:nvSpPr>
        <p:spPr>
          <a:xfrm>
            <a:off x="3779838" y="2133600"/>
            <a:ext cx="5184775" cy="1106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solidFill>
                  <a:schemeClr val="tx1"/>
                </a:solidFill>
              </a:rPr>
              <a:t>Vamos descobrir o valor de </a:t>
            </a:r>
            <a:r>
              <a:rPr lang="pt-BR" sz="2200" i="1" dirty="0" err="1">
                <a:solidFill>
                  <a:schemeClr val="tx1"/>
                </a:solidFill>
              </a:rPr>
              <a:t>a</a:t>
            </a:r>
            <a:r>
              <a:rPr lang="pt-BR" sz="1100" dirty="0" err="1">
                <a:solidFill>
                  <a:schemeClr val="tx1"/>
                </a:solidFill>
              </a:rPr>
              <a:t>n</a:t>
            </a:r>
            <a:r>
              <a:rPr lang="pt-BR" sz="2200" dirty="0">
                <a:solidFill>
                  <a:schemeClr val="tx1"/>
                </a:solidFill>
              </a:rPr>
              <a:t>, substituindo o termo </a:t>
            </a:r>
            <a:r>
              <a:rPr lang="pt-BR" sz="2200" i="1" dirty="0">
                <a:solidFill>
                  <a:schemeClr val="tx1"/>
                </a:solidFill>
              </a:rPr>
              <a:t>a</a:t>
            </a:r>
            <a:r>
              <a:rPr lang="pt-BR" sz="1100" dirty="0">
                <a:solidFill>
                  <a:schemeClr val="tx1"/>
                </a:solidFill>
              </a:rPr>
              <a:t>1</a:t>
            </a:r>
            <a:r>
              <a:rPr lang="pt-BR" sz="2200" dirty="0">
                <a:solidFill>
                  <a:schemeClr val="tx1"/>
                </a:solidFill>
              </a:rPr>
              <a:t> e a razão </a:t>
            </a:r>
            <a:r>
              <a:rPr lang="pt-BR" sz="2200" i="1" dirty="0">
                <a:solidFill>
                  <a:schemeClr val="tx1"/>
                </a:solidFill>
              </a:rPr>
              <a:t>r</a:t>
            </a:r>
            <a:r>
              <a:rPr lang="pt-BR" sz="2200" dirty="0">
                <a:solidFill>
                  <a:schemeClr val="tx1"/>
                </a:solidFill>
              </a:rPr>
              <a:t> da </a:t>
            </a:r>
            <a:r>
              <a:rPr lang="pt-BR" sz="2200" dirty="0" err="1">
                <a:solidFill>
                  <a:schemeClr val="tx1"/>
                </a:solidFill>
              </a:rPr>
              <a:t>P.A.</a:t>
            </a:r>
            <a:r>
              <a:rPr lang="pt-BR" sz="2200" dirty="0">
                <a:solidFill>
                  <a:schemeClr val="tx1"/>
                </a:solidFill>
              </a:rPr>
              <a:t> na Fórmula do Termo Geral da </a:t>
            </a:r>
            <a:r>
              <a:rPr lang="pt-BR" sz="2200" dirty="0" err="1">
                <a:solidFill>
                  <a:schemeClr val="tx1"/>
                </a:solidFill>
              </a:rPr>
              <a:t>P.A.</a:t>
            </a:r>
            <a:r>
              <a:rPr lang="pt-BR" sz="2200" dirty="0">
                <a:solidFill>
                  <a:schemeClr val="tx1"/>
                </a:solidFill>
              </a:rPr>
              <a:t> que é </a:t>
            </a:r>
            <a:r>
              <a:rPr lang="pt-BR" sz="2200" i="1" dirty="0" err="1">
                <a:solidFill>
                  <a:schemeClr val="tx1"/>
                </a:solidFill>
              </a:rPr>
              <a:t>a</a:t>
            </a:r>
            <a:r>
              <a:rPr lang="pt-BR" sz="1100" dirty="0" err="1">
                <a:solidFill>
                  <a:schemeClr val="tx1"/>
                </a:solidFill>
              </a:rPr>
              <a:t>n</a:t>
            </a:r>
            <a:r>
              <a:rPr lang="pt-BR" sz="2200" dirty="0">
                <a:solidFill>
                  <a:schemeClr val="tx1"/>
                </a:solidFill>
              </a:rPr>
              <a:t> = </a:t>
            </a:r>
            <a:r>
              <a:rPr lang="pt-BR" sz="2200" i="1" dirty="0">
                <a:solidFill>
                  <a:schemeClr val="tx1"/>
                </a:solidFill>
              </a:rPr>
              <a:t>a</a:t>
            </a:r>
            <a:r>
              <a:rPr lang="pt-BR" sz="1100" dirty="0">
                <a:solidFill>
                  <a:schemeClr val="tx1"/>
                </a:solidFill>
              </a:rPr>
              <a:t>1</a:t>
            </a:r>
            <a:r>
              <a:rPr lang="pt-BR" sz="2200" dirty="0">
                <a:solidFill>
                  <a:schemeClr val="tx1"/>
                </a:solidFill>
              </a:rPr>
              <a:t> + (n – 1). </a:t>
            </a:r>
            <a:r>
              <a:rPr lang="pt-BR" sz="2200" i="1" dirty="0">
                <a:solidFill>
                  <a:schemeClr val="tx1"/>
                </a:solidFill>
              </a:rPr>
              <a:t>r</a:t>
            </a:r>
            <a:r>
              <a:rPr lang="pt-BR" sz="2200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7504" y="3356992"/>
            <a:ext cx="352839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Como a</a:t>
            </a:r>
            <a:r>
              <a:rPr lang="pt-BR" sz="1400" dirty="0">
                <a:solidFill>
                  <a:schemeClr val="bg1"/>
                </a:solidFill>
              </a:rPr>
              <a:t>1</a:t>
            </a:r>
            <a:r>
              <a:rPr lang="pt-BR" sz="2400" dirty="0">
                <a:solidFill>
                  <a:schemeClr val="bg1"/>
                </a:solidFill>
              </a:rPr>
              <a:t> = 5 e r = 3, temos: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99592" y="3933056"/>
            <a:ext cx="23042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 err="1">
                <a:solidFill>
                  <a:schemeClr val="tx1"/>
                </a:solidFill>
              </a:rPr>
              <a:t>a</a:t>
            </a:r>
            <a:r>
              <a:rPr lang="pt-BR" sz="1200" b="1" dirty="0" err="1">
                <a:solidFill>
                  <a:schemeClr val="tx1"/>
                </a:solidFill>
              </a:rPr>
              <a:t>n</a:t>
            </a:r>
            <a:r>
              <a:rPr lang="pt-BR" sz="2400" b="1" dirty="0">
                <a:solidFill>
                  <a:schemeClr val="tx1"/>
                </a:solidFill>
              </a:rPr>
              <a:t> = 5 + (n – 1). 3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99592" y="4509120"/>
            <a:ext cx="194421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 err="1">
                <a:solidFill>
                  <a:schemeClr val="tx1"/>
                </a:solidFill>
              </a:rPr>
              <a:t>a</a:t>
            </a:r>
            <a:r>
              <a:rPr lang="pt-BR" sz="1200" b="1" dirty="0" err="1">
                <a:solidFill>
                  <a:schemeClr val="tx1"/>
                </a:solidFill>
              </a:rPr>
              <a:t>n</a:t>
            </a:r>
            <a:r>
              <a:rPr lang="pt-BR" sz="2400" b="1" dirty="0">
                <a:solidFill>
                  <a:schemeClr val="tx1"/>
                </a:solidFill>
              </a:rPr>
              <a:t> = 5 + 3n - 3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7" name="Arco 16"/>
          <p:cNvSpPr/>
          <p:nvPr/>
        </p:nvSpPr>
        <p:spPr>
          <a:xfrm>
            <a:off x="2124075" y="3933825"/>
            <a:ext cx="863600" cy="215900"/>
          </a:xfrm>
          <a:prstGeom prst="arc">
            <a:avLst>
              <a:gd name="adj1" fmla="val 10685459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Arco 17"/>
          <p:cNvSpPr/>
          <p:nvPr/>
        </p:nvSpPr>
        <p:spPr>
          <a:xfrm rot="10800000">
            <a:off x="2555875" y="4221163"/>
            <a:ext cx="431800" cy="215900"/>
          </a:xfrm>
          <a:prstGeom prst="arc">
            <a:avLst>
              <a:gd name="adj1" fmla="val 10685459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99592" y="5085184"/>
            <a:ext cx="194421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 err="1">
                <a:solidFill>
                  <a:schemeClr val="tx1"/>
                </a:solidFill>
              </a:rPr>
              <a:t>a</a:t>
            </a:r>
            <a:r>
              <a:rPr lang="pt-BR" sz="1200" b="1" dirty="0" err="1">
                <a:solidFill>
                  <a:schemeClr val="tx1"/>
                </a:solidFill>
              </a:rPr>
              <a:t>n</a:t>
            </a:r>
            <a:r>
              <a:rPr lang="pt-BR" sz="2400" b="1" dirty="0">
                <a:solidFill>
                  <a:schemeClr val="tx1"/>
                </a:solidFill>
              </a:rPr>
              <a:t> = 3n + 5 - 3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115616" y="5661248"/>
            <a:ext cx="151216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 err="1">
                <a:solidFill>
                  <a:schemeClr val="tx1"/>
                </a:solidFill>
              </a:rPr>
              <a:t>a</a:t>
            </a:r>
            <a:r>
              <a:rPr lang="pt-BR" sz="1200" b="1" dirty="0" err="1">
                <a:solidFill>
                  <a:schemeClr val="tx1"/>
                </a:solidFill>
              </a:rPr>
              <a:t>n</a:t>
            </a:r>
            <a:r>
              <a:rPr lang="pt-BR" sz="2400" b="1" dirty="0">
                <a:solidFill>
                  <a:schemeClr val="tx1"/>
                </a:solidFill>
              </a:rPr>
              <a:t> = 3n + 2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3" name="Chave esquerda 22"/>
          <p:cNvSpPr/>
          <p:nvPr/>
        </p:nvSpPr>
        <p:spPr>
          <a:xfrm rot="16200000">
            <a:off x="2232025" y="5192713"/>
            <a:ext cx="287337" cy="64928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708400" y="3357563"/>
            <a:ext cx="5256213" cy="19383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Assim podemos associar a </a:t>
            </a:r>
            <a:r>
              <a:rPr lang="pt-BR" sz="2400" dirty="0" err="1">
                <a:solidFill>
                  <a:schemeClr val="tx1"/>
                </a:solidFill>
              </a:rPr>
              <a:t>P.A.</a:t>
            </a:r>
            <a:r>
              <a:rPr lang="pt-BR" sz="2400" dirty="0">
                <a:solidFill>
                  <a:schemeClr val="tx1"/>
                </a:solidFill>
              </a:rPr>
              <a:t> dada com a Função Afim F(x) = 3n + 2 considerando o </a:t>
            </a:r>
            <a:r>
              <a:rPr lang="pt-BR" sz="2400" i="1" dirty="0">
                <a:solidFill>
                  <a:schemeClr val="tx1"/>
                </a:solidFill>
              </a:rPr>
              <a:t>n</a:t>
            </a:r>
            <a:r>
              <a:rPr lang="pt-BR" sz="2400" dirty="0">
                <a:solidFill>
                  <a:schemeClr val="tx1"/>
                </a:solidFill>
              </a:rPr>
              <a:t> a posição de cada elemento da </a:t>
            </a:r>
            <a:r>
              <a:rPr lang="pt-BR" sz="2400" dirty="0" err="1">
                <a:solidFill>
                  <a:schemeClr val="tx1"/>
                </a:solidFill>
              </a:rPr>
              <a:t>P.A.</a:t>
            </a:r>
            <a:r>
              <a:rPr lang="pt-BR" sz="2400" dirty="0">
                <a:solidFill>
                  <a:schemeClr val="tx1"/>
                </a:solidFill>
              </a:rPr>
              <a:t> dada, sendo </a:t>
            </a:r>
            <a:r>
              <a:rPr lang="pt-BR" sz="2400" i="1" dirty="0">
                <a:solidFill>
                  <a:schemeClr val="tx1"/>
                </a:solidFill>
              </a:rPr>
              <a:t>n</a:t>
            </a:r>
            <a:r>
              <a:rPr lang="pt-BR" sz="2400" dirty="0">
                <a:solidFill>
                  <a:schemeClr val="tx1"/>
                </a:solidFill>
              </a:rPr>
              <a:t> uma número natural e diferente de zero.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3779912" y="5517232"/>
            <a:ext cx="5184576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VAMOS OBSERVAR O GRÁFICO DA FUNÇÃO AFIM:</a:t>
            </a:r>
          </a:p>
        </p:txBody>
      </p:sp>
    </p:spTree>
  </p:cSld>
  <p:clrMapOvr>
    <a:masterClrMapping/>
  </p:clrMapOvr>
  <p:transition>
    <p:blinds dir="vert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1269921"/>
            <a:ext cx="8568952" cy="4308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solidFill>
                  <a:schemeClr val="bg1"/>
                </a:solidFill>
              </a:rPr>
              <a:t>Como </a:t>
            </a:r>
            <a:r>
              <a:rPr lang="pt-BR" sz="2200" i="1" dirty="0">
                <a:solidFill>
                  <a:schemeClr val="bg1"/>
                </a:solidFill>
              </a:rPr>
              <a:t>n</a:t>
            </a:r>
            <a:r>
              <a:rPr lang="pt-BR" sz="2200" dirty="0">
                <a:solidFill>
                  <a:schemeClr val="bg1"/>
                </a:solidFill>
              </a:rPr>
              <a:t> é a posição de cada elemento da </a:t>
            </a:r>
            <a:r>
              <a:rPr lang="pt-BR" sz="2200" dirty="0" err="1">
                <a:solidFill>
                  <a:schemeClr val="bg1"/>
                </a:solidFill>
              </a:rPr>
              <a:t>P.A.</a:t>
            </a:r>
            <a:r>
              <a:rPr lang="pt-BR" sz="2200" dirty="0">
                <a:solidFill>
                  <a:schemeClr val="bg1"/>
                </a:solidFill>
              </a:rPr>
              <a:t> (5, 8, 11, 14, 17, ...), temos:</a:t>
            </a:r>
          </a:p>
        </p:txBody>
      </p:sp>
      <p:sp>
        <p:nvSpPr>
          <p:cNvPr id="7" name="Retângulo 6"/>
          <p:cNvSpPr/>
          <p:nvPr/>
        </p:nvSpPr>
        <p:spPr>
          <a:xfrm>
            <a:off x="2123728" y="764704"/>
            <a:ext cx="439248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bg1"/>
                </a:solidFill>
              </a:rPr>
              <a:t>GRÁFICO DA FUNÇÃO AFIM F(n) = 3n + 2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2" y="2422049"/>
            <a:ext cx="792088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bg1"/>
                </a:solidFill>
              </a:rPr>
              <a:t>n = 1</a:t>
            </a:r>
          </a:p>
        </p:txBody>
      </p:sp>
      <p:sp>
        <p:nvSpPr>
          <p:cNvPr id="9" name="Retângulo 8"/>
          <p:cNvSpPr/>
          <p:nvPr/>
        </p:nvSpPr>
        <p:spPr>
          <a:xfrm>
            <a:off x="1043608" y="2420888"/>
            <a:ext cx="1944216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F(1) = 3 . 1 + 2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43608" y="1753652"/>
            <a:ext cx="2088232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bg1"/>
                </a:solidFill>
              </a:rPr>
              <a:t>F(n) = 3.n + 2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059832" y="2420888"/>
            <a:ext cx="1152128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F(1) = 5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79512" y="2924944"/>
            <a:ext cx="792088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bg1"/>
                </a:solidFill>
              </a:rPr>
              <a:t>n = 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043608" y="2923783"/>
            <a:ext cx="1944216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F(2) = 3 . 2 + 2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059832" y="2923783"/>
            <a:ext cx="1152128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F(2) = 8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79512" y="3502169"/>
            <a:ext cx="792088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bg1"/>
                </a:solidFill>
              </a:rPr>
              <a:t>n = 3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43608" y="3501008"/>
            <a:ext cx="1944216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F(3) = 3 . 3 + 2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059832" y="3502169"/>
            <a:ext cx="1224136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F(3) = 11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79512" y="4005064"/>
            <a:ext cx="792088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bg1"/>
                </a:solidFill>
              </a:rPr>
              <a:t>n = 4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043608" y="4005064"/>
            <a:ext cx="1944216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F(4) = 3 . 4 + 2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059832" y="4005064"/>
            <a:ext cx="1224136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F(4) = 14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79512" y="4509120"/>
            <a:ext cx="792088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bg1"/>
                </a:solidFill>
              </a:rPr>
              <a:t>n = 5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1043608" y="4509120"/>
            <a:ext cx="1944216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F(5) = 3 . 5 + 2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059832" y="4509120"/>
            <a:ext cx="1224136" cy="4308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b="1" dirty="0">
                <a:solidFill>
                  <a:schemeClr val="tx1"/>
                </a:solidFill>
              </a:rPr>
              <a:t>F(5) = 17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211638" y="1628775"/>
            <a:ext cx="1296987" cy="1035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4211638" y="1700213"/>
            <a:ext cx="1584325" cy="14398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284663" y="1700213"/>
            <a:ext cx="1871662" cy="2016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V="1">
            <a:off x="4284663" y="1700213"/>
            <a:ext cx="2232025" cy="2520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4284663" y="1700213"/>
            <a:ext cx="2663825" cy="30241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179512" y="5085184"/>
            <a:ext cx="410445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bg1"/>
                </a:solidFill>
              </a:rPr>
              <a:t>TEMOS O SEGUINTE  GRÁFICO:</a:t>
            </a:r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5148263" y="1844675"/>
            <a:ext cx="71437" cy="37449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5219700" y="5589588"/>
            <a:ext cx="338455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219700" y="2205038"/>
            <a:ext cx="3024188" cy="2519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 flipV="1">
            <a:off x="5867400" y="4221163"/>
            <a:ext cx="65088" cy="13589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H="1" flipV="1">
            <a:off x="6300788" y="3860800"/>
            <a:ext cx="71437" cy="171926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 flipV="1">
            <a:off x="6732588" y="3500438"/>
            <a:ext cx="63500" cy="2079625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164388" y="3141663"/>
            <a:ext cx="71437" cy="243840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 flipV="1">
            <a:off x="7596188" y="2781300"/>
            <a:ext cx="71437" cy="279876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H="1">
            <a:off x="5219700" y="4213225"/>
            <a:ext cx="639763" cy="793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5219700" y="3860800"/>
            <a:ext cx="100012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H="1">
            <a:off x="5219700" y="3500438"/>
            <a:ext cx="1512888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H="1">
            <a:off x="5219700" y="3141663"/>
            <a:ext cx="187325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5148263" y="2781300"/>
            <a:ext cx="2447925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631" name="CaixaDeTexto 55"/>
          <p:cNvSpPr txBox="1">
            <a:spLocks noChangeArrowheads="1"/>
          </p:cNvSpPr>
          <p:nvPr/>
        </p:nvSpPr>
        <p:spPr bwMode="auto">
          <a:xfrm>
            <a:off x="5724525" y="5661025"/>
            <a:ext cx="3168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 1   2   3   4    5   ... n</a:t>
            </a:r>
          </a:p>
        </p:txBody>
      </p:sp>
      <p:sp>
        <p:nvSpPr>
          <p:cNvPr id="23632" name="CaixaDeTexto 56"/>
          <p:cNvSpPr txBox="1">
            <a:spLocks noChangeArrowheads="1"/>
          </p:cNvSpPr>
          <p:nvPr/>
        </p:nvSpPr>
        <p:spPr bwMode="auto">
          <a:xfrm>
            <a:off x="4356100" y="1844675"/>
            <a:ext cx="1511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 F(n)   a</a:t>
            </a:r>
            <a:r>
              <a:rPr lang="pt-BR" sz="1400" b="1"/>
              <a:t>n</a:t>
            </a:r>
          </a:p>
        </p:txBody>
      </p:sp>
      <p:sp>
        <p:nvSpPr>
          <p:cNvPr id="23633" name="CaixaDeTexto 57"/>
          <p:cNvSpPr txBox="1">
            <a:spLocks noChangeArrowheads="1"/>
          </p:cNvSpPr>
          <p:nvPr/>
        </p:nvSpPr>
        <p:spPr bwMode="auto">
          <a:xfrm>
            <a:off x="4787900" y="4005263"/>
            <a:ext cx="3603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5</a:t>
            </a:r>
            <a:endParaRPr lang="pt-BR" sz="1400" b="1"/>
          </a:p>
        </p:txBody>
      </p:sp>
      <p:sp>
        <p:nvSpPr>
          <p:cNvPr id="23634" name="CaixaDeTexto 58"/>
          <p:cNvSpPr txBox="1">
            <a:spLocks noChangeArrowheads="1"/>
          </p:cNvSpPr>
          <p:nvPr/>
        </p:nvSpPr>
        <p:spPr bwMode="auto">
          <a:xfrm>
            <a:off x="4787900" y="3573463"/>
            <a:ext cx="3603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8</a:t>
            </a:r>
            <a:endParaRPr lang="pt-BR" sz="1400" b="1"/>
          </a:p>
        </p:txBody>
      </p:sp>
      <p:sp>
        <p:nvSpPr>
          <p:cNvPr id="23635" name="CaixaDeTexto 59"/>
          <p:cNvSpPr txBox="1">
            <a:spLocks noChangeArrowheads="1"/>
          </p:cNvSpPr>
          <p:nvPr/>
        </p:nvSpPr>
        <p:spPr bwMode="auto">
          <a:xfrm>
            <a:off x="4643438" y="3213100"/>
            <a:ext cx="56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11</a:t>
            </a:r>
            <a:endParaRPr lang="pt-BR" sz="1400" b="1"/>
          </a:p>
        </p:txBody>
      </p:sp>
      <p:sp>
        <p:nvSpPr>
          <p:cNvPr id="23636" name="CaixaDeTexto 60"/>
          <p:cNvSpPr txBox="1">
            <a:spLocks noChangeArrowheads="1"/>
          </p:cNvSpPr>
          <p:nvPr/>
        </p:nvSpPr>
        <p:spPr bwMode="auto">
          <a:xfrm>
            <a:off x="4643438" y="2852738"/>
            <a:ext cx="56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14</a:t>
            </a:r>
            <a:endParaRPr lang="pt-BR" sz="1400" b="1"/>
          </a:p>
        </p:txBody>
      </p:sp>
      <p:sp>
        <p:nvSpPr>
          <p:cNvPr id="23637" name="CaixaDeTexto 61"/>
          <p:cNvSpPr txBox="1">
            <a:spLocks noChangeArrowheads="1"/>
          </p:cNvSpPr>
          <p:nvPr/>
        </p:nvSpPr>
        <p:spPr bwMode="auto">
          <a:xfrm>
            <a:off x="4652963" y="2492375"/>
            <a:ext cx="566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/>
              <a:t>17</a:t>
            </a:r>
            <a:endParaRPr lang="pt-BR" sz="1400" b="1"/>
          </a:p>
        </p:txBody>
      </p:sp>
      <p:sp>
        <p:nvSpPr>
          <p:cNvPr id="23638" name="CaixaDeTexto 63"/>
          <p:cNvSpPr txBox="1">
            <a:spLocks noChangeArrowheads="1"/>
          </p:cNvSpPr>
          <p:nvPr/>
        </p:nvSpPr>
        <p:spPr bwMode="auto">
          <a:xfrm>
            <a:off x="7380288" y="183515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/>
              <a:t>F(n) = 3n +2</a:t>
            </a:r>
          </a:p>
        </p:txBody>
      </p:sp>
    </p:spTree>
  </p:cSld>
  <p:clrMapOvr>
    <a:masterClrMapping/>
  </p:clrMapOvr>
  <p:transition>
    <p:cover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3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3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3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3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3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3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3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3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1" grpId="0"/>
      <p:bldP spid="23632" grpId="0"/>
      <p:bldP spid="23633" grpId="0"/>
      <p:bldP spid="23634" grpId="0"/>
      <p:bldP spid="23635" grpId="0"/>
      <p:bldP spid="23636" grpId="0"/>
      <p:bldP spid="23637" grpId="0"/>
      <p:bldP spid="236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2987824" y="764704"/>
            <a:ext cx="3024336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ATIVIDADE RESOLVIDA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07704" y="6127412"/>
            <a:ext cx="7128792" cy="2539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050" dirty="0">
                <a:solidFill>
                  <a:schemeClr val="bg1"/>
                </a:solidFill>
              </a:rPr>
              <a:t>Problema retirado do site http://soumaisenem.com.br/matematica/conhecimentos-algebricos/relacao-entre-pa-e-funcao-afim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179388" y="1412875"/>
            <a:ext cx="8713787" cy="4032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	</a:t>
            </a:r>
            <a:r>
              <a:rPr lang="pt-BR" sz="2800" dirty="0"/>
              <a:t>O valor de um carro novo é de R$49.000,00 e, com 4 anos de uso, é de R$40.000,00. Supondo que o preço caia com o tempo, segundo uma linha reta, o valor de um carro com 3 anos de uso é:</a:t>
            </a:r>
          </a:p>
          <a:p>
            <a:pPr algn="just">
              <a:defRPr/>
            </a:pPr>
            <a:endParaRPr lang="pt-BR" sz="2400" dirty="0"/>
          </a:p>
          <a:p>
            <a:pPr algn="just">
              <a:defRPr/>
            </a:pPr>
            <a:r>
              <a:rPr lang="pt-BR" sz="2400" dirty="0"/>
              <a:t>a) R$42.250,00</a:t>
            </a:r>
          </a:p>
          <a:p>
            <a:pPr algn="just">
              <a:defRPr/>
            </a:pPr>
            <a:r>
              <a:rPr lang="pt-BR" sz="2400" dirty="0"/>
              <a:t>b) R$42.500,00</a:t>
            </a:r>
          </a:p>
          <a:p>
            <a:pPr algn="just">
              <a:defRPr/>
            </a:pPr>
            <a:r>
              <a:rPr lang="pt-BR" sz="2400" dirty="0"/>
              <a:t>c) R$44.000,00</a:t>
            </a:r>
          </a:p>
          <a:p>
            <a:pPr algn="just">
              <a:defRPr/>
            </a:pPr>
            <a:r>
              <a:rPr lang="pt-BR" sz="2400" dirty="0"/>
              <a:t>d) R$47.250,00</a:t>
            </a:r>
          </a:p>
          <a:p>
            <a:pPr>
              <a:defRPr/>
            </a:pPr>
            <a:r>
              <a:rPr lang="pt-BR" sz="2400" dirty="0"/>
              <a:t>e) R$47.500,00</a:t>
            </a:r>
          </a:p>
        </p:txBody>
      </p:sp>
    </p:spTree>
  </p:cSld>
  <p:clrMapOvr>
    <a:masterClrMapping/>
  </p:clrMapOvr>
  <p:transition>
    <p:wheel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3635896" y="764704"/>
            <a:ext cx="151216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SOLUÇÃO: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7950" y="760413"/>
            <a:ext cx="3384550" cy="2308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Pelo enunciado do problema os valores do carro decrescem a cada ano segundo uma linha reta caracterizando assim uma PA       </a:t>
            </a:r>
            <a:r>
              <a:rPr lang="pt-BR" b="1" dirty="0"/>
              <a:t>(49000, a</a:t>
            </a:r>
            <a:r>
              <a:rPr lang="pt-BR" sz="1100" b="1" dirty="0"/>
              <a:t>2</a:t>
            </a:r>
            <a:r>
              <a:rPr lang="pt-BR" b="1" dirty="0"/>
              <a:t>, a</a:t>
            </a:r>
            <a:r>
              <a:rPr lang="pt-BR" sz="1100" b="1" dirty="0"/>
              <a:t>3</a:t>
            </a:r>
            <a:r>
              <a:rPr lang="pt-BR" b="1" dirty="0"/>
              <a:t>, a</a:t>
            </a:r>
            <a:r>
              <a:rPr lang="pt-BR" sz="1100" b="1" dirty="0"/>
              <a:t>4</a:t>
            </a:r>
            <a:r>
              <a:rPr lang="pt-BR" b="1" dirty="0"/>
              <a:t>, 40000)</a:t>
            </a:r>
            <a:r>
              <a:rPr lang="pt-BR" dirty="0"/>
              <a:t>, considerando que o carro zero não possui nenhum ano de uso obviamente.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7504" y="3068960"/>
            <a:ext cx="187220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Assim temos: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9512" y="4077072"/>
            <a:ext cx="33843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40000 = 49000 + (5 – 1). r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512" y="5733256"/>
            <a:ext cx="165618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- 9000 = 4r 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79512" y="3573016"/>
            <a:ext cx="23042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 err="1">
                <a:solidFill>
                  <a:schemeClr val="tx1"/>
                </a:solidFill>
              </a:rPr>
              <a:t>a</a:t>
            </a:r>
            <a:r>
              <a:rPr lang="pt-BR" sz="1200" b="1" dirty="0" err="1">
                <a:solidFill>
                  <a:schemeClr val="tx1"/>
                </a:solidFill>
              </a:rPr>
              <a:t>n</a:t>
            </a:r>
            <a:r>
              <a:rPr lang="pt-BR" sz="2400" b="1" dirty="0">
                <a:solidFill>
                  <a:schemeClr val="tx1"/>
                </a:solidFill>
              </a:rPr>
              <a:t> = a</a:t>
            </a:r>
            <a:r>
              <a:rPr lang="pt-BR" sz="1200" b="1" dirty="0">
                <a:solidFill>
                  <a:schemeClr val="tx1"/>
                </a:solidFill>
              </a:rPr>
              <a:t>1</a:t>
            </a:r>
            <a:r>
              <a:rPr lang="pt-BR" sz="2400" b="1" dirty="0">
                <a:solidFill>
                  <a:schemeClr val="tx1"/>
                </a:solidFill>
              </a:rPr>
              <a:t> + (n – 1). r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67544" y="4653136"/>
            <a:ext cx="259228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40000 = 49000 + 4r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 rot="16200000">
            <a:off x="2628107" y="4220369"/>
            <a:ext cx="287337" cy="7207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364088" y="5229200"/>
            <a:ext cx="3132856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Adicionando - 49000 aos dois membros </a:t>
            </a:r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4859338" y="537368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107504" y="5157192"/>
            <a:ext cx="475252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40000 – 49000 = 49000 - 49000 + 4r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22" name="Chave esquerda 21"/>
          <p:cNvSpPr/>
          <p:nvPr/>
        </p:nvSpPr>
        <p:spPr>
          <a:xfrm rot="16200000">
            <a:off x="971550" y="4652963"/>
            <a:ext cx="287338" cy="18716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>
            <a:off x="2195513" y="5300663"/>
            <a:ext cx="936625" cy="144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3203575" y="5300663"/>
            <a:ext cx="936625" cy="144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5724128" y="1383159"/>
            <a:ext cx="2664296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400" dirty="0">
                <a:solidFill>
                  <a:schemeClr val="bg1"/>
                </a:solidFill>
              </a:rPr>
              <a:t>Dividindo os dois membros  por 4</a:t>
            </a:r>
          </a:p>
        </p:txBody>
      </p:sp>
      <p:cxnSp>
        <p:nvCxnSpPr>
          <p:cNvPr id="27" name="Conector de seta reta 26"/>
          <p:cNvCxnSpPr/>
          <p:nvPr/>
        </p:nvCxnSpPr>
        <p:spPr>
          <a:xfrm flipH="1">
            <a:off x="5364163" y="1527175"/>
            <a:ext cx="360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1619250" y="1773238"/>
            <a:ext cx="2089150" cy="4176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3707904" y="1311151"/>
            <a:ext cx="165618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buFontTx/>
              <a:buChar char="-"/>
              <a:defRPr/>
            </a:pPr>
            <a:r>
              <a:rPr lang="pt-BR" sz="2400" b="1" u="sng" dirty="0">
                <a:solidFill>
                  <a:schemeClr val="tx1"/>
                </a:solidFill>
              </a:rPr>
              <a:t>9000 </a:t>
            </a:r>
            <a:r>
              <a:rPr lang="pt-BR" sz="2400" b="1" dirty="0">
                <a:solidFill>
                  <a:schemeClr val="tx1"/>
                </a:solidFill>
              </a:rPr>
              <a:t>= </a:t>
            </a:r>
            <a:r>
              <a:rPr lang="pt-BR" sz="2400" b="1" u="sng" dirty="0">
                <a:solidFill>
                  <a:schemeClr val="tx1"/>
                </a:solidFill>
              </a:rPr>
              <a:t>4r</a:t>
            </a:r>
            <a:endParaRPr lang="pt-BR" sz="2400" b="1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     4        4 </a:t>
            </a:r>
            <a:endParaRPr lang="pt-BR" sz="2400" b="1" dirty="0">
              <a:solidFill>
                <a:schemeClr val="bg1"/>
              </a:solidFill>
            </a:endParaRPr>
          </a:p>
        </p:txBody>
      </p:sp>
      <p:cxnSp>
        <p:nvCxnSpPr>
          <p:cNvPr id="35" name="Conector reto 34"/>
          <p:cNvCxnSpPr/>
          <p:nvPr/>
        </p:nvCxnSpPr>
        <p:spPr>
          <a:xfrm>
            <a:off x="4787900" y="1455738"/>
            <a:ext cx="144463" cy="142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859338" y="1814513"/>
            <a:ext cx="144462" cy="1444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3779912" y="2319263"/>
            <a:ext cx="151216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- 2250 = r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1" name="Chave esquerda 40"/>
          <p:cNvSpPr/>
          <p:nvPr/>
        </p:nvSpPr>
        <p:spPr>
          <a:xfrm rot="16200000">
            <a:off x="4067175" y="1743075"/>
            <a:ext cx="288925" cy="7207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3779912" y="2895327"/>
            <a:ext cx="151216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tx1"/>
                </a:solidFill>
              </a:rPr>
              <a:t>r = - 2250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3" name="Chave esquerda 42"/>
          <p:cNvSpPr/>
          <p:nvPr/>
        </p:nvSpPr>
        <p:spPr>
          <a:xfrm rot="16200000">
            <a:off x="4392613" y="2066925"/>
            <a:ext cx="287338" cy="151288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3779838" y="3357563"/>
            <a:ext cx="158432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Como r = - 2250 isso que dizer que o preço cai R$ 2250,00 a cada ano.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580063" y="836613"/>
            <a:ext cx="3455987" cy="9223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Portando após três anos de uso o valor do carro será :</a:t>
            </a:r>
          </a:p>
          <a:p>
            <a:pPr algn="just">
              <a:defRPr/>
            </a:pPr>
            <a:r>
              <a:rPr lang="pt-BR" dirty="0"/>
              <a:t>     49000 – 2250 . 3 = R$ 42250,00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5580112" y="1844824"/>
            <a:ext cx="3384376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chemeClr val="bg1"/>
                </a:solidFill>
              </a:rPr>
              <a:t>Logo a alternativa correta é a letra A.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5508625" y="2781300"/>
            <a:ext cx="3527425" cy="14763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OBSERVAÇÃO: poderíamos calcular o Preço P do carro, em reais, através da Função Afim P(n) = 49000 – 2250.n , onde n é o número de anos de uso. VEJAMOS: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6084888" y="4292600"/>
            <a:ext cx="2374900" cy="14779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n = 3 (três anos)</a:t>
            </a:r>
          </a:p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P(n) = 49000 – 2250 . n</a:t>
            </a:r>
          </a:p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P(3) = 49000 – 2250 . 3</a:t>
            </a:r>
          </a:p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P(3) = 49000 – 6750</a:t>
            </a:r>
          </a:p>
          <a:p>
            <a:pPr algn="just">
              <a:defRPr/>
            </a:pPr>
            <a:r>
              <a:rPr lang="pt-BR" b="1" dirty="0">
                <a:solidFill>
                  <a:schemeClr val="tx1"/>
                </a:solidFill>
              </a:rPr>
              <a:t>P(3) = 42250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5508625" y="5732463"/>
            <a:ext cx="3455988" cy="647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Portando após três anos de uso o valor do carro será R$ 42250,00</a:t>
            </a:r>
          </a:p>
        </p:txBody>
      </p:sp>
    </p:spTree>
  </p:cSld>
  <p:clrMapOvr>
    <a:masterClrMapping/>
  </p:clrMapOvr>
  <p:transition>
    <p:newsflash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u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2" grpId="0" animBg="1"/>
      <p:bldP spid="41" grpId="0" animBg="1"/>
      <p:bldP spid="43" grpId="0" animBg="1"/>
      <p:bldP spid="44" grpId="0" animBg="1"/>
      <p:bldP spid="45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07704" y="6127412"/>
            <a:ext cx="7128792" cy="2539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050" dirty="0">
                <a:solidFill>
                  <a:schemeClr val="bg1"/>
                </a:solidFill>
              </a:rPr>
              <a:t>Problema retirado do site http://soumaisenem.com.br/matematica/conhecimentos-algebricos/relacao-entre-pa-e-funcao-afim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0825" y="1268413"/>
            <a:ext cx="8642350" cy="4462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1) O valor de determinados equipamentos eletrônicos, de um centro urbano municipal, decresce linearmente com o tempo devido ao desgaste. O valor atual de todo equipamento é hoje R$ 50 000,00, e depois de 2 anos passará a ser R$ 40 000,00. A partir de quantos anos o equipamento passará a valer menos da metade de seu valor atual?</a:t>
            </a:r>
          </a:p>
          <a:p>
            <a:pPr algn="just">
              <a:defRPr/>
            </a:pPr>
            <a:endParaRPr lang="pt-BR" sz="2800" dirty="0"/>
          </a:p>
          <a:p>
            <a:pPr algn="just">
              <a:defRPr/>
            </a:pPr>
            <a:r>
              <a:rPr lang="pt-BR" sz="2400" dirty="0"/>
              <a:t>(A) 6 anos   (B) 5,5 anos      (C) 5 anos     (D) 4,5 anos       (E) 4 anos</a:t>
            </a:r>
          </a:p>
          <a:p>
            <a:pPr>
              <a:defRPr/>
            </a:pPr>
            <a:r>
              <a:rPr lang="pt-BR" dirty="0"/>
              <a:t> </a:t>
            </a:r>
          </a:p>
          <a:p>
            <a:pPr algn="just">
              <a:defRPr/>
            </a:pP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771800" y="764704"/>
            <a:ext cx="331236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ATIVIDADES PROPOSTAS</a:t>
            </a:r>
          </a:p>
        </p:txBody>
      </p:sp>
    </p:spTree>
  </p:cSld>
  <p:clrMapOvr>
    <a:masterClrMapping/>
  </p:clrMapOvr>
  <p:transition>
    <p:checker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07704" y="6127412"/>
            <a:ext cx="7128792" cy="2539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050" dirty="0">
                <a:solidFill>
                  <a:schemeClr val="bg1"/>
                </a:solidFill>
              </a:rPr>
              <a:t>Problema retirado do site http://soumaisenem.com.br/matematica/conhecimentos-algebricos/relacao-entre-pa-e-funcao-afim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0825" y="765175"/>
            <a:ext cx="8642350" cy="52006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800" dirty="0"/>
              <a:t>2</a:t>
            </a:r>
            <a:r>
              <a:rPr lang="pt-BR" sz="2000" dirty="0"/>
              <a:t>) O gráfico abaixo mostra as variações do “risco Brasil” nos dias 9, 10 e 11 de janeiro.</a:t>
            </a:r>
          </a:p>
          <a:p>
            <a:pPr>
              <a:defRPr/>
            </a:pPr>
            <a:endParaRPr lang="pt-BR" sz="2000" dirty="0"/>
          </a:p>
          <a:p>
            <a:pPr>
              <a:defRPr/>
            </a:pPr>
            <a:endParaRPr lang="pt-BR" sz="2000" dirty="0"/>
          </a:p>
          <a:p>
            <a:pPr>
              <a:defRPr/>
            </a:pPr>
            <a:endParaRPr lang="pt-BR" sz="2000" dirty="0"/>
          </a:p>
          <a:p>
            <a:pPr>
              <a:defRPr/>
            </a:pPr>
            <a:endParaRPr lang="pt-BR" sz="2000" dirty="0"/>
          </a:p>
          <a:p>
            <a:pPr>
              <a:defRPr/>
            </a:pPr>
            <a:endParaRPr lang="pt-BR" sz="2000" dirty="0"/>
          </a:p>
          <a:p>
            <a:pPr>
              <a:defRPr/>
            </a:pPr>
            <a:r>
              <a:rPr lang="pt-BR" sz="2000" dirty="0"/>
              <a:t>	</a:t>
            </a:r>
          </a:p>
          <a:p>
            <a:pPr>
              <a:defRPr/>
            </a:pPr>
            <a:r>
              <a:rPr lang="pt-BR" sz="2000" dirty="0"/>
              <a:t>	Segundo reportagem publicada no Jornal O Globo de 12 de janeiro de 2006, a confiança dos investidores estrangeiros no país vem aumentando e, em consequência, reduziu-se gradativamente o chamado “</a:t>
            </a:r>
            <a:r>
              <a:rPr lang="pt-BR" sz="2000" dirty="0" err="1"/>
              <a:t>risco-Brasil</a:t>
            </a:r>
            <a:r>
              <a:rPr lang="pt-BR" sz="2000" dirty="0"/>
              <a:t>”. Se a variação linear observada de 10/01 para 11/01 se repetisse nos dias subsequentes, em que dia de janeiro o “risco- Brasil” atingiria um valor inferior a 200 pontos centesimais?</a:t>
            </a:r>
          </a:p>
          <a:p>
            <a:pPr>
              <a:defRPr/>
            </a:pPr>
            <a:endParaRPr lang="pt-BR" sz="2000" dirty="0"/>
          </a:p>
          <a:p>
            <a:pPr>
              <a:defRPr/>
            </a:pPr>
            <a:r>
              <a:rPr lang="pt-BR" sz="2400" dirty="0"/>
              <a:t>(A) 21	 	(B) 22		  (C) 23		 (D) 24		 (E) 25</a:t>
            </a:r>
          </a:p>
        </p:txBody>
      </p:sp>
      <p:pic>
        <p:nvPicPr>
          <p:cNvPr id="27656" name="Picture 2"/>
          <p:cNvPicPr>
            <a:picLocks noChangeAspect="1" noChangeArrowheads="1"/>
          </p:cNvPicPr>
          <p:nvPr/>
        </p:nvPicPr>
        <p:blipFill>
          <a:blip r:embed="rId4"/>
          <a:srcRect l="21599" t="38159" r="60851" b="40240"/>
          <a:stretch>
            <a:fillRect/>
          </a:stretch>
        </p:blipFill>
        <p:spPr bwMode="auto">
          <a:xfrm>
            <a:off x="2836863" y="1268413"/>
            <a:ext cx="25273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1124744"/>
            <a:ext cx="8784976" cy="507831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solidFill>
                  <a:schemeClr val="bg1"/>
                </a:solidFill>
              </a:rPr>
              <a:t>1)</a:t>
            </a:r>
            <a:r>
              <a:rPr lang="pt-BR" sz="1200" dirty="0"/>
              <a:t> </a:t>
            </a: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O valor do carro zero é R$50000 e percebe-se que este carro desvaloriza R$5000,00 a cada ano. Ou seja, após um ano de uso o carro valerá R$45000,00.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Podemos escrever a seguinte PA: (50000,45000,40000,35000,30000,25000).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Vale destacar que quando o carro vale R$50000,00 ele é zero, logo não se passou nenhum ano ainda. O carro valerá a metade em 5 anos, portanto menos </a:t>
            </a:r>
            <a:r>
              <a:rPr lang="pt-BR" sz="12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 metade após 5 anos. Logo o gabarito é letra C.</a:t>
            </a:r>
            <a:endParaRPr lang="pt-BR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OUTRO MODO</a:t>
            </a:r>
          </a:p>
          <a:p>
            <a:pPr>
              <a:defRPr/>
            </a:pP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Por função afim.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O Valor (V) do carro de acordo com o tempo(T), em anos, pode ser dado por: V=50000 - 5000T.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Esse valor deverá ser inferior a R$25000,00 logo,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50000 - 5000T &lt; 25000.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- 5000T &lt; -25000..... Multiplicando todos por (-1).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5000 T &gt; 25000.... (observem que o sinal de menor inverteu ao multiplicar por -1).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&gt; 25000/5000.</a:t>
            </a:r>
            <a:br>
              <a:rPr lang="pt-BR" sz="1200" dirty="0">
                <a:latin typeface="Times New Roman" pitchFamily="18" charset="0"/>
                <a:cs typeface="Times New Roman" pitchFamily="18" charset="0"/>
              </a:rPr>
            </a:br>
            <a:r>
              <a:rPr lang="pt-BR" sz="1200" dirty="0">
                <a:latin typeface="Times New Roman" pitchFamily="18" charset="0"/>
                <a:cs typeface="Times New Roman" pitchFamily="18" charset="0"/>
              </a:rPr>
              <a:t>T &gt; 5 anos</a:t>
            </a:r>
            <a:endParaRPr lang="pt-BR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pt-BR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pt-BR" sz="1200" dirty="0"/>
              <a:t> Essa questão se resolve simplesmente escrevendo uma PA de razão -7. Uma vez que a variação do dia 10 para o dia 11 é de -7 pontos.</a:t>
            </a:r>
            <a:br>
              <a:rPr lang="pt-BR" sz="1200" dirty="0"/>
            </a:br>
            <a:r>
              <a:rPr lang="pt-BR" sz="1200" dirty="0"/>
              <a:t>(277,270,263,256,249,242,235,228,221,214,207,200,193)</a:t>
            </a:r>
            <a:br>
              <a:rPr lang="pt-BR" sz="1200" dirty="0"/>
            </a:br>
            <a:r>
              <a:rPr lang="pt-BR" sz="1200" dirty="0"/>
              <a:t>Ou seja uma PA de 13 termos, iniciando no dia 11/01 e terminando no dia 23/01.</a:t>
            </a:r>
            <a:br>
              <a:rPr lang="pt-BR" sz="1200" dirty="0"/>
            </a:br>
            <a:r>
              <a:rPr lang="pt-BR" sz="1200" dirty="0"/>
              <a:t>Portanto o gabarito é letra C.</a:t>
            </a:r>
            <a:br>
              <a:rPr lang="pt-BR" sz="1200" dirty="0"/>
            </a:br>
            <a:r>
              <a:rPr lang="pt-BR" sz="1200" dirty="0"/>
              <a:t>Poderíamos aplicar na fórmula do termo geral: </a:t>
            </a:r>
            <a:r>
              <a:rPr lang="pt-BR" sz="1200" dirty="0" err="1"/>
              <a:t>an</a:t>
            </a:r>
            <a:r>
              <a:rPr lang="pt-BR" sz="1200" dirty="0"/>
              <a:t> = a1 + (n – 1). r</a:t>
            </a:r>
            <a:br>
              <a:rPr lang="pt-BR" sz="1200" dirty="0"/>
            </a:br>
            <a:r>
              <a:rPr lang="pt-BR" sz="1200" dirty="0"/>
              <a:t>277 + (n - 1)(-7) &lt; 200.</a:t>
            </a:r>
            <a:br>
              <a:rPr lang="pt-BR" sz="1200" dirty="0"/>
            </a:br>
            <a:r>
              <a:rPr lang="pt-BR" sz="1200" dirty="0"/>
              <a:t>(n - 1)(-7) &lt; 200 - 277.</a:t>
            </a:r>
            <a:br>
              <a:rPr lang="pt-BR" sz="1200" dirty="0"/>
            </a:br>
            <a:r>
              <a:rPr lang="pt-BR" sz="1200" dirty="0"/>
              <a:t>(n - 1)(-7) &lt; -77.</a:t>
            </a:r>
            <a:br>
              <a:rPr lang="pt-BR" sz="1200" dirty="0"/>
            </a:br>
            <a:r>
              <a:rPr lang="pt-BR" sz="1200" dirty="0"/>
              <a:t>n - 1 &lt; (-77) / (-7).</a:t>
            </a:r>
            <a:br>
              <a:rPr lang="pt-BR" sz="1200" dirty="0"/>
            </a:br>
            <a:r>
              <a:rPr lang="pt-BR" sz="1200" dirty="0"/>
              <a:t>n-1 &lt; 11.</a:t>
            </a:r>
            <a:br>
              <a:rPr lang="pt-BR" sz="1200" dirty="0"/>
            </a:br>
            <a:r>
              <a:rPr lang="pt-BR" sz="1200" dirty="0"/>
              <a:t>n &gt; 12, Portanto n=13 termos. Contando o dia 11 como primeiro termo, o 13º termos será dia 23/01</a:t>
            </a:r>
            <a:endParaRPr lang="pt-BR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9512" y="692696"/>
            <a:ext cx="4176464" cy="43088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200" dirty="0">
                <a:solidFill>
                  <a:schemeClr val="bg1"/>
                </a:solidFill>
              </a:rPr>
              <a:t>Gabarito : 1ª e 2ª questões letra C.</a:t>
            </a:r>
          </a:p>
        </p:txBody>
      </p:sp>
    </p:spTree>
  </p:cSld>
  <p:clrMapOvr>
    <a:masterClrMapping/>
  </p:clrMapOvr>
  <p:transition>
    <p:comb dir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836712"/>
            <a:ext cx="8712968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bg1"/>
                </a:solidFill>
              </a:rPr>
              <a:t>	INDICAÇÃO DE ATIVIDADES DE ALGUNS LIVROS DIDÁTICOS COM SUAS RESPECTIVAS PÁGINAS PARA AMPLIAR SEUS CONHECIMENTOS A CERCA DAS RELAÇÕES DA FUNÇÃO AFIM E A PROGRESSÃO ARITMÉTICA.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9512" y="2636912"/>
            <a:ext cx="8640960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bg1"/>
                </a:solidFill>
              </a:rPr>
              <a:t>Souza, </a:t>
            </a:r>
            <a:r>
              <a:rPr lang="pt-BR" sz="2800" dirty="0" err="1">
                <a:solidFill>
                  <a:schemeClr val="bg1"/>
                </a:solidFill>
              </a:rPr>
              <a:t>Joamir</a:t>
            </a:r>
            <a:r>
              <a:rPr lang="pt-BR" sz="2800" dirty="0">
                <a:solidFill>
                  <a:schemeClr val="bg1"/>
                </a:solidFill>
              </a:rPr>
              <a:t> Roberto de, Novo Olhar: matemática: 1º ano Ensino Médio, 2ª </a:t>
            </a:r>
            <a:r>
              <a:rPr lang="pt-BR" sz="2800" dirty="0" err="1">
                <a:solidFill>
                  <a:schemeClr val="bg1"/>
                </a:solidFill>
              </a:rPr>
              <a:t>ed</a:t>
            </a:r>
            <a:r>
              <a:rPr lang="pt-BR" sz="2800" dirty="0">
                <a:solidFill>
                  <a:schemeClr val="bg1"/>
                </a:solidFill>
              </a:rPr>
              <a:t>, São Paulo: FTD, 2013. Página 230. Exercício 52 ao 55.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4276253"/>
            <a:ext cx="8640960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bg1"/>
                </a:solidFill>
              </a:rPr>
              <a:t>Matemática: ciência, linguagem e tecnologia, 1º ano Ensino Médio, Jackson Ribeiro,São Paulo: </a:t>
            </a:r>
            <a:r>
              <a:rPr lang="pt-BR" sz="2800" dirty="0" err="1">
                <a:solidFill>
                  <a:schemeClr val="bg1"/>
                </a:solidFill>
              </a:rPr>
              <a:t>Scipione</a:t>
            </a:r>
            <a:r>
              <a:rPr lang="pt-BR" sz="2800" dirty="0">
                <a:solidFill>
                  <a:schemeClr val="bg1"/>
                </a:solidFill>
              </a:rPr>
              <a:t>, 2010. Páginas 271 e 272. Exercício 57 ao 62.</a:t>
            </a:r>
          </a:p>
        </p:txBody>
      </p:sp>
    </p:spTree>
  </p:cSld>
  <p:clrMapOvr>
    <a:masterClrMapping/>
  </p:clrMapOvr>
  <p:transition>
    <p:newsflash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0825" y="836712"/>
            <a:ext cx="8642350" cy="7080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/>
              <a:t>BIBLIOGRAFIA</a:t>
            </a:r>
            <a:endParaRPr lang="pt-BR" sz="4000" b="1" i="1" dirty="0"/>
          </a:p>
        </p:txBody>
      </p:sp>
      <p:sp>
        <p:nvSpPr>
          <p:cNvPr id="5" name="CaixaDeTexto 6"/>
          <p:cNvSpPr txBox="1">
            <a:spLocks noChangeArrowheads="1"/>
          </p:cNvSpPr>
          <p:nvPr/>
        </p:nvSpPr>
        <p:spPr bwMode="auto">
          <a:xfrm>
            <a:off x="250825" y="1557338"/>
            <a:ext cx="8569325" cy="45386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Behrens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Marilda Aparecida, O paradigma emergente e a prática pedagógica, 4ª edição, Petrópolis-RJ, Vozes, 2010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-Base Curricular Comum para as Redes Públicas de Ensino de Pernambuco:matemática / Secretaria de Educação. - Recife : SE. 2008.</a:t>
            </a:r>
            <a:endParaRPr lang="pt-BR" sz="17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-Parâmetros para a Educação Básica de Pernambuco, 2012.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-Parâmetros curriculares nacionais: Matemática, Ensino Médio – Brasília : MEC.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-Ribeiro, Jackson, Matemática: ciência, linguagem e tecnologia, 1,Ensino Médio,São Paulo, 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Scipione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2010.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-Souza, 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Joamir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Roberto de, Novo Olhar Matemática,  vol. 1,1 ed.,São Paulo, FTD, 2010.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-Paiva Manoel, Matemática, volume único, 1ª edição, São Paulo, Moderna, 2005.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-www.somatematica.com.br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-http://tvescola.mec.gov.br/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-www.brasilescola.com/matematica/tipo-matrizes.htm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www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matematicoteca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.blogspot.com.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/2011/08/</a:t>
            </a:r>
            <a:r>
              <a:rPr lang="pt-BR" sz="17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tipos-de</a:t>
            </a:r>
            <a:r>
              <a:rPr lang="pt-BR" sz="1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-matrizes.html</a:t>
            </a:r>
          </a:p>
          <a:p>
            <a:pPr algn="just">
              <a:lnSpc>
                <a:spcPct val="115000"/>
              </a:lnSpc>
              <a:defRPr/>
            </a:pPr>
            <a:r>
              <a:rPr lang="pt-BR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-http://soumaisenem.com.br/matematica/conhecimentos-algebricos/relacao-entre-pa-e-funcao-afim</a:t>
            </a:r>
          </a:p>
        </p:txBody>
      </p:sp>
    </p:spTree>
  </p:cSld>
  <p:clrMapOvr>
    <a:masterClrMapping/>
  </p:clrMapOvr>
  <p:transition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6238" y="4868863"/>
            <a:ext cx="3095625" cy="2159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/>
                </a:solidFill>
              </a:rPr>
              <a:t>https://pixabay.com/pt/urso-animal-bonito-macac%C3%A3o-150424</a:t>
            </a:r>
            <a:r>
              <a:rPr lang="pt-BR" sz="800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4101" name="Picture 5" descr="C:\Documents and Settings\Pepe\Desktop\Ursinh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8038" y="1989138"/>
            <a:ext cx="1944687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3347864" y="1052736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OLÁ PESSOAL!!!!!!!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772816"/>
            <a:ext cx="252028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QUERIA LHES PROPOR UM DESAFIO!!!!!!!!!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2924944"/>
            <a:ext cx="252028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VOCÊS SÃO BONS OBSERVADORES?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221088"/>
            <a:ext cx="252028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 DESAFIO É O SEGUINTE: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940152" y="980728"/>
            <a:ext cx="2520280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VOU LHES MOSTRAR ALGUMAS CONJUNTOS QUE POSSUEM UMAS CARACTERÍSTICAS ESPECIAIS.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940152" y="2924944"/>
            <a:ext cx="2520280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VOCÊS SÃO CAPAZES DE DESCOBRIR QUE CARACTERÍSTICAS SÃO ESSAS?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940152" y="4437112"/>
            <a:ext cx="252028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ENTÃO VAMOS INICIAR O DESAFIO!!!!!!!!!!</a:t>
            </a:r>
          </a:p>
        </p:txBody>
      </p:sp>
    </p:spTree>
  </p:cSld>
  <p:clrMapOvr>
    <a:masterClrMapping/>
  </p:clrMapOvr>
  <p:transition>
    <p:wipe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764704"/>
            <a:ext cx="223224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OBSERVEM: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1484784"/>
            <a:ext cx="5184576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(janeiro, fevereiro, março, ..., dezembro)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508104" y="692696"/>
            <a:ext cx="3600400" cy="39703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/>
              <a:t>Quando determinados elementos de um conjunto são dispostos em certa ordem seguindo um padrão, dizemos que esses elemento formam uma SEQUÊNCIA ou SUCESSSÃO.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2196153"/>
            <a:ext cx="496855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(30, 32, 34, 36,..., 56, 58, 60)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512" y="2996952"/>
            <a:ext cx="4536504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(0, 5, 10, 15, 20, 25, 30,...)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504" y="3933056"/>
            <a:ext cx="5328592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PERCEBERAM ALGO ESPECIAL?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79512" y="4725144"/>
            <a:ext cx="8280920" cy="5539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dirty="0">
                <a:solidFill>
                  <a:schemeClr val="bg1"/>
                </a:solidFill>
              </a:rPr>
              <a:t>HÁ ALGUMA ORDEM OU SEGUIMENTO DE PADRÃO?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1520" y="5445224"/>
            <a:ext cx="2952328" cy="5539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000" dirty="0">
                <a:solidFill>
                  <a:schemeClr val="tx1"/>
                </a:solidFill>
              </a:rPr>
              <a:t>PARABÉNS!!!!!!!!</a:t>
            </a:r>
          </a:p>
        </p:txBody>
      </p:sp>
    </p:spTree>
  </p:cSld>
  <p:clrMapOvr>
    <a:masterClrMapping/>
  </p:clrMapOvr>
  <p:transition>
    <p:wipe dir="r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950" y="692150"/>
            <a:ext cx="8785225" cy="83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Em geral, representamos os termos da sequência por uma letra e um índice, que indicam a posição ou a ordem do termo: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7544" y="1628800"/>
            <a:ext cx="2304256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a</a:t>
            </a:r>
            <a:r>
              <a:rPr lang="pt-BR" sz="1600" dirty="0"/>
              <a:t>1</a:t>
            </a:r>
            <a:r>
              <a:rPr lang="pt-BR" sz="3200" dirty="0"/>
              <a:t>= 1º termo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75856" y="1628800"/>
            <a:ext cx="2304256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a</a:t>
            </a:r>
            <a:r>
              <a:rPr lang="pt-BR" sz="1600" dirty="0"/>
              <a:t>2</a:t>
            </a:r>
            <a:r>
              <a:rPr lang="pt-BR" sz="3200" dirty="0"/>
              <a:t>= 2º termo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68144" y="1628800"/>
            <a:ext cx="2808312" cy="5847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a</a:t>
            </a:r>
            <a:r>
              <a:rPr lang="pt-BR" sz="1600" dirty="0"/>
              <a:t>3</a:t>
            </a:r>
            <a:r>
              <a:rPr lang="pt-BR" sz="3200" dirty="0"/>
              <a:t>= 3º termo, ...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7950" y="2349500"/>
            <a:ext cx="352742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Quando queremos indicar um termo qualquer da sequência, utilizamos </a:t>
            </a:r>
            <a:r>
              <a:rPr lang="pt-BR" sz="2400" dirty="0" err="1"/>
              <a:t>a</a:t>
            </a:r>
            <a:r>
              <a:rPr lang="pt-BR" sz="1400" dirty="0" err="1"/>
              <a:t>n</a:t>
            </a:r>
            <a:r>
              <a:rPr lang="pt-BR" sz="2400" dirty="0"/>
              <a:t>, também chamado </a:t>
            </a:r>
            <a:r>
              <a:rPr lang="pt-BR" sz="2400" dirty="0" err="1"/>
              <a:t>n-ésimo</a:t>
            </a:r>
            <a:r>
              <a:rPr lang="pt-BR" sz="2400" dirty="0"/>
              <a:t> termo ou termo de ordem n.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7504" y="4869160"/>
            <a:ext cx="3960440" cy="8925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/>
              <a:t>Representamos essa sequência por: </a:t>
            </a:r>
          </a:p>
          <a:p>
            <a:pPr>
              <a:defRPr/>
            </a:pPr>
            <a:r>
              <a:rPr lang="pt-BR" sz="3200" dirty="0"/>
              <a:t>(a</a:t>
            </a:r>
            <a:r>
              <a:rPr lang="pt-BR" sz="1600" dirty="0"/>
              <a:t>1</a:t>
            </a:r>
            <a:r>
              <a:rPr lang="pt-BR" sz="3200" dirty="0"/>
              <a:t>, a</a:t>
            </a:r>
            <a:r>
              <a:rPr lang="pt-BR" sz="1600" dirty="0"/>
              <a:t>2</a:t>
            </a:r>
            <a:r>
              <a:rPr lang="pt-BR" sz="3200" dirty="0"/>
              <a:t>, a</a:t>
            </a:r>
            <a:r>
              <a:rPr lang="pt-BR" sz="1600" dirty="0"/>
              <a:t>3</a:t>
            </a:r>
            <a:r>
              <a:rPr lang="pt-BR" sz="3200" dirty="0"/>
              <a:t>,...,</a:t>
            </a:r>
            <a:r>
              <a:rPr lang="pt-BR" sz="1600" dirty="0"/>
              <a:t> </a:t>
            </a:r>
            <a:r>
              <a:rPr lang="pt-BR" sz="3200" dirty="0" err="1"/>
              <a:t>a</a:t>
            </a:r>
            <a:r>
              <a:rPr lang="pt-BR" sz="1400" dirty="0" err="1"/>
              <a:t>n</a:t>
            </a:r>
            <a:r>
              <a:rPr lang="pt-BR" sz="3200" dirty="0"/>
              <a:t>,...)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779912" y="2348880"/>
            <a:ext cx="5112568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De um modo geral, uma sequência pode ser finita ou infinita.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283968" y="4007966"/>
            <a:ext cx="4536504" cy="107721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/>
              <a:t>Como podemos definir uma sequência?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652120" y="5445224"/>
            <a:ext cx="1944216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VEJAMOS:</a:t>
            </a:r>
            <a:endParaRPr lang="pt-BR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u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9512" y="737409"/>
            <a:ext cx="8856984" cy="13234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Chama-se sequência finita de </a:t>
            </a:r>
            <a:r>
              <a:rPr lang="pt-BR" sz="2400" i="1" dirty="0"/>
              <a:t>n</a:t>
            </a:r>
            <a:r>
              <a:rPr lang="pt-BR" sz="2400" dirty="0"/>
              <a:t> termos uma função </a:t>
            </a:r>
            <a:r>
              <a:rPr lang="pt-BR" sz="2400" i="1" dirty="0"/>
              <a:t>f</a:t>
            </a:r>
            <a:r>
              <a:rPr lang="pt-BR" sz="2400" dirty="0"/>
              <a:t> cujo domínio é N*={1, 2, 3, ..., </a:t>
            </a:r>
            <a:r>
              <a:rPr lang="pt-BR" sz="2400" i="1" dirty="0"/>
              <a:t>n</a:t>
            </a:r>
            <a:r>
              <a:rPr lang="pt-BR" sz="2400" dirty="0"/>
              <a:t>}. A cada </a:t>
            </a:r>
            <a:r>
              <a:rPr lang="pt-BR" sz="2400" i="1" dirty="0"/>
              <a:t>i</a:t>
            </a:r>
            <a:r>
              <a:rPr lang="pt-BR" sz="2400" dirty="0"/>
              <a:t> </a:t>
            </a:r>
            <a:r>
              <a:rPr lang="az-Cyrl-AZ" sz="2400" dirty="0"/>
              <a:t>Є</a:t>
            </a:r>
            <a:r>
              <a:rPr lang="pt-BR" sz="2400" dirty="0"/>
              <a:t> N* está associado a um a</a:t>
            </a:r>
            <a:r>
              <a:rPr lang="pt-BR" sz="1400" b="1" dirty="0"/>
              <a:t>i</a:t>
            </a:r>
            <a:r>
              <a:rPr lang="pt-BR" sz="2400" dirty="0"/>
              <a:t> </a:t>
            </a:r>
            <a:r>
              <a:rPr lang="az-Cyrl-AZ" sz="2400" dirty="0"/>
              <a:t>Є</a:t>
            </a:r>
            <a:r>
              <a:rPr lang="pt-BR" sz="2400" dirty="0"/>
              <a:t> R.</a:t>
            </a:r>
          </a:p>
          <a:p>
            <a:pPr algn="just">
              <a:defRPr/>
            </a:pPr>
            <a:r>
              <a:rPr lang="pt-BR" sz="2400" dirty="0"/>
              <a:t>Em geral, indicamos o conjunto imagem por:   </a:t>
            </a:r>
            <a:r>
              <a:rPr lang="pt-BR" sz="3200" dirty="0"/>
              <a:t>{a</a:t>
            </a:r>
            <a:r>
              <a:rPr lang="pt-BR" sz="1600" dirty="0"/>
              <a:t>1</a:t>
            </a:r>
            <a:r>
              <a:rPr lang="pt-BR" sz="3200" dirty="0"/>
              <a:t>, a</a:t>
            </a:r>
            <a:r>
              <a:rPr lang="pt-BR" sz="1600" dirty="0"/>
              <a:t>2</a:t>
            </a:r>
            <a:r>
              <a:rPr lang="pt-BR" sz="3200" dirty="0"/>
              <a:t>, a</a:t>
            </a:r>
            <a:r>
              <a:rPr lang="pt-BR" sz="1600" dirty="0"/>
              <a:t>3</a:t>
            </a:r>
            <a:r>
              <a:rPr lang="pt-BR" sz="3200" dirty="0"/>
              <a:t>,...,</a:t>
            </a:r>
            <a:r>
              <a:rPr lang="pt-BR" sz="1600" dirty="0"/>
              <a:t> </a:t>
            </a:r>
            <a:r>
              <a:rPr lang="pt-BR" sz="3200" dirty="0" err="1"/>
              <a:t>a</a:t>
            </a:r>
            <a:r>
              <a:rPr lang="pt-BR" sz="1400" dirty="0" err="1"/>
              <a:t>n</a:t>
            </a:r>
            <a:r>
              <a:rPr lang="pt-BR" sz="3200" dirty="0"/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2132856"/>
            <a:ext cx="8856984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Exemplo: Sequência dos múltiplos positivos de 5, maiores que 1 e menores que 36: (5, 10, 15, ... , 30, 35). Nesse caso, a</a:t>
            </a:r>
            <a:r>
              <a:rPr lang="pt-BR" sz="1400" b="1" dirty="0">
                <a:solidFill>
                  <a:schemeClr val="tx1"/>
                </a:solidFill>
              </a:rPr>
              <a:t>1</a:t>
            </a:r>
            <a:r>
              <a:rPr lang="pt-BR" sz="2400" dirty="0">
                <a:solidFill>
                  <a:schemeClr val="tx1"/>
                </a:solidFill>
              </a:rPr>
              <a:t> = 5, a</a:t>
            </a:r>
            <a:r>
              <a:rPr lang="pt-BR" sz="1400" b="1" dirty="0">
                <a:solidFill>
                  <a:schemeClr val="tx1"/>
                </a:solidFill>
              </a:rPr>
              <a:t>2</a:t>
            </a:r>
            <a:r>
              <a:rPr lang="pt-BR" sz="2400" dirty="0">
                <a:solidFill>
                  <a:schemeClr val="tx1"/>
                </a:solidFill>
              </a:rPr>
              <a:t> = 10 e assim por diante.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3401705"/>
            <a:ext cx="8856984" cy="1323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/>
              <a:t>Chama-se sequência infinita de </a:t>
            </a:r>
            <a:r>
              <a:rPr lang="pt-BR" sz="2400" i="1" dirty="0"/>
              <a:t>n</a:t>
            </a:r>
            <a:r>
              <a:rPr lang="pt-BR" sz="2400" dirty="0"/>
              <a:t> termos uma função </a:t>
            </a:r>
            <a:r>
              <a:rPr lang="pt-BR" sz="2400" i="1" dirty="0"/>
              <a:t>f</a:t>
            </a:r>
            <a:r>
              <a:rPr lang="pt-BR" sz="2400" dirty="0"/>
              <a:t> cujo domínio é N*={1, 2, 3, ..., </a:t>
            </a:r>
            <a:r>
              <a:rPr lang="pt-BR" sz="2400" i="1" dirty="0"/>
              <a:t>n</a:t>
            </a:r>
            <a:r>
              <a:rPr lang="pt-BR" sz="2400" dirty="0"/>
              <a:t>,...}. A cada </a:t>
            </a:r>
            <a:r>
              <a:rPr lang="pt-BR" sz="2400" i="1" dirty="0"/>
              <a:t>i</a:t>
            </a:r>
            <a:r>
              <a:rPr lang="pt-BR" sz="2400" dirty="0"/>
              <a:t> </a:t>
            </a:r>
            <a:r>
              <a:rPr lang="az-Cyrl-AZ" sz="2400" dirty="0"/>
              <a:t>Є</a:t>
            </a:r>
            <a:r>
              <a:rPr lang="pt-BR" sz="2400" dirty="0"/>
              <a:t> N* está associado a um ai </a:t>
            </a:r>
            <a:r>
              <a:rPr lang="az-Cyrl-AZ" sz="2400" dirty="0"/>
              <a:t>Є</a:t>
            </a:r>
            <a:r>
              <a:rPr lang="pt-BR" sz="2400" dirty="0"/>
              <a:t> R.</a:t>
            </a:r>
          </a:p>
          <a:p>
            <a:pPr algn="just">
              <a:defRPr/>
            </a:pPr>
            <a:r>
              <a:rPr lang="pt-BR" sz="2400" dirty="0"/>
              <a:t>Em geral, indicamos o conjunto imagem por:   </a:t>
            </a:r>
            <a:r>
              <a:rPr lang="pt-BR" sz="3200" dirty="0"/>
              <a:t>{a</a:t>
            </a:r>
            <a:r>
              <a:rPr lang="pt-BR" sz="1600" dirty="0"/>
              <a:t>1</a:t>
            </a:r>
            <a:r>
              <a:rPr lang="pt-BR" sz="3200" dirty="0"/>
              <a:t>, a</a:t>
            </a:r>
            <a:r>
              <a:rPr lang="pt-BR" sz="1600" dirty="0"/>
              <a:t>2</a:t>
            </a:r>
            <a:r>
              <a:rPr lang="pt-BR" sz="3200" dirty="0"/>
              <a:t>, a</a:t>
            </a:r>
            <a:r>
              <a:rPr lang="pt-BR" sz="1600" dirty="0"/>
              <a:t>3</a:t>
            </a:r>
            <a:r>
              <a:rPr lang="pt-BR" sz="3200" dirty="0"/>
              <a:t>,...,</a:t>
            </a:r>
            <a:r>
              <a:rPr lang="pt-BR" sz="1600" dirty="0"/>
              <a:t> </a:t>
            </a:r>
            <a:r>
              <a:rPr lang="pt-BR" sz="3200" dirty="0" err="1"/>
              <a:t>a</a:t>
            </a:r>
            <a:r>
              <a:rPr lang="pt-BR" sz="1400" dirty="0" err="1"/>
              <a:t>n</a:t>
            </a:r>
            <a:r>
              <a:rPr lang="pt-BR" sz="3200" dirty="0"/>
              <a:t>,...}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512" y="4830251"/>
            <a:ext cx="8856984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solidFill>
                  <a:schemeClr val="tx1"/>
                </a:solidFill>
              </a:rPr>
              <a:t>Exemplo: Sequência dos números pares positivos: (2, 4, 6, 8,...). Nesse caso, a</a:t>
            </a:r>
            <a:r>
              <a:rPr lang="pt-BR" sz="1400" b="1" dirty="0">
                <a:solidFill>
                  <a:schemeClr val="tx1"/>
                </a:solidFill>
              </a:rPr>
              <a:t>1</a:t>
            </a:r>
            <a:r>
              <a:rPr lang="pt-BR" sz="2400" dirty="0">
                <a:solidFill>
                  <a:schemeClr val="tx1"/>
                </a:solidFill>
              </a:rPr>
              <a:t> = 2, a</a:t>
            </a:r>
            <a:r>
              <a:rPr lang="pt-BR" sz="1400" b="1" dirty="0">
                <a:solidFill>
                  <a:schemeClr val="tx1"/>
                </a:solidFill>
              </a:rPr>
              <a:t>2</a:t>
            </a:r>
            <a:r>
              <a:rPr lang="pt-BR" sz="2400" dirty="0">
                <a:solidFill>
                  <a:schemeClr val="tx1"/>
                </a:solidFill>
              </a:rPr>
              <a:t> = 4 e assim por diante.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23728" y="5733256"/>
            <a:ext cx="6264696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VAMOS SEGUINDO COM NOSSO DESAFIO:</a:t>
            </a:r>
          </a:p>
        </p:txBody>
      </p:sp>
    </p:spTree>
  </p:cSld>
  <p:clrMapOvr>
    <a:masterClrMapping/>
  </p:clrMapOvr>
  <p:transition>
    <p:wedge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1600" y="836712"/>
            <a:ext cx="6912768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Observe a sequência: (3, 6, 9, 12, 15, ...)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1620089"/>
            <a:ext cx="4824536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QUAL O PRÓXIMO TERMO?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83568" y="2484185"/>
            <a:ext cx="3816424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COMO VOCÊ SOUBE?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64088" y="1556792"/>
            <a:ext cx="3520008" cy="15696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PARABÉNS!!!!!! ISSO MESMO!!!! É 18.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9512" y="3212976"/>
            <a:ext cx="8784976" cy="10772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BASTA SOMAR 3 A CADA TERMO A PARTIR DO PRIMEIRO!!!!!!! PARABÉNS!!!!!!!!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1520" y="4437112"/>
            <a:ext cx="5904656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OBSERVE PORQUE VOCÊ SOMA 3: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1520" y="5085184"/>
            <a:ext cx="1656184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6 – 3 = 3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5724545"/>
            <a:ext cx="1656184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9 – 6 = 3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51720" y="5085184"/>
            <a:ext cx="1872208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12 – 9 = 3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1720" y="5724545"/>
            <a:ext cx="2016224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15 – 12 = 3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11960" y="5229200"/>
            <a:ext cx="2016224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1600" b="1" dirty="0">
                <a:solidFill>
                  <a:schemeClr val="tx1"/>
                </a:solidFill>
              </a:rPr>
              <a:t>O NÚMERO 3 É A RAZÃO DESSA SEQUÊNCIA EXISTIR 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4708301"/>
            <a:ext cx="2664296" cy="1384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2800" dirty="0">
                <a:solidFill>
                  <a:schemeClr val="tx1"/>
                </a:solidFill>
              </a:rPr>
              <a:t>Portanto, a razão dessa sequência é igual a 3.</a:t>
            </a:r>
          </a:p>
        </p:txBody>
      </p:sp>
    </p:spTree>
  </p:cSld>
  <p:clrMapOvr>
    <a:masterClrMapping/>
  </p:clrMapOvr>
  <p:transition>
    <p:pull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voltag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7504" y="764704"/>
            <a:ext cx="8856984" cy="156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Assim, cada termo, depois do primeiro, pode ser obtido adicionando a razão ao termo anterior: a sequência segue progredindo aritmeticamente.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7504" y="2564904"/>
            <a:ext cx="2520280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Por isso essa sequência é denominada PROGRESSÃO ARITMÉTICA.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71800" y="2420888"/>
            <a:ext cx="6192688" cy="35394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tx1"/>
                </a:solidFill>
              </a:rPr>
              <a:t>PROGRESSÃO ARITMÉTICA(PA) é uma sequência numérica em que a diferença entre um termo, a partir do 2º, e o termo antecedente é uma constante. Essa constante é chamada de razão da PA e é representada pela letra </a:t>
            </a:r>
            <a:r>
              <a:rPr lang="pt-BR" sz="3200" dirty="0" err="1">
                <a:solidFill>
                  <a:schemeClr val="tx1"/>
                </a:solidFill>
              </a:rPr>
              <a:t>r.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heel spokes="8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aixaDeTexto 6"/>
          <p:cNvSpPr txBox="1">
            <a:spLocks noChangeArrowheads="1"/>
          </p:cNvSpPr>
          <p:nvPr/>
        </p:nvSpPr>
        <p:spPr bwMode="auto">
          <a:xfrm>
            <a:off x="320675" y="77788"/>
            <a:ext cx="50434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b="1">
                <a:solidFill>
                  <a:schemeClr val="bg1"/>
                </a:solidFill>
              </a:rPr>
              <a:t>MATEMÁTICA, 1º Ensino Médio, </a:t>
            </a:r>
          </a:p>
          <a:p>
            <a:r>
              <a:rPr lang="pt-BR" altLang="pt-BR" b="1">
                <a:solidFill>
                  <a:schemeClr val="bg1"/>
                </a:solidFill>
              </a:rPr>
              <a:t>Relações da função afim e a Progressão Aritmética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87624" y="764704"/>
            <a:ext cx="6408712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Função Afim e Progressão Aritmética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1484784"/>
            <a:ext cx="396044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pt-BR" sz="3200" dirty="0">
                <a:solidFill>
                  <a:schemeClr val="bg1"/>
                </a:solidFill>
              </a:rPr>
              <a:t>Acabamos de ver que: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83968" y="1412776"/>
            <a:ext cx="4752528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  <a:defRPr/>
            </a:pPr>
            <a:r>
              <a:rPr lang="pt-BR" sz="3200" dirty="0">
                <a:solidFill>
                  <a:schemeClr val="tx1"/>
                </a:solidFill>
              </a:rPr>
              <a:t>as sequências numéricas são funções de domínio N* e contradomínio R.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512" y="2132856"/>
            <a:ext cx="3960440" cy="37856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  <a:defRPr/>
            </a:pPr>
            <a:r>
              <a:rPr lang="pt-BR" sz="3000" dirty="0">
                <a:solidFill>
                  <a:schemeClr val="bg1"/>
                </a:solidFill>
              </a:rPr>
              <a:t>as progressões aritméticas são  sequências numéricas nas quais a diferença entre um termo, a partir do 2º, e seu antecessor é uma constante, denominada razão.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84663" y="3141663"/>
            <a:ext cx="4751387" cy="30464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3200" dirty="0">
                <a:solidFill>
                  <a:schemeClr val="tx1"/>
                </a:solidFill>
              </a:rPr>
              <a:t>VEJAMOS AGORA UMA CURIOSIDADE INTERESSANTÍSSIMA ENVOLVENDO  A FUNÇÃO AFIM E A PROGRESSÃO ARITMÉTICA (P.A):</a:t>
            </a:r>
          </a:p>
        </p:txBody>
      </p:sp>
    </p:spTree>
  </p:cSld>
  <p:clrMapOvr>
    <a:masterClrMapping/>
  </p:clrMapOvr>
  <p:transition>
    <p:plus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3823</Words>
  <Application>Microsoft Office PowerPoint</Application>
  <PresentationFormat>Apresentação na tela (4:3)</PresentationFormat>
  <Paragraphs>439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Calibri</vt:lpstr>
      <vt:lpstr>Arial</vt:lpstr>
      <vt:lpstr>Wingdings</vt:lpstr>
      <vt:lpstr>Times New Roman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144</cp:revision>
  <dcterms:created xsi:type="dcterms:W3CDTF">2015-04-17T18:03:36Z</dcterms:created>
  <dcterms:modified xsi:type="dcterms:W3CDTF">2015-10-06T14:27:47Z</dcterms:modified>
</cp:coreProperties>
</file>