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58" r:id="rId4"/>
    <p:sldId id="259" r:id="rId5"/>
    <p:sldId id="260" r:id="rId6"/>
    <p:sldId id="265" r:id="rId7"/>
    <p:sldId id="262" r:id="rId8"/>
    <p:sldId id="263" r:id="rId9"/>
    <p:sldId id="266" r:id="rId10"/>
    <p:sldId id="261" r:id="rId11"/>
    <p:sldId id="264" r:id="rId12"/>
    <p:sldId id="273" r:id="rId13"/>
    <p:sldId id="267" r:id="rId14"/>
    <p:sldId id="274" r:id="rId15"/>
    <p:sldId id="268" r:id="rId16"/>
    <p:sldId id="275" r:id="rId17"/>
    <p:sldId id="276" r:id="rId18"/>
    <p:sldId id="277" r:id="rId19"/>
    <p:sldId id="278" r:id="rId20"/>
    <p:sldId id="269" r:id="rId21"/>
    <p:sldId id="270" r:id="rId22"/>
    <p:sldId id="271" r:id="rId23"/>
    <p:sldId id="272" r:id="rId24"/>
    <p:sldId id="279" r:id="rId25"/>
    <p:sldId id="280" r:id="rId26"/>
    <p:sldId id="281" r:id="rId27"/>
    <p:sldId id="283" r:id="rId28"/>
    <p:sldId id="282" r:id="rId29"/>
    <p:sldId id="286" r:id="rId30"/>
    <p:sldId id="287" r:id="rId31"/>
    <p:sldId id="288" r:id="rId32"/>
    <p:sldId id="289" r:id="rId33"/>
    <p:sldId id="291" r:id="rId34"/>
    <p:sldId id="292" r:id="rId35"/>
    <p:sldId id="295" r:id="rId36"/>
    <p:sldId id="293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0000CC"/>
    <a:srgbClr val="000000"/>
    <a:srgbClr val="00FF00"/>
    <a:srgbClr val="00FFFF"/>
    <a:srgbClr val="FF9933"/>
    <a:srgbClr val="CC9900"/>
    <a:srgbClr val="1027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F69D3A-CFB1-4457-8576-1105487DB992}" type="datetimeFigureOut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D21A9E5-3EB7-4C61-9081-636335846D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9A4B68-55B4-4937-B604-FD2A5A14443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FADA57-DD41-4A1B-9917-C1848A5EFD2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5EAFEF-4D50-49F9-9684-11D2955419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36A7EA-9E61-4AE5-98B6-0D4BE1DDEA4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841113-2182-49C0-9143-994E7078BCA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333E2D-F782-455E-A122-190B3DAC60C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14B34A-1D99-4384-88CA-2201D9576EE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74D556-A0DD-40D6-B9FA-14D5D24B890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874119-50A2-4EEF-AF2B-7949EA45AF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B11CBC-77CA-4C59-9FF0-45FF7042722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8BAA36-0E0A-4161-BCB2-11BFD82F66E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70B33C-3525-42A7-B81F-C351A0F4FAA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6BFCB-0CC8-43AD-86F0-73BA729DF73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CFF233-36BF-4D17-836B-901F687D19E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400378-2BC6-45B3-AAE2-171F15E117E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0C3404-7040-4037-A535-A4BB5A0B0BE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7953AD-400B-46F9-B1D6-63CAD360B30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F0DB7B-6BC3-460D-8BC5-30C055D9B52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2F0C7-FB5C-4EFD-A809-D10B650E12A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00A212-D475-45C0-8F94-4C398A86334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7A396E-41FA-4E27-9C1A-91D4BCA5F94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81C97A-41D2-4FDA-85FC-32F49DED542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C5E0FC-8BDE-4DC3-8ECF-C70704A5E7E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6CC462-D69F-4D2F-A218-862A8B0DAC1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F94FFE-873C-4565-93D3-0F430CD8BC0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15DF67-F658-4775-9E29-1CBC53C6FCA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F5BA71-9D1B-42A0-897A-AE1991EF938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F768C9-F322-4B59-8A44-D63EF07D3AF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7ED3F7-9637-4468-9A95-8676A637B26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7A1BC0-4DC4-4E53-A61E-CA7726CC8DB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FE5564-9AC4-4D4E-ADAC-1A877D7CD97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28C74F-979D-4B80-852E-0C2E6434B88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27C769-D62E-4205-AF55-A7D371D5238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1FDBC0-9552-4875-8026-2497A71B1DF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25BC06-F09B-4457-A867-F802627969F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48C92-CF1E-4CA8-A896-C6D89985472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AB40F-E5B6-42BC-8279-25218CAF56B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054194-999B-4CE9-A61E-F5203C34FE8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66B8B9-4BA9-434B-8DDE-FFD04866F69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D0FABC-243F-4482-A18A-8774FC5C0CD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3FB59-1582-4F13-AA52-9FAC1921236F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2718B-CD64-40BD-9AF7-DDBADBCE46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30694-5AB4-4A56-BC21-67733F9710B2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5CAC4-21D4-4D77-97ED-D64D2ADED9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AC9B-9077-405A-9BE0-B00265DD8873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74BD7-7A4C-41EC-B6D0-B7C3753B8B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4175A-0AF8-42CE-B62A-7B7CB0BD2F06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E9F28-BF1D-449F-8BE2-48AFA553E7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13D90-D341-4665-B32D-4A33461C8D7D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FD2B-1AE9-4E2F-BB4C-0E65082E6E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A7B05-9CF8-413B-A0AF-3A3253EEBC31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6932B-0354-4C78-A6B5-8060DF24A8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EA49-F7B3-43B6-A835-E9ACD81AE198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ABB80-C47D-4CB5-855E-D537AB3352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FF183-61DF-4F31-A8CE-55EA13C2569D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7F7C3-6455-4EA5-923E-3AC0DAA468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64C9F-BBCD-455C-8DE4-48FC531BF29B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2D38-3C6A-4637-A851-AF8104A85B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57FA9-F9B0-4677-93A6-5A64EFD62DE9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3D16E-5069-49B5-A67F-4D388EABB4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62D84-919E-4745-899B-0CDB31EF8F5D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F1737-EED5-41F8-8648-4DCF40E297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462F1-CF5F-402B-AE62-9D18D7BF5684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2662A-A288-4418-B070-EB6F9C2F6F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E07F8-947B-4E10-B343-9E632AFBA5AD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DDF8A-9F2E-489D-94A9-920D335E63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6BEB2-4A8F-449C-965A-0E62A2CF6DBD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CB3A3-BA2D-46F5-95C7-5CEFCA36DE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2F7F1-3CF6-41AE-B832-D5D6E1687CA2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70EAB-5C0B-4951-AE96-BCFFC67303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C5484-9F08-4D24-A304-4001B486C3A0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DD03D-CA22-4B46-95A9-5913A7C68D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DE2E7-2382-4D4F-9611-B429305FABD6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A5D66-E181-40C0-BF7D-E52583ABFD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20C5B-AE5B-4EB2-BAE6-EC64A95F2F56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A6848-1024-43F3-BCE1-7462FE58BD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72AF-8BF8-4607-9F93-6E2A28024B3A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3C192-6772-47BA-9F5A-C4BF9F8DAF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2C037-57E2-4CCC-83B8-8784084D267E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6BBD-387F-4E91-A3D8-983AE217CD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96E56-3610-447A-A49B-D30B626CBDAD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C4E99-2ECE-4F08-AAC1-E8BCC812B1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B34F8-0980-420F-B24B-5ABE64D24619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FB33A-7895-4D2C-8F54-C0450863D3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59AA46-856E-4FDC-AC7D-A2B89150E25D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643490-D6BA-476B-9855-33A4CDB745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2055" name="Imagem 6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E4F002-6FF6-468F-9C41-76998297A0E2}" type="datetime1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F11468-2ECC-4818-B47B-3533F77FC1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GMy5z3nhVe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0" y="4221163"/>
            <a:ext cx="9144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2000">
              <a:solidFill>
                <a:srgbClr val="102766"/>
              </a:solidFill>
              <a:latin typeface="Calibri" pitchFamily="34" charset="0"/>
            </a:endParaRPr>
          </a:p>
          <a:p>
            <a:pPr algn="ctr"/>
            <a:r>
              <a:rPr lang="pt-BR" sz="3600" b="1">
                <a:solidFill>
                  <a:srgbClr val="102766"/>
                </a:solidFill>
                <a:latin typeface="Calibri" pitchFamily="34" charset="0"/>
              </a:rPr>
              <a:t> MATEMÁTICA E SUAS TECNOLOGIAS - Matemática</a:t>
            </a:r>
          </a:p>
          <a:p>
            <a:pPr algn="ctr"/>
            <a:r>
              <a:rPr lang="pt-BR" sz="2000">
                <a:solidFill>
                  <a:srgbClr val="102766"/>
                </a:solidFill>
                <a:latin typeface="Calibri" pitchFamily="34" charset="0"/>
              </a:rPr>
              <a:t>Ensino Médio, 1ª Série</a:t>
            </a:r>
          </a:p>
          <a:p>
            <a:pPr algn="ctr"/>
            <a:r>
              <a:rPr lang="pt-BR" sz="3200" b="1">
                <a:solidFill>
                  <a:srgbClr val="102766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F6618-DAA8-4E10-98A3-B48632F2F6F7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13315" name="CaixaDeTexto 4"/>
          <p:cNvSpPr txBox="1">
            <a:spLocks noChangeArrowheads="1"/>
          </p:cNvSpPr>
          <p:nvPr/>
        </p:nvSpPr>
        <p:spPr bwMode="auto">
          <a:xfrm>
            <a:off x="4948238" y="2770188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3316" name="CaixaDeTexto 5"/>
          <p:cNvSpPr txBox="1">
            <a:spLocks noChangeArrowheads="1"/>
          </p:cNvSpPr>
          <p:nvPr/>
        </p:nvSpPr>
        <p:spPr bwMode="auto">
          <a:xfrm>
            <a:off x="4891088" y="4699000"/>
            <a:ext cx="4397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13317" name="CaixaDeTexto 6"/>
          <p:cNvSpPr txBox="1">
            <a:spLocks noChangeArrowheads="1"/>
          </p:cNvSpPr>
          <p:nvPr/>
        </p:nvSpPr>
        <p:spPr bwMode="auto">
          <a:xfrm>
            <a:off x="8253413" y="4652963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3318" name="CaixaDeTexto 7"/>
          <p:cNvSpPr txBox="1">
            <a:spLocks noChangeArrowheads="1"/>
          </p:cNvSpPr>
          <p:nvPr/>
        </p:nvSpPr>
        <p:spPr bwMode="auto">
          <a:xfrm>
            <a:off x="4870450" y="3722688"/>
            <a:ext cx="4397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m</a:t>
            </a:r>
          </a:p>
        </p:txBody>
      </p:sp>
      <p:sp>
        <p:nvSpPr>
          <p:cNvPr id="13319" name="CaixaDeTexto 8"/>
          <p:cNvSpPr txBox="1">
            <a:spLocks noChangeArrowheads="1"/>
          </p:cNvSpPr>
          <p:nvPr/>
        </p:nvSpPr>
        <p:spPr bwMode="auto">
          <a:xfrm>
            <a:off x="6443663" y="4870450"/>
            <a:ext cx="4413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13320" name="CaixaDeTexto 13"/>
          <p:cNvSpPr txBox="1">
            <a:spLocks noChangeArrowheads="1"/>
          </p:cNvSpPr>
          <p:nvPr/>
        </p:nvSpPr>
        <p:spPr bwMode="auto">
          <a:xfrm>
            <a:off x="6588125" y="3543300"/>
            <a:ext cx="439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13321" name="CaixaDeTexto 10"/>
          <p:cNvSpPr txBox="1">
            <a:spLocks noChangeArrowheads="1"/>
          </p:cNvSpPr>
          <p:nvPr/>
        </p:nvSpPr>
        <p:spPr bwMode="auto">
          <a:xfrm>
            <a:off x="406400" y="4649788"/>
            <a:ext cx="4397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3322" name="CaixaDeTexto 11"/>
          <p:cNvSpPr txBox="1">
            <a:spLocks noChangeArrowheads="1"/>
          </p:cNvSpPr>
          <p:nvPr/>
        </p:nvSpPr>
        <p:spPr bwMode="auto">
          <a:xfrm>
            <a:off x="403225" y="2349500"/>
            <a:ext cx="4397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3323" name="CaixaDeTexto 12"/>
          <p:cNvSpPr txBox="1">
            <a:spLocks noChangeArrowheads="1"/>
          </p:cNvSpPr>
          <p:nvPr/>
        </p:nvSpPr>
        <p:spPr bwMode="auto">
          <a:xfrm>
            <a:off x="4418013" y="4578350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13324" name="CaixaDeTexto 14"/>
          <p:cNvSpPr txBox="1">
            <a:spLocks noChangeArrowheads="1"/>
          </p:cNvSpPr>
          <p:nvPr/>
        </p:nvSpPr>
        <p:spPr bwMode="auto">
          <a:xfrm>
            <a:off x="2185988" y="4722813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3325" name="CaixaDeTexto 15"/>
          <p:cNvSpPr txBox="1">
            <a:spLocks noChangeArrowheads="1"/>
          </p:cNvSpPr>
          <p:nvPr/>
        </p:nvSpPr>
        <p:spPr bwMode="auto">
          <a:xfrm>
            <a:off x="2185988" y="3209925"/>
            <a:ext cx="43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3326" name="CaixaDeTexto 16"/>
          <p:cNvSpPr txBox="1">
            <a:spLocks noChangeArrowheads="1"/>
          </p:cNvSpPr>
          <p:nvPr/>
        </p:nvSpPr>
        <p:spPr bwMode="auto">
          <a:xfrm>
            <a:off x="312738" y="3497263"/>
            <a:ext cx="439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43438" y="1196975"/>
            <a:ext cx="12239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 ABH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730875" y="1181100"/>
            <a:ext cx="50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~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021388" y="1196975"/>
            <a:ext cx="12239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 ACH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092950" y="1196975"/>
            <a:ext cx="50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~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434263" y="1181100"/>
            <a:ext cx="12239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 ABC 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755650" y="1238250"/>
            <a:ext cx="3887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Como já vimos, é verdade que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755650" y="1844675"/>
            <a:ext cx="561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Vamos analisar a semelhança entre ABC e ABH.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395288" y="5373688"/>
            <a:ext cx="84248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Essa semelhança garante também a proporcionalidade entre seus lados. Sendo assim, observem as relações que podemos estabelecer entre eles.</a:t>
            </a:r>
          </a:p>
        </p:txBody>
      </p:sp>
      <p:sp>
        <p:nvSpPr>
          <p:cNvPr id="28" name="Espaço Reservado para Número de Slid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D3FC9-F350-415B-BCAA-8DC87978DD83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31" name="Triângulo retângulo 30"/>
          <p:cNvSpPr/>
          <p:nvPr/>
        </p:nvSpPr>
        <p:spPr>
          <a:xfrm>
            <a:off x="684213" y="2708275"/>
            <a:ext cx="3455987" cy="1963738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Forma livre 31"/>
          <p:cNvSpPr/>
          <p:nvPr/>
        </p:nvSpPr>
        <p:spPr>
          <a:xfrm>
            <a:off x="3692525" y="4451350"/>
            <a:ext cx="80963" cy="241300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688975" y="2865438"/>
            <a:ext cx="284163" cy="198437"/>
          </a:xfrm>
          <a:custGeom>
            <a:avLst/>
            <a:gdLst>
              <a:gd name="connsiteX0" fmla="*/ 0 w 231493"/>
              <a:gd name="connsiteY0" fmla="*/ 138896 h 162045"/>
              <a:gd name="connsiteX1" fmla="*/ 138896 w 231493"/>
              <a:gd name="connsiteY1" fmla="*/ 138896 h 162045"/>
              <a:gd name="connsiteX2" fmla="*/ 231493 w 231493"/>
              <a:gd name="connsiteY2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" h="162045">
                <a:moveTo>
                  <a:pt x="0" y="138896"/>
                </a:moveTo>
                <a:cubicBezTo>
                  <a:pt x="50157" y="150470"/>
                  <a:pt x="100314" y="162045"/>
                  <a:pt x="138896" y="138896"/>
                </a:cubicBezTo>
                <a:cubicBezTo>
                  <a:pt x="177478" y="115747"/>
                  <a:pt x="217989" y="27008"/>
                  <a:pt x="231493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Triângulo retângulo 41"/>
          <p:cNvSpPr/>
          <p:nvPr/>
        </p:nvSpPr>
        <p:spPr>
          <a:xfrm rot="5400000" flipH="1">
            <a:off x="5853906" y="2534445"/>
            <a:ext cx="1495425" cy="2709862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Retângulo 42"/>
          <p:cNvSpPr/>
          <p:nvPr/>
        </p:nvSpPr>
        <p:spPr>
          <a:xfrm rot="5400000">
            <a:off x="5266532" y="4437856"/>
            <a:ext cx="166688" cy="212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4" name="Forma livre 43"/>
          <p:cNvSpPr/>
          <p:nvPr/>
        </p:nvSpPr>
        <p:spPr>
          <a:xfrm rot="5400000">
            <a:off x="5297488" y="3195637"/>
            <a:ext cx="141288" cy="271463"/>
          </a:xfrm>
          <a:custGeom>
            <a:avLst/>
            <a:gdLst>
              <a:gd name="connsiteX0" fmla="*/ 0 w 109959"/>
              <a:gd name="connsiteY0" fmla="*/ 0 h 208344"/>
              <a:gd name="connsiteX1" fmla="*/ 92597 w 109959"/>
              <a:gd name="connsiteY1" fmla="*/ 92598 h 208344"/>
              <a:gd name="connsiteX2" fmla="*/ 104172 w 1099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" h="208344">
                <a:moveTo>
                  <a:pt x="0" y="0"/>
                </a:moveTo>
                <a:cubicBezTo>
                  <a:pt x="37617" y="28937"/>
                  <a:pt x="75235" y="57874"/>
                  <a:pt x="92597" y="92598"/>
                </a:cubicBezTo>
                <a:cubicBezTo>
                  <a:pt x="109959" y="127322"/>
                  <a:pt x="104172" y="208344"/>
                  <a:pt x="104172" y="208344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Forma livre 49"/>
          <p:cNvSpPr/>
          <p:nvPr/>
        </p:nvSpPr>
        <p:spPr>
          <a:xfrm rot="5400000">
            <a:off x="7284244" y="4450556"/>
            <a:ext cx="255588" cy="104775"/>
          </a:xfrm>
          <a:custGeom>
            <a:avLst/>
            <a:gdLst>
              <a:gd name="connsiteX0" fmla="*/ 150471 w 150471"/>
              <a:gd name="connsiteY0" fmla="*/ 23150 h 61732"/>
              <a:gd name="connsiteX1" fmla="*/ 57873 w 150471"/>
              <a:gd name="connsiteY1" fmla="*/ 57874 h 61732"/>
              <a:gd name="connsiteX2" fmla="*/ 0 w 150471"/>
              <a:gd name="connsiteY2" fmla="*/ 0 h 6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71" h="61732">
                <a:moveTo>
                  <a:pt x="150471" y="23150"/>
                </a:moveTo>
                <a:cubicBezTo>
                  <a:pt x="116711" y="42441"/>
                  <a:pt x="82952" y="61732"/>
                  <a:pt x="57873" y="57874"/>
                </a:cubicBezTo>
                <a:cubicBezTo>
                  <a:pt x="32795" y="54016"/>
                  <a:pt x="0" y="13504"/>
                  <a:pt x="0" y="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" name="Retângulo 50"/>
          <p:cNvSpPr/>
          <p:nvPr/>
        </p:nvSpPr>
        <p:spPr>
          <a:xfrm rot="5400000">
            <a:off x="706438" y="4486275"/>
            <a:ext cx="166688" cy="211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14339" name="CaixaDeTexto 4"/>
          <p:cNvSpPr txBox="1">
            <a:spLocks noChangeArrowheads="1"/>
          </p:cNvSpPr>
          <p:nvPr/>
        </p:nvSpPr>
        <p:spPr bwMode="auto">
          <a:xfrm>
            <a:off x="4948238" y="2336800"/>
            <a:ext cx="4413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4340" name="CaixaDeTexto 5"/>
          <p:cNvSpPr txBox="1">
            <a:spLocks noChangeArrowheads="1"/>
          </p:cNvSpPr>
          <p:nvPr/>
        </p:nvSpPr>
        <p:spPr bwMode="auto">
          <a:xfrm>
            <a:off x="4892675" y="4232275"/>
            <a:ext cx="43973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14341" name="CaixaDeTexto 6"/>
          <p:cNvSpPr txBox="1">
            <a:spLocks noChangeArrowheads="1"/>
          </p:cNvSpPr>
          <p:nvPr/>
        </p:nvSpPr>
        <p:spPr bwMode="auto">
          <a:xfrm>
            <a:off x="8253413" y="4186238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4342" name="CaixaDeTexto 7"/>
          <p:cNvSpPr txBox="1">
            <a:spLocks noChangeArrowheads="1"/>
          </p:cNvSpPr>
          <p:nvPr/>
        </p:nvSpPr>
        <p:spPr bwMode="auto">
          <a:xfrm>
            <a:off x="4872038" y="3289300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m</a:t>
            </a:r>
          </a:p>
        </p:txBody>
      </p:sp>
      <p:sp>
        <p:nvSpPr>
          <p:cNvPr id="14343" name="CaixaDeTexto 8"/>
          <p:cNvSpPr txBox="1">
            <a:spLocks noChangeArrowheads="1"/>
          </p:cNvSpPr>
          <p:nvPr/>
        </p:nvSpPr>
        <p:spPr bwMode="auto">
          <a:xfrm>
            <a:off x="6445250" y="4868863"/>
            <a:ext cx="4397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14344" name="CaixaDeTexto 13"/>
          <p:cNvSpPr txBox="1">
            <a:spLocks noChangeArrowheads="1"/>
          </p:cNvSpPr>
          <p:nvPr/>
        </p:nvSpPr>
        <p:spPr bwMode="auto">
          <a:xfrm>
            <a:off x="6588125" y="31099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14345" name="CaixaDeTexto 10"/>
          <p:cNvSpPr txBox="1">
            <a:spLocks noChangeArrowheads="1"/>
          </p:cNvSpPr>
          <p:nvPr/>
        </p:nvSpPr>
        <p:spPr bwMode="auto">
          <a:xfrm>
            <a:off x="344488" y="4300538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4346" name="CaixaDeTexto 11"/>
          <p:cNvSpPr txBox="1">
            <a:spLocks noChangeArrowheads="1"/>
          </p:cNvSpPr>
          <p:nvPr/>
        </p:nvSpPr>
        <p:spPr bwMode="auto">
          <a:xfrm>
            <a:off x="341313" y="2032000"/>
            <a:ext cx="4397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4347" name="CaixaDeTexto 12"/>
          <p:cNvSpPr txBox="1">
            <a:spLocks noChangeArrowheads="1"/>
          </p:cNvSpPr>
          <p:nvPr/>
        </p:nvSpPr>
        <p:spPr bwMode="auto">
          <a:xfrm>
            <a:off x="4356100" y="4229100"/>
            <a:ext cx="439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14348" name="CaixaDeTexto 14"/>
          <p:cNvSpPr txBox="1">
            <a:spLocks noChangeArrowheads="1"/>
          </p:cNvSpPr>
          <p:nvPr/>
        </p:nvSpPr>
        <p:spPr bwMode="auto">
          <a:xfrm>
            <a:off x="2124075" y="4371975"/>
            <a:ext cx="439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4349" name="CaixaDeTexto 15"/>
          <p:cNvSpPr txBox="1">
            <a:spLocks noChangeArrowheads="1"/>
          </p:cNvSpPr>
          <p:nvPr/>
        </p:nvSpPr>
        <p:spPr bwMode="auto">
          <a:xfrm>
            <a:off x="2124075" y="2894013"/>
            <a:ext cx="439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4350" name="CaixaDeTexto 16"/>
          <p:cNvSpPr txBox="1">
            <a:spLocks noChangeArrowheads="1"/>
          </p:cNvSpPr>
          <p:nvPr/>
        </p:nvSpPr>
        <p:spPr bwMode="auto">
          <a:xfrm>
            <a:off x="250825" y="318135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grpSp>
        <p:nvGrpSpPr>
          <p:cNvPr id="2" name="Grupo 47"/>
          <p:cNvGrpSpPr>
            <a:grpSpLocks/>
          </p:cNvGrpSpPr>
          <p:nvPr/>
        </p:nvGrpSpPr>
        <p:grpSpPr bwMode="auto">
          <a:xfrm>
            <a:off x="4284663" y="4968875"/>
            <a:ext cx="3527425" cy="400050"/>
            <a:chOff x="4283968" y="4968206"/>
            <a:chExt cx="3528392" cy="400110"/>
          </a:xfrm>
        </p:grpSpPr>
        <p:sp>
          <p:nvSpPr>
            <p:cNvPr id="14375" name="Line 19"/>
            <p:cNvSpPr>
              <a:spLocks noChangeShapeType="1"/>
            </p:cNvSpPr>
            <p:nvPr/>
          </p:nvSpPr>
          <p:spPr bwMode="auto">
            <a:xfrm>
              <a:off x="4283968" y="5157192"/>
              <a:ext cx="12192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Text Box 20"/>
            <p:cNvSpPr txBox="1">
              <a:spLocks noChangeArrowheads="1"/>
            </p:cNvSpPr>
            <p:nvPr/>
          </p:nvSpPr>
          <p:spPr bwMode="auto">
            <a:xfrm>
              <a:off x="5580112" y="4968206"/>
              <a:ext cx="2232248" cy="4001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/>
                <a:t>Lados do </a:t>
              </a:r>
              <a:r>
                <a:rPr lang="pt-BR" sz="2000" b="1">
                  <a:cs typeface="Times New Roman" pitchFamily="18" charset="0"/>
                </a:rPr>
                <a:t>Δ ABC</a:t>
              </a:r>
              <a:endParaRPr lang="pt-BR" sz="2000" b="1"/>
            </a:p>
          </p:txBody>
        </p:sp>
      </p:grpSp>
      <p:sp>
        <p:nvSpPr>
          <p:cNvPr id="34" name="Line 29"/>
          <p:cNvSpPr>
            <a:spLocks noChangeShapeType="1"/>
          </p:cNvSpPr>
          <p:nvPr/>
        </p:nvSpPr>
        <p:spPr bwMode="auto">
          <a:xfrm rot="-5400000">
            <a:off x="1899444" y="3663156"/>
            <a:ext cx="762000" cy="1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rot="-57530">
            <a:off x="4130675" y="2555875"/>
            <a:ext cx="762000" cy="15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rot="1649858">
            <a:off x="1557338" y="1136650"/>
            <a:ext cx="811212" cy="5508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rot="-5400000">
            <a:off x="6399213" y="3886200"/>
            <a:ext cx="66675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rot="8278152" flipH="1">
            <a:off x="-39688" y="2411413"/>
            <a:ext cx="668338" cy="4968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rot="9371194" flipV="1">
            <a:off x="6738938" y="1630363"/>
            <a:ext cx="669925" cy="3079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upo 48"/>
          <p:cNvGrpSpPr>
            <a:grpSpLocks/>
          </p:cNvGrpSpPr>
          <p:nvPr/>
        </p:nvGrpSpPr>
        <p:grpSpPr bwMode="auto">
          <a:xfrm>
            <a:off x="4284663" y="5754688"/>
            <a:ext cx="3524250" cy="400050"/>
            <a:chOff x="4283968" y="5754130"/>
            <a:chExt cx="3525450" cy="400110"/>
          </a:xfrm>
        </p:grpSpPr>
        <p:sp>
          <p:nvSpPr>
            <p:cNvPr id="14373" name="Line 21"/>
            <p:cNvSpPr>
              <a:spLocks noChangeShapeType="1"/>
            </p:cNvSpPr>
            <p:nvPr/>
          </p:nvSpPr>
          <p:spPr bwMode="auto">
            <a:xfrm>
              <a:off x="4283968" y="5949280"/>
              <a:ext cx="12192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Text Box 20"/>
            <p:cNvSpPr txBox="1">
              <a:spLocks noChangeArrowheads="1"/>
            </p:cNvSpPr>
            <p:nvPr/>
          </p:nvSpPr>
          <p:spPr bwMode="auto">
            <a:xfrm>
              <a:off x="5577170" y="5754130"/>
              <a:ext cx="2232248" cy="4001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/>
                <a:t>Lados do </a:t>
              </a:r>
              <a:r>
                <a:rPr lang="pt-BR" sz="2000" b="1">
                  <a:cs typeface="Times New Roman" pitchFamily="18" charset="0"/>
                </a:rPr>
                <a:t>Δ ABH</a:t>
              </a:r>
              <a:endParaRPr lang="pt-BR" sz="2000" b="1"/>
            </a:p>
          </p:txBody>
        </p:sp>
      </p:grpSp>
      <p:sp>
        <p:nvSpPr>
          <p:cNvPr id="40" name="Espaço Reservado para Número de Slid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5B5B8-E1F2-4321-89BA-084ECEABABC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41" name="Triângulo retângulo 40"/>
          <p:cNvSpPr/>
          <p:nvPr/>
        </p:nvSpPr>
        <p:spPr>
          <a:xfrm>
            <a:off x="684213" y="2276475"/>
            <a:ext cx="3455987" cy="1963738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Forma livre 41"/>
          <p:cNvSpPr/>
          <p:nvPr/>
        </p:nvSpPr>
        <p:spPr>
          <a:xfrm>
            <a:off x="3692525" y="4017963"/>
            <a:ext cx="80963" cy="241300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688975" y="2432050"/>
            <a:ext cx="284163" cy="198438"/>
          </a:xfrm>
          <a:custGeom>
            <a:avLst/>
            <a:gdLst>
              <a:gd name="connsiteX0" fmla="*/ 0 w 231493"/>
              <a:gd name="connsiteY0" fmla="*/ 138896 h 162045"/>
              <a:gd name="connsiteX1" fmla="*/ 138896 w 231493"/>
              <a:gd name="connsiteY1" fmla="*/ 138896 h 162045"/>
              <a:gd name="connsiteX2" fmla="*/ 231493 w 231493"/>
              <a:gd name="connsiteY2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" h="162045">
                <a:moveTo>
                  <a:pt x="0" y="138896"/>
                </a:moveTo>
                <a:cubicBezTo>
                  <a:pt x="50157" y="150470"/>
                  <a:pt x="100314" y="162045"/>
                  <a:pt x="138896" y="138896"/>
                </a:cubicBezTo>
                <a:cubicBezTo>
                  <a:pt x="177478" y="115747"/>
                  <a:pt x="217989" y="27008"/>
                  <a:pt x="231493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Triângulo retângulo 43"/>
          <p:cNvSpPr/>
          <p:nvPr/>
        </p:nvSpPr>
        <p:spPr>
          <a:xfrm rot="5400000" flipH="1">
            <a:off x="5853906" y="2101057"/>
            <a:ext cx="1495425" cy="2709862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" name="Retângulo 44"/>
          <p:cNvSpPr/>
          <p:nvPr/>
        </p:nvSpPr>
        <p:spPr>
          <a:xfrm rot="5400000">
            <a:off x="5266532" y="4004469"/>
            <a:ext cx="166687" cy="212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6" name="Forma livre 45"/>
          <p:cNvSpPr/>
          <p:nvPr/>
        </p:nvSpPr>
        <p:spPr>
          <a:xfrm rot="5400000">
            <a:off x="5296694" y="2763044"/>
            <a:ext cx="142875" cy="271463"/>
          </a:xfrm>
          <a:custGeom>
            <a:avLst/>
            <a:gdLst>
              <a:gd name="connsiteX0" fmla="*/ 0 w 109959"/>
              <a:gd name="connsiteY0" fmla="*/ 0 h 208344"/>
              <a:gd name="connsiteX1" fmla="*/ 92597 w 109959"/>
              <a:gd name="connsiteY1" fmla="*/ 92598 h 208344"/>
              <a:gd name="connsiteX2" fmla="*/ 104172 w 1099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" h="208344">
                <a:moveTo>
                  <a:pt x="0" y="0"/>
                </a:moveTo>
                <a:cubicBezTo>
                  <a:pt x="37617" y="28937"/>
                  <a:pt x="75235" y="57874"/>
                  <a:pt x="92597" y="92598"/>
                </a:cubicBezTo>
                <a:cubicBezTo>
                  <a:pt x="109959" y="127322"/>
                  <a:pt x="104172" y="208344"/>
                  <a:pt x="104172" y="208344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5400000">
            <a:off x="7284244" y="4017169"/>
            <a:ext cx="255587" cy="104775"/>
          </a:xfrm>
          <a:custGeom>
            <a:avLst/>
            <a:gdLst>
              <a:gd name="connsiteX0" fmla="*/ 150471 w 150471"/>
              <a:gd name="connsiteY0" fmla="*/ 23150 h 61732"/>
              <a:gd name="connsiteX1" fmla="*/ 57873 w 150471"/>
              <a:gd name="connsiteY1" fmla="*/ 57874 h 61732"/>
              <a:gd name="connsiteX2" fmla="*/ 0 w 150471"/>
              <a:gd name="connsiteY2" fmla="*/ 0 h 6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71" h="61732">
                <a:moveTo>
                  <a:pt x="150471" y="23150"/>
                </a:moveTo>
                <a:cubicBezTo>
                  <a:pt x="116711" y="42441"/>
                  <a:pt x="82952" y="61732"/>
                  <a:pt x="57873" y="57874"/>
                </a:cubicBezTo>
                <a:cubicBezTo>
                  <a:pt x="32795" y="54016"/>
                  <a:pt x="0" y="13504"/>
                  <a:pt x="0" y="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8" name="Retângulo 47"/>
          <p:cNvSpPr/>
          <p:nvPr/>
        </p:nvSpPr>
        <p:spPr>
          <a:xfrm rot="5400000">
            <a:off x="706438" y="4054475"/>
            <a:ext cx="166688" cy="211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4372" name="CaixaDeTexto 48"/>
          <p:cNvSpPr txBox="1">
            <a:spLocks noChangeArrowheads="1"/>
          </p:cNvSpPr>
          <p:nvPr/>
        </p:nvSpPr>
        <p:spPr bwMode="auto">
          <a:xfrm>
            <a:off x="1760538" y="4919663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u="sng"/>
              <a:t>a </a:t>
            </a:r>
            <a:r>
              <a:rPr lang="pt-BR" sz="3600"/>
              <a:t>=</a:t>
            </a:r>
            <a:r>
              <a:rPr lang="pt-BR" sz="3600" u="sng"/>
              <a:t> b </a:t>
            </a:r>
            <a:r>
              <a:rPr lang="pt-BR" sz="3600"/>
              <a:t>=</a:t>
            </a:r>
            <a:r>
              <a:rPr lang="pt-BR" sz="3600" u="sng"/>
              <a:t> c</a:t>
            </a:r>
          </a:p>
          <a:p>
            <a:r>
              <a:rPr lang="pt-BR" sz="3600"/>
              <a:t> c   h   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8"/>
          <p:cNvGrpSpPr>
            <a:grpSpLocks/>
          </p:cNvGrpSpPr>
          <p:nvPr/>
        </p:nvGrpSpPr>
        <p:grpSpPr bwMode="auto">
          <a:xfrm>
            <a:off x="495300" y="1230313"/>
            <a:ext cx="2319338" cy="1238250"/>
            <a:chOff x="335576" y="2435878"/>
            <a:chExt cx="2319246" cy="1239126"/>
          </a:xfrm>
        </p:grpSpPr>
        <p:sp>
          <p:nvSpPr>
            <p:cNvPr id="36" name="Retângulo 35"/>
            <p:cNvSpPr/>
            <p:nvPr/>
          </p:nvSpPr>
          <p:spPr>
            <a:xfrm>
              <a:off x="2150766" y="2435878"/>
              <a:ext cx="504056" cy="12241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35576" y="2450868"/>
              <a:ext cx="504056" cy="12241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26"/>
          <p:cNvGrpSpPr>
            <a:grpSpLocks/>
          </p:cNvGrpSpPr>
          <p:nvPr/>
        </p:nvGrpSpPr>
        <p:grpSpPr bwMode="auto">
          <a:xfrm>
            <a:off x="1389063" y="1227138"/>
            <a:ext cx="1398587" cy="1223962"/>
            <a:chOff x="338518" y="1196752"/>
            <a:chExt cx="1398132" cy="1224136"/>
          </a:xfrm>
        </p:grpSpPr>
        <p:sp>
          <p:nvSpPr>
            <p:cNvPr id="28" name="Retângulo 27"/>
            <p:cNvSpPr/>
            <p:nvPr/>
          </p:nvSpPr>
          <p:spPr>
            <a:xfrm>
              <a:off x="1232594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38518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4" name="Grupo 25"/>
          <p:cNvGrpSpPr>
            <a:grpSpLocks/>
          </p:cNvGrpSpPr>
          <p:nvPr/>
        </p:nvGrpSpPr>
        <p:grpSpPr bwMode="auto">
          <a:xfrm>
            <a:off x="482600" y="1230313"/>
            <a:ext cx="1398588" cy="1223962"/>
            <a:chOff x="338518" y="1196752"/>
            <a:chExt cx="1398132" cy="1224136"/>
          </a:xfrm>
        </p:grpSpPr>
        <p:sp>
          <p:nvSpPr>
            <p:cNvPr id="25" name="Retângulo 24"/>
            <p:cNvSpPr/>
            <p:nvPr/>
          </p:nvSpPr>
          <p:spPr>
            <a:xfrm>
              <a:off x="1232594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38518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536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636963" y="1284288"/>
            <a:ext cx="49672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/>
              <a:t>Da proporção que obtivemos, e trabalhando com as razões duas a duas, temos:</a:t>
            </a:r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 rot="-57530">
            <a:off x="3551238" y="3078163"/>
            <a:ext cx="762000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rot="-57530">
            <a:off x="3598863" y="4332288"/>
            <a:ext cx="762000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 rot="-57530">
            <a:off x="3622675" y="5556250"/>
            <a:ext cx="762000" cy="15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Retângulo 20"/>
          <p:cNvSpPr/>
          <p:nvPr/>
        </p:nvSpPr>
        <p:spPr bwMode="auto">
          <a:xfrm>
            <a:off x="4434085" y="2741374"/>
            <a:ext cx="2447925" cy="6492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3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tângulo 30"/>
          <p:cNvSpPr/>
          <p:nvPr/>
        </p:nvSpPr>
        <p:spPr bwMode="auto">
          <a:xfrm>
            <a:off x="4421385" y="4008199"/>
            <a:ext cx="2447925" cy="6477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3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Retângulo 37"/>
          <p:cNvSpPr/>
          <p:nvPr/>
        </p:nvSpPr>
        <p:spPr bwMode="auto">
          <a:xfrm>
            <a:off x="4448373" y="5190887"/>
            <a:ext cx="2232025" cy="6470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Espaço Reservado para Número de Slid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EAA2A-7E89-4DDF-8619-ECBDF61322B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15387" name="CaixaDeTexto 38"/>
          <p:cNvSpPr txBox="1">
            <a:spLocks noChangeArrowheads="1"/>
          </p:cNvSpPr>
          <p:nvPr/>
        </p:nvSpPr>
        <p:spPr bwMode="auto">
          <a:xfrm>
            <a:off x="539750" y="1230313"/>
            <a:ext cx="26685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u="sng"/>
              <a:t>a </a:t>
            </a:r>
            <a:r>
              <a:rPr lang="pt-BR" sz="3600"/>
              <a:t>= </a:t>
            </a:r>
            <a:r>
              <a:rPr lang="pt-BR" sz="3600" u="sng"/>
              <a:t> b </a:t>
            </a:r>
            <a:r>
              <a:rPr lang="pt-BR" sz="3600"/>
              <a:t>= </a:t>
            </a:r>
            <a:r>
              <a:rPr lang="pt-BR" sz="3600" u="sng"/>
              <a:t> c</a:t>
            </a:r>
          </a:p>
          <a:p>
            <a:r>
              <a:rPr lang="pt-BR" sz="3600"/>
              <a:t>c     h     m</a:t>
            </a:r>
          </a:p>
        </p:txBody>
      </p:sp>
      <p:sp>
        <p:nvSpPr>
          <p:cNvPr id="15388" name="CaixaDeTexto 43"/>
          <p:cNvSpPr txBox="1">
            <a:spLocks noChangeArrowheads="1"/>
          </p:cNvSpPr>
          <p:nvPr/>
        </p:nvSpPr>
        <p:spPr bwMode="auto">
          <a:xfrm>
            <a:off x="3060700" y="33178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9" name="CaixaDeTexto 44"/>
          <p:cNvSpPr txBox="1">
            <a:spLocks noChangeArrowheads="1"/>
          </p:cNvSpPr>
          <p:nvPr/>
        </p:nvSpPr>
        <p:spPr bwMode="auto">
          <a:xfrm>
            <a:off x="2339975" y="2741613"/>
            <a:ext cx="10890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/>
              <a:t> a </a:t>
            </a:r>
            <a:r>
              <a:rPr lang="pt-BR" sz="2400"/>
              <a:t>=</a:t>
            </a:r>
            <a:r>
              <a:rPr lang="pt-BR" sz="2400" u="sng"/>
              <a:t> b </a:t>
            </a:r>
          </a:p>
          <a:p>
            <a:r>
              <a:rPr lang="pt-BR" sz="2400"/>
              <a:t> c    h</a:t>
            </a:r>
          </a:p>
        </p:txBody>
      </p:sp>
      <p:sp>
        <p:nvSpPr>
          <p:cNvPr id="15390" name="CaixaDeTexto 45"/>
          <p:cNvSpPr txBox="1">
            <a:spLocks noChangeArrowheads="1"/>
          </p:cNvSpPr>
          <p:nvPr/>
        </p:nvSpPr>
        <p:spPr bwMode="auto">
          <a:xfrm>
            <a:off x="2339975" y="3822700"/>
            <a:ext cx="10302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/>
              <a:t> b </a:t>
            </a:r>
            <a:r>
              <a:rPr lang="pt-BR" sz="2400"/>
              <a:t>=</a:t>
            </a:r>
            <a:r>
              <a:rPr lang="pt-BR" sz="2400" u="sng"/>
              <a:t> c </a:t>
            </a:r>
          </a:p>
          <a:p>
            <a:r>
              <a:rPr lang="pt-BR" sz="2400"/>
              <a:t> h    m</a:t>
            </a:r>
          </a:p>
        </p:txBody>
      </p:sp>
      <p:sp>
        <p:nvSpPr>
          <p:cNvPr id="15391" name="CaixaDeTexto 46"/>
          <p:cNvSpPr txBox="1">
            <a:spLocks noChangeArrowheads="1"/>
          </p:cNvSpPr>
          <p:nvPr/>
        </p:nvSpPr>
        <p:spPr bwMode="auto">
          <a:xfrm>
            <a:off x="2389188" y="5118100"/>
            <a:ext cx="10191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/>
              <a:t> a </a:t>
            </a:r>
            <a:r>
              <a:rPr lang="pt-BR" sz="2400"/>
              <a:t>=</a:t>
            </a:r>
            <a:r>
              <a:rPr lang="pt-BR" sz="2400" u="sng"/>
              <a:t> c </a:t>
            </a:r>
          </a:p>
          <a:p>
            <a:r>
              <a:rPr lang="pt-BR" sz="2400"/>
              <a:t> c    m</a:t>
            </a:r>
          </a:p>
        </p:txBody>
      </p:sp>
      <p:sp>
        <p:nvSpPr>
          <p:cNvPr id="15392" name="CaixaDeTexto 47"/>
          <p:cNvSpPr txBox="1">
            <a:spLocks noChangeArrowheads="1"/>
          </p:cNvSpPr>
          <p:nvPr/>
        </p:nvSpPr>
        <p:spPr bwMode="auto">
          <a:xfrm>
            <a:off x="4716463" y="2814638"/>
            <a:ext cx="17129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a . h = b. c</a:t>
            </a:r>
          </a:p>
        </p:txBody>
      </p:sp>
      <p:sp>
        <p:nvSpPr>
          <p:cNvPr id="15393" name="CaixaDeTexto 48"/>
          <p:cNvSpPr txBox="1">
            <a:spLocks noChangeArrowheads="1"/>
          </p:cNvSpPr>
          <p:nvPr/>
        </p:nvSpPr>
        <p:spPr bwMode="auto">
          <a:xfrm>
            <a:off x="4648200" y="4110038"/>
            <a:ext cx="179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b . m = c. h</a:t>
            </a:r>
          </a:p>
        </p:txBody>
      </p:sp>
      <p:sp>
        <p:nvSpPr>
          <p:cNvPr id="15394" name="CaixaDeTexto 49"/>
          <p:cNvSpPr txBox="1">
            <a:spLocks noChangeArrowheads="1"/>
          </p:cNvSpPr>
          <p:nvPr/>
        </p:nvSpPr>
        <p:spPr bwMode="auto">
          <a:xfrm>
            <a:off x="4787900" y="5262563"/>
            <a:ext cx="1558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c² = a .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1565275" y="1844675"/>
            <a:ext cx="561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Vamos analisar a semelhança entre ABC e ACH.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395288" y="5373688"/>
            <a:ext cx="84248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Também pela semelhança, a proporcionalidade entre os lados desses dois triângulos determinam as seguintes relações: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8151D-0E97-48C0-88DB-AA5AAC00A4D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16390" name="CaixaDeTexto 4"/>
          <p:cNvSpPr txBox="1">
            <a:spLocks noChangeArrowheads="1"/>
          </p:cNvSpPr>
          <p:nvPr/>
        </p:nvSpPr>
        <p:spPr bwMode="auto">
          <a:xfrm>
            <a:off x="4948238" y="2770188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6391" name="CaixaDeTexto 5"/>
          <p:cNvSpPr txBox="1">
            <a:spLocks noChangeArrowheads="1"/>
          </p:cNvSpPr>
          <p:nvPr/>
        </p:nvSpPr>
        <p:spPr bwMode="auto">
          <a:xfrm>
            <a:off x="4891088" y="4699000"/>
            <a:ext cx="4397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16392" name="CaixaDeTexto 6"/>
          <p:cNvSpPr txBox="1">
            <a:spLocks noChangeArrowheads="1"/>
          </p:cNvSpPr>
          <p:nvPr/>
        </p:nvSpPr>
        <p:spPr bwMode="auto">
          <a:xfrm>
            <a:off x="8253413" y="4652963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6393" name="CaixaDeTexto 7"/>
          <p:cNvSpPr txBox="1">
            <a:spLocks noChangeArrowheads="1"/>
          </p:cNvSpPr>
          <p:nvPr/>
        </p:nvSpPr>
        <p:spPr bwMode="auto">
          <a:xfrm>
            <a:off x="4870450" y="3722688"/>
            <a:ext cx="4397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m</a:t>
            </a:r>
          </a:p>
        </p:txBody>
      </p:sp>
      <p:sp>
        <p:nvSpPr>
          <p:cNvPr id="16394" name="CaixaDeTexto 13"/>
          <p:cNvSpPr txBox="1">
            <a:spLocks noChangeArrowheads="1"/>
          </p:cNvSpPr>
          <p:nvPr/>
        </p:nvSpPr>
        <p:spPr bwMode="auto">
          <a:xfrm>
            <a:off x="6588125" y="3543300"/>
            <a:ext cx="439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16395" name="CaixaDeTexto 10"/>
          <p:cNvSpPr txBox="1">
            <a:spLocks noChangeArrowheads="1"/>
          </p:cNvSpPr>
          <p:nvPr/>
        </p:nvSpPr>
        <p:spPr bwMode="auto">
          <a:xfrm>
            <a:off x="406400" y="4649788"/>
            <a:ext cx="4397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6396" name="CaixaDeTexto 11"/>
          <p:cNvSpPr txBox="1">
            <a:spLocks noChangeArrowheads="1"/>
          </p:cNvSpPr>
          <p:nvPr/>
        </p:nvSpPr>
        <p:spPr bwMode="auto">
          <a:xfrm>
            <a:off x="403225" y="2349500"/>
            <a:ext cx="4397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6397" name="CaixaDeTexto 12"/>
          <p:cNvSpPr txBox="1">
            <a:spLocks noChangeArrowheads="1"/>
          </p:cNvSpPr>
          <p:nvPr/>
        </p:nvSpPr>
        <p:spPr bwMode="auto">
          <a:xfrm>
            <a:off x="4211638" y="4578350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16398" name="CaixaDeTexto 14"/>
          <p:cNvSpPr txBox="1">
            <a:spLocks noChangeArrowheads="1"/>
          </p:cNvSpPr>
          <p:nvPr/>
        </p:nvSpPr>
        <p:spPr bwMode="auto">
          <a:xfrm>
            <a:off x="2185988" y="4722813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6399" name="CaixaDeTexto 15"/>
          <p:cNvSpPr txBox="1">
            <a:spLocks noChangeArrowheads="1"/>
          </p:cNvSpPr>
          <p:nvPr/>
        </p:nvSpPr>
        <p:spPr bwMode="auto">
          <a:xfrm>
            <a:off x="2185988" y="3209925"/>
            <a:ext cx="43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6400" name="CaixaDeTexto 16"/>
          <p:cNvSpPr txBox="1">
            <a:spLocks noChangeArrowheads="1"/>
          </p:cNvSpPr>
          <p:nvPr/>
        </p:nvSpPr>
        <p:spPr bwMode="auto">
          <a:xfrm>
            <a:off x="312738" y="3497263"/>
            <a:ext cx="439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28" name="Triângulo retângulo 27"/>
          <p:cNvSpPr/>
          <p:nvPr/>
        </p:nvSpPr>
        <p:spPr>
          <a:xfrm>
            <a:off x="684213" y="2708275"/>
            <a:ext cx="3455987" cy="1963738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3692525" y="4451350"/>
            <a:ext cx="80963" cy="241300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688975" y="2865438"/>
            <a:ext cx="284163" cy="198437"/>
          </a:xfrm>
          <a:custGeom>
            <a:avLst/>
            <a:gdLst>
              <a:gd name="connsiteX0" fmla="*/ 0 w 231493"/>
              <a:gd name="connsiteY0" fmla="*/ 138896 h 162045"/>
              <a:gd name="connsiteX1" fmla="*/ 138896 w 231493"/>
              <a:gd name="connsiteY1" fmla="*/ 138896 h 162045"/>
              <a:gd name="connsiteX2" fmla="*/ 231493 w 231493"/>
              <a:gd name="connsiteY2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" h="162045">
                <a:moveTo>
                  <a:pt x="0" y="138896"/>
                </a:moveTo>
                <a:cubicBezTo>
                  <a:pt x="50157" y="150470"/>
                  <a:pt x="100314" y="162045"/>
                  <a:pt x="138896" y="138896"/>
                </a:cubicBezTo>
                <a:cubicBezTo>
                  <a:pt x="177478" y="115747"/>
                  <a:pt x="217989" y="27008"/>
                  <a:pt x="231493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" name="Triângulo retângulo 30"/>
          <p:cNvSpPr/>
          <p:nvPr/>
        </p:nvSpPr>
        <p:spPr>
          <a:xfrm rot="5400000" flipH="1">
            <a:off x="5853906" y="2534445"/>
            <a:ext cx="1495425" cy="2709862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Retângulo 31"/>
          <p:cNvSpPr/>
          <p:nvPr/>
        </p:nvSpPr>
        <p:spPr>
          <a:xfrm rot="5400000">
            <a:off x="5266532" y="4437856"/>
            <a:ext cx="166688" cy="212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3" name="Forma livre 32"/>
          <p:cNvSpPr/>
          <p:nvPr/>
        </p:nvSpPr>
        <p:spPr>
          <a:xfrm rot="5400000">
            <a:off x="5297488" y="3195637"/>
            <a:ext cx="141288" cy="271463"/>
          </a:xfrm>
          <a:custGeom>
            <a:avLst/>
            <a:gdLst>
              <a:gd name="connsiteX0" fmla="*/ 0 w 109959"/>
              <a:gd name="connsiteY0" fmla="*/ 0 h 208344"/>
              <a:gd name="connsiteX1" fmla="*/ 92597 w 109959"/>
              <a:gd name="connsiteY1" fmla="*/ 92598 h 208344"/>
              <a:gd name="connsiteX2" fmla="*/ 104172 w 1099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" h="208344">
                <a:moveTo>
                  <a:pt x="0" y="0"/>
                </a:moveTo>
                <a:cubicBezTo>
                  <a:pt x="37617" y="28937"/>
                  <a:pt x="75235" y="57874"/>
                  <a:pt x="92597" y="92598"/>
                </a:cubicBezTo>
                <a:cubicBezTo>
                  <a:pt x="109959" y="127322"/>
                  <a:pt x="104172" y="208344"/>
                  <a:pt x="104172" y="208344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Forma livre 33"/>
          <p:cNvSpPr/>
          <p:nvPr/>
        </p:nvSpPr>
        <p:spPr>
          <a:xfrm rot="5400000">
            <a:off x="7284244" y="4450556"/>
            <a:ext cx="255588" cy="104775"/>
          </a:xfrm>
          <a:custGeom>
            <a:avLst/>
            <a:gdLst>
              <a:gd name="connsiteX0" fmla="*/ 150471 w 150471"/>
              <a:gd name="connsiteY0" fmla="*/ 23150 h 61732"/>
              <a:gd name="connsiteX1" fmla="*/ 57873 w 150471"/>
              <a:gd name="connsiteY1" fmla="*/ 57874 h 61732"/>
              <a:gd name="connsiteX2" fmla="*/ 0 w 150471"/>
              <a:gd name="connsiteY2" fmla="*/ 0 h 6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71" h="61732">
                <a:moveTo>
                  <a:pt x="150471" y="23150"/>
                </a:moveTo>
                <a:cubicBezTo>
                  <a:pt x="116711" y="42441"/>
                  <a:pt x="82952" y="61732"/>
                  <a:pt x="57873" y="57874"/>
                </a:cubicBezTo>
                <a:cubicBezTo>
                  <a:pt x="32795" y="54016"/>
                  <a:pt x="0" y="13504"/>
                  <a:pt x="0" y="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Retângulo 34"/>
          <p:cNvSpPr/>
          <p:nvPr/>
        </p:nvSpPr>
        <p:spPr>
          <a:xfrm rot="5400000">
            <a:off x="706438" y="4486275"/>
            <a:ext cx="166688" cy="211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17411" name="CaixaDeTexto 4"/>
          <p:cNvSpPr txBox="1">
            <a:spLocks noChangeArrowheads="1"/>
          </p:cNvSpPr>
          <p:nvPr/>
        </p:nvSpPr>
        <p:spPr bwMode="auto">
          <a:xfrm>
            <a:off x="623888" y="4283075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7412" name="CaixaDeTexto 5"/>
          <p:cNvSpPr txBox="1">
            <a:spLocks noChangeArrowheads="1"/>
          </p:cNvSpPr>
          <p:nvPr/>
        </p:nvSpPr>
        <p:spPr bwMode="auto">
          <a:xfrm>
            <a:off x="620713" y="1889125"/>
            <a:ext cx="4397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7413" name="CaixaDeTexto 6"/>
          <p:cNvSpPr txBox="1">
            <a:spLocks noChangeArrowheads="1"/>
          </p:cNvSpPr>
          <p:nvPr/>
        </p:nvSpPr>
        <p:spPr bwMode="auto">
          <a:xfrm>
            <a:off x="4284663" y="4365625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17414" name="CaixaDeTexto 7"/>
          <p:cNvSpPr txBox="1">
            <a:spLocks noChangeArrowheads="1"/>
          </p:cNvSpPr>
          <p:nvPr/>
        </p:nvSpPr>
        <p:spPr bwMode="auto">
          <a:xfrm>
            <a:off x="2403475" y="4283075"/>
            <a:ext cx="439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7415" name="CaixaDeTexto 8"/>
          <p:cNvSpPr txBox="1">
            <a:spLocks noChangeArrowheads="1"/>
          </p:cNvSpPr>
          <p:nvPr/>
        </p:nvSpPr>
        <p:spPr bwMode="auto">
          <a:xfrm>
            <a:off x="2403475" y="2751138"/>
            <a:ext cx="439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7416" name="CaixaDeTexto 9"/>
          <p:cNvSpPr txBox="1">
            <a:spLocks noChangeArrowheads="1"/>
          </p:cNvSpPr>
          <p:nvPr/>
        </p:nvSpPr>
        <p:spPr bwMode="auto">
          <a:xfrm>
            <a:off x="531813" y="3038475"/>
            <a:ext cx="43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4284663" y="5260975"/>
            <a:ext cx="3527425" cy="400050"/>
            <a:chOff x="4283968" y="5260577"/>
            <a:chExt cx="3528392" cy="400110"/>
          </a:xfrm>
        </p:grpSpPr>
        <p:sp>
          <p:nvSpPr>
            <p:cNvPr id="17447" name="Line 19"/>
            <p:cNvSpPr>
              <a:spLocks noChangeShapeType="1"/>
            </p:cNvSpPr>
            <p:nvPr/>
          </p:nvSpPr>
          <p:spPr bwMode="auto">
            <a:xfrm>
              <a:off x="4283968" y="5444627"/>
              <a:ext cx="12192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Text Box 20"/>
            <p:cNvSpPr txBox="1">
              <a:spLocks noChangeArrowheads="1"/>
            </p:cNvSpPr>
            <p:nvPr/>
          </p:nvSpPr>
          <p:spPr bwMode="auto">
            <a:xfrm>
              <a:off x="5580112" y="5260577"/>
              <a:ext cx="2232248" cy="4001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/>
                <a:t>Lados do </a:t>
              </a:r>
              <a:r>
                <a:rPr lang="pt-BR" sz="2000" b="1">
                  <a:cs typeface="Times New Roman" pitchFamily="18" charset="0"/>
                </a:rPr>
                <a:t>Δ ABC</a:t>
              </a:r>
              <a:endParaRPr lang="pt-BR" sz="2000" b="1"/>
            </a:p>
          </p:txBody>
        </p:sp>
      </p:grpSp>
      <p:sp>
        <p:nvSpPr>
          <p:cNvPr id="16" name="Line 29"/>
          <p:cNvSpPr>
            <a:spLocks noChangeShapeType="1"/>
          </p:cNvSpPr>
          <p:nvPr/>
        </p:nvSpPr>
        <p:spPr bwMode="auto">
          <a:xfrm rot="-5400000">
            <a:off x="2178844" y="3623469"/>
            <a:ext cx="762000" cy="1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 rot="-57530">
            <a:off x="3916363" y="2125663"/>
            <a:ext cx="762000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rot="1649858">
            <a:off x="1765300" y="1497013"/>
            <a:ext cx="811213" cy="5508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 rot="-5400000">
            <a:off x="5838031" y="3583782"/>
            <a:ext cx="955675" cy="301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rot="8278152" flipH="1">
            <a:off x="239713" y="2339975"/>
            <a:ext cx="668337" cy="496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rot="9371194" flipV="1">
            <a:off x="6572250" y="1993900"/>
            <a:ext cx="668338" cy="3079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upo 21"/>
          <p:cNvGrpSpPr>
            <a:grpSpLocks/>
          </p:cNvGrpSpPr>
          <p:nvPr/>
        </p:nvGrpSpPr>
        <p:grpSpPr bwMode="auto">
          <a:xfrm>
            <a:off x="4284663" y="5922963"/>
            <a:ext cx="3524250" cy="400050"/>
            <a:chOff x="4283968" y="5754130"/>
            <a:chExt cx="3525450" cy="400110"/>
          </a:xfrm>
        </p:grpSpPr>
        <p:sp>
          <p:nvSpPr>
            <p:cNvPr id="17445" name="Line 21"/>
            <p:cNvSpPr>
              <a:spLocks noChangeShapeType="1"/>
            </p:cNvSpPr>
            <p:nvPr/>
          </p:nvSpPr>
          <p:spPr bwMode="auto">
            <a:xfrm>
              <a:off x="4283968" y="5949280"/>
              <a:ext cx="12192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Text Box 20"/>
            <p:cNvSpPr txBox="1">
              <a:spLocks noChangeArrowheads="1"/>
            </p:cNvSpPr>
            <p:nvPr/>
          </p:nvSpPr>
          <p:spPr bwMode="auto">
            <a:xfrm>
              <a:off x="5577170" y="5754130"/>
              <a:ext cx="2232248" cy="4001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/>
                <a:t>Lados do </a:t>
              </a:r>
              <a:r>
                <a:rPr lang="pt-BR" sz="2000" b="1">
                  <a:cs typeface="Times New Roman" pitchFamily="18" charset="0"/>
                </a:rPr>
                <a:t>Δ ACH</a:t>
              </a:r>
              <a:endParaRPr lang="pt-BR" sz="2000" b="1"/>
            </a:p>
          </p:txBody>
        </p:sp>
      </p:grpSp>
      <p:sp>
        <p:nvSpPr>
          <p:cNvPr id="174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Espaço Reservado para Número de Slid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7EF00-AA94-4FA8-85A7-3629963ED40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17430" name="CaixaDeTexto 32"/>
          <p:cNvSpPr txBox="1">
            <a:spLocks noChangeArrowheads="1"/>
          </p:cNvSpPr>
          <p:nvPr/>
        </p:nvSpPr>
        <p:spPr bwMode="auto">
          <a:xfrm>
            <a:off x="1547813" y="5181600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u="sng"/>
              <a:t>a </a:t>
            </a:r>
            <a:r>
              <a:rPr lang="pt-BR" sz="3600"/>
              <a:t>= </a:t>
            </a:r>
            <a:r>
              <a:rPr lang="pt-BR" sz="3600" u="sng"/>
              <a:t> b </a:t>
            </a:r>
            <a:r>
              <a:rPr lang="pt-BR" sz="3600"/>
              <a:t>= </a:t>
            </a:r>
            <a:r>
              <a:rPr lang="pt-BR" sz="3600" u="sng"/>
              <a:t> c</a:t>
            </a:r>
          </a:p>
          <a:p>
            <a:r>
              <a:rPr lang="pt-BR" sz="3600"/>
              <a:t> b    n     h</a:t>
            </a:r>
          </a:p>
        </p:txBody>
      </p:sp>
      <p:sp>
        <p:nvSpPr>
          <p:cNvPr id="34" name="Triângulo retângulo 33"/>
          <p:cNvSpPr/>
          <p:nvPr/>
        </p:nvSpPr>
        <p:spPr>
          <a:xfrm>
            <a:off x="819150" y="2205038"/>
            <a:ext cx="3744913" cy="2127250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3779838" y="3946525"/>
            <a:ext cx="136525" cy="419100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825500" y="2360613"/>
            <a:ext cx="307975" cy="214312"/>
          </a:xfrm>
          <a:custGeom>
            <a:avLst/>
            <a:gdLst>
              <a:gd name="connsiteX0" fmla="*/ 0 w 231493"/>
              <a:gd name="connsiteY0" fmla="*/ 138896 h 162045"/>
              <a:gd name="connsiteX1" fmla="*/ 138896 w 231493"/>
              <a:gd name="connsiteY1" fmla="*/ 138896 h 162045"/>
              <a:gd name="connsiteX2" fmla="*/ 231493 w 231493"/>
              <a:gd name="connsiteY2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" h="162045">
                <a:moveTo>
                  <a:pt x="0" y="138896"/>
                </a:moveTo>
                <a:cubicBezTo>
                  <a:pt x="50157" y="150470"/>
                  <a:pt x="100314" y="162045"/>
                  <a:pt x="138896" y="138896"/>
                </a:cubicBezTo>
                <a:cubicBezTo>
                  <a:pt x="177478" y="115747"/>
                  <a:pt x="217989" y="27008"/>
                  <a:pt x="231493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Retângulo 36"/>
          <p:cNvSpPr/>
          <p:nvPr/>
        </p:nvSpPr>
        <p:spPr>
          <a:xfrm rot="5400000">
            <a:off x="843756" y="4123532"/>
            <a:ext cx="180975" cy="2301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7435" name="CaixaDeTexto 4"/>
          <p:cNvSpPr txBox="1">
            <a:spLocks noChangeArrowheads="1"/>
          </p:cNvSpPr>
          <p:nvPr/>
        </p:nvSpPr>
        <p:spPr bwMode="auto">
          <a:xfrm>
            <a:off x="4640263" y="1916113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7436" name="CaixaDeTexto 5"/>
          <p:cNvSpPr txBox="1">
            <a:spLocks noChangeArrowheads="1"/>
          </p:cNvSpPr>
          <p:nvPr/>
        </p:nvSpPr>
        <p:spPr bwMode="auto">
          <a:xfrm>
            <a:off x="4843463" y="3846513"/>
            <a:ext cx="4397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17437" name="CaixaDeTexto 6"/>
          <p:cNvSpPr txBox="1">
            <a:spLocks noChangeArrowheads="1"/>
          </p:cNvSpPr>
          <p:nvPr/>
        </p:nvSpPr>
        <p:spPr bwMode="auto">
          <a:xfrm>
            <a:off x="7659688" y="37988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17438" name="CaixaDeTexto 7"/>
          <p:cNvSpPr txBox="1">
            <a:spLocks noChangeArrowheads="1"/>
          </p:cNvSpPr>
          <p:nvPr/>
        </p:nvSpPr>
        <p:spPr bwMode="auto">
          <a:xfrm>
            <a:off x="4564063" y="2868613"/>
            <a:ext cx="439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17439" name="CaixaDeTexto 13"/>
          <p:cNvSpPr txBox="1">
            <a:spLocks noChangeArrowheads="1"/>
          </p:cNvSpPr>
          <p:nvPr/>
        </p:nvSpPr>
        <p:spPr bwMode="auto">
          <a:xfrm>
            <a:off x="6219825" y="2636838"/>
            <a:ext cx="439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43" name="Triângulo retângulo 42"/>
          <p:cNvSpPr/>
          <p:nvPr/>
        </p:nvSpPr>
        <p:spPr>
          <a:xfrm rot="5400000" flipH="1">
            <a:off x="5547519" y="1680369"/>
            <a:ext cx="1495425" cy="2709863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Retângulo 43"/>
          <p:cNvSpPr/>
          <p:nvPr/>
        </p:nvSpPr>
        <p:spPr>
          <a:xfrm rot="5400000">
            <a:off x="4959350" y="3597275"/>
            <a:ext cx="166688" cy="2111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5" name="Forma livre 44"/>
          <p:cNvSpPr/>
          <p:nvPr/>
        </p:nvSpPr>
        <p:spPr>
          <a:xfrm rot="5400000">
            <a:off x="4989513" y="2343150"/>
            <a:ext cx="142875" cy="269875"/>
          </a:xfrm>
          <a:custGeom>
            <a:avLst/>
            <a:gdLst>
              <a:gd name="connsiteX0" fmla="*/ 0 w 109959"/>
              <a:gd name="connsiteY0" fmla="*/ 0 h 208344"/>
              <a:gd name="connsiteX1" fmla="*/ 92597 w 109959"/>
              <a:gd name="connsiteY1" fmla="*/ 92598 h 208344"/>
              <a:gd name="connsiteX2" fmla="*/ 104172 w 1099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" h="208344">
                <a:moveTo>
                  <a:pt x="0" y="0"/>
                </a:moveTo>
                <a:cubicBezTo>
                  <a:pt x="37617" y="28937"/>
                  <a:pt x="75235" y="57874"/>
                  <a:pt x="92597" y="92598"/>
                </a:cubicBezTo>
                <a:cubicBezTo>
                  <a:pt x="109959" y="127322"/>
                  <a:pt x="104172" y="208344"/>
                  <a:pt x="104172" y="208344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6" name="Forma livre 45"/>
          <p:cNvSpPr/>
          <p:nvPr/>
        </p:nvSpPr>
        <p:spPr>
          <a:xfrm rot="5400000">
            <a:off x="6977063" y="3597275"/>
            <a:ext cx="255588" cy="103187"/>
          </a:xfrm>
          <a:custGeom>
            <a:avLst/>
            <a:gdLst>
              <a:gd name="connsiteX0" fmla="*/ 150471 w 150471"/>
              <a:gd name="connsiteY0" fmla="*/ 23150 h 61732"/>
              <a:gd name="connsiteX1" fmla="*/ 57873 w 150471"/>
              <a:gd name="connsiteY1" fmla="*/ 57874 h 61732"/>
              <a:gd name="connsiteX2" fmla="*/ 0 w 150471"/>
              <a:gd name="connsiteY2" fmla="*/ 0 h 6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71" h="61732">
                <a:moveTo>
                  <a:pt x="150471" y="23150"/>
                </a:moveTo>
                <a:cubicBezTo>
                  <a:pt x="116711" y="42441"/>
                  <a:pt x="82952" y="61732"/>
                  <a:pt x="57873" y="57874"/>
                </a:cubicBezTo>
                <a:cubicBezTo>
                  <a:pt x="32795" y="54016"/>
                  <a:pt x="0" y="13504"/>
                  <a:pt x="0" y="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444" name="CaixaDeTexto 7"/>
          <p:cNvSpPr txBox="1">
            <a:spLocks noChangeArrowheads="1"/>
          </p:cNvSpPr>
          <p:nvPr/>
        </p:nvSpPr>
        <p:spPr bwMode="auto">
          <a:xfrm>
            <a:off x="5564188" y="3419475"/>
            <a:ext cx="43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8"/>
          <p:cNvGrpSpPr>
            <a:grpSpLocks/>
          </p:cNvGrpSpPr>
          <p:nvPr/>
        </p:nvGrpSpPr>
        <p:grpSpPr bwMode="auto">
          <a:xfrm>
            <a:off x="311150" y="1179513"/>
            <a:ext cx="2319338" cy="1238250"/>
            <a:chOff x="335576" y="2435878"/>
            <a:chExt cx="2319246" cy="1239126"/>
          </a:xfrm>
        </p:grpSpPr>
        <p:sp>
          <p:nvSpPr>
            <p:cNvPr id="36" name="Retângulo 35"/>
            <p:cNvSpPr/>
            <p:nvPr/>
          </p:nvSpPr>
          <p:spPr>
            <a:xfrm>
              <a:off x="2150766" y="2435878"/>
              <a:ext cx="504056" cy="12241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35576" y="2450868"/>
              <a:ext cx="504056" cy="12241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26"/>
          <p:cNvGrpSpPr>
            <a:grpSpLocks/>
          </p:cNvGrpSpPr>
          <p:nvPr/>
        </p:nvGrpSpPr>
        <p:grpSpPr bwMode="auto">
          <a:xfrm>
            <a:off x="1217613" y="1208088"/>
            <a:ext cx="1398587" cy="1225550"/>
            <a:chOff x="338518" y="1196752"/>
            <a:chExt cx="1398132" cy="1224136"/>
          </a:xfrm>
        </p:grpSpPr>
        <p:sp>
          <p:nvSpPr>
            <p:cNvPr id="28" name="Retângulo 27"/>
            <p:cNvSpPr/>
            <p:nvPr/>
          </p:nvSpPr>
          <p:spPr>
            <a:xfrm>
              <a:off x="1232594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38518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4" name="Grupo 25"/>
          <p:cNvGrpSpPr>
            <a:grpSpLocks/>
          </p:cNvGrpSpPr>
          <p:nvPr/>
        </p:nvGrpSpPr>
        <p:grpSpPr bwMode="auto">
          <a:xfrm>
            <a:off x="323850" y="1196975"/>
            <a:ext cx="1398588" cy="1223963"/>
            <a:chOff x="338518" y="1196752"/>
            <a:chExt cx="1398132" cy="1224136"/>
          </a:xfrm>
        </p:grpSpPr>
        <p:sp>
          <p:nvSpPr>
            <p:cNvPr id="25" name="Retângulo 24"/>
            <p:cNvSpPr/>
            <p:nvPr/>
          </p:nvSpPr>
          <p:spPr>
            <a:xfrm>
              <a:off x="1232594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38518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843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492500" y="1250950"/>
            <a:ext cx="49672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/>
              <a:t>Dessa nova proporção, a partir das razões duas a duas, teremos:</a:t>
            </a:r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 rot="-57530">
            <a:off x="3406775" y="3044825"/>
            <a:ext cx="762000" cy="15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rot="-57530">
            <a:off x="3454400" y="4298950"/>
            <a:ext cx="762000" cy="15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 rot="-57530">
            <a:off x="3478213" y="5522913"/>
            <a:ext cx="762000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Retângulo 20"/>
          <p:cNvSpPr/>
          <p:nvPr/>
        </p:nvSpPr>
        <p:spPr bwMode="auto">
          <a:xfrm>
            <a:off x="4289425" y="2708275"/>
            <a:ext cx="2082800" cy="6494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tângulo 30"/>
          <p:cNvSpPr/>
          <p:nvPr/>
        </p:nvSpPr>
        <p:spPr bwMode="auto">
          <a:xfrm>
            <a:off x="4306888" y="3975100"/>
            <a:ext cx="2239962" cy="6477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Retângulo 37"/>
          <p:cNvSpPr/>
          <p:nvPr/>
        </p:nvSpPr>
        <p:spPr bwMode="auto">
          <a:xfrm>
            <a:off x="4303713" y="5157788"/>
            <a:ext cx="2232025" cy="6477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Espaço Reservado para Número de Slid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13114-C46C-432E-8DF7-96363793DB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18466" name="CaixaDeTexto 44"/>
          <p:cNvSpPr txBox="1">
            <a:spLocks noChangeArrowheads="1"/>
          </p:cNvSpPr>
          <p:nvPr/>
        </p:nvSpPr>
        <p:spPr bwMode="auto">
          <a:xfrm>
            <a:off x="323850" y="1230313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u="sng"/>
              <a:t>a </a:t>
            </a:r>
            <a:r>
              <a:rPr lang="pt-BR" sz="3600"/>
              <a:t> =</a:t>
            </a:r>
            <a:r>
              <a:rPr lang="pt-BR" sz="3600" u="sng"/>
              <a:t> b </a:t>
            </a:r>
            <a:r>
              <a:rPr lang="pt-BR" sz="3600"/>
              <a:t> = </a:t>
            </a:r>
            <a:r>
              <a:rPr lang="pt-BR" sz="3600" u="sng"/>
              <a:t> c </a:t>
            </a:r>
          </a:p>
          <a:p>
            <a:r>
              <a:rPr lang="pt-BR" sz="3600"/>
              <a:t>b     n     h</a:t>
            </a:r>
          </a:p>
        </p:txBody>
      </p:sp>
      <p:sp>
        <p:nvSpPr>
          <p:cNvPr id="18467" name="CaixaDeTexto 45"/>
          <p:cNvSpPr txBox="1">
            <a:spLocks noChangeArrowheads="1"/>
          </p:cNvSpPr>
          <p:nvPr/>
        </p:nvSpPr>
        <p:spPr bwMode="auto">
          <a:xfrm>
            <a:off x="2339975" y="2741613"/>
            <a:ext cx="10890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/>
              <a:t> a </a:t>
            </a:r>
            <a:r>
              <a:rPr lang="pt-BR" sz="2400"/>
              <a:t>=</a:t>
            </a:r>
            <a:r>
              <a:rPr lang="pt-BR" sz="2400" u="sng"/>
              <a:t> b </a:t>
            </a:r>
          </a:p>
          <a:p>
            <a:r>
              <a:rPr lang="pt-BR" sz="2400"/>
              <a:t> b    n</a:t>
            </a:r>
          </a:p>
        </p:txBody>
      </p:sp>
      <p:sp>
        <p:nvSpPr>
          <p:cNvPr id="18468" name="CaixaDeTexto 46"/>
          <p:cNvSpPr txBox="1">
            <a:spLocks noChangeArrowheads="1"/>
          </p:cNvSpPr>
          <p:nvPr/>
        </p:nvSpPr>
        <p:spPr bwMode="auto">
          <a:xfrm>
            <a:off x="2339975" y="3822700"/>
            <a:ext cx="10302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/>
              <a:t> b </a:t>
            </a:r>
            <a:r>
              <a:rPr lang="pt-BR" sz="2400"/>
              <a:t>=</a:t>
            </a:r>
            <a:r>
              <a:rPr lang="pt-BR" sz="2400" u="sng"/>
              <a:t> c </a:t>
            </a:r>
          </a:p>
          <a:p>
            <a:r>
              <a:rPr lang="pt-BR" sz="2400"/>
              <a:t> n    h</a:t>
            </a:r>
          </a:p>
        </p:txBody>
      </p:sp>
      <p:sp>
        <p:nvSpPr>
          <p:cNvPr id="18469" name="CaixaDeTexto 47"/>
          <p:cNvSpPr txBox="1">
            <a:spLocks noChangeArrowheads="1"/>
          </p:cNvSpPr>
          <p:nvPr/>
        </p:nvSpPr>
        <p:spPr bwMode="auto">
          <a:xfrm>
            <a:off x="2389188" y="5118100"/>
            <a:ext cx="10191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/>
              <a:t> a </a:t>
            </a:r>
            <a:r>
              <a:rPr lang="pt-BR" sz="2400"/>
              <a:t>=</a:t>
            </a:r>
            <a:r>
              <a:rPr lang="pt-BR" sz="2400" u="sng"/>
              <a:t> c </a:t>
            </a:r>
          </a:p>
          <a:p>
            <a:r>
              <a:rPr lang="pt-BR" sz="2400"/>
              <a:t> c    m</a:t>
            </a:r>
          </a:p>
        </p:txBody>
      </p:sp>
      <p:sp>
        <p:nvSpPr>
          <p:cNvPr id="18470" name="CaixaDeTexto 48"/>
          <p:cNvSpPr txBox="1">
            <a:spLocks noChangeArrowheads="1"/>
          </p:cNvSpPr>
          <p:nvPr/>
        </p:nvSpPr>
        <p:spPr bwMode="auto">
          <a:xfrm>
            <a:off x="4624388" y="2781300"/>
            <a:ext cx="149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b² = a . n</a:t>
            </a:r>
          </a:p>
        </p:txBody>
      </p:sp>
      <p:sp>
        <p:nvSpPr>
          <p:cNvPr id="18471" name="CaixaDeTexto 49"/>
          <p:cNvSpPr txBox="1">
            <a:spLocks noChangeArrowheads="1"/>
          </p:cNvSpPr>
          <p:nvPr/>
        </p:nvSpPr>
        <p:spPr bwMode="auto">
          <a:xfrm>
            <a:off x="4516438" y="4048125"/>
            <a:ext cx="1711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b . h = c. n</a:t>
            </a:r>
          </a:p>
        </p:txBody>
      </p:sp>
      <p:sp>
        <p:nvSpPr>
          <p:cNvPr id="18472" name="CaixaDeTexto 50"/>
          <p:cNvSpPr txBox="1">
            <a:spLocks noChangeArrowheads="1"/>
          </p:cNvSpPr>
          <p:nvPr/>
        </p:nvSpPr>
        <p:spPr bwMode="auto">
          <a:xfrm>
            <a:off x="4500563" y="5229225"/>
            <a:ext cx="179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a . h = b .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971550" y="1560513"/>
            <a:ext cx="6696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Por último, vamos analisar a semelhança entre ABH e ACH.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1187450" y="5300663"/>
            <a:ext cx="698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A semelhança está mantida e dela vêm as seguintes relações:</a:t>
            </a:r>
          </a:p>
        </p:txBody>
      </p:sp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684213" y="2060575"/>
            <a:ext cx="4464050" cy="2901950"/>
            <a:chOff x="4804196" y="2636674"/>
            <a:chExt cx="4152325" cy="2674579"/>
          </a:xfrm>
        </p:grpSpPr>
        <p:sp>
          <p:nvSpPr>
            <p:cNvPr id="19477" name="CaixaDeTexto 18"/>
            <p:cNvSpPr txBox="1">
              <a:spLocks noChangeArrowheads="1"/>
            </p:cNvSpPr>
            <p:nvPr/>
          </p:nvSpPr>
          <p:spPr bwMode="auto">
            <a:xfrm>
              <a:off x="4948487" y="2636674"/>
              <a:ext cx="440097" cy="442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Estrangelo Edessa" pitchFamily="66" charset="0"/>
                  <a:cs typeface="Estrangelo Edessa" pitchFamily="66" charset="0"/>
                </a:rPr>
                <a:t>B</a:t>
              </a:r>
            </a:p>
          </p:txBody>
        </p:sp>
        <p:sp>
          <p:nvSpPr>
            <p:cNvPr id="19478" name="CaixaDeTexto 19"/>
            <p:cNvSpPr txBox="1">
              <a:spLocks noChangeArrowheads="1"/>
            </p:cNvSpPr>
            <p:nvPr/>
          </p:nvSpPr>
          <p:spPr bwMode="auto">
            <a:xfrm>
              <a:off x="4891704" y="4849474"/>
              <a:ext cx="440097" cy="442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Estrangelo Edessa" pitchFamily="66" charset="0"/>
                  <a:cs typeface="Estrangelo Edessa" pitchFamily="66" charset="0"/>
                </a:rPr>
                <a:t>H</a:t>
              </a:r>
            </a:p>
          </p:txBody>
        </p:sp>
        <p:sp>
          <p:nvSpPr>
            <p:cNvPr id="19479" name="CaixaDeTexto 20"/>
            <p:cNvSpPr txBox="1">
              <a:spLocks noChangeArrowheads="1"/>
            </p:cNvSpPr>
            <p:nvPr/>
          </p:nvSpPr>
          <p:spPr bwMode="auto">
            <a:xfrm>
              <a:off x="8516424" y="4849474"/>
              <a:ext cx="440097" cy="442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Estrangelo Edessa" pitchFamily="66" charset="0"/>
                  <a:cs typeface="Estrangelo Edessa" pitchFamily="66" charset="0"/>
                </a:rPr>
                <a:t>A</a:t>
              </a:r>
            </a:p>
          </p:txBody>
        </p:sp>
        <p:sp>
          <p:nvSpPr>
            <p:cNvPr id="19480" name="CaixaDeTexto 21"/>
            <p:cNvSpPr txBox="1">
              <a:spLocks noChangeArrowheads="1"/>
            </p:cNvSpPr>
            <p:nvPr/>
          </p:nvSpPr>
          <p:spPr bwMode="auto">
            <a:xfrm>
              <a:off x="4804196" y="3721690"/>
              <a:ext cx="440097" cy="442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Estrangelo Edessa" pitchFamily="66" charset="0"/>
                  <a:cs typeface="Estrangelo Edessa" pitchFamily="66" charset="0"/>
                </a:rPr>
                <a:t>m</a:t>
              </a:r>
            </a:p>
          </p:txBody>
        </p:sp>
        <p:sp>
          <p:nvSpPr>
            <p:cNvPr id="19481" name="CaixaDeTexto 22"/>
            <p:cNvSpPr txBox="1">
              <a:spLocks noChangeArrowheads="1"/>
            </p:cNvSpPr>
            <p:nvPr/>
          </p:nvSpPr>
          <p:spPr bwMode="auto">
            <a:xfrm>
              <a:off x="6444208" y="4869160"/>
              <a:ext cx="440097" cy="442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Estrangelo Edessa" pitchFamily="66" charset="0"/>
                  <a:cs typeface="Estrangelo Edessa" pitchFamily="66" charset="0"/>
                </a:rPr>
                <a:t>h</a:t>
              </a:r>
            </a:p>
          </p:txBody>
        </p:sp>
        <p:sp>
          <p:nvSpPr>
            <p:cNvPr id="19482" name="CaixaDeTexto 25"/>
            <p:cNvSpPr txBox="1">
              <a:spLocks noChangeArrowheads="1"/>
            </p:cNvSpPr>
            <p:nvPr/>
          </p:nvSpPr>
          <p:spPr bwMode="auto">
            <a:xfrm>
              <a:off x="6588224" y="3499514"/>
              <a:ext cx="4400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Estrangelo Edessa" pitchFamily="66" charset="0"/>
                  <a:cs typeface="Estrangelo Edessa" pitchFamily="66" charset="0"/>
                </a:rPr>
                <a:t>c</a:t>
              </a:r>
            </a:p>
          </p:txBody>
        </p:sp>
      </p:grp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69E6C-73BF-46EB-A05B-D2E1C185AEE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33" name="Triângulo retângulo 32"/>
          <p:cNvSpPr/>
          <p:nvPr/>
        </p:nvSpPr>
        <p:spPr>
          <a:xfrm>
            <a:off x="1042988" y="2349500"/>
            <a:ext cx="3743325" cy="2127250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003675" y="4090988"/>
            <a:ext cx="136525" cy="417512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1047750" y="2505075"/>
            <a:ext cx="307975" cy="214313"/>
          </a:xfrm>
          <a:custGeom>
            <a:avLst/>
            <a:gdLst>
              <a:gd name="connsiteX0" fmla="*/ 0 w 231493"/>
              <a:gd name="connsiteY0" fmla="*/ 138896 h 162045"/>
              <a:gd name="connsiteX1" fmla="*/ 138896 w 231493"/>
              <a:gd name="connsiteY1" fmla="*/ 138896 h 162045"/>
              <a:gd name="connsiteX2" fmla="*/ 231493 w 231493"/>
              <a:gd name="connsiteY2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" h="162045">
                <a:moveTo>
                  <a:pt x="0" y="138896"/>
                </a:moveTo>
                <a:cubicBezTo>
                  <a:pt x="50157" y="150470"/>
                  <a:pt x="100314" y="162045"/>
                  <a:pt x="138896" y="138896"/>
                </a:cubicBezTo>
                <a:cubicBezTo>
                  <a:pt x="177478" y="115747"/>
                  <a:pt x="217989" y="27008"/>
                  <a:pt x="231493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Retângulo 35"/>
          <p:cNvSpPr/>
          <p:nvPr/>
        </p:nvSpPr>
        <p:spPr>
          <a:xfrm rot="5400000">
            <a:off x="1067594" y="4267994"/>
            <a:ext cx="179388" cy="22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 rot="5400000">
            <a:off x="5182394" y="3739356"/>
            <a:ext cx="166688" cy="212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8" name="Forma livre 37"/>
          <p:cNvSpPr/>
          <p:nvPr/>
        </p:nvSpPr>
        <p:spPr>
          <a:xfrm rot="5400000">
            <a:off x="5213350" y="2486026"/>
            <a:ext cx="141287" cy="271462"/>
          </a:xfrm>
          <a:custGeom>
            <a:avLst/>
            <a:gdLst>
              <a:gd name="connsiteX0" fmla="*/ 0 w 109959"/>
              <a:gd name="connsiteY0" fmla="*/ 0 h 208344"/>
              <a:gd name="connsiteX1" fmla="*/ 92597 w 109959"/>
              <a:gd name="connsiteY1" fmla="*/ 92598 h 208344"/>
              <a:gd name="connsiteX2" fmla="*/ 104172 w 1099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" h="208344">
                <a:moveTo>
                  <a:pt x="0" y="0"/>
                </a:moveTo>
                <a:cubicBezTo>
                  <a:pt x="37617" y="28937"/>
                  <a:pt x="75235" y="57874"/>
                  <a:pt x="92597" y="92598"/>
                </a:cubicBezTo>
                <a:cubicBezTo>
                  <a:pt x="109959" y="127322"/>
                  <a:pt x="104172" y="208344"/>
                  <a:pt x="104172" y="208344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9" name="Forma livre 38"/>
          <p:cNvSpPr/>
          <p:nvPr/>
        </p:nvSpPr>
        <p:spPr>
          <a:xfrm rot="5400000">
            <a:off x="7200107" y="3740944"/>
            <a:ext cx="255587" cy="104775"/>
          </a:xfrm>
          <a:custGeom>
            <a:avLst/>
            <a:gdLst>
              <a:gd name="connsiteX0" fmla="*/ 150471 w 150471"/>
              <a:gd name="connsiteY0" fmla="*/ 23150 h 61732"/>
              <a:gd name="connsiteX1" fmla="*/ 57873 w 150471"/>
              <a:gd name="connsiteY1" fmla="*/ 57874 h 61732"/>
              <a:gd name="connsiteX2" fmla="*/ 0 w 150471"/>
              <a:gd name="connsiteY2" fmla="*/ 0 h 6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71" h="61732">
                <a:moveTo>
                  <a:pt x="150471" y="23150"/>
                </a:moveTo>
                <a:cubicBezTo>
                  <a:pt x="116711" y="42441"/>
                  <a:pt x="82952" y="61732"/>
                  <a:pt x="57873" y="57874"/>
                </a:cubicBezTo>
                <a:cubicBezTo>
                  <a:pt x="32795" y="54016"/>
                  <a:pt x="0" y="13504"/>
                  <a:pt x="0" y="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470" name="CaixaDeTexto 7"/>
          <p:cNvSpPr txBox="1">
            <a:spLocks noChangeArrowheads="1"/>
          </p:cNvSpPr>
          <p:nvPr/>
        </p:nvSpPr>
        <p:spPr bwMode="auto">
          <a:xfrm>
            <a:off x="5932488" y="3635375"/>
            <a:ext cx="43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n</a:t>
            </a:r>
          </a:p>
        </p:txBody>
      </p:sp>
      <p:sp>
        <p:nvSpPr>
          <p:cNvPr id="41" name="Triângulo retângulo 40"/>
          <p:cNvSpPr/>
          <p:nvPr/>
        </p:nvSpPr>
        <p:spPr>
          <a:xfrm rot="5400000" flipH="1">
            <a:off x="5770563" y="1819275"/>
            <a:ext cx="1495425" cy="2708275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472" name="CaixaDeTexto 19"/>
          <p:cNvSpPr txBox="1">
            <a:spLocks noChangeArrowheads="1"/>
          </p:cNvSpPr>
          <p:nvPr/>
        </p:nvSpPr>
        <p:spPr bwMode="auto">
          <a:xfrm>
            <a:off x="4787900" y="3860800"/>
            <a:ext cx="4730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19473" name="CaixaDeTexto 18"/>
          <p:cNvSpPr txBox="1">
            <a:spLocks noChangeArrowheads="1"/>
          </p:cNvSpPr>
          <p:nvPr/>
        </p:nvSpPr>
        <p:spPr bwMode="auto">
          <a:xfrm>
            <a:off x="4819650" y="2124075"/>
            <a:ext cx="473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19474" name="CaixaDeTexto 25"/>
          <p:cNvSpPr txBox="1">
            <a:spLocks noChangeArrowheads="1"/>
          </p:cNvSpPr>
          <p:nvPr/>
        </p:nvSpPr>
        <p:spPr bwMode="auto">
          <a:xfrm>
            <a:off x="6259513" y="2708275"/>
            <a:ext cx="47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19475" name="CaixaDeTexto 25"/>
          <p:cNvSpPr txBox="1">
            <a:spLocks noChangeArrowheads="1"/>
          </p:cNvSpPr>
          <p:nvPr/>
        </p:nvSpPr>
        <p:spPr bwMode="auto">
          <a:xfrm>
            <a:off x="4859338" y="3028950"/>
            <a:ext cx="4746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19476" name="CaixaDeTexto 20"/>
          <p:cNvSpPr txBox="1">
            <a:spLocks noChangeArrowheads="1"/>
          </p:cNvSpPr>
          <p:nvPr/>
        </p:nvSpPr>
        <p:spPr bwMode="auto">
          <a:xfrm>
            <a:off x="7843838" y="3933825"/>
            <a:ext cx="473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4568825" y="5073650"/>
            <a:ext cx="3529013" cy="400050"/>
            <a:chOff x="4283968" y="4968206"/>
            <a:chExt cx="3528392" cy="400110"/>
          </a:xfrm>
        </p:grpSpPr>
        <p:sp>
          <p:nvSpPr>
            <p:cNvPr id="20522" name="Line 19"/>
            <p:cNvSpPr>
              <a:spLocks noChangeShapeType="1"/>
            </p:cNvSpPr>
            <p:nvPr/>
          </p:nvSpPr>
          <p:spPr bwMode="auto">
            <a:xfrm>
              <a:off x="4283968" y="5157192"/>
              <a:ext cx="12192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Text Box 20"/>
            <p:cNvSpPr txBox="1">
              <a:spLocks noChangeArrowheads="1"/>
            </p:cNvSpPr>
            <p:nvPr/>
          </p:nvSpPr>
          <p:spPr bwMode="auto">
            <a:xfrm>
              <a:off x="5580112" y="4968206"/>
              <a:ext cx="2232248" cy="4001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/>
                <a:t>Lados do </a:t>
              </a:r>
              <a:r>
                <a:rPr lang="pt-BR" sz="2000" b="1">
                  <a:cs typeface="Times New Roman" pitchFamily="18" charset="0"/>
                </a:rPr>
                <a:t>Δ ABH</a:t>
              </a:r>
              <a:endParaRPr lang="pt-BR" sz="2000" b="1"/>
            </a:p>
          </p:txBody>
        </p:sp>
      </p:grpSp>
      <p:sp>
        <p:nvSpPr>
          <p:cNvPr id="16" name="Line 29"/>
          <p:cNvSpPr>
            <a:spLocks noChangeShapeType="1"/>
          </p:cNvSpPr>
          <p:nvPr/>
        </p:nvSpPr>
        <p:spPr bwMode="auto">
          <a:xfrm rot="-5400000">
            <a:off x="2216944" y="4053681"/>
            <a:ext cx="762000" cy="1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 rot="-57530">
            <a:off x="3995738" y="2382838"/>
            <a:ext cx="762000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rot="1649858">
            <a:off x="1989138" y="1236663"/>
            <a:ext cx="812800" cy="5524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 rot="-5400000">
            <a:off x="5950744" y="3733007"/>
            <a:ext cx="668337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rot="8278152" flipH="1">
            <a:off x="76200" y="2665413"/>
            <a:ext cx="971550" cy="2841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rot="9371194" flipV="1">
            <a:off x="6621463" y="1706563"/>
            <a:ext cx="669925" cy="3095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upo 21"/>
          <p:cNvGrpSpPr>
            <a:grpSpLocks/>
          </p:cNvGrpSpPr>
          <p:nvPr/>
        </p:nvGrpSpPr>
        <p:grpSpPr bwMode="auto">
          <a:xfrm>
            <a:off x="4568825" y="5934075"/>
            <a:ext cx="3525838" cy="400050"/>
            <a:chOff x="4283968" y="5754130"/>
            <a:chExt cx="3525450" cy="400110"/>
          </a:xfrm>
        </p:grpSpPr>
        <p:sp>
          <p:nvSpPr>
            <p:cNvPr id="20520" name="Line 21"/>
            <p:cNvSpPr>
              <a:spLocks noChangeShapeType="1"/>
            </p:cNvSpPr>
            <p:nvPr/>
          </p:nvSpPr>
          <p:spPr bwMode="auto">
            <a:xfrm>
              <a:off x="4283968" y="5949280"/>
              <a:ext cx="12192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Text Box 20"/>
            <p:cNvSpPr txBox="1">
              <a:spLocks noChangeArrowheads="1"/>
            </p:cNvSpPr>
            <p:nvPr/>
          </p:nvSpPr>
          <p:spPr bwMode="auto">
            <a:xfrm>
              <a:off x="5577170" y="5754130"/>
              <a:ext cx="2232248" cy="4001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/>
                <a:t>Lados do </a:t>
              </a:r>
              <a:r>
                <a:rPr lang="pt-BR" sz="2000" b="1">
                  <a:cs typeface="Times New Roman" pitchFamily="18" charset="0"/>
                </a:rPr>
                <a:t>Δ ACH</a:t>
              </a:r>
              <a:endParaRPr lang="pt-BR" sz="2000" b="1"/>
            </a:p>
          </p:txBody>
        </p:sp>
      </p:grpSp>
      <p:sp>
        <p:nvSpPr>
          <p:cNvPr id="204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8" name="CaixaDeTexto 83"/>
          <p:cNvSpPr txBox="1">
            <a:spLocks noChangeArrowheads="1"/>
          </p:cNvSpPr>
          <p:nvPr/>
        </p:nvSpPr>
        <p:spPr bwMode="auto">
          <a:xfrm>
            <a:off x="838200" y="1844675"/>
            <a:ext cx="4730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20499" name="CaixaDeTexto 84"/>
          <p:cNvSpPr txBox="1">
            <a:spLocks noChangeArrowheads="1"/>
          </p:cNvSpPr>
          <p:nvPr/>
        </p:nvSpPr>
        <p:spPr bwMode="auto">
          <a:xfrm>
            <a:off x="777875" y="4298950"/>
            <a:ext cx="4730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20500" name="CaixaDeTexto 85"/>
          <p:cNvSpPr txBox="1">
            <a:spLocks noChangeArrowheads="1"/>
          </p:cNvSpPr>
          <p:nvPr/>
        </p:nvSpPr>
        <p:spPr bwMode="auto">
          <a:xfrm>
            <a:off x="4391025" y="4246563"/>
            <a:ext cx="4730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20501" name="CaixaDeTexto 86"/>
          <p:cNvSpPr txBox="1">
            <a:spLocks noChangeArrowheads="1"/>
          </p:cNvSpPr>
          <p:nvPr/>
        </p:nvSpPr>
        <p:spPr bwMode="auto">
          <a:xfrm>
            <a:off x="684213" y="3238500"/>
            <a:ext cx="4730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m</a:t>
            </a:r>
          </a:p>
        </p:txBody>
      </p:sp>
      <p:sp>
        <p:nvSpPr>
          <p:cNvPr id="20502" name="CaixaDeTexto 87"/>
          <p:cNvSpPr txBox="1">
            <a:spLocks noChangeArrowheads="1"/>
          </p:cNvSpPr>
          <p:nvPr/>
        </p:nvSpPr>
        <p:spPr bwMode="auto">
          <a:xfrm>
            <a:off x="2447925" y="4483100"/>
            <a:ext cx="4730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20503" name="CaixaDeTexto 89"/>
          <p:cNvSpPr txBox="1">
            <a:spLocks noChangeArrowheads="1"/>
          </p:cNvSpPr>
          <p:nvPr/>
        </p:nvSpPr>
        <p:spPr bwMode="auto">
          <a:xfrm>
            <a:off x="2601913" y="2781300"/>
            <a:ext cx="47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35" name="Espaço Reservado para Número de Slid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494FE-E3F8-4243-97AD-3B09CD8164C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36" name="Triângulo retângulo 35"/>
          <p:cNvSpPr/>
          <p:nvPr/>
        </p:nvSpPr>
        <p:spPr>
          <a:xfrm>
            <a:off x="1042988" y="2205038"/>
            <a:ext cx="3743325" cy="2127250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4003675" y="3946525"/>
            <a:ext cx="136525" cy="419100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Forma livre 37"/>
          <p:cNvSpPr/>
          <p:nvPr/>
        </p:nvSpPr>
        <p:spPr>
          <a:xfrm>
            <a:off x="1047750" y="2360613"/>
            <a:ext cx="307975" cy="214312"/>
          </a:xfrm>
          <a:custGeom>
            <a:avLst/>
            <a:gdLst>
              <a:gd name="connsiteX0" fmla="*/ 0 w 231493"/>
              <a:gd name="connsiteY0" fmla="*/ 138896 h 162045"/>
              <a:gd name="connsiteX1" fmla="*/ 138896 w 231493"/>
              <a:gd name="connsiteY1" fmla="*/ 138896 h 162045"/>
              <a:gd name="connsiteX2" fmla="*/ 231493 w 231493"/>
              <a:gd name="connsiteY2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" h="162045">
                <a:moveTo>
                  <a:pt x="0" y="138896"/>
                </a:moveTo>
                <a:cubicBezTo>
                  <a:pt x="50157" y="150470"/>
                  <a:pt x="100314" y="162045"/>
                  <a:pt x="138896" y="138896"/>
                </a:cubicBezTo>
                <a:cubicBezTo>
                  <a:pt x="177478" y="115747"/>
                  <a:pt x="217989" y="27008"/>
                  <a:pt x="231493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9" name="Retângulo 38"/>
          <p:cNvSpPr/>
          <p:nvPr/>
        </p:nvSpPr>
        <p:spPr>
          <a:xfrm rot="5400000">
            <a:off x="1066800" y="4124326"/>
            <a:ext cx="180975" cy="22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 rot="5400000">
            <a:off x="5182394" y="3596481"/>
            <a:ext cx="166688" cy="212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1" name="Forma livre 40"/>
          <p:cNvSpPr/>
          <p:nvPr/>
        </p:nvSpPr>
        <p:spPr>
          <a:xfrm rot="5400000">
            <a:off x="5212556" y="2342357"/>
            <a:ext cx="142875" cy="271462"/>
          </a:xfrm>
          <a:custGeom>
            <a:avLst/>
            <a:gdLst>
              <a:gd name="connsiteX0" fmla="*/ 0 w 109959"/>
              <a:gd name="connsiteY0" fmla="*/ 0 h 208344"/>
              <a:gd name="connsiteX1" fmla="*/ 92597 w 109959"/>
              <a:gd name="connsiteY1" fmla="*/ 92598 h 208344"/>
              <a:gd name="connsiteX2" fmla="*/ 104172 w 1099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" h="208344">
                <a:moveTo>
                  <a:pt x="0" y="0"/>
                </a:moveTo>
                <a:cubicBezTo>
                  <a:pt x="37617" y="28937"/>
                  <a:pt x="75235" y="57874"/>
                  <a:pt x="92597" y="92598"/>
                </a:cubicBezTo>
                <a:cubicBezTo>
                  <a:pt x="109959" y="127322"/>
                  <a:pt x="104172" y="208344"/>
                  <a:pt x="104172" y="208344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Forma livre 41"/>
          <p:cNvSpPr/>
          <p:nvPr/>
        </p:nvSpPr>
        <p:spPr>
          <a:xfrm rot="5400000">
            <a:off x="7200107" y="3596481"/>
            <a:ext cx="255588" cy="104775"/>
          </a:xfrm>
          <a:custGeom>
            <a:avLst/>
            <a:gdLst>
              <a:gd name="connsiteX0" fmla="*/ 150471 w 150471"/>
              <a:gd name="connsiteY0" fmla="*/ 23150 h 61732"/>
              <a:gd name="connsiteX1" fmla="*/ 57873 w 150471"/>
              <a:gd name="connsiteY1" fmla="*/ 57874 h 61732"/>
              <a:gd name="connsiteX2" fmla="*/ 0 w 150471"/>
              <a:gd name="connsiteY2" fmla="*/ 0 h 6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71" h="61732">
                <a:moveTo>
                  <a:pt x="150471" y="23150"/>
                </a:moveTo>
                <a:cubicBezTo>
                  <a:pt x="116711" y="42441"/>
                  <a:pt x="82952" y="61732"/>
                  <a:pt x="57873" y="57874"/>
                </a:cubicBezTo>
                <a:cubicBezTo>
                  <a:pt x="32795" y="54016"/>
                  <a:pt x="0" y="13504"/>
                  <a:pt x="0" y="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Triângulo retângulo 42"/>
          <p:cNvSpPr/>
          <p:nvPr/>
        </p:nvSpPr>
        <p:spPr>
          <a:xfrm rot="5400000" flipH="1">
            <a:off x="5769770" y="1675606"/>
            <a:ext cx="1497012" cy="2708275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513" name="CaixaDeTexto 83"/>
          <p:cNvSpPr txBox="1">
            <a:spLocks noChangeArrowheads="1"/>
          </p:cNvSpPr>
          <p:nvPr/>
        </p:nvSpPr>
        <p:spPr bwMode="auto">
          <a:xfrm>
            <a:off x="4865688" y="1979613"/>
            <a:ext cx="474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20514" name="CaixaDeTexto 84"/>
          <p:cNvSpPr txBox="1">
            <a:spLocks noChangeArrowheads="1"/>
          </p:cNvSpPr>
          <p:nvPr/>
        </p:nvSpPr>
        <p:spPr bwMode="auto">
          <a:xfrm>
            <a:off x="4891088" y="3716338"/>
            <a:ext cx="4730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20515" name="CaixaDeTexto 85"/>
          <p:cNvSpPr txBox="1">
            <a:spLocks noChangeArrowheads="1"/>
          </p:cNvSpPr>
          <p:nvPr/>
        </p:nvSpPr>
        <p:spPr bwMode="auto">
          <a:xfrm>
            <a:off x="7812088" y="3716338"/>
            <a:ext cx="473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20516" name="CaixaDeTexto 86"/>
          <p:cNvSpPr txBox="1">
            <a:spLocks noChangeArrowheads="1"/>
          </p:cNvSpPr>
          <p:nvPr/>
        </p:nvSpPr>
        <p:spPr bwMode="auto">
          <a:xfrm>
            <a:off x="4818063" y="2949575"/>
            <a:ext cx="474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h</a:t>
            </a:r>
          </a:p>
        </p:txBody>
      </p:sp>
      <p:sp>
        <p:nvSpPr>
          <p:cNvPr id="20517" name="CaixaDeTexto 87"/>
          <p:cNvSpPr txBox="1">
            <a:spLocks noChangeArrowheads="1"/>
          </p:cNvSpPr>
          <p:nvPr/>
        </p:nvSpPr>
        <p:spPr bwMode="auto">
          <a:xfrm>
            <a:off x="6156325" y="3995738"/>
            <a:ext cx="473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n</a:t>
            </a:r>
          </a:p>
        </p:txBody>
      </p:sp>
      <p:sp>
        <p:nvSpPr>
          <p:cNvPr id="20518" name="CaixaDeTexto 89"/>
          <p:cNvSpPr txBox="1">
            <a:spLocks noChangeArrowheads="1"/>
          </p:cNvSpPr>
          <p:nvPr/>
        </p:nvSpPr>
        <p:spPr bwMode="auto">
          <a:xfrm>
            <a:off x="6300788" y="2636838"/>
            <a:ext cx="473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20519" name="CaixaDeTexto 49"/>
          <p:cNvSpPr txBox="1">
            <a:spLocks noChangeArrowheads="1"/>
          </p:cNvSpPr>
          <p:nvPr/>
        </p:nvSpPr>
        <p:spPr bwMode="auto">
          <a:xfrm>
            <a:off x="1976438" y="5013325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u="sng"/>
              <a:t>c </a:t>
            </a:r>
            <a:r>
              <a:rPr lang="pt-BR" sz="3600"/>
              <a:t>= </a:t>
            </a:r>
            <a:r>
              <a:rPr lang="pt-BR" sz="3600" u="sng"/>
              <a:t> h </a:t>
            </a:r>
            <a:r>
              <a:rPr lang="pt-BR" sz="3600"/>
              <a:t>= </a:t>
            </a:r>
            <a:r>
              <a:rPr lang="pt-BR" sz="3600" u="sng"/>
              <a:t> m</a:t>
            </a:r>
          </a:p>
          <a:p>
            <a:r>
              <a:rPr lang="pt-BR" sz="3600"/>
              <a:t>b     n     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8"/>
          <p:cNvGrpSpPr>
            <a:grpSpLocks/>
          </p:cNvGrpSpPr>
          <p:nvPr/>
        </p:nvGrpSpPr>
        <p:grpSpPr bwMode="auto">
          <a:xfrm>
            <a:off x="317500" y="1193800"/>
            <a:ext cx="2319338" cy="1239838"/>
            <a:chOff x="335576" y="2435878"/>
            <a:chExt cx="2319246" cy="1239126"/>
          </a:xfrm>
        </p:grpSpPr>
        <p:sp>
          <p:nvSpPr>
            <p:cNvPr id="36" name="Retângulo 35"/>
            <p:cNvSpPr/>
            <p:nvPr/>
          </p:nvSpPr>
          <p:spPr>
            <a:xfrm>
              <a:off x="2150766" y="2435878"/>
              <a:ext cx="504056" cy="12241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35576" y="2450868"/>
              <a:ext cx="504056" cy="12241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26"/>
          <p:cNvGrpSpPr>
            <a:grpSpLocks/>
          </p:cNvGrpSpPr>
          <p:nvPr/>
        </p:nvGrpSpPr>
        <p:grpSpPr bwMode="auto">
          <a:xfrm>
            <a:off x="1230313" y="1196975"/>
            <a:ext cx="1397000" cy="1223963"/>
            <a:chOff x="338518" y="1196752"/>
            <a:chExt cx="1398132" cy="1224136"/>
          </a:xfrm>
        </p:grpSpPr>
        <p:sp>
          <p:nvSpPr>
            <p:cNvPr id="28" name="Retângulo 27"/>
            <p:cNvSpPr/>
            <p:nvPr/>
          </p:nvSpPr>
          <p:spPr>
            <a:xfrm>
              <a:off x="1232594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38518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4" name="Grupo 25"/>
          <p:cNvGrpSpPr>
            <a:grpSpLocks/>
          </p:cNvGrpSpPr>
          <p:nvPr/>
        </p:nvGrpSpPr>
        <p:grpSpPr bwMode="auto">
          <a:xfrm>
            <a:off x="323850" y="1196975"/>
            <a:ext cx="1398588" cy="1223963"/>
            <a:chOff x="338518" y="1196752"/>
            <a:chExt cx="1398132" cy="1224136"/>
          </a:xfrm>
        </p:grpSpPr>
        <p:sp>
          <p:nvSpPr>
            <p:cNvPr id="25" name="Retângulo 24"/>
            <p:cNvSpPr/>
            <p:nvPr/>
          </p:nvSpPr>
          <p:spPr>
            <a:xfrm>
              <a:off x="1232594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38518" y="1196752"/>
              <a:ext cx="504056" cy="12241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2150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492500" y="1250950"/>
            <a:ext cx="49672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/>
              <a:t>Dessa última proporção e comparação das razões duas a duas, vem:</a:t>
            </a:r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 rot="-57530">
            <a:off x="3406775" y="3105150"/>
            <a:ext cx="762000" cy="15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rot="-57530">
            <a:off x="3454400" y="4389438"/>
            <a:ext cx="762000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 rot="-57530">
            <a:off x="3459163" y="5740400"/>
            <a:ext cx="762000" cy="15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Retângulo 20"/>
          <p:cNvSpPr/>
          <p:nvPr/>
        </p:nvSpPr>
        <p:spPr bwMode="auto">
          <a:xfrm>
            <a:off x="4289425" y="2708275"/>
            <a:ext cx="2227263" cy="6492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tângulo 30"/>
          <p:cNvSpPr/>
          <p:nvPr/>
        </p:nvSpPr>
        <p:spPr bwMode="auto">
          <a:xfrm>
            <a:off x="4306888" y="4065588"/>
            <a:ext cx="2239962" cy="6482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53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Retângulo 37"/>
          <p:cNvSpPr/>
          <p:nvPr/>
        </p:nvSpPr>
        <p:spPr bwMode="auto">
          <a:xfrm>
            <a:off x="4284663" y="5373688"/>
            <a:ext cx="2303462" cy="6477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7" name="Espaço Reservado para Número de Slide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3E6ED-05B3-47A1-906A-C56DA107543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21543" name="CaixaDeTexto 57"/>
          <p:cNvSpPr txBox="1">
            <a:spLocks noChangeArrowheads="1"/>
          </p:cNvSpPr>
          <p:nvPr/>
        </p:nvSpPr>
        <p:spPr bwMode="auto">
          <a:xfrm>
            <a:off x="392113" y="1220788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u="sng"/>
              <a:t>c </a:t>
            </a:r>
            <a:r>
              <a:rPr lang="pt-BR" sz="3600"/>
              <a:t> =</a:t>
            </a:r>
            <a:r>
              <a:rPr lang="pt-BR" sz="3600" u="sng"/>
              <a:t> h </a:t>
            </a:r>
            <a:r>
              <a:rPr lang="pt-BR" sz="3600"/>
              <a:t> = </a:t>
            </a:r>
            <a:r>
              <a:rPr lang="pt-BR" sz="3600" u="sng"/>
              <a:t>m </a:t>
            </a:r>
          </a:p>
          <a:p>
            <a:r>
              <a:rPr lang="pt-BR" sz="3600"/>
              <a:t>b     n     h</a:t>
            </a:r>
          </a:p>
        </p:txBody>
      </p:sp>
      <p:sp>
        <p:nvSpPr>
          <p:cNvPr id="21544" name="CaixaDeTexto 58"/>
          <p:cNvSpPr txBox="1">
            <a:spLocks noChangeArrowheads="1"/>
          </p:cNvSpPr>
          <p:nvPr/>
        </p:nvSpPr>
        <p:spPr bwMode="auto">
          <a:xfrm>
            <a:off x="2339975" y="2741613"/>
            <a:ext cx="10302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/>
              <a:t> c </a:t>
            </a:r>
            <a:r>
              <a:rPr lang="pt-BR" sz="2400"/>
              <a:t>=</a:t>
            </a:r>
            <a:r>
              <a:rPr lang="pt-BR" sz="2400" u="sng"/>
              <a:t> h </a:t>
            </a:r>
          </a:p>
          <a:p>
            <a:r>
              <a:rPr lang="pt-BR" sz="2400"/>
              <a:t> b    n</a:t>
            </a:r>
          </a:p>
        </p:txBody>
      </p:sp>
      <p:sp>
        <p:nvSpPr>
          <p:cNvPr id="21545" name="CaixaDeTexto 59"/>
          <p:cNvSpPr txBox="1">
            <a:spLocks noChangeArrowheads="1"/>
          </p:cNvSpPr>
          <p:nvPr/>
        </p:nvSpPr>
        <p:spPr bwMode="auto">
          <a:xfrm>
            <a:off x="2339975" y="3822700"/>
            <a:ext cx="11318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/>
              <a:t> h </a:t>
            </a:r>
            <a:r>
              <a:rPr lang="pt-BR" sz="2400"/>
              <a:t>=</a:t>
            </a:r>
            <a:r>
              <a:rPr lang="pt-BR" sz="2400" u="sng"/>
              <a:t> m </a:t>
            </a:r>
          </a:p>
          <a:p>
            <a:r>
              <a:rPr lang="pt-BR" sz="2400"/>
              <a:t> n    h</a:t>
            </a:r>
          </a:p>
        </p:txBody>
      </p:sp>
      <p:sp>
        <p:nvSpPr>
          <p:cNvPr id="21546" name="CaixaDeTexto 60"/>
          <p:cNvSpPr txBox="1">
            <a:spLocks noChangeArrowheads="1"/>
          </p:cNvSpPr>
          <p:nvPr/>
        </p:nvSpPr>
        <p:spPr bwMode="auto">
          <a:xfrm>
            <a:off x="2389188" y="5118100"/>
            <a:ext cx="11144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/>
              <a:t> c </a:t>
            </a:r>
            <a:r>
              <a:rPr lang="pt-BR" sz="2400"/>
              <a:t>=</a:t>
            </a:r>
            <a:r>
              <a:rPr lang="pt-BR" sz="2400" u="sng"/>
              <a:t> m </a:t>
            </a:r>
          </a:p>
          <a:p>
            <a:r>
              <a:rPr lang="pt-BR" sz="2400"/>
              <a:t> b    h</a:t>
            </a:r>
          </a:p>
        </p:txBody>
      </p:sp>
      <p:sp>
        <p:nvSpPr>
          <p:cNvPr id="21547" name="CaixaDeTexto 61"/>
          <p:cNvSpPr txBox="1">
            <a:spLocks noChangeArrowheads="1"/>
          </p:cNvSpPr>
          <p:nvPr/>
        </p:nvSpPr>
        <p:spPr bwMode="auto">
          <a:xfrm>
            <a:off x="4427538" y="2781300"/>
            <a:ext cx="179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c . n = b . h</a:t>
            </a:r>
          </a:p>
        </p:txBody>
      </p:sp>
      <p:sp>
        <p:nvSpPr>
          <p:cNvPr id="21548" name="CaixaDeTexto 62"/>
          <p:cNvSpPr txBox="1">
            <a:spLocks noChangeArrowheads="1"/>
          </p:cNvSpPr>
          <p:nvPr/>
        </p:nvSpPr>
        <p:spPr bwMode="auto">
          <a:xfrm>
            <a:off x="4643438" y="4149725"/>
            <a:ext cx="14922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h² = m. n</a:t>
            </a:r>
          </a:p>
        </p:txBody>
      </p:sp>
      <p:sp>
        <p:nvSpPr>
          <p:cNvPr id="21549" name="CaixaDeTexto 63"/>
          <p:cNvSpPr txBox="1">
            <a:spLocks noChangeArrowheads="1"/>
          </p:cNvSpPr>
          <p:nvPr/>
        </p:nvSpPr>
        <p:spPr bwMode="auto">
          <a:xfrm>
            <a:off x="4500563" y="5445125"/>
            <a:ext cx="188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c . h = b .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upo 43"/>
          <p:cNvGrpSpPr>
            <a:grpSpLocks/>
          </p:cNvGrpSpPr>
          <p:nvPr/>
        </p:nvGrpSpPr>
        <p:grpSpPr bwMode="auto">
          <a:xfrm>
            <a:off x="1116013" y="1700213"/>
            <a:ext cx="1223962" cy="1196975"/>
            <a:chOff x="-1764704" y="0"/>
            <a:chExt cx="1224136" cy="1196752"/>
          </a:xfrm>
        </p:grpSpPr>
        <p:sp>
          <p:nvSpPr>
            <p:cNvPr id="43" name="Estrela de 16 pontas 42"/>
            <p:cNvSpPr/>
            <p:nvPr/>
          </p:nvSpPr>
          <p:spPr>
            <a:xfrm>
              <a:off x="-1764704" y="0"/>
              <a:ext cx="1224136" cy="1196752"/>
            </a:xfrm>
            <a:prstGeom prst="star16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-1477326" y="260301"/>
              <a:ext cx="649380" cy="6491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2253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250825" y="1125538"/>
            <a:ext cx="8642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Agora, um relação muito importante é a da hipotenusa com as projeções do catetos sobre ela. Observe o </a:t>
            </a:r>
            <a:r>
              <a:rPr lang="pt-BR" b="1">
                <a:sym typeface="Symbol" pitchFamily="18" charset="2"/>
              </a:rPr>
              <a:t> ABC inicial que trabalhamos:</a:t>
            </a:r>
            <a:endParaRPr lang="pt-BR" b="1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284663" y="1844675"/>
            <a:ext cx="46085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Veja que, sobre a </a:t>
            </a:r>
            <a:r>
              <a:rPr lang="pt-BR" b="1">
                <a:solidFill>
                  <a:srgbClr val="FF0000"/>
                </a:solidFill>
              </a:rPr>
              <a:t>hipotenusa a</a:t>
            </a:r>
            <a:r>
              <a:rPr lang="pt-BR" b="1"/>
              <a:t>, estão determinados dois segmentos:</a:t>
            </a:r>
          </a:p>
        </p:txBody>
      </p:sp>
      <p:grpSp>
        <p:nvGrpSpPr>
          <p:cNvPr id="4" name="Grupo 11"/>
          <p:cNvGrpSpPr>
            <a:grpSpLocks/>
          </p:cNvGrpSpPr>
          <p:nvPr/>
        </p:nvGrpSpPr>
        <p:grpSpPr bwMode="auto">
          <a:xfrm>
            <a:off x="6732588" y="2636838"/>
            <a:ext cx="1008062" cy="369887"/>
            <a:chOff x="6588224" y="3212976"/>
            <a:chExt cx="1008112" cy="369332"/>
          </a:xfrm>
        </p:grpSpPr>
        <p:sp>
          <p:nvSpPr>
            <p:cNvPr id="7" name="CaixaDeTexto 6"/>
            <p:cNvSpPr txBox="1"/>
            <p:nvPr/>
          </p:nvSpPr>
          <p:spPr>
            <a:xfrm>
              <a:off x="6588224" y="3212976"/>
              <a:ext cx="1008112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b="1" dirty="0">
                  <a:latin typeface="Arial" charset="0"/>
                  <a:cs typeface="Arial" charset="0"/>
                </a:rPr>
                <a:t>CH = n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6759683" y="3266870"/>
              <a:ext cx="2873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10"/>
          <p:cNvGrpSpPr>
            <a:grpSpLocks/>
          </p:cNvGrpSpPr>
          <p:nvPr/>
        </p:nvGrpSpPr>
        <p:grpSpPr bwMode="auto">
          <a:xfrm>
            <a:off x="5364163" y="2636838"/>
            <a:ext cx="1008062" cy="369887"/>
            <a:chOff x="4932040" y="3212976"/>
            <a:chExt cx="1008112" cy="369332"/>
          </a:xfrm>
        </p:grpSpPr>
        <p:sp>
          <p:nvSpPr>
            <p:cNvPr id="6" name="CaixaDeTexto 5"/>
            <p:cNvSpPr txBox="1"/>
            <p:nvPr/>
          </p:nvSpPr>
          <p:spPr>
            <a:xfrm>
              <a:off x="4932040" y="3212976"/>
              <a:ext cx="1008112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b="1" dirty="0">
                  <a:latin typeface="Arial" charset="0"/>
                  <a:cs typeface="Arial" charset="0"/>
                </a:rPr>
                <a:t>BH = m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5060633" y="3270040"/>
              <a:ext cx="288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5580063" y="3284538"/>
            <a:ext cx="33131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Esses segmentos recebem o nome de </a:t>
            </a:r>
            <a:r>
              <a:rPr lang="pt-BR" b="1">
                <a:solidFill>
                  <a:srgbClr val="0000CC"/>
                </a:solidFill>
              </a:rPr>
              <a:t>projeções</a:t>
            </a:r>
            <a:r>
              <a:rPr lang="pt-BR" b="1"/>
              <a:t>.</a:t>
            </a:r>
            <a:endParaRPr lang="pt-BR" b="1">
              <a:solidFill>
                <a:srgbClr val="0000CC"/>
              </a:solidFill>
            </a:endParaRPr>
          </a:p>
        </p:txBody>
      </p:sp>
      <p:grpSp>
        <p:nvGrpSpPr>
          <p:cNvPr id="22537" name="Grupo 20"/>
          <p:cNvGrpSpPr>
            <a:grpSpLocks/>
          </p:cNvGrpSpPr>
          <p:nvPr/>
        </p:nvGrpSpPr>
        <p:grpSpPr bwMode="auto">
          <a:xfrm>
            <a:off x="468313" y="3387725"/>
            <a:ext cx="4895850" cy="2117725"/>
            <a:chOff x="467544" y="3386972"/>
            <a:chExt cx="4896544" cy="2118212"/>
          </a:xfrm>
        </p:grpSpPr>
        <p:cxnSp>
          <p:nvCxnSpPr>
            <p:cNvPr id="18" name="Conector reto 17"/>
            <p:cNvCxnSpPr/>
            <p:nvPr/>
          </p:nvCxnSpPr>
          <p:spPr>
            <a:xfrm flipH="1" flipV="1">
              <a:off x="1691679" y="3417142"/>
              <a:ext cx="3672409" cy="2088042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467544" y="3386972"/>
              <a:ext cx="1224135" cy="2088043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5580063" y="4076700"/>
            <a:ext cx="31686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Seria como se o sol surgisse sobre os catetos... 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482600" y="5549900"/>
            <a:ext cx="1223963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1736725" y="5516563"/>
            <a:ext cx="3627438" cy="33337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5580063" y="5084763"/>
            <a:ext cx="3168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... e produzisse “sombra” sobre a hipotenusa. Essas sombras são então as </a:t>
            </a:r>
            <a:r>
              <a:rPr lang="pt-BR" b="1">
                <a:solidFill>
                  <a:srgbClr val="0000CC"/>
                </a:solidFill>
              </a:rPr>
              <a:t>projeções</a:t>
            </a:r>
            <a:r>
              <a:rPr lang="pt-BR" b="1"/>
              <a:t>.</a:t>
            </a: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4A40E-162B-48FC-9AE1-91F276B3247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pSp>
        <p:nvGrpSpPr>
          <p:cNvPr id="22543" name="Grupo 44"/>
          <p:cNvGrpSpPr>
            <a:grpSpLocks/>
          </p:cNvGrpSpPr>
          <p:nvPr/>
        </p:nvGrpSpPr>
        <p:grpSpPr bwMode="auto">
          <a:xfrm>
            <a:off x="252413" y="1627188"/>
            <a:ext cx="5268912" cy="2540000"/>
            <a:chOff x="252215" y="1627461"/>
            <a:chExt cx="5268912" cy="2540000"/>
          </a:xfrm>
        </p:grpSpPr>
        <p:sp>
          <p:nvSpPr>
            <p:cNvPr id="25" name="Triângulo retângulo 24"/>
            <p:cNvSpPr/>
            <p:nvPr/>
          </p:nvSpPr>
          <p:spPr>
            <a:xfrm>
              <a:off x="1692077" y="2060848"/>
              <a:ext cx="3671888" cy="2087563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Triângulo retângulo 26"/>
            <p:cNvSpPr/>
            <p:nvPr/>
          </p:nvSpPr>
          <p:spPr>
            <a:xfrm flipH="1">
              <a:off x="539552" y="2060848"/>
              <a:ext cx="1152525" cy="2087563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1634656">
              <a:off x="1625402" y="2110061"/>
              <a:ext cx="214313" cy="2143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1547615" y="4003948"/>
              <a:ext cx="288925" cy="1444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647502" y="3948386"/>
              <a:ext cx="109538" cy="207962"/>
            </a:xfrm>
            <a:custGeom>
              <a:avLst/>
              <a:gdLst>
                <a:gd name="connsiteX0" fmla="*/ 0 w 109959"/>
                <a:gd name="connsiteY0" fmla="*/ 0 h 208344"/>
                <a:gd name="connsiteX1" fmla="*/ 92597 w 109959"/>
                <a:gd name="connsiteY1" fmla="*/ 92598 h 208344"/>
                <a:gd name="connsiteX2" fmla="*/ 104172 w 109959"/>
                <a:gd name="connsiteY2" fmla="*/ 208344 h 2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59" h="208344">
                  <a:moveTo>
                    <a:pt x="0" y="0"/>
                  </a:moveTo>
                  <a:cubicBezTo>
                    <a:pt x="37617" y="28937"/>
                    <a:pt x="75235" y="57874"/>
                    <a:pt x="92597" y="92598"/>
                  </a:cubicBezTo>
                  <a:cubicBezTo>
                    <a:pt x="109959" y="127322"/>
                    <a:pt x="104172" y="208344"/>
                    <a:pt x="104172" y="208344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4889302" y="3913461"/>
              <a:ext cx="85725" cy="254000"/>
            </a:xfrm>
            <a:custGeom>
              <a:avLst/>
              <a:gdLst>
                <a:gd name="connsiteX0" fmla="*/ 86809 w 86809"/>
                <a:gd name="connsiteY0" fmla="*/ 0 h 254643"/>
                <a:gd name="connsiteX1" fmla="*/ 17361 w 86809"/>
                <a:gd name="connsiteY1" fmla="*/ 127322 h 254643"/>
                <a:gd name="connsiteX2" fmla="*/ 5787 w 86809"/>
                <a:gd name="connsiteY2" fmla="*/ 254643 h 25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809" h="254643">
                  <a:moveTo>
                    <a:pt x="86809" y="0"/>
                  </a:moveTo>
                  <a:cubicBezTo>
                    <a:pt x="58837" y="42440"/>
                    <a:pt x="30865" y="84881"/>
                    <a:pt x="17361" y="127322"/>
                  </a:cubicBezTo>
                  <a:cubicBezTo>
                    <a:pt x="3857" y="169763"/>
                    <a:pt x="0" y="229565"/>
                    <a:pt x="5787" y="254643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550" name="CaixaDeTexto 22"/>
            <p:cNvSpPr txBox="1">
              <a:spLocks noChangeArrowheads="1"/>
            </p:cNvSpPr>
            <p:nvPr/>
          </p:nvSpPr>
          <p:spPr bwMode="auto">
            <a:xfrm>
              <a:off x="1836540" y="3211786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22551" name="CaixaDeTexto 23"/>
            <p:cNvSpPr txBox="1">
              <a:spLocks noChangeArrowheads="1"/>
            </p:cNvSpPr>
            <p:nvPr/>
          </p:nvSpPr>
          <p:spPr bwMode="auto">
            <a:xfrm>
              <a:off x="1498402" y="1627461"/>
              <a:ext cx="3381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22552" name="CaixaDeTexto 24"/>
            <p:cNvSpPr txBox="1">
              <a:spLocks noChangeArrowheads="1"/>
            </p:cNvSpPr>
            <p:nvPr/>
          </p:nvSpPr>
          <p:spPr bwMode="auto">
            <a:xfrm>
              <a:off x="252215" y="3778523"/>
              <a:ext cx="3381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22553" name="CaixaDeTexto 25"/>
            <p:cNvSpPr txBox="1">
              <a:spLocks noChangeArrowheads="1"/>
            </p:cNvSpPr>
            <p:nvPr/>
          </p:nvSpPr>
          <p:spPr bwMode="auto">
            <a:xfrm>
              <a:off x="5170290" y="3707086"/>
              <a:ext cx="3508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sp>
          <p:nvSpPr>
            <p:cNvPr id="22554" name="CaixaDeTexto 26"/>
            <p:cNvSpPr txBox="1">
              <a:spLocks noChangeArrowheads="1"/>
            </p:cNvSpPr>
            <p:nvPr/>
          </p:nvSpPr>
          <p:spPr bwMode="auto">
            <a:xfrm>
              <a:off x="3154165" y="2411686"/>
              <a:ext cx="31273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22555" name="CaixaDeTexto 27"/>
            <p:cNvSpPr txBox="1">
              <a:spLocks noChangeArrowheads="1"/>
            </p:cNvSpPr>
            <p:nvPr/>
          </p:nvSpPr>
          <p:spPr bwMode="auto">
            <a:xfrm>
              <a:off x="2506465" y="3778523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</a:t>
              </a:r>
            </a:p>
          </p:txBody>
        </p:sp>
        <p:sp>
          <p:nvSpPr>
            <p:cNvPr id="22556" name="CaixaDeTexto 28"/>
            <p:cNvSpPr txBox="1">
              <a:spLocks noChangeArrowheads="1"/>
            </p:cNvSpPr>
            <p:nvPr/>
          </p:nvSpPr>
          <p:spPr bwMode="auto">
            <a:xfrm>
              <a:off x="899915" y="3778523"/>
              <a:ext cx="3778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m</a:t>
              </a:r>
            </a:p>
          </p:txBody>
        </p:sp>
        <p:sp>
          <p:nvSpPr>
            <p:cNvPr id="22557" name="CaixaDeTexto 30"/>
            <p:cNvSpPr txBox="1">
              <a:spLocks noChangeArrowheads="1"/>
            </p:cNvSpPr>
            <p:nvPr/>
          </p:nvSpPr>
          <p:spPr bwMode="auto">
            <a:xfrm>
              <a:off x="755452" y="2770461"/>
              <a:ext cx="3016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  <p:bldP spid="22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1" descr="File:Pythagoras Bust Vatican Museum (cropped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3644900"/>
            <a:ext cx="2884488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grpSp>
        <p:nvGrpSpPr>
          <p:cNvPr id="2" name="Grupo 13"/>
          <p:cNvGrpSpPr>
            <a:grpSpLocks/>
          </p:cNvGrpSpPr>
          <p:nvPr/>
        </p:nvGrpSpPr>
        <p:grpSpPr bwMode="auto">
          <a:xfrm>
            <a:off x="250825" y="1341438"/>
            <a:ext cx="3600450" cy="1798637"/>
            <a:chOff x="251520" y="1124744"/>
            <a:chExt cx="3600400" cy="1800200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251520" y="1124744"/>
              <a:ext cx="3600400" cy="1800200"/>
            </a:xfrm>
            <a:prstGeom prst="wedgeEllipseCallout">
              <a:avLst>
                <a:gd name="adj1" fmla="val 39954"/>
                <a:gd name="adj2" fmla="val 78321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60" name="CaixaDeTexto 6"/>
            <p:cNvSpPr txBox="1">
              <a:spLocks noChangeArrowheads="1"/>
            </p:cNvSpPr>
            <p:nvPr/>
          </p:nvSpPr>
          <p:spPr bwMode="auto">
            <a:xfrm>
              <a:off x="551600" y="1514764"/>
              <a:ext cx="295232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 b="1"/>
                <a:t>Olá, pessoal ! Eu sou o famoso filósofo e matemático Pitágoras</a:t>
              </a:r>
            </a:p>
          </p:txBody>
        </p:sp>
      </p:grpSp>
      <p:grpSp>
        <p:nvGrpSpPr>
          <p:cNvPr id="3" name="Grupo 14"/>
          <p:cNvGrpSpPr>
            <a:grpSpLocks/>
          </p:cNvGrpSpPr>
          <p:nvPr/>
        </p:nvGrpSpPr>
        <p:grpSpPr bwMode="auto">
          <a:xfrm>
            <a:off x="179388" y="4076700"/>
            <a:ext cx="3313112" cy="1800225"/>
            <a:chOff x="179512" y="4077072"/>
            <a:chExt cx="3312368" cy="1800200"/>
          </a:xfrm>
        </p:grpSpPr>
        <p:sp>
          <p:nvSpPr>
            <p:cNvPr id="8" name="Texto explicativo em elipse 7"/>
            <p:cNvSpPr/>
            <p:nvPr/>
          </p:nvSpPr>
          <p:spPr>
            <a:xfrm>
              <a:off x="179512" y="4077072"/>
              <a:ext cx="3312368" cy="1800200"/>
            </a:xfrm>
            <a:prstGeom prst="wedgeEllipseCallout">
              <a:avLst>
                <a:gd name="adj1" fmla="val 57633"/>
                <a:gd name="adj2" fmla="val 39952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56" name="CaixaDeTexto 8"/>
            <p:cNvSpPr txBox="1">
              <a:spLocks noChangeArrowheads="1"/>
            </p:cNvSpPr>
            <p:nvPr/>
          </p:nvSpPr>
          <p:spPr bwMode="auto">
            <a:xfrm>
              <a:off x="419632" y="4407132"/>
              <a:ext cx="2952328" cy="126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900" b="1"/>
                <a:t>Vamos estudar juntos, nesta aula, as Relações Métricas no Triângulo Retângulo</a:t>
              </a:r>
            </a:p>
          </p:txBody>
        </p:sp>
      </p:grpSp>
      <p:grpSp>
        <p:nvGrpSpPr>
          <p:cNvPr id="4" name="Grupo 15"/>
          <p:cNvGrpSpPr>
            <a:grpSpLocks/>
          </p:cNvGrpSpPr>
          <p:nvPr/>
        </p:nvGrpSpPr>
        <p:grpSpPr bwMode="auto">
          <a:xfrm>
            <a:off x="5292725" y="1341438"/>
            <a:ext cx="3600450" cy="1798637"/>
            <a:chOff x="5292080" y="1124744"/>
            <a:chExt cx="3600400" cy="1800200"/>
          </a:xfrm>
        </p:grpSpPr>
        <p:sp>
          <p:nvSpPr>
            <p:cNvPr id="10" name="Texto explicativo em elipse 9"/>
            <p:cNvSpPr/>
            <p:nvPr/>
          </p:nvSpPr>
          <p:spPr>
            <a:xfrm>
              <a:off x="5292080" y="1124744"/>
              <a:ext cx="3600400" cy="1800200"/>
            </a:xfrm>
            <a:prstGeom prst="wedgeEllipseCallout">
              <a:avLst>
                <a:gd name="adj1" fmla="val -46646"/>
                <a:gd name="adj2" fmla="val 72492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52" name="CaixaDeTexto 10"/>
            <p:cNvSpPr txBox="1">
              <a:spLocks noChangeArrowheads="1"/>
            </p:cNvSpPr>
            <p:nvPr/>
          </p:nvSpPr>
          <p:spPr bwMode="auto">
            <a:xfrm>
              <a:off x="5667110" y="1424824"/>
              <a:ext cx="295232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São estas Relações que nos levam ao mais famoso Teorema da história da matemática...</a:t>
              </a:r>
            </a:p>
          </p:txBody>
        </p:sp>
      </p:grpSp>
      <p:grpSp>
        <p:nvGrpSpPr>
          <p:cNvPr id="5" name="Grupo 16"/>
          <p:cNvGrpSpPr>
            <a:grpSpLocks/>
          </p:cNvGrpSpPr>
          <p:nvPr/>
        </p:nvGrpSpPr>
        <p:grpSpPr bwMode="auto">
          <a:xfrm>
            <a:off x="5795963" y="4076700"/>
            <a:ext cx="3168650" cy="1800225"/>
            <a:chOff x="5796136" y="4077072"/>
            <a:chExt cx="3168352" cy="1800200"/>
          </a:xfrm>
        </p:grpSpPr>
        <p:sp>
          <p:nvSpPr>
            <p:cNvPr id="12" name="Texto explicativo em elipse 11"/>
            <p:cNvSpPr/>
            <p:nvPr/>
          </p:nvSpPr>
          <p:spPr>
            <a:xfrm>
              <a:off x="5796136" y="4077072"/>
              <a:ext cx="3168352" cy="1800200"/>
            </a:xfrm>
            <a:prstGeom prst="wedgeEllipseCallout">
              <a:avLst>
                <a:gd name="adj1" fmla="val -65813"/>
                <a:gd name="adj2" fmla="val 34461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48" name="CaixaDeTexto 12"/>
            <p:cNvSpPr txBox="1">
              <a:spLocks noChangeArrowheads="1"/>
            </p:cNvSpPr>
            <p:nvPr/>
          </p:nvSpPr>
          <p:spPr bwMode="auto">
            <a:xfrm>
              <a:off x="5940152" y="4389200"/>
              <a:ext cx="295232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O incrível </a:t>
              </a:r>
              <a:r>
                <a:rPr lang="pt-BR" b="1">
                  <a:solidFill>
                    <a:srgbClr val="FF0000"/>
                  </a:solidFill>
                </a:rPr>
                <a:t>Teorema de Pitágoras</a:t>
              </a:r>
              <a:r>
                <a:rPr lang="pt-BR" b="1"/>
                <a:t> que, claro, leva meu nome porque fui eu quem o descobriu...</a:t>
              </a:r>
            </a:p>
          </p:txBody>
        </p:sp>
      </p:grpSp>
      <p:grpSp>
        <p:nvGrpSpPr>
          <p:cNvPr id="7" name="Grupo 17"/>
          <p:cNvGrpSpPr>
            <a:grpSpLocks/>
          </p:cNvGrpSpPr>
          <p:nvPr/>
        </p:nvGrpSpPr>
        <p:grpSpPr bwMode="auto">
          <a:xfrm>
            <a:off x="900113" y="1773238"/>
            <a:ext cx="3167062" cy="1800225"/>
            <a:chOff x="5796136" y="4077072"/>
            <a:chExt cx="3168352" cy="1800200"/>
          </a:xfrm>
        </p:grpSpPr>
        <p:sp>
          <p:nvSpPr>
            <p:cNvPr id="19" name="Texto explicativo em elipse 18"/>
            <p:cNvSpPr/>
            <p:nvPr/>
          </p:nvSpPr>
          <p:spPr>
            <a:xfrm>
              <a:off x="5796136" y="4077072"/>
              <a:ext cx="3168352" cy="1800200"/>
            </a:xfrm>
            <a:prstGeom prst="wedgeEllipseCallout">
              <a:avLst>
                <a:gd name="adj1" fmla="val 30662"/>
                <a:gd name="adj2" fmla="val 73325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44" name="CaixaDeTexto 19"/>
            <p:cNvSpPr txBox="1">
              <a:spLocks noChangeArrowheads="1"/>
            </p:cNvSpPr>
            <p:nvPr/>
          </p:nvSpPr>
          <p:spPr bwMode="auto">
            <a:xfrm>
              <a:off x="5940152" y="4389200"/>
              <a:ext cx="295232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Mas antes, deem uma olhadinha na história de como tudo isso começou...</a:t>
              </a:r>
            </a:p>
          </p:txBody>
        </p:sp>
      </p:grpSp>
      <p:grpSp>
        <p:nvGrpSpPr>
          <p:cNvPr id="9" name="Grupo 20"/>
          <p:cNvGrpSpPr>
            <a:grpSpLocks/>
          </p:cNvGrpSpPr>
          <p:nvPr/>
        </p:nvGrpSpPr>
        <p:grpSpPr bwMode="auto">
          <a:xfrm>
            <a:off x="4932363" y="1628775"/>
            <a:ext cx="3168650" cy="1800225"/>
            <a:chOff x="5796136" y="4077072"/>
            <a:chExt cx="3168352" cy="1800200"/>
          </a:xfrm>
        </p:grpSpPr>
        <p:sp>
          <p:nvSpPr>
            <p:cNvPr id="22" name="Texto explicativo em elipse 21"/>
            <p:cNvSpPr/>
            <p:nvPr/>
          </p:nvSpPr>
          <p:spPr>
            <a:xfrm>
              <a:off x="5796136" y="4077072"/>
              <a:ext cx="3168352" cy="1800200"/>
            </a:xfrm>
            <a:prstGeom prst="wedgeEllipseCallout">
              <a:avLst>
                <a:gd name="adj1" fmla="val -34156"/>
                <a:gd name="adj2" fmla="val 64165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40" name="CaixaDeTexto 22"/>
            <p:cNvSpPr txBox="1">
              <a:spLocks noChangeArrowheads="1"/>
            </p:cNvSpPr>
            <p:nvPr/>
          </p:nvSpPr>
          <p:spPr bwMode="auto">
            <a:xfrm>
              <a:off x="5940152" y="4389200"/>
              <a:ext cx="2880320" cy="1138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700" b="1"/>
                <a:t>Vamos fazer um viagem ao passado em que as descobertas levavam séculos para acontecer...</a:t>
              </a:r>
            </a:p>
          </p:txBody>
        </p:sp>
      </p:grpSp>
      <p:grpSp>
        <p:nvGrpSpPr>
          <p:cNvPr id="11" name="Grupo 23"/>
          <p:cNvGrpSpPr>
            <a:grpSpLocks/>
          </p:cNvGrpSpPr>
          <p:nvPr/>
        </p:nvGrpSpPr>
        <p:grpSpPr bwMode="auto">
          <a:xfrm>
            <a:off x="3276600" y="1628775"/>
            <a:ext cx="2519363" cy="1223963"/>
            <a:chOff x="6444208" y="4077072"/>
            <a:chExt cx="2520280" cy="1530170"/>
          </a:xfrm>
        </p:grpSpPr>
        <p:sp>
          <p:nvSpPr>
            <p:cNvPr id="25" name="Texto explicativo em elipse 24"/>
            <p:cNvSpPr/>
            <p:nvPr/>
          </p:nvSpPr>
          <p:spPr>
            <a:xfrm>
              <a:off x="6444208" y="4077072"/>
              <a:ext cx="2520280" cy="1530170"/>
            </a:xfrm>
            <a:prstGeom prst="wedgeEllipseCallout">
              <a:avLst>
                <a:gd name="adj1" fmla="val -1984"/>
                <a:gd name="adj2" fmla="val 81197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36" name="CaixaDeTexto 25"/>
            <p:cNvSpPr txBox="1">
              <a:spLocks noChangeArrowheads="1"/>
            </p:cNvSpPr>
            <p:nvPr/>
          </p:nvSpPr>
          <p:spPr bwMode="auto">
            <a:xfrm>
              <a:off x="6624088" y="4347102"/>
              <a:ext cx="2232248" cy="1038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400" b="1"/>
                <a:t>Apertem os cintos </a:t>
              </a:r>
              <a:r>
                <a:rPr lang="pt-BR" sz="1700" b="1"/>
                <a:t>...</a:t>
              </a:r>
            </a:p>
          </p:txBody>
        </p:sp>
      </p:grp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69B5E-4F7B-4828-8DC8-43511C7D5C8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5132" name="CaixaDeTexto 27"/>
          <p:cNvSpPr txBox="1">
            <a:spLocks noChangeArrowheads="1"/>
          </p:cNvSpPr>
          <p:nvPr/>
        </p:nvSpPr>
        <p:spPr bwMode="auto">
          <a:xfrm>
            <a:off x="3092450" y="6638925"/>
            <a:ext cx="2632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</a:t>
            </a:r>
            <a:r>
              <a:rPr lang="pt-BR" sz="1000" i="1"/>
              <a:t>Vatican Museum</a:t>
            </a:r>
            <a:r>
              <a:rPr lang="pt-BR" sz="1000"/>
              <a:t> / </a:t>
            </a:r>
            <a:r>
              <a:rPr lang="pt-BR" sz="1000" i="1"/>
              <a:t>Public Domain.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1" descr="File:Pythagoras Bust Vatican Museum (cropped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3500438"/>
            <a:ext cx="2884487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27"/>
          <p:cNvSpPr txBox="1">
            <a:spLocks noChangeArrowheads="1"/>
          </p:cNvSpPr>
          <p:nvPr/>
        </p:nvSpPr>
        <p:spPr bwMode="auto">
          <a:xfrm>
            <a:off x="2700338" y="6381750"/>
            <a:ext cx="2632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</a:t>
            </a:r>
            <a:r>
              <a:rPr lang="pt-BR" sz="1000" i="1"/>
              <a:t>Vatican Museum</a:t>
            </a:r>
            <a:r>
              <a:rPr lang="pt-BR" sz="1000"/>
              <a:t> / </a:t>
            </a:r>
            <a:r>
              <a:rPr lang="pt-BR" sz="1000" i="1"/>
              <a:t>Public Domain.</a:t>
            </a:r>
            <a:endParaRPr lang="pt-BR" sz="1000"/>
          </a:p>
        </p:txBody>
      </p:sp>
      <p:sp>
        <p:nvSpPr>
          <p:cNvPr id="2355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3059113" y="1268413"/>
            <a:ext cx="2952750" cy="40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/>
              <a:t>Teorema de Pitágoras</a:t>
            </a:r>
          </a:p>
        </p:txBody>
      </p:sp>
      <p:grpSp>
        <p:nvGrpSpPr>
          <p:cNvPr id="2" name="Grupo 10"/>
          <p:cNvGrpSpPr>
            <a:grpSpLocks/>
          </p:cNvGrpSpPr>
          <p:nvPr/>
        </p:nvGrpSpPr>
        <p:grpSpPr bwMode="auto">
          <a:xfrm>
            <a:off x="900113" y="1989138"/>
            <a:ext cx="2663825" cy="1649412"/>
            <a:chOff x="899592" y="1988840"/>
            <a:chExt cx="2664296" cy="1649740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899592" y="1988840"/>
              <a:ext cx="2664296" cy="1649740"/>
            </a:xfrm>
            <a:prstGeom prst="wedgeEllipseCallout">
              <a:avLst>
                <a:gd name="adj1" fmla="val 33004"/>
                <a:gd name="adj2" fmla="val 73284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568" name="CaixaDeTexto 6"/>
            <p:cNvSpPr txBox="1">
              <a:spLocks noChangeArrowheads="1"/>
            </p:cNvSpPr>
            <p:nvPr/>
          </p:nvSpPr>
          <p:spPr bwMode="auto">
            <a:xfrm>
              <a:off x="1064589" y="2350537"/>
              <a:ext cx="2358992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Chegou a hora dele... o meu teorema...</a:t>
              </a:r>
            </a:p>
          </p:txBody>
        </p:sp>
      </p:grpSp>
      <p:grpSp>
        <p:nvGrpSpPr>
          <p:cNvPr id="4" name="Grupo 11"/>
          <p:cNvGrpSpPr>
            <a:grpSpLocks/>
          </p:cNvGrpSpPr>
          <p:nvPr/>
        </p:nvGrpSpPr>
        <p:grpSpPr bwMode="auto">
          <a:xfrm>
            <a:off x="5219700" y="1989138"/>
            <a:ext cx="2808288" cy="1800225"/>
            <a:chOff x="5220072" y="1988840"/>
            <a:chExt cx="2808312" cy="1800200"/>
          </a:xfrm>
        </p:grpSpPr>
        <p:sp>
          <p:nvSpPr>
            <p:cNvPr id="8" name="Texto explicativo em elipse 7"/>
            <p:cNvSpPr/>
            <p:nvPr/>
          </p:nvSpPr>
          <p:spPr>
            <a:xfrm>
              <a:off x="5220072" y="1988840"/>
              <a:ext cx="2808312" cy="1800200"/>
            </a:xfrm>
            <a:prstGeom prst="wedgeEllipseCallout">
              <a:avLst>
                <a:gd name="adj1" fmla="val -66076"/>
                <a:gd name="adj2" fmla="val 58421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564" name="CaixaDeTexto 8"/>
            <p:cNvSpPr txBox="1">
              <a:spLocks noChangeArrowheads="1"/>
            </p:cNvSpPr>
            <p:nvPr/>
          </p:nvSpPr>
          <p:spPr bwMode="auto">
            <a:xfrm>
              <a:off x="5387080" y="2345007"/>
              <a:ext cx="2478252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Vamos começar com sua definição e, em seguida, demonstraremos o mais famoso Teorema da história da Matemática</a:t>
              </a:r>
            </a:p>
          </p:txBody>
        </p:sp>
      </p:grp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D1B1A-FB45-4C0D-9866-F992D88B4BCE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B4B2A-8666-4836-8649-8D14EE14C85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539750" y="1268413"/>
            <a:ext cx="828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Os lados de um triângulo retângulo recebem nomes especiais. São eles:</a:t>
            </a:r>
          </a:p>
        </p:txBody>
      </p:sp>
      <p:grpSp>
        <p:nvGrpSpPr>
          <p:cNvPr id="2" name="Grupo 18"/>
          <p:cNvGrpSpPr>
            <a:grpSpLocks/>
          </p:cNvGrpSpPr>
          <p:nvPr/>
        </p:nvGrpSpPr>
        <p:grpSpPr bwMode="auto">
          <a:xfrm>
            <a:off x="4999038" y="2205038"/>
            <a:ext cx="3821112" cy="923925"/>
            <a:chOff x="4998818" y="2204864"/>
            <a:chExt cx="3821654" cy="923330"/>
          </a:xfrm>
        </p:grpSpPr>
        <p:sp>
          <p:nvSpPr>
            <p:cNvPr id="14" name="CaixaDeTexto 13"/>
            <p:cNvSpPr txBox="1"/>
            <p:nvPr/>
          </p:nvSpPr>
          <p:spPr>
            <a:xfrm>
              <a:off x="5868891" y="2204864"/>
              <a:ext cx="2951581" cy="923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lang="pt-BR" b="1" dirty="0">
                  <a:latin typeface="Arial" charset="0"/>
                  <a:cs typeface="Arial" charset="0"/>
                </a:rPr>
                <a:t>O lado oposto ao ângulo reto é denominado de </a:t>
              </a:r>
              <a:r>
                <a:rPr lang="pt-BR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hipotenusa</a:t>
              </a:r>
              <a:r>
                <a:rPr lang="pt-BR" b="1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24599" name="Line 32"/>
            <p:cNvSpPr>
              <a:spLocks noChangeShapeType="1"/>
            </p:cNvSpPr>
            <p:nvPr/>
          </p:nvSpPr>
          <p:spPr bwMode="auto">
            <a:xfrm rot="1649858" flipH="1">
              <a:off x="4998818" y="2357720"/>
              <a:ext cx="658531" cy="7623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upo 19"/>
          <p:cNvGrpSpPr>
            <a:grpSpLocks/>
          </p:cNvGrpSpPr>
          <p:nvPr/>
        </p:nvGrpSpPr>
        <p:grpSpPr bwMode="auto">
          <a:xfrm>
            <a:off x="250825" y="3367088"/>
            <a:ext cx="4070350" cy="2209800"/>
            <a:chOff x="251520" y="3366604"/>
            <a:chExt cx="4069340" cy="2209862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1520" y="4652515"/>
              <a:ext cx="3383710" cy="923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lang="pt-BR" b="1" dirty="0">
                  <a:latin typeface="Arial" charset="0"/>
                  <a:cs typeface="Arial" charset="0"/>
                </a:rPr>
                <a:t>Os outros dois, opostos aos ângulos agudos do triângulo, são chamados de </a:t>
              </a:r>
              <a:r>
                <a:rPr lang="pt-BR" b="1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catetos</a:t>
              </a:r>
              <a:r>
                <a:rPr lang="pt-BR" b="1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24596" name="Line 32"/>
            <p:cNvSpPr>
              <a:spLocks noChangeShapeType="1"/>
            </p:cNvSpPr>
            <p:nvPr/>
          </p:nvSpPr>
          <p:spPr bwMode="auto">
            <a:xfrm rot="1649858" flipV="1">
              <a:off x="3815027" y="4431344"/>
              <a:ext cx="505833" cy="5877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32"/>
            <p:cNvSpPr>
              <a:spLocks noChangeShapeType="1"/>
            </p:cNvSpPr>
            <p:nvPr/>
          </p:nvSpPr>
          <p:spPr bwMode="auto">
            <a:xfrm rot="1649858" flipV="1">
              <a:off x="2006463" y="3366604"/>
              <a:ext cx="234529" cy="14209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4787900" y="4581525"/>
            <a:ext cx="41052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latin typeface="Arial" charset="0"/>
                <a:cs typeface="Arial" charset="0"/>
              </a:rPr>
              <a:t>Aqui vale a pena destacar uma propriedade: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 hipotenusa sempre será o lado de maior medida de um triângulo retângulo</a:t>
            </a:r>
            <a:r>
              <a:rPr lang="pt-BR" b="1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4584" name="CaixaDeTexto 4"/>
          <p:cNvSpPr txBox="1">
            <a:spLocks noChangeArrowheads="1"/>
          </p:cNvSpPr>
          <p:nvPr/>
        </p:nvSpPr>
        <p:spPr bwMode="auto">
          <a:xfrm>
            <a:off x="2632075" y="4273550"/>
            <a:ext cx="43973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24585" name="CaixaDeTexto 5"/>
          <p:cNvSpPr txBox="1">
            <a:spLocks noChangeArrowheads="1"/>
          </p:cNvSpPr>
          <p:nvPr/>
        </p:nvSpPr>
        <p:spPr bwMode="auto">
          <a:xfrm>
            <a:off x="2628900" y="1773238"/>
            <a:ext cx="4397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24586" name="CaixaDeTexto 6"/>
          <p:cNvSpPr txBox="1">
            <a:spLocks noChangeArrowheads="1"/>
          </p:cNvSpPr>
          <p:nvPr/>
        </p:nvSpPr>
        <p:spPr bwMode="auto">
          <a:xfrm>
            <a:off x="6292850" y="4356100"/>
            <a:ext cx="439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24587" name="CaixaDeTexto 7"/>
          <p:cNvSpPr txBox="1">
            <a:spLocks noChangeArrowheads="1"/>
          </p:cNvSpPr>
          <p:nvPr/>
        </p:nvSpPr>
        <p:spPr bwMode="auto">
          <a:xfrm>
            <a:off x="4411663" y="4275138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24588" name="CaixaDeTexto 8"/>
          <p:cNvSpPr txBox="1">
            <a:spLocks noChangeArrowheads="1"/>
          </p:cNvSpPr>
          <p:nvPr/>
        </p:nvSpPr>
        <p:spPr bwMode="auto">
          <a:xfrm>
            <a:off x="4411663" y="2741613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24589" name="CaixaDeTexto 9"/>
          <p:cNvSpPr txBox="1">
            <a:spLocks noChangeArrowheads="1"/>
          </p:cNvSpPr>
          <p:nvPr/>
        </p:nvSpPr>
        <p:spPr bwMode="auto">
          <a:xfrm>
            <a:off x="2540000" y="3028950"/>
            <a:ext cx="439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rot="-57530">
            <a:off x="5924550" y="2116138"/>
            <a:ext cx="762000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Triângulo retângulo 30"/>
          <p:cNvSpPr/>
          <p:nvPr/>
        </p:nvSpPr>
        <p:spPr>
          <a:xfrm>
            <a:off x="2827338" y="2195513"/>
            <a:ext cx="3744912" cy="2127250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Forma livre 31"/>
          <p:cNvSpPr/>
          <p:nvPr/>
        </p:nvSpPr>
        <p:spPr>
          <a:xfrm>
            <a:off x="5788025" y="3937000"/>
            <a:ext cx="136525" cy="419100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Forma livre 32"/>
          <p:cNvSpPr/>
          <p:nvPr/>
        </p:nvSpPr>
        <p:spPr>
          <a:xfrm>
            <a:off x="2833688" y="2351088"/>
            <a:ext cx="307975" cy="215900"/>
          </a:xfrm>
          <a:custGeom>
            <a:avLst/>
            <a:gdLst>
              <a:gd name="connsiteX0" fmla="*/ 0 w 231493"/>
              <a:gd name="connsiteY0" fmla="*/ 138896 h 162045"/>
              <a:gd name="connsiteX1" fmla="*/ 138896 w 231493"/>
              <a:gd name="connsiteY1" fmla="*/ 138896 h 162045"/>
              <a:gd name="connsiteX2" fmla="*/ 231493 w 231493"/>
              <a:gd name="connsiteY2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" h="162045">
                <a:moveTo>
                  <a:pt x="0" y="138896"/>
                </a:moveTo>
                <a:cubicBezTo>
                  <a:pt x="50157" y="150470"/>
                  <a:pt x="100314" y="162045"/>
                  <a:pt x="138896" y="138896"/>
                </a:cubicBezTo>
                <a:cubicBezTo>
                  <a:pt x="177478" y="115747"/>
                  <a:pt x="217989" y="27008"/>
                  <a:pt x="231493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Retângulo 33"/>
          <p:cNvSpPr/>
          <p:nvPr/>
        </p:nvSpPr>
        <p:spPr>
          <a:xfrm rot="5400000">
            <a:off x="2851944" y="4114007"/>
            <a:ext cx="180975" cy="2301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CE077D-35FB-4E78-8934-CFFC6800752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584048" y="2650356"/>
            <a:ext cx="41764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latin typeface="Arial" charset="0"/>
                <a:cs typeface="Arial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Arial" charset="0"/>
                <a:cs typeface="Arial" charset="0"/>
              </a:rPr>
              <a:t>quadrado da medida da hipotenusa</a:t>
            </a:r>
            <a:r>
              <a:rPr lang="pt-BR" b="1" dirty="0">
                <a:latin typeface="Arial" charset="0"/>
                <a:cs typeface="Arial" charset="0"/>
              </a:rPr>
              <a:t> é igual a </a:t>
            </a:r>
            <a:r>
              <a:rPr lang="pt-BR" b="1" dirty="0">
                <a:solidFill>
                  <a:srgbClr val="0000CC"/>
                </a:solidFill>
                <a:latin typeface="Arial" charset="0"/>
                <a:cs typeface="Arial" charset="0"/>
              </a:rPr>
              <a:t>soma</a:t>
            </a:r>
            <a:r>
              <a:rPr lang="pt-BR" b="1" dirty="0">
                <a:latin typeface="Arial" charset="0"/>
                <a:cs typeface="Arial" charset="0"/>
              </a:rPr>
              <a:t> dos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Arial" charset="0"/>
              </a:rPr>
              <a:t>quadrados da medida dos catetos</a:t>
            </a:r>
            <a:r>
              <a:rPr lang="pt-BR" b="1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572000" y="1450975"/>
            <a:ext cx="41767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O enunciado do Teorema de Pitágoras é o seguinte: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801180" y="5528440"/>
            <a:ext cx="158417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charset="0"/>
                <a:cs typeface="Arial" charset="0"/>
              </a:rPr>
              <a:t>a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=  b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+ c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endParaRPr lang="pt-BR" sz="2000" b="1" dirty="0">
              <a:latin typeface="Arial" charset="0"/>
              <a:cs typeface="Arial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72000" y="4214813"/>
            <a:ext cx="41767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latin typeface="Arial" charset="0"/>
                <a:cs typeface="Arial" charset="0"/>
              </a:rPr>
              <a:t>Nesse caso, com as denominações de </a:t>
            </a:r>
            <a:r>
              <a:rPr lang="pt-BR" b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pt-BR" b="1" dirty="0">
                <a:latin typeface="Arial" charset="0"/>
                <a:cs typeface="Arial" charset="0"/>
              </a:rPr>
              <a:t>,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b</a:t>
            </a:r>
            <a:r>
              <a:rPr lang="pt-BR" b="1" dirty="0">
                <a:latin typeface="Arial" charset="0"/>
                <a:cs typeface="Arial" charset="0"/>
              </a:rPr>
              <a:t> 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c</a:t>
            </a:r>
            <a:r>
              <a:rPr lang="pt-BR" b="1" dirty="0">
                <a:latin typeface="Arial" charset="0"/>
                <a:cs typeface="Arial" charset="0"/>
              </a:rPr>
              <a:t>, respectivamente para a </a:t>
            </a:r>
            <a:r>
              <a:rPr lang="pt-BR" b="1" dirty="0">
                <a:solidFill>
                  <a:srgbClr val="0000CC"/>
                </a:solidFill>
                <a:latin typeface="Arial" charset="0"/>
                <a:cs typeface="Arial" charset="0"/>
              </a:rPr>
              <a:t>hipotenusa</a:t>
            </a:r>
            <a:r>
              <a:rPr lang="pt-BR" b="1" dirty="0">
                <a:latin typeface="Arial" charset="0"/>
                <a:cs typeface="Arial" charset="0"/>
              </a:rPr>
              <a:t> e 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catetos</a:t>
            </a:r>
            <a:r>
              <a:rPr lang="pt-BR" b="1" dirty="0">
                <a:latin typeface="Arial" charset="0"/>
                <a:cs typeface="Arial" charset="0"/>
              </a:rPr>
              <a:t>, teremos:</a:t>
            </a:r>
          </a:p>
        </p:txBody>
      </p:sp>
      <p:sp>
        <p:nvSpPr>
          <p:cNvPr id="25612" name="CaixaDeTexto 4"/>
          <p:cNvSpPr txBox="1">
            <a:spLocks noChangeArrowheads="1"/>
          </p:cNvSpPr>
          <p:nvPr/>
        </p:nvSpPr>
        <p:spPr bwMode="auto">
          <a:xfrm>
            <a:off x="488950" y="4283075"/>
            <a:ext cx="4397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25613" name="CaixaDeTexto 5"/>
          <p:cNvSpPr txBox="1">
            <a:spLocks noChangeArrowheads="1"/>
          </p:cNvSpPr>
          <p:nvPr/>
        </p:nvSpPr>
        <p:spPr bwMode="auto">
          <a:xfrm>
            <a:off x="485775" y="1889125"/>
            <a:ext cx="43973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25614" name="CaixaDeTexto 6"/>
          <p:cNvSpPr txBox="1">
            <a:spLocks noChangeArrowheads="1"/>
          </p:cNvSpPr>
          <p:nvPr/>
        </p:nvSpPr>
        <p:spPr bwMode="auto">
          <a:xfrm>
            <a:off x="4148138" y="4365625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25615" name="CaixaDeTexto 7"/>
          <p:cNvSpPr txBox="1">
            <a:spLocks noChangeArrowheads="1"/>
          </p:cNvSpPr>
          <p:nvPr/>
        </p:nvSpPr>
        <p:spPr bwMode="auto">
          <a:xfrm>
            <a:off x="2268538" y="4283075"/>
            <a:ext cx="43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b</a:t>
            </a:r>
          </a:p>
        </p:txBody>
      </p:sp>
      <p:sp>
        <p:nvSpPr>
          <p:cNvPr id="25616" name="CaixaDeTexto 8"/>
          <p:cNvSpPr txBox="1">
            <a:spLocks noChangeArrowheads="1"/>
          </p:cNvSpPr>
          <p:nvPr/>
        </p:nvSpPr>
        <p:spPr bwMode="auto">
          <a:xfrm>
            <a:off x="2268538" y="2751138"/>
            <a:ext cx="439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a</a:t>
            </a:r>
          </a:p>
        </p:txBody>
      </p:sp>
      <p:sp>
        <p:nvSpPr>
          <p:cNvPr id="25617" name="CaixaDeTexto 9"/>
          <p:cNvSpPr txBox="1">
            <a:spLocks noChangeArrowheads="1"/>
          </p:cNvSpPr>
          <p:nvPr/>
        </p:nvSpPr>
        <p:spPr bwMode="auto">
          <a:xfrm>
            <a:off x="395288" y="3038475"/>
            <a:ext cx="43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Estrangelo Edessa" pitchFamily="66" charset="0"/>
                <a:cs typeface="Estrangelo Edessa" pitchFamily="66" charset="0"/>
              </a:rPr>
              <a:t>c</a:t>
            </a:r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rot="-57530">
            <a:off x="3863975" y="2125663"/>
            <a:ext cx="762000" cy="15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riângulo retângulo 24"/>
          <p:cNvSpPr/>
          <p:nvPr/>
        </p:nvSpPr>
        <p:spPr>
          <a:xfrm>
            <a:off x="684213" y="2205038"/>
            <a:ext cx="3743325" cy="2127250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3644900" y="3946525"/>
            <a:ext cx="136525" cy="419100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688975" y="2360613"/>
            <a:ext cx="307975" cy="214312"/>
          </a:xfrm>
          <a:custGeom>
            <a:avLst/>
            <a:gdLst>
              <a:gd name="connsiteX0" fmla="*/ 0 w 231493"/>
              <a:gd name="connsiteY0" fmla="*/ 138896 h 162045"/>
              <a:gd name="connsiteX1" fmla="*/ 138896 w 231493"/>
              <a:gd name="connsiteY1" fmla="*/ 138896 h 162045"/>
              <a:gd name="connsiteX2" fmla="*/ 231493 w 231493"/>
              <a:gd name="connsiteY2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" h="162045">
                <a:moveTo>
                  <a:pt x="0" y="138896"/>
                </a:moveTo>
                <a:cubicBezTo>
                  <a:pt x="50157" y="150470"/>
                  <a:pt x="100314" y="162045"/>
                  <a:pt x="138896" y="138896"/>
                </a:cubicBezTo>
                <a:cubicBezTo>
                  <a:pt x="177478" y="115747"/>
                  <a:pt x="217989" y="27008"/>
                  <a:pt x="231493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 rot="5400000">
            <a:off x="708025" y="4124326"/>
            <a:ext cx="180975" cy="22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8EACA-DF37-4549-8D03-C6C3BFEE068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539750" y="1341438"/>
            <a:ext cx="8280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Apenas para verificar essa relação, observem os seguinte triângulos retângulos:</a:t>
            </a: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827088" y="2492375"/>
            <a:ext cx="2952750" cy="1704975"/>
            <a:chOff x="827584" y="2492896"/>
            <a:chExt cx="2952328" cy="1703981"/>
          </a:xfrm>
        </p:grpSpPr>
        <p:sp>
          <p:nvSpPr>
            <p:cNvPr id="5" name="Triângulo retângulo 4"/>
            <p:cNvSpPr/>
            <p:nvPr/>
          </p:nvSpPr>
          <p:spPr>
            <a:xfrm>
              <a:off x="827584" y="2492896"/>
              <a:ext cx="2952328" cy="1656384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26648" name="Grupo 10"/>
            <p:cNvGrpSpPr>
              <a:grpSpLocks/>
            </p:cNvGrpSpPr>
            <p:nvPr/>
          </p:nvGrpSpPr>
          <p:grpSpPr bwMode="auto">
            <a:xfrm>
              <a:off x="827584" y="3612102"/>
              <a:ext cx="360040" cy="584775"/>
              <a:chOff x="1403648" y="4335124"/>
              <a:chExt cx="360040" cy="584775"/>
            </a:xfrm>
          </p:grpSpPr>
          <p:grpSp>
            <p:nvGrpSpPr>
              <p:cNvPr id="26649" name="Grupo 8"/>
              <p:cNvGrpSpPr>
                <a:grpSpLocks/>
              </p:cNvGrpSpPr>
              <p:nvPr/>
            </p:nvGrpSpPr>
            <p:grpSpPr bwMode="auto">
              <a:xfrm>
                <a:off x="1403648" y="4581128"/>
                <a:ext cx="303022" cy="303022"/>
                <a:chOff x="4629018" y="3429000"/>
                <a:chExt cx="504056" cy="504056"/>
              </a:xfrm>
            </p:grpSpPr>
            <p:cxnSp>
              <p:nvCxnSpPr>
                <p:cNvPr id="7" name="Conector reto 6"/>
                <p:cNvCxnSpPr/>
                <p:nvPr/>
              </p:nvCxnSpPr>
              <p:spPr>
                <a:xfrm>
                  <a:off x="4629018" y="3443578"/>
                  <a:ext cx="5043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/>
                <p:cNvCxnSpPr/>
                <p:nvPr/>
              </p:nvCxnSpPr>
              <p:spPr>
                <a:xfrm rot="16200000">
                  <a:off x="4881278" y="3679784"/>
                  <a:ext cx="50407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650" name="CaixaDeTexto 9"/>
              <p:cNvSpPr txBox="1">
                <a:spLocks noChangeArrowheads="1"/>
              </p:cNvSpPr>
              <p:nvPr/>
            </p:nvSpPr>
            <p:spPr bwMode="auto">
              <a:xfrm>
                <a:off x="1403648" y="4335124"/>
                <a:ext cx="36004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3200" b="1"/>
                  <a:t>.</a:t>
                </a:r>
              </a:p>
            </p:txBody>
          </p:sp>
        </p:grpSp>
      </p:grp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68313" y="3141663"/>
            <a:ext cx="358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/>
              <a:t>6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1943100" y="4149725"/>
            <a:ext cx="36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/>
              <a:t>8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2030413" y="2852738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/>
              <a:t>x</a:t>
            </a:r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3924300" y="2420938"/>
            <a:ext cx="4895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Quanto deve medir a hipotenusa designada por x?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3924300" y="3213100"/>
            <a:ext cx="4895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É bem simples: basta lançar os valores na expressão do Teorema. Ou seja:</a:t>
            </a:r>
          </a:p>
          <a:p>
            <a:pPr algn="just"/>
            <a:endParaRPr lang="pt-BR" b="1"/>
          </a:p>
        </p:txBody>
      </p:sp>
      <p:sp>
        <p:nvSpPr>
          <p:cNvPr id="28" name="CaixaDeTexto 27"/>
          <p:cNvSpPr txBox="1"/>
          <p:nvPr/>
        </p:nvSpPr>
        <p:spPr>
          <a:xfrm>
            <a:off x="5364088" y="4005064"/>
            <a:ext cx="1584176" cy="400110"/>
          </a:xfrm>
          <a:prstGeom prst="rect">
            <a:avLst/>
          </a:prstGeom>
          <a:noFill/>
          <a:ln w="28575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charset="0"/>
                <a:cs typeface="Arial" charset="0"/>
              </a:rPr>
              <a:t>x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=  6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+ 8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endParaRPr lang="pt-BR" sz="2000" b="1" dirty="0">
              <a:latin typeface="Arial" charset="0"/>
              <a:cs typeface="Arial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364088" y="4509120"/>
            <a:ext cx="1728192" cy="400110"/>
          </a:xfrm>
          <a:prstGeom prst="rect">
            <a:avLst/>
          </a:prstGeom>
          <a:noFill/>
          <a:ln w="28575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charset="0"/>
                <a:cs typeface="Arial" charset="0"/>
              </a:rPr>
              <a:t>x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=  36 + 64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169218" y="5013176"/>
            <a:ext cx="1728192" cy="400110"/>
          </a:xfrm>
          <a:prstGeom prst="rect">
            <a:avLst/>
          </a:prstGeom>
          <a:noFill/>
          <a:ln w="28575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charset="0"/>
                <a:cs typeface="Arial" charset="0"/>
              </a:rPr>
              <a:t>x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=  100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391126" y="5517232"/>
            <a:ext cx="1164176" cy="400110"/>
          </a:xfrm>
          <a:prstGeom prst="rect">
            <a:avLst/>
          </a:prstGeom>
          <a:solidFill>
            <a:srgbClr val="00FF00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x  = 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1E8F4-A00B-43A9-8EEB-1AAC4023C7AC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grpSp>
        <p:nvGrpSpPr>
          <p:cNvPr id="2" name="Grupo 3"/>
          <p:cNvGrpSpPr>
            <a:grpSpLocks/>
          </p:cNvGrpSpPr>
          <p:nvPr/>
        </p:nvGrpSpPr>
        <p:grpSpPr bwMode="auto">
          <a:xfrm rot="-4306979">
            <a:off x="479426" y="1936750"/>
            <a:ext cx="2951162" cy="1703387"/>
            <a:chOff x="827584" y="2492896"/>
            <a:chExt cx="2952328" cy="1703981"/>
          </a:xfrm>
        </p:grpSpPr>
        <p:sp>
          <p:nvSpPr>
            <p:cNvPr id="5" name="Triângulo retângulo 4"/>
            <p:cNvSpPr/>
            <p:nvPr/>
          </p:nvSpPr>
          <p:spPr>
            <a:xfrm>
              <a:off x="835757" y="2480590"/>
              <a:ext cx="2952328" cy="1656340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27672" name="Grupo 10"/>
            <p:cNvGrpSpPr>
              <a:grpSpLocks/>
            </p:cNvGrpSpPr>
            <p:nvPr/>
          </p:nvGrpSpPr>
          <p:grpSpPr bwMode="auto">
            <a:xfrm>
              <a:off x="827584" y="3612102"/>
              <a:ext cx="360040" cy="584775"/>
              <a:chOff x="1403648" y="4335124"/>
              <a:chExt cx="360040" cy="584775"/>
            </a:xfrm>
          </p:grpSpPr>
          <p:grpSp>
            <p:nvGrpSpPr>
              <p:cNvPr id="27673" name="Grupo 8"/>
              <p:cNvGrpSpPr>
                <a:grpSpLocks/>
              </p:cNvGrpSpPr>
              <p:nvPr/>
            </p:nvGrpSpPr>
            <p:grpSpPr bwMode="auto">
              <a:xfrm>
                <a:off x="1403648" y="4581128"/>
                <a:ext cx="303022" cy="303022"/>
                <a:chOff x="4629018" y="3429000"/>
                <a:chExt cx="504056" cy="504056"/>
              </a:xfrm>
            </p:grpSpPr>
            <p:cxnSp>
              <p:nvCxnSpPr>
                <p:cNvPr id="9" name="Conector reto 8"/>
                <p:cNvCxnSpPr/>
                <p:nvPr/>
              </p:nvCxnSpPr>
              <p:spPr>
                <a:xfrm>
                  <a:off x="4633031" y="3439051"/>
                  <a:ext cx="5072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/>
                <p:cNvCxnSpPr/>
                <p:nvPr/>
              </p:nvCxnSpPr>
              <p:spPr>
                <a:xfrm rot="16200000">
                  <a:off x="4863236" y="3668423"/>
                  <a:ext cx="52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674" name="CaixaDeTexto 7"/>
              <p:cNvSpPr txBox="1">
                <a:spLocks noChangeArrowheads="1"/>
              </p:cNvSpPr>
              <p:nvPr/>
            </p:nvSpPr>
            <p:spPr bwMode="auto">
              <a:xfrm>
                <a:off x="1403648" y="4335124"/>
                <a:ext cx="36004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3200" b="1"/>
                  <a:t>.</a:t>
                </a:r>
              </a:p>
            </p:txBody>
          </p:sp>
        </p:grpSp>
      </p:grp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220788" y="4137025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/>
              <a:t>y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640013" y="3043238"/>
            <a:ext cx="503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/>
              <a:t>12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1565275" y="2441575"/>
            <a:ext cx="50482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/>
              <a:t>15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3924300" y="1866900"/>
            <a:ext cx="4895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E agora? Quanto deve medir o cateto y?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3924300" y="2433638"/>
            <a:ext cx="4895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É tão simples quanto o anterior: lançando também os valores na expressão do teorema. Ou seja: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364088" y="3450434"/>
            <a:ext cx="1944216" cy="400110"/>
          </a:xfrm>
          <a:prstGeom prst="rect">
            <a:avLst/>
          </a:prstGeom>
          <a:noFill/>
          <a:ln w="28575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charset="0"/>
                <a:cs typeface="Arial" charset="0"/>
              </a:rPr>
              <a:t>15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=  y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+ 12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endParaRPr lang="pt-BR" sz="2000" b="1" dirty="0">
              <a:latin typeface="Arial" charset="0"/>
              <a:cs typeface="Arial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289138" y="3954490"/>
            <a:ext cx="2088232" cy="400110"/>
          </a:xfrm>
          <a:prstGeom prst="rect">
            <a:avLst/>
          </a:prstGeom>
          <a:noFill/>
          <a:ln w="28575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charset="0"/>
                <a:cs typeface="Arial" charset="0"/>
              </a:rPr>
              <a:t>225 =  y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+ 144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9018" y="4458546"/>
            <a:ext cx="2139086" cy="400110"/>
          </a:xfrm>
          <a:prstGeom prst="rect">
            <a:avLst/>
          </a:prstGeom>
          <a:noFill/>
          <a:ln w="28575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charset="0"/>
                <a:cs typeface="Arial" charset="0"/>
              </a:rPr>
              <a:t>y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=  225 – 144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478463" y="5416550"/>
            <a:ext cx="1163637" cy="400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  =  9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046356" y="4962602"/>
            <a:ext cx="2139086" cy="400110"/>
          </a:xfrm>
          <a:prstGeom prst="rect">
            <a:avLst/>
          </a:prstGeom>
          <a:noFill/>
          <a:ln w="28575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charset="0"/>
                <a:cs typeface="Arial" charset="0"/>
              </a:rPr>
              <a:t>y</a:t>
            </a:r>
            <a:r>
              <a:rPr lang="pt-BR" sz="2000" b="1" baseline="30000" dirty="0">
                <a:latin typeface="Arial" charset="0"/>
                <a:cs typeface="Arial" charset="0"/>
              </a:rPr>
              <a:t>2</a:t>
            </a:r>
            <a:r>
              <a:rPr lang="pt-BR" sz="2000" b="1" dirty="0">
                <a:latin typeface="Arial" charset="0"/>
                <a:cs typeface="Arial" charset="0"/>
              </a:rPr>
              <a:t> =  81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9E166-083E-42AF-B690-B737D47A8F57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3850" y="984250"/>
            <a:ext cx="83518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Chegou a hora de reunir todas as relações que descobrimos juntos para analisá-las a partir da observação do triângulo.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6084888" y="1773238"/>
            <a:ext cx="2447925" cy="6477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Retângulo 11"/>
          <p:cNvSpPr/>
          <p:nvPr/>
        </p:nvSpPr>
        <p:spPr bwMode="auto">
          <a:xfrm>
            <a:off x="6318250" y="4754563"/>
            <a:ext cx="2141538" cy="6485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 bwMode="auto">
          <a:xfrm>
            <a:off x="6300788" y="4005263"/>
            <a:ext cx="2159000" cy="6478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Retângulo 17"/>
          <p:cNvSpPr/>
          <p:nvPr/>
        </p:nvSpPr>
        <p:spPr bwMode="auto">
          <a:xfrm>
            <a:off x="6084888" y="2511425"/>
            <a:ext cx="2447925" cy="6477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Retângulo 26"/>
          <p:cNvSpPr/>
          <p:nvPr/>
        </p:nvSpPr>
        <p:spPr bwMode="auto">
          <a:xfrm>
            <a:off x="6315075" y="5505450"/>
            <a:ext cx="2160588" cy="6482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" name="Retângulo 29"/>
          <p:cNvSpPr/>
          <p:nvPr/>
        </p:nvSpPr>
        <p:spPr bwMode="auto">
          <a:xfrm>
            <a:off x="6084888" y="3263900"/>
            <a:ext cx="2447925" cy="6477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8520113" y="1916113"/>
            <a:ext cx="503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(1)</a:t>
            </a: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8505825" y="2636838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(2)</a:t>
            </a:r>
          </a:p>
        </p:txBody>
      </p:sp>
      <p:sp>
        <p:nvSpPr>
          <p:cNvPr id="35" name="CaixaDeTexto 34"/>
          <p:cNvSpPr txBox="1">
            <a:spLocks noChangeArrowheads="1"/>
          </p:cNvSpPr>
          <p:nvPr/>
        </p:nvSpPr>
        <p:spPr bwMode="auto">
          <a:xfrm>
            <a:off x="8505825" y="3357563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(3)</a:t>
            </a:r>
          </a:p>
        </p:txBody>
      </p: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8493125" y="4149725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(4)</a:t>
            </a:r>
          </a:p>
        </p:txBody>
      </p:sp>
      <p:sp>
        <p:nvSpPr>
          <p:cNvPr id="37" name="CaixaDeTexto 36"/>
          <p:cNvSpPr txBox="1">
            <a:spLocks noChangeArrowheads="1"/>
          </p:cNvSpPr>
          <p:nvPr/>
        </p:nvSpPr>
        <p:spPr bwMode="auto">
          <a:xfrm>
            <a:off x="8462963" y="4868863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(5)</a:t>
            </a:r>
          </a:p>
        </p:txBody>
      </p:sp>
      <p:sp>
        <p:nvSpPr>
          <p:cNvPr id="38" name="CaixaDeTexto 37"/>
          <p:cNvSpPr txBox="1">
            <a:spLocks noChangeArrowheads="1"/>
          </p:cNvSpPr>
          <p:nvPr/>
        </p:nvSpPr>
        <p:spPr bwMode="auto">
          <a:xfrm>
            <a:off x="8448675" y="5661025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(6)</a:t>
            </a:r>
          </a:p>
        </p:txBody>
      </p:sp>
      <p:sp>
        <p:nvSpPr>
          <p:cNvPr id="39" name="CaixaDeTexto 38"/>
          <p:cNvSpPr txBox="1">
            <a:spLocks noChangeArrowheads="1"/>
          </p:cNvSpPr>
          <p:nvPr/>
        </p:nvSpPr>
        <p:spPr bwMode="auto">
          <a:xfrm>
            <a:off x="250825" y="3741738"/>
            <a:ext cx="4537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A relação </a:t>
            </a:r>
            <a:r>
              <a:rPr lang="pt-BR" b="1" i="1"/>
              <a:t>(1)</a:t>
            </a:r>
            <a:r>
              <a:rPr lang="pt-BR" b="1"/>
              <a:t> pode ser definida como:</a:t>
            </a:r>
          </a:p>
        </p:txBody>
      </p:sp>
      <p:sp>
        <p:nvSpPr>
          <p:cNvPr id="40" name="CaixaDeTexto 39"/>
          <p:cNvSpPr txBox="1">
            <a:spLocks noChangeArrowheads="1"/>
          </p:cNvSpPr>
          <p:nvPr/>
        </p:nvSpPr>
        <p:spPr bwMode="auto">
          <a:xfrm>
            <a:off x="250825" y="4071938"/>
            <a:ext cx="55451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0000CC"/>
                </a:solidFill>
              </a:rPr>
              <a:t>“A hipotenusa multiplicada pela altura relativa a ela é igual ao produto dos catetos”.</a:t>
            </a:r>
          </a:p>
        </p:txBody>
      </p:sp>
      <p:sp>
        <p:nvSpPr>
          <p:cNvPr id="41" name="CaixaDeTexto 40"/>
          <p:cNvSpPr txBox="1">
            <a:spLocks noChangeArrowheads="1"/>
          </p:cNvSpPr>
          <p:nvPr/>
        </p:nvSpPr>
        <p:spPr bwMode="auto">
          <a:xfrm>
            <a:off x="249238" y="5202238"/>
            <a:ext cx="554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As relações </a:t>
            </a:r>
            <a:r>
              <a:rPr lang="pt-BR" b="1" i="1"/>
              <a:t>(2)</a:t>
            </a:r>
            <a:r>
              <a:rPr lang="pt-BR" b="1"/>
              <a:t> e </a:t>
            </a:r>
            <a:r>
              <a:rPr lang="pt-BR" b="1" i="1"/>
              <a:t>(3)</a:t>
            </a:r>
            <a:r>
              <a:rPr lang="pt-BR" b="1"/>
              <a:t> podem ser definidas como:</a:t>
            </a:r>
          </a:p>
        </p:txBody>
      </p:sp>
      <p:sp>
        <p:nvSpPr>
          <p:cNvPr id="42" name="CaixaDeTexto 41"/>
          <p:cNvSpPr txBox="1">
            <a:spLocks noChangeArrowheads="1"/>
          </p:cNvSpPr>
          <p:nvPr/>
        </p:nvSpPr>
        <p:spPr bwMode="auto">
          <a:xfrm>
            <a:off x="250825" y="5516563"/>
            <a:ext cx="55451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0000CC"/>
                </a:solidFill>
              </a:rPr>
              <a:t>“Cada cateto multiplicado pela altura relativa à hipotenusa é igual ao produto do outro cateto pela projeção do  primeiro”.</a:t>
            </a:r>
          </a:p>
        </p:txBody>
      </p:sp>
      <p:grpSp>
        <p:nvGrpSpPr>
          <p:cNvPr id="28705" name="Grupo 58"/>
          <p:cNvGrpSpPr>
            <a:grpSpLocks/>
          </p:cNvGrpSpPr>
          <p:nvPr/>
        </p:nvGrpSpPr>
        <p:grpSpPr bwMode="auto">
          <a:xfrm>
            <a:off x="179388" y="1557338"/>
            <a:ext cx="4032250" cy="2078037"/>
            <a:chOff x="179512" y="1556792"/>
            <a:chExt cx="4032448" cy="2078538"/>
          </a:xfrm>
        </p:grpSpPr>
        <p:grpSp>
          <p:nvGrpSpPr>
            <p:cNvPr id="28712" name="Grupo 56"/>
            <p:cNvGrpSpPr>
              <a:grpSpLocks/>
            </p:cNvGrpSpPr>
            <p:nvPr/>
          </p:nvGrpSpPr>
          <p:grpSpPr bwMode="auto">
            <a:xfrm>
              <a:off x="179512" y="1556792"/>
              <a:ext cx="4032448" cy="1833455"/>
              <a:chOff x="158361" y="1627461"/>
              <a:chExt cx="5205604" cy="2584998"/>
            </a:xfrm>
          </p:grpSpPr>
          <p:sp>
            <p:nvSpPr>
              <p:cNvPr id="43" name="Triângulo retângulo 42"/>
              <p:cNvSpPr/>
              <p:nvPr/>
            </p:nvSpPr>
            <p:spPr>
              <a:xfrm>
                <a:off x="1691350" y="2061781"/>
                <a:ext cx="3672615" cy="2086528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4" name="Triângulo retângulo 43"/>
              <p:cNvSpPr/>
              <p:nvPr/>
            </p:nvSpPr>
            <p:spPr>
              <a:xfrm flipH="1">
                <a:off x="539559" y="2061781"/>
                <a:ext cx="1151791" cy="2086528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>
              <a:xfrm rot="1634656">
                <a:off x="1625767" y="2111034"/>
                <a:ext cx="215192" cy="2149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1547888" y="4005029"/>
                <a:ext cx="288972" cy="1432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7" name="Forma livre 46"/>
              <p:cNvSpPr/>
              <p:nvPr/>
            </p:nvSpPr>
            <p:spPr>
              <a:xfrm>
                <a:off x="648179" y="3949059"/>
                <a:ext cx="108622" cy="208206"/>
              </a:xfrm>
              <a:custGeom>
                <a:avLst/>
                <a:gdLst>
                  <a:gd name="connsiteX0" fmla="*/ 0 w 109959"/>
                  <a:gd name="connsiteY0" fmla="*/ 0 h 208344"/>
                  <a:gd name="connsiteX1" fmla="*/ 92597 w 109959"/>
                  <a:gd name="connsiteY1" fmla="*/ 92598 h 208344"/>
                  <a:gd name="connsiteX2" fmla="*/ 104172 w 109959"/>
                  <a:gd name="connsiteY2" fmla="*/ 208344 h 2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959" h="208344">
                    <a:moveTo>
                      <a:pt x="0" y="0"/>
                    </a:moveTo>
                    <a:cubicBezTo>
                      <a:pt x="37617" y="28937"/>
                      <a:pt x="75235" y="57874"/>
                      <a:pt x="92597" y="92598"/>
                    </a:cubicBezTo>
                    <a:cubicBezTo>
                      <a:pt x="109959" y="127322"/>
                      <a:pt x="104172" y="208344"/>
                      <a:pt x="104172" y="208344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>
                <a:off x="4888493" y="3913239"/>
                <a:ext cx="86077" cy="255219"/>
              </a:xfrm>
              <a:custGeom>
                <a:avLst/>
                <a:gdLst>
                  <a:gd name="connsiteX0" fmla="*/ 86809 w 86809"/>
                  <a:gd name="connsiteY0" fmla="*/ 0 h 254643"/>
                  <a:gd name="connsiteX1" fmla="*/ 17361 w 86809"/>
                  <a:gd name="connsiteY1" fmla="*/ 127322 h 254643"/>
                  <a:gd name="connsiteX2" fmla="*/ 5787 w 86809"/>
                  <a:gd name="connsiteY2" fmla="*/ 254643 h 25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809" h="254643">
                    <a:moveTo>
                      <a:pt x="86809" y="0"/>
                    </a:moveTo>
                    <a:cubicBezTo>
                      <a:pt x="58837" y="42440"/>
                      <a:pt x="30865" y="84881"/>
                      <a:pt x="17361" y="127322"/>
                    </a:cubicBezTo>
                    <a:cubicBezTo>
                      <a:pt x="3857" y="169763"/>
                      <a:pt x="0" y="229565"/>
                      <a:pt x="5787" y="254643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8720" name="CaixaDeTexto 22"/>
              <p:cNvSpPr txBox="1">
                <a:spLocks noChangeArrowheads="1"/>
              </p:cNvSpPr>
              <p:nvPr/>
            </p:nvSpPr>
            <p:spPr bwMode="auto">
              <a:xfrm>
                <a:off x="1645676" y="3050692"/>
                <a:ext cx="366691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h</a:t>
                </a:r>
              </a:p>
            </p:txBody>
          </p:sp>
          <p:sp>
            <p:nvSpPr>
              <p:cNvPr id="28721" name="CaixaDeTexto 23"/>
              <p:cNvSpPr txBox="1">
                <a:spLocks noChangeArrowheads="1"/>
              </p:cNvSpPr>
              <p:nvPr/>
            </p:nvSpPr>
            <p:spPr bwMode="auto">
              <a:xfrm>
                <a:off x="1498402" y="1627461"/>
                <a:ext cx="393594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A</a:t>
                </a:r>
              </a:p>
            </p:txBody>
          </p:sp>
          <p:sp>
            <p:nvSpPr>
              <p:cNvPr id="28722" name="CaixaDeTexto 24"/>
              <p:cNvSpPr txBox="1">
                <a:spLocks noChangeArrowheads="1"/>
              </p:cNvSpPr>
              <p:nvPr/>
            </p:nvSpPr>
            <p:spPr bwMode="auto">
              <a:xfrm>
                <a:off x="158361" y="3778523"/>
                <a:ext cx="393594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B</a:t>
                </a:r>
              </a:p>
            </p:txBody>
          </p:sp>
          <p:sp>
            <p:nvSpPr>
              <p:cNvPr id="28723" name="CaixaDeTexto 26"/>
              <p:cNvSpPr txBox="1">
                <a:spLocks noChangeArrowheads="1"/>
              </p:cNvSpPr>
              <p:nvPr/>
            </p:nvSpPr>
            <p:spPr bwMode="auto">
              <a:xfrm>
                <a:off x="3154166" y="2411686"/>
                <a:ext cx="366691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b</a:t>
                </a:r>
              </a:p>
            </p:txBody>
          </p:sp>
          <p:sp>
            <p:nvSpPr>
              <p:cNvPr id="28724" name="CaixaDeTexto 27"/>
              <p:cNvSpPr txBox="1">
                <a:spLocks noChangeArrowheads="1"/>
              </p:cNvSpPr>
              <p:nvPr/>
            </p:nvSpPr>
            <p:spPr bwMode="auto">
              <a:xfrm>
                <a:off x="2506465" y="3657951"/>
                <a:ext cx="366691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n</a:t>
                </a:r>
              </a:p>
            </p:txBody>
          </p:sp>
          <p:sp>
            <p:nvSpPr>
              <p:cNvPr id="28725" name="CaixaDeTexto 28"/>
              <p:cNvSpPr txBox="1">
                <a:spLocks noChangeArrowheads="1"/>
              </p:cNvSpPr>
              <p:nvPr/>
            </p:nvSpPr>
            <p:spPr bwMode="auto">
              <a:xfrm>
                <a:off x="899916" y="3657951"/>
                <a:ext cx="430842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m</a:t>
                </a:r>
              </a:p>
            </p:txBody>
          </p:sp>
          <p:sp>
            <p:nvSpPr>
              <p:cNvPr id="28726" name="CaixaDeTexto 30"/>
              <p:cNvSpPr txBox="1">
                <a:spLocks noChangeArrowheads="1"/>
              </p:cNvSpPr>
              <p:nvPr/>
            </p:nvSpPr>
            <p:spPr bwMode="auto">
              <a:xfrm>
                <a:off x="755452" y="2770462"/>
                <a:ext cx="354275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c</a:t>
                </a:r>
              </a:p>
            </p:txBody>
          </p:sp>
        </p:grpSp>
        <p:sp>
          <p:nvSpPr>
            <p:cNvPr id="28713" name="CaixaDeTexto 22"/>
            <p:cNvSpPr txBox="1">
              <a:spLocks noChangeArrowheads="1"/>
            </p:cNvSpPr>
            <p:nvPr/>
          </p:nvSpPr>
          <p:spPr bwMode="auto">
            <a:xfrm>
              <a:off x="1259632" y="3358331"/>
              <a:ext cx="2952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H</a:t>
              </a:r>
            </a:p>
          </p:txBody>
        </p:sp>
      </p:grpSp>
      <p:sp>
        <p:nvSpPr>
          <p:cNvPr id="28706" name="CaixaDeTexto 59"/>
          <p:cNvSpPr txBox="1">
            <a:spLocks noChangeArrowheads="1"/>
          </p:cNvSpPr>
          <p:nvPr/>
        </p:nvSpPr>
        <p:spPr bwMode="auto">
          <a:xfrm>
            <a:off x="6372225" y="1844675"/>
            <a:ext cx="1712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a . h = b. c</a:t>
            </a:r>
          </a:p>
        </p:txBody>
      </p:sp>
      <p:sp>
        <p:nvSpPr>
          <p:cNvPr id="28707" name="CaixaDeTexto 61"/>
          <p:cNvSpPr txBox="1">
            <a:spLocks noChangeArrowheads="1"/>
          </p:cNvSpPr>
          <p:nvPr/>
        </p:nvSpPr>
        <p:spPr bwMode="auto">
          <a:xfrm>
            <a:off x="6588125" y="4868863"/>
            <a:ext cx="1558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c² = a . m</a:t>
            </a:r>
          </a:p>
        </p:txBody>
      </p:sp>
      <p:sp>
        <p:nvSpPr>
          <p:cNvPr id="28708" name="CaixaDeTexto 62"/>
          <p:cNvSpPr txBox="1">
            <a:spLocks noChangeArrowheads="1"/>
          </p:cNvSpPr>
          <p:nvPr/>
        </p:nvSpPr>
        <p:spPr bwMode="auto">
          <a:xfrm>
            <a:off x="6372225" y="2565400"/>
            <a:ext cx="179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b . h = c . n</a:t>
            </a:r>
          </a:p>
        </p:txBody>
      </p:sp>
      <p:sp>
        <p:nvSpPr>
          <p:cNvPr id="28709" name="CaixaDeTexto 63"/>
          <p:cNvSpPr txBox="1">
            <a:spLocks noChangeArrowheads="1"/>
          </p:cNvSpPr>
          <p:nvPr/>
        </p:nvSpPr>
        <p:spPr bwMode="auto">
          <a:xfrm>
            <a:off x="6659563" y="5589588"/>
            <a:ext cx="149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h² = m. n</a:t>
            </a:r>
          </a:p>
        </p:txBody>
      </p:sp>
      <p:sp>
        <p:nvSpPr>
          <p:cNvPr id="28710" name="CaixaDeTexto 64"/>
          <p:cNvSpPr txBox="1">
            <a:spLocks noChangeArrowheads="1"/>
          </p:cNvSpPr>
          <p:nvPr/>
        </p:nvSpPr>
        <p:spPr bwMode="auto">
          <a:xfrm>
            <a:off x="6372225" y="3357563"/>
            <a:ext cx="18827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c . h = b . m</a:t>
            </a:r>
          </a:p>
        </p:txBody>
      </p:sp>
      <p:sp>
        <p:nvSpPr>
          <p:cNvPr id="28711" name="CaixaDeTexto 65"/>
          <p:cNvSpPr txBox="1">
            <a:spLocks noChangeArrowheads="1"/>
          </p:cNvSpPr>
          <p:nvPr/>
        </p:nvSpPr>
        <p:spPr bwMode="auto">
          <a:xfrm>
            <a:off x="6634163" y="4095750"/>
            <a:ext cx="1492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b² = a .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8E9B7-7975-4641-AAAD-FD14C71FD23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auto">
          <a:xfrm>
            <a:off x="6084888" y="1773238"/>
            <a:ext cx="2447925" cy="6477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Retângulo 11"/>
          <p:cNvSpPr/>
          <p:nvPr/>
        </p:nvSpPr>
        <p:spPr bwMode="auto">
          <a:xfrm>
            <a:off x="6318250" y="4754563"/>
            <a:ext cx="2141538" cy="6485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 bwMode="auto">
          <a:xfrm>
            <a:off x="6300788" y="4005263"/>
            <a:ext cx="2159000" cy="6478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Retângulo 17"/>
          <p:cNvSpPr/>
          <p:nvPr/>
        </p:nvSpPr>
        <p:spPr bwMode="auto">
          <a:xfrm>
            <a:off x="6084888" y="2511425"/>
            <a:ext cx="2447925" cy="6477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Retângulo 26"/>
          <p:cNvSpPr/>
          <p:nvPr/>
        </p:nvSpPr>
        <p:spPr bwMode="auto">
          <a:xfrm>
            <a:off x="6315075" y="5505450"/>
            <a:ext cx="2160588" cy="6482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" name="Retângulo 29"/>
          <p:cNvSpPr/>
          <p:nvPr/>
        </p:nvSpPr>
        <p:spPr bwMode="auto">
          <a:xfrm>
            <a:off x="6084888" y="3263900"/>
            <a:ext cx="2447925" cy="6477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9718" name="CaixaDeTexto 32"/>
          <p:cNvSpPr txBox="1">
            <a:spLocks noChangeArrowheads="1"/>
          </p:cNvSpPr>
          <p:nvPr/>
        </p:nvSpPr>
        <p:spPr bwMode="auto">
          <a:xfrm>
            <a:off x="8520113" y="1916113"/>
            <a:ext cx="503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(1)</a:t>
            </a:r>
          </a:p>
        </p:txBody>
      </p:sp>
      <p:sp>
        <p:nvSpPr>
          <p:cNvPr id="29719" name="CaixaDeTexto 33"/>
          <p:cNvSpPr txBox="1">
            <a:spLocks noChangeArrowheads="1"/>
          </p:cNvSpPr>
          <p:nvPr/>
        </p:nvSpPr>
        <p:spPr bwMode="auto">
          <a:xfrm>
            <a:off x="8505825" y="2636838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(2)</a:t>
            </a:r>
          </a:p>
        </p:txBody>
      </p:sp>
      <p:sp>
        <p:nvSpPr>
          <p:cNvPr id="29720" name="CaixaDeTexto 34"/>
          <p:cNvSpPr txBox="1">
            <a:spLocks noChangeArrowheads="1"/>
          </p:cNvSpPr>
          <p:nvPr/>
        </p:nvSpPr>
        <p:spPr bwMode="auto">
          <a:xfrm>
            <a:off x="8505825" y="3357563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(3)</a:t>
            </a:r>
          </a:p>
        </p:txBody>
      </p:sp>
      <p:sp>
        <p:nvSpPr>
          <p:cNvPr id="29721" name="CaixaDeTexto 35"/>
          <p:cNvSpPr txBox="1">
            <a:spLocks noChangeArrowheads="1"/>
          </p:cNvSpPr>
          <p:nvPr/>
        </p:nvSpPr>
        <p:spPr bwMode="auto">
          <a:xfrm>
            <a:off x="8493125" y="4149725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(4)</a:t>
            </a:r>
          </a:p>
        </p:txBody>
      </p:sp>
      <p:sp>
        <p:nvSpPr>
          <p:cNvPr id="29722" name="CaixaDeTexto 36"/>
          <p:cNvSpPr txBox="1">
            <a:spLocks noChangeArrowheads="1"/>
          </p:cNvSpPr>
          <p:nvPr/>
        </p:nvSpPr>
        <p:spPr bwMode="auto">
          <a:xfrm>
            <a:off x="8462963" y="4868863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(5)</a:t>
            </a:r>
          </a:p>
        </p:txBody>
      </p:sp>
      <p:sp>
        <p:nvSpPr>
          <p:cNvPr id="29723" name="CaixaDeTexto 37"/>
          <p:cNvSpPr txBox="1">
            <a:spLocks noChangeArrowheads="1"/>
          </p:cNvSpPr>
          <p:nvPr/>
        </p:nvSpPr>
        <p:spPr bwMode="auto">
          <a:xfrm>
            <a:off x="8448675" y="5661025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/>
              <a:t>(6)</a:t>
            </a:r>
          </a:p>
        </p:txBody>
      </p:sp>
      <p:sp>
        <p:nvSpPr>
          <p:cNvPr id="43" name="CaixaDeTexto 42"/>
          <p:cNvSpPr txBox="1">
            <a:spLocks noChangeArrowheads="1"/>
          </p:cNvSpPr>
          <p:nvPr/>
        </p:nvSpPr>
        <p:spPr bwMode="auto">
          <a:xfrm>
            <a:off x="165100" y="3783013"/>
            <a:ext cx="5472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As relações </a:t>
            </a:r>
            <a:r>
              <a:rPr lang="pt-BR" b="1" i="1"/>
              <a:t>(4)</a:t>
            </a:r>
            <a:r>
              <a:rPr lang="pt-BR" b="1"/>
              <a:t> e </a:t>
            </a:r>
            <a:r>
              <a:rPr lang="pt-BR" b="1" i="1"/>
              <a:t>(5)</a:t>
            </a:r>
            <a:r>
              <a:rPr lang="pt-BR" b="1"/>
              <a:t> podem ser definidas como:</a:t>
            </a: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179388" y="4106863"/>
            <a:ext cx="5400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0000CC"/>
                </a:solidFill>
              </a:rPr>
              <a:t>“Cada cateto é a média geométrica entre a hipotenusa e a sua projeção sobre ela”.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179388" y="5072063"/>
            <a:ext cx="5472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A relação </a:t>
            </a:r>
            <a:r>
              <a:rPr lang="pt-BR" b="1" i="1"/>
              <a:t>(6)</a:t>
            </a:r>
            <a:r>
              <a:rPr lang="pt-BR" b="1"/>
              <a:t> pode ser definida como: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179388" y="5400675"/>
            <a:ext cx="54006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0000CC"/>
                </a:solidFill>
              </a:rPr>
              <a:t>“A altura relativa à hipotenusa é a média geométrica entre as projeções dos catetos”.</a:t>
            </a:r>
          </a:p>
        </p:txBody>
      </p:sp>
      <p:sp>
        <p:nvSpPr>
          <p:cNvPr id="29728" name="CaixaDeTexto 46"/>
          <p:cNvSpPr txBox="1">
            <a:spLocks noChangeArrowheads="1"/>
          </p:cNvSpPr>
          <p:nvPr/>
        </p:nvSpPr>
        <p:spPr bwMode="auto">
          <a:xfrm>
            <a:off x="323850" y="984250"/>
            <a:ext cx="83518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Chegou a hora de reunir todas as relações que descobrimos juntos para analisá-las a partir da observação do triângulo.</a:t>
            </a:r>
          </a:p>
        </p:txBody>
      </p:sp>
      <p:grpSp>
        <p:nvGrpSpPr>
          <p:cNvPr id="29729" name="Grupo 33"/>
          <p:cNvGrpSpPr>
            <a:grpSpLocks/>
          </p:cNvGrpSpPr>
          <p:nvPr/>
        </p:nvGrpSpPr>
        <p:grpSpPr bwMode="auto">
          <a:xfrm>
            <a:off x="179388" y="1557338"/>
            <a:ext cx="4032250" cy="2078037"/>
            <a:chOff x="179512" y="1556792"/>
            <a:chExt cx="4032448" cy="2078538"/>
          </a:xfrm>
        </p:grpSpPr>
        <p:grpSp>
          <p:nvGrpSpPr>
            <p:cNvPr id="29736" name="Grupo 56"/>
            <p:cNvGrpSpPr>
              <a:grpSpLocks/>
            </p:cNvGrpSpPr>
            <p:nvPr/>
          </p:nvGrpSpPr>
          <p:grpSpPr bwMode="auto">
            <a:xfrm>
              <a:off x="179512" y="1556792"/>
              <a:ext cx="4032448" cy="1833455"/>
              <a:chOff x="158361" y="1627461"/>
              <a:chExt cx="5205604" cy="2584998"/>
            </a:xfrm>
          </p:grpSpPr>
          <p:sp>
            <p:nvSpPr>
              <p:cNvPr id="37" name="Triângulo retângulo 36"/>
              <p:cNvSpPr/>
              <p:nvPr/>
            </p:nvSpPr>
            <p:spPr>
              <a:xfrm>
                <a:off x="1691350" y="2061781"/>
                <a:ext cx="3672615" cy="2086528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8" name="Triângulo retângulo 37"/>
              <p:cNvSpPr/>
              <p:nvPr/>
            </p:nvSpPr>
            <p:spPr>
              <a:xfrm flipH="1">
                <a:off x="539559" y="2061781"/>
                <a:ext cx="1151791" cy="2086528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 rot="1634656">
                <a:off x="1625767" y="2111034"/>
                <a:ext cx="215192" cy="2149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1547888" y="4005029"/>
                <a:ext cx="288972" cy="1432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" name="Forma livre 40"/>
              <p:cNvSpPr/>
              <p:nvPr/>
            </p:nvSpPr>
            <p:spPr>
              <a:xfrm>
                <a:off x="648179" y="3949059"/>
                <a:ext cx="108622" cy="208206"/>
              </a:xfrm>
              <a:custGeom>
                <a:avLst/>
                <a:gdLst>
                  <a:gd name="connsiteX0" fmla="*/ 0 w 109959"/>
                  <a:gd name="connsiteY0" fmla="*/ 0 h 208344"/>
                  <a:gd name="connsiteX1" fmla="*/ 92597 w 109959"/>
                  <a:gd name="connsiteY1" fmla="*/ 92598 h 208344"/>
                  <a:gd name="connsiteX2" fmla="*/ 104172 w 109959"/>
                  <a:gd name="connsiteY2" fmla="*/ 208344 h 2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959" h="208344">
                    <a:moveTo>
                      <a:pt x="0" y="0"/>
                    </a:moveTo>
                    <a:cubicBezTo>
                      <a:pt x="37617" y="28937"/>
                      <a:pt x="75235" y="57874"/>
                      <a:pt x="92597" y="92598"/>
                    </a:cubicBezTo>
                    <a:cubicBezTo>
                      <a:pt x="109959" y="127322"/>
                      <a:pt x="104172" y="208344"/>
                      <a:pt x="104172" y="208344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2" name="Forma livre 41"/>
              <p:cNvSpPr/>
              <p:nvPr/>
            </p:nvSpPr>
            <p:spPr>
              <a:xfrm>
                <a:off x="4888493" y="3913239"/>
                <a:ext cx="86077" cy="255219"/>
              </a:xfrm>
              <a:custGeom>
                <a:avLst/>
                <a:gdLst>
                  <a:gd name="connsiteX0" fmla="*/ 86809 w 86809"/>
                  <a:gd name="connsiteY0" fmla="*/ 0 h 254643"/>
                  <a:gd name="connsiteX1" fmla="*/ 17361 w 86809"/>
                  <a:gd name="connsiteY1" fmla="*/ 127322 h 254643"/>
                  <a:gd name="connsiteX2" fmla="*/ 5787 w 86809"/>
                  <a:gd name="connsiteY2" fmla="*/ 254643 h 25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809" h="254643">
                    <a:moveTo>
                      <a:pt x="86809" y="0"/>
                    </a:moveTo>
                    <a:cubicBezTo>
                      <a:pt x="58837" y="42440"/>
                      <a:pt x="30865" y="84881"/>
                      <a:pt x="17361" y="127322"/>
                    </a:cubicBezTo>
                    <a:cubicBezTo>
                      <a:pt x="3857" y="169763"/>
                      <a:pt x="0" y="229565"/>
                      <a:pt x="5787" y="254643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9744" name="CaixaDeTexto 22"/>
              <p:cNvSpPr txBox="1">
                <a:spLocks noChangeArrowheads="1"/>
              </p:cNvSpPr>
              <p:nvPr/>
            </p:nvSpPr>
            <p:spPr bwMode="auto">
              <a:xfrm>
                <a:off x="1645676" y="3050692"/>
                <a:ext cx="366691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h</a:t>
                </a:r>
              </a:p>
            </p:txBody>
          </p:sp>
          <p:sp>
            <p:nvSpPr>
              <p:cNvPr id="29745" name="CaixaDeTexto 23"/>
              <p:cNvSpPr txBox="1">
                <a:spLocks noChangeArrowheads="1"/>
              </p:cNvSpPr>
              <p:nvPr/>
            </p:nvSpPr>
            <p:spPr bwMode="auto">
              <a:xfrm>
                <a:off x="1498402" y="1627461"/>
                <a:ext cx="393594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A</a:t>
                </a:r>
              </a:p>
            </p:txBody>
          </p:sp>
          <p:sp>
            <p:nvSpPr>
              <p:cNvPr id="29746" name="CaixaDeTexto 24"/>
              <p:cNvSpPr txBox="1">
                <a:spLocks noChangeArrowheads="1"/>
              </p:cNvSpPr>
              <p:nvPr/>
            </p:nvSpPr>
            <p:spPr bwMode="auto">
              <a:xfrm>
                <a:off x="158361" y="3778523"/>
                <a:ext cx="393594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B</a:t>
                </a:r>
              </a:p>
            </p:txBody>
          </p:sp>
          <p:sp>
            <p:nvSpPr>
              <p:cNvPr id="29747" name="CaixaDeTexto 26"/>
              <p:cNvSpPr txBox="1">
                <a:spLocks noChangeArrowheads="1"/>
              </p:cNvSpPr>
              <p:nvPr/>
            </p:nvSpPr>
            <p:spPr bwMode="auto">
              <a:xfrm>
                <a:off x="3154166" y="2411686"/>
                <a:ext cx="366691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b</a:t>
                </a:r>
              </a:p>
            </p:txBody>
          </p:sp>
          <p:sp>
            <p:nvSpPr>
              <p:cNvPr id="29748" name="CaixaDeTexto 27"/>
              <p:cNvSpPr txBox="1">
                <a:spLocks noChangeArrowheads="1"/>
              </p:cNvSpPr>
              <p:nvPr/>
            </p:nvSpPr>
            <p:spPr bwMode="auto">
              <a:xfrm>
                <a:off x="2506465" y="3657951"/>
                <a:ext cx="366691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n</a:t>
                </a:r>
              </a:p>
            </p:txBody>
          </p:sp>
          <p:sp>
            <p:nvSpPr>
              <p:cNvPr id="29749" name="CaixaDeTexto 28"/>
              <p:cNvSpPr txBox="1">
                <a:spLocks noChangeArrowheads="1"/>
              </p:cNvSpPr>
              <p:nvPr/>
            </p:nvSpPr>
            <p:spPr bwMode="auto">
              <a:xfrm>
                <a:off x="899916" y="3657951"/>
                <a:ext cx="430842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m</a:t>
                </a:r>
              </a:p>
            </p:txBody>
          </p:sp>
          <p:sp>
            <p:nvSpPr>
              <p:cNvPr id="29750" name="CaixaDeTexto 30"/>
              <p:cNvSpPr txBox="1">
                <a:spLocks noChangeArrowheads="1"/>
              </p:cNvSpPr>
              <p:nvPr/>
            </p:nvSpPr>
            <p:spPr bwMode="auto">
              <a:xfrm>
                <a:off x="755452" y="2770462"/>
                <a:ext cx="354275" cy="43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/>
                  <a:t>c</a:t>
                </a:r>
              </a:p>
            </p:txBody>
          </p:sp>
        </p:grpSp>
        <p:sp>
          <p:nvSpPr>
            <p:cNvPr id="29737" name="CaixaDeTexto 22"/>
            <p:cNvSpPr txBox="1">
              <a:spLocks noChangeArrowheads="1"/>
            </p:cNvSpPr>
            <p:nvPr/>
          </p:nvSpPr>
          <p:spPr bwMode="auto">
            <a:xfrm>
              <a:off x="1259632" y="3358331"/>
              <a:ext cx="2952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H</a:t>
              </a:r>
            </a:p>
          </p:txBody>
        </p:sp>
      </p:grpSp>
      <p:sp>
        <p:nvSpPr>
          <p:cNvPr id="29730" name="CaixaDeTexto 53"/>
          <p:cNvSpPr txBox="1">
            <a:spLocks noChangeArrowheads="1"/>
          </p:cNvSpPr>
          <p:nvPr/>
        </p:nvSpPr>
        <p:spPr bwMode="auto">
          <a:xfrm>
            <a:off x="6443663" y="1844675"/>
            <a:ext cx="1712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a . h = b. c</a:t>
            </a:r>
          </a:p>
        </p:txBody>
      </p:sp>
      <p:sp>
        <p:nvSpPr>
          <p:cNvPr id="29731" name="CaixaDeTexto 54"/>
          <p:cNvSpPr txBox="1">
            <a:spLocks noChangeArrowheads="1"/>
          </p:cNvSpPr>
          <p:nvPr/>
        </p:nvSpPr>
        <p:spPr bwMode="auto">
          <a:xfrm>
            <a:off x="6659563" y="4868863"/>
            <a:ext cx="1558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c² = a . m</a:t>
            </a:r>
          </a:p>
        </p:txBody>
      </p:sp>
      <p:sp>
        <p:nvSpPr>
          <p:cNvPr id="29732" name="CaixaDeTexto 55"/>
          <p:cNvSpPr txBox="1">
            <a:spLocks noChangeArrowheads="1"/>
          </p:cNvSpPr>
          <p:nvPr/>
        </p:nvSpPr>
        <p:spPr bwMode="auto">
          <a:xfrm>
            <a:off x="6443663" y="2565400"/>
            <a:ext cx="179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b . h = c . n</a:t>
            </a:r>
          </a:p>
        </p:txBody>
      </p:sp>
      <p:sp>
        <p:nvSpPr>
          <p:cNvPr id="29733" name="CaixaDeTexto 56"/>
          <p:cNvSpPr txBox="1">
            <a:spLocks noChangeArrowheads="1"/>
          </p:cNvSpPr>
          <p:nvPr/>
        </p:nvSpPr>
        <p:spPr bwMode="auto">
          <a:xfrm>
            <a:off x="6732588" y="5589588"/>
            <a:ext cx="1490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h² = m. n</a:t>
            </a:r>
          </a:p>
        </p:txBody>
      </p:sp>
      <p:sp>
        <p:nvSpPr>
          <p:cNvPr id="29734" name="CaixaDeTexto 57"/>
          <p:cNvSpPr txBox="1">
            <a:spLocks noChangeArrowheads="1"/>
          </p:cNvSpPr>
          <p:nvPr/>
        </p:nvSpPr>
        <p:spPr bwMode="auto">
          <a:xfrm>
            <a:off x="6443663" y="3357563"/>
            <a:ext cx="18827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c . h = b . m</a:t>
            </a:r>
          </a:p>
        </p:txBody>
      </p:sp>
      <p:sp>
        <p:nvSpPr>
          <p:cNvPr id="29735" name="CaixaDeTexto 58"/>
          <p:cNvSpPr txBox="1">
            <a:spLocks noChangeArrowheads="1"/>
          </p:cNvSpPr>
          <p:nvPr/>
        </p:nvSpPr>
        <p:spPr bwMode="auto">
          <a:xfrm>
            <a:off x="6707188" y="4095750"/>
            <a:ext cx="149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 b² = a .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1" descr="File:Pythagoras Bust Vatican Museum (cropped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3994150"/>
            <a:ext cx="2884488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CaixaDeTexto 27"/>
          <p:cNvSpPr txBox="1">
            <a:spLocks noChangeArrowheads="1"/>
          </p:cNvSpPr>
          <p:nvPr/>
        </p:nvSpPr>
        <p:spPr bwMode="auto">
          <a:xfrm rot="-5400000">
            <a:off x="4674394" y="5418931"/>
            <a:ext cx="2632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</a:t>
            </a:r>
            <a:r>
              <a:rPr lang="pt-BR" sz="1000" i="1"/>
              <a:t>Vatican Museum</a:t>
            </a:r>
            <a:r>
              <a:rPr lang="pt-BR" sz="1000"/>
              <a:t> / </a:t>
            </a:r>
            <a:r>
              <a:rPr lang="pt-BR" sz="1000" i="1"/>
              <a:t>Public Domain.</a:t>
            </a:r>
            <a:endParaRPr lang="pt-BR" sz="1000"/>
          </a:p>
        </p:txBody>
      </p:sp>
      <p:sp>
        <p:nvSpPr>
          <p:cNvPr id="3072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F1953-DC82-4367-AE31-0B79D27D0FD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1054100"/>
            <a:ext cx="8353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Como vocês podem ver, as relações simplesmente permitem que sejam encontradas todas as medidas de um triângulo retângulo. 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95288" y="1774825"/>
            <a:ext cx="83534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Todas são importantes, como já dissemos, mas o Teorema de Pitágoras é o mais aplicado deles, pois há muito mais relação com situações práticas, como poderemos observar daqui a pouco. 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395288" y="2854325"/>
            <a:ext cx="56165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Vamos fazer uma demonstração que vocês poderão fazer em sala de aula, junto com o  professor. Peguem o material e mãos à obra ! Vocês vão ver como será divertido provar que Pitágoras e seus seguidores estavam certos. 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412750" y="4508500"/>
            <a:ext cx="5472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A sugestão dada é que este triângulo a ser usado seja o de medidas 3, 4 e 5. É mais simples e fácil de construir. </a:t>
            </a:r>
          </a:p>
        </p:txBody>
      </p:sp>
      <p:grpSp>
        <p:nvGrpSpPr>
          <p:cNvPr id="2" name="Grupo 8"/>
          <p:cNvGrpSpPr>
            <a:grpSpLocks/>
          </p:cNvGrpSpPr>
          <p:nvPr/>
        </p:nvGrpSpPr>
        <p:grpSpPr bwMode="auto">
          <a:xfrm>
            <a:off x="6227763" y="2636838"/>
            <a:ext cx="2665412" cy="1512887"/>
            <a:chOff x="4283968" y="483116"/>
            <a:chExt cx="2664296" cy="1512168"/>
          </a:xfrm>
        </p:grpSpPr>
        <p:sp>
          <p:nvSpPr>
            <p:cNvPr id="10" name="Texto explicativo em elipse 9"/>
            <p:cNvSpPr/>
            <p:nvPr/>
          </p:nvSpPr>
          <p:spPr>
            <a:xfrm>
              <a:off x="4283968" y="483116"/>
              <a:ext cx="2664296" cy="1512168"/>
            </a:xfrm>
            <a:prstGeom prst="wedgeEllipseCallout">
              <a:avLst>
                <a:gd name="adj1" fmla="val 12683"/>
                <a:gd name="adj2" fmla="val 77562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734" name="CaixaDeTexto 10"/>
            <p:cNvSpPr txBox="1">
              <a:spLocks noChangeArrowheads="1"/>
            </p:cNvSpPr>
            <p:nvPr/>
          </p:nvSpPr>
          <p:spPr bwMode="auto">
            <a:xfrm>
              <a:off x="4494347" y="738597"/>
              <a:ext cx="230425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 b="1"/>
                <a:t>Sigam os passos um a um e vocês verão como é legal a demonstração !!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356D2-B1F4-4836-BC39-B1C633BFD6C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850" y="1143000"/>
            <a:ext cx="8197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3050" indent="-273050" algn="just">
              <a:buFont typeface="Arial" pitchFamily="34" charset="0"/>
              <a:buChar char="•"/>
              <a:defRPr/>
            </a:pPr>
            <a:r>
              <a:rPr lang="pt-BR" b="1" dirty="0">
                <a:latin typeface="Arial" charset="0"/>
                <a:cs typeface="Arial" charset="0"/>
              </a:rPr>
              <a:t>Construam 4 triângulos retângulos de </a:t>
            </a:r>
            <a:r>
              <a:rPr lang="pt-BR" b="1" dirty="0">
                <a:solidFill>
                  <a:srgbClr val="FF0000"/>
                </a:solidFill>
                <a:latin typeface="Arial" charset="0"/>
                <a:cs typeface="Arial" charset="0"/>
              </a:rPr>
              <a:t>hipotenusa a</a:t>
            </a:r>
            <a:r>
              <a:rPr lang="pt-BR" b="1" dirty="0">
                <a:latin typeface="Arial" charset="0"/>
                <a:cs typeface="Arial" charset="0"/>
              </a:rPr>
              <a:t> e catetos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Arial" charset="0"/>
                <a:cs typeface="Arial" charset="0"/>
              </a:rPr>
              <a:t>b</a:t>
            </a:r>
            <a:r>
              <a:rPr lang="pt-BR" b="1" dirty="0">
                <a:latin typeface="Arial" charset="0"/>
                <a:cs typeface="Arial" charset="0"/>
              </a:rPr>
              <a:t> 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</a:t>
            </a:r>
            <a:r>
              <a:rPr lang="pt-BR" b="1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9563" y="3032125"/>
            <a:ext cx="85693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3050" indent="-273050" algn="just">
              <a:buFont typeface="Arial" pitchFamily="34" charset="0"/>
              <a:buChar char="•"/>
              <a:defRPr/>
            </a:pPr>
            <a:r>
              <a:rPr lang="pt-BR" b="1" dirty="0">
                <a:latin typeface="Arial" charset="0"/>
                <a:cs typeface="Arial" charset="0"/>
              </a:rPr>
              <a:t>Construam também 1 quadrado cujo lado tenha medida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b + c</a:t>
            </a:r>
            <a:r>
              <a:rPr lang="pt-BR" b="1" dirty="0">
                <a:latin typeface="Arial" charset="0"/>
                <a:cs typeface="Arial" charset="0"/>
              </a:rPr>
              <a:t>.</a:t>
            </a:r>
          </a:p>
        </p:txBody>
      </p:sp>
      <p:grpSp>
        <p:nvGrpSpPr>
          <p:cNvPr id="2" name="Grupo 14"/>
          <p:cNvGrpSpPr>
            <a:grpSpLocks/>
          </p:cNvGrpSpPr>
          <p:nvPr/>
        </p:nvGrpSpPr>
        <p:grpSpPr bwMode="auto">
          <a:xfrm>
            <a:off x="1020763" y="1643063"/>
            <a:ext cx="1731962" cy="1395412"/>
            <a:chOff x="1183856" y="1943867"/>
            <a:chExt cx="1732306" cy="1394835"/>
          </a:xfrm>
        </p:grpSpPr>
        <p:sp>
          <p:nvSpPr>
            <p:cNvPr id="5" name="Triângulo retângulo 4"/>
            <p:cNvSpPr/>
            <p:nvPr/>
          </p:nvSpPr>
          <p:spPr>
            <a:xfrm>
              <a:off x="1476014" y="1943867"/>
              <a:ext cx="1440148" cy="1080640"/>
            </a:xfrm>
            <a:prstGeom prst="rt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771" name="CaixaDeTexto 11"/>
            <p:cNvSpPr txBox="1">
              <a:spLocks noChangeArrowheads="1"/>
            </p:cNvSpPr>
            <p:nvPr/>
          </p:nvSpPr>
          <p:spPr bwMode="auto">
            <a:xfrm>
              <a:off x="2051720" y="2119208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a</a:t>
              </a:r>
            </a:p>
          </p:txBody>
        </p:sp>
        <p:sp>
          <p:nvSpPr>
            <p:cNvPr id="31772" name="CaixaDeTexto 12"/>
            <p:cNvSpPr txBox="1">
              <a:spLocks noChangeArrowheads="1"/>
            </p:cNvSpPr>
            <p:nvPr/>
          </p:nvSpPr>
          <p:spPr bwMode="auto">
            <a:xfrm>
              <a:off x="1183856" y="2273104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b</a:t>
              </a:r>
            </a:p>
          </p:txBody>
        </p:sp>
        <p:sp>
          <p:nvSpPr>
            <p:cNvPr id="31773" name="CaixaDeTexto 13"/>
            <p:cNvSpPr txBox="1">
              <a:spLocks noChangeArrowheads="1"/>
            </p:cNvSpPr>
            <p:nvPr/>
          </p:nvSpPr>
          <p:spPr bwMode="auto">
            <a:xfrm>
              <a:off x="1962296" y="2938592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c</a:t>
              </a:r>
            </a:p>
          </p:txBody>
        </p:sp>
      </p:grpSp>
      <p:grpSp>
        <p:nvGrpSpPr>
          <p:cNvPr id="7" name="Grupo 15"/>
          <p:cNvGrpSpPr>
            <a:grpSpLocks/>
          </p:cNvGrpSpPr>
          <p:nvPr/>
        </p:nvGrpSpPr>
        <p:grpSpPr bwMode="auto">
          <a:xfrm>
            <a:off x="2700338" y="1647825"/>
            <a:ext cx="1731962" cy="1395413"/>
            <a:chOff x="1183856" y="1943867"/>
            <a:chExt cx="1732306" cy="1394835"/>
          </a:xfrm>
        </p:grpSpPr>
        <p:sp>
          <p:nvSpPr>
            <p:cNvPr id="17" name="Triângulo retângulo 16"/>
            <p:cNvSpPr/>
            <p:nvPr/>
          </p:nvSpPr>
          <p:spPr>
            <a:xfrm>
              <a:off x="1476014" y="1943867"/>
              <a:ext cx="1440148" cy="1080640"/>
            </a:xfrm>
            <a:prstGeom prst="rt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767" name="CaixaDeTexto 17"/>
            <p:cNvSpPr txBox="1">
              <a:spLocks noChangeArrowheads="1"/>
            </p:cNvSpPr>
            <p:nvPr/>
          </p:nvSpPr>
          <p:spPr bwMode="auto">
            <a:xfrm>
              <a:off x="2051720" y="2119208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a</a:t>
              </a:r>
            </a:p>
          </p:txBody>
        </p:sp>
        <p:sp>
          <p:nvSpPr>
            <p:cNvPr id="31768" name="CaixaDeTexto 18"/>
            <p:cNvSpPr txBox="1">
              <a:spLocks noChangeArrowheads="1"/>
            </p:cNvSpPr>
            <p:nvPr/>
          </p:nvSpPr>
          <p:spPr bwMode="auto">
            <a:xfrm>
              <a:off x="1183856" y="2273104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b</a:t>
              </a:r>
            </a:p>
          </p:txBody>
        </p:sp>
        <p:sp>
          <p:nvSpPr>
            <p:cNvPr id="31769" name="CaixaDeTexto 19"/>
            <p:cNvSpPr txBox="1">
              <a:spLocks noChangeArrowheads="1"/>
            </p:cNvSpPr>
            <p:nvPr/>
          </p:nvSpPr>
          <p:spPr bwMode="auto">
            <a:xfrm>
              <a:off x="1962296" y="2938592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c</a:t>
              </a:r>
            </a:p>
          </p:txBody>
        </p:sp>
      </p:grpSp>
      <p:grpSp>
        <p:nvGrpSpPr>
          <p:cNvPr id="9" name="Grupo 20"/>
          <p:cNvGrpSpPr>
            <a:grpSpLocks/>
          </p:cNvGrpSpPr>
          <p:nvPr/>
        </p:nvGrpSpPr>
        <p:grpSpPr bwMode="auto">
          <a:xfrm>
            <a:off x="4392613" y="1647825"/>
            <a:ext cx="1733550" cy="1395413"/>
            <a:chOff x="1183856" y="1943867"/>
            <a:chExt cx="1732306" cy="1394835"/>
          </a:xfrm>
        </p:grpSpPr>
        <p:sp>
          <p:nvSpPr>
            <p:cNvPr id="22" name="Triângulo retângulo 21"/>
            <p:cNvSpPr/>
            <p:nvPr/>
          </p:nvSpPr>
          <p:spPr>
            <a:xfrm>
              <a:off x="1475746" y="1943867"/>
              <a:ext cx="1440416" cy="1080640"/>
            </a:xfrm>
            <a:prstGeom prst="rt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763" name="CaixaDeTexto 22"/>
            <p:cNvSpPr txBox="1">
              <a:spLocks noChangeArrowheads="1"/>
            </p:cNvSpPr>
            <p:nvPr/>
          </p:nvSpPr>
          <p:spPr bwMode="auto">
            <a:xfrm>
              <a:off x="2051720" y="2119208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a</a:t>
              </a:r>
            </a:p>
          </p:txBody>
        </p:sp>
        <p:sp>
          <p:nvSpPr>
            <p:cNvPr id="31764" name="CaixaDeTexto 23"/>
            <p:cNvSpPr txBox="1">
              <a:spLocks noChangeArrowheads="1"/>
            </p:cNvSpPr>
            <p:nvPr/>
          </p:nvSpPr>
          <p:spPr bwMode="auto">
            <a:xfrm>
              <a:off x="1183856" y="2273104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b</a:t>
              </a:r>
            </a:p>
          </p:txBody>
        </p:sp>
        <p:sp>
          <p:nvSpPr>
            <p:cNvPr id="31765" name="CaixaDeTexto 24"/>
            <p:cNvSpPr txBox="1">
              <a:spLocks noChangeArrowheads="1"/>
            </p:cNvSpPr>
            <p:nvPr/>
          </p:nvSpPr>
          <p:spPr bwMode="auto">
            <a:xfrm>
              <a:off x="1962296" y="2938592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c</a:t>
              </a:r>
            </a:p>
          </p:txBody>
        </p:sp>
      </p:grpSp>
      <p:grpSp>
        <p:nvGrpSpPr>
          <p:cNvPr id="10" name="Grupo 25"/>
          <p:cNvGrpSpPr>
            <a:grpSpLocks/>
          </p:cNvGrpSpPr>
          <p:nvPr/>
        </p:nvGrpSpPr>
        <p:grpSpPr bwMode="auto">
          <a:xfrm>
            <a:off x="6151563" y="1647825"/>
            <a:ext cx="1733550" cy="1395413"/>
            <a:chOff x="1183856" y="1943867"/>
            <a:chExt cx="1732306" cy="1394835"/>
          </a:xfrm>
        </p:grpSpPr>
        <p:sp>
          <p:nvSpPr>
            <p:cNvPr id="27" name="Triângulo retângulo 26"/>
            <p:cNvSpPr/>
            <p:nvPr/>
          </p:nvSpPr>
          <p:spPr>
            <a:xfrm>
              <a:off x="1475746" y="1943867"/>
              <a:ext cx="1440416" cy="1080640"/>
            </a:xfrm>
            <a:prstGeom prst="rt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759" name="CaixaDeTexto 27"/>
            <p:cNvSpPr txBox="1">
              <a:spLocks noChangeArrowheads="1"/>
            </p:cNvSpPr>
            <p:nvPr/>
          </p:nvSpPr>
          <p:spPr bwMode="auto">
            <a:xfrm>
              <a:off x="2051720" y="2119208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a</a:t>
              </a:r>
            </a:p>
          </p:txBody>
        </p:sp>
        <p:sp>
          <p:nvSpPr>
            <p:cNvPr id="31760" name="CaixaDeTexto 28"/>
            <p:cNvSpPr txBox="1">
              <a:spLocks noChangeArrowheads="1"/>
            </p:cNvSpPr>
            <p:nvPr/>
          </p:nvSpPr>
          <p:spPr bwMode="auto">
            <a:xfrm>
              <a:off x="1183856" y="2273104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b</a:t>
              </a:r>
            </a:p>
          </p:txBody>
        </p:sp>
        <p:sp>
          <p:nvSpPr>
            <p:cNvPr id="31761" name="CaixaDeTexto 29"/>
            <p:cNvSpPr txBox="1">
              <a:spLocks noChangeArrowheads="1"/>
            </p:cNvSpPr>
            <p:nvPr/>
          </p:nvSpPr>
          <p:spPr bwMode="auto">
            <a:xfrm>
              <a:off x="1962296" y="2938592"/>
              <a:ext cx="360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c</a:t>
              </a:r>
            </a:p>
          </p:txBody>
        </p:sp>
      </p:grpSp>
      <p:grpSp>
        <p:nvGrpSpPr>
          <p:cNvPr id="11" name="Grupo 34"/>
          <p:cNvGrpSpPr>
            <a:grpSpLocks/>
          </p:cNvGrpSpPr>
          <p:nvPr/>
        </p:nvGrpSpPr>
        <p:grpSpPr bwMode="auto">
          <a:xfrm>
            <a:off x="3348038" y="3500438"/>
            <a:ext cx="3311525" cy="2921000"/>
            <a:chOff x="971600" y="3501008"/>
            <a:chExt cx="3312368" cy="2920390"/>
          </a:xfrm>
        </p:grpSpPr>
        <p:sp>
          <p:nvSpPr>
            <p:cNvPr id="8" name="Retângulo 7"/>
            <p:cNvSpPr/>
            <p:nvPr/>
          </p:nvSpPr>
          <p:spPr>
            <a:xfrm>
              <a:off x="971600" y="3501008"/>
              <a:ext cx="2520003" cy="252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756" name="CaixaDeTexto 30"/>
            <p:cNvSpPr txBox="1">
              <a:spLocks noChangeArrowheads="1"/>
            </p:cNvSpPr>
            <p:nvPr/>
          </p:nvSpPr>
          <p:spPr bwMode="auto">
            <a:xfrm>
              <a:off x="1839464" y="6021288"/>
              <a:ext cx="7920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b + c</a:t>
              </a:r>
            </a:p>
          </p:txBody>
        </p:sp>
        <p:sp>
          <p:nvSpPr>
            <p:cNvPr id="31757" name="CaixaDeTexto 32"/>
            <p:cNvSpPr txBox="1">
              <a:spLocks noChangeArrowheads="1"/>
            </p:cNvSpPr>
            <p:nvPr/>
          </p:nvSpPr>
          <p:spPr bwMode="auto">
            <a:xfrm>
              <a:off x="3491880" y="4437112"/>
              <a:ext cx="7920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b +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1C09B-0D42-47C7-843F-3F7D20629EB7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468313" y="1196975"/>
            <a:ext cx="81962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 algn="just">
              <a:buFont typeface="Arial" pitchFamily="34" charset="0"/>
              <a:buChar char="•"/>
            </a:pPr>
            <a:r>
              <a:rPr lang="pt-BR" b="1"/>
              <a:t>No quadrado e a partir de cada um de seus vértices, coloquem cada um dos 4 triângulos iniciais que vocês construíram.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79788" y="2300288"/>
            <a:ext cx="2519362" cy="252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95288" y="5037138"/>
            <a:ext cx="81978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latin typeface="Arial" charset="0"/>
                <a:cs typeface="Arial" charset="0"/>
              </a:rPr>
              <a:t>Como os 4 triângulos são idênticos e sua hipotenusa mede </a:t>
            </a:r>
            <a:r>
              <a:rPr lang="pt-BR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pt-BR" b="1" dirty="0">
                <a:latin typeface="Arial" charset="0"/>
                <a:cs typeface="Arial" charset="0"/>
              </a:rPr>
              <a:t>, temos então um quadrado menor de área </a:t>
            </a:r>
            <a:r>
              <a:rPr lang="pt-BR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</a:t>
            </a:r>
            <a:r>
              <a:rPr lang="pt-BR" b="1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pt-BR" b="1" dirty="0">
                <a:latin typeface="Arial" charset="0"/>
                <a:cs typeface="Arial" charset="0"/>
              </a:rPr>
              <a:t> dentro do quadrado maior de área 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(b + c)</a:t>
            </a:r>
            <a:r>
              <a:rPr lang="pt-BR" b="1" baseline="30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pt-BR" b="1" dirty="0">
                <a:latin typeface="Arial" charset="0"/>
                <a:cs typeface="Arial" charset="0"/>
              </a:rPr>
              <a:t>.</a:t>
            </a:r>
          </a:p>
        </p:txBody>
      </p:sp>
      <p:grpSp>
        <p:nvGrpSpPr>
          <p:cNvPr id="2" name="Grupo 15"/>
          <p:cNvGrpSpPr>
            <a:grpSpLocks/>
          </p:cNvGrpSpPr>
          <p:nvPr/>
        </p:nvGrpSpPr>
        <p:grpSpPr bwMode="auto">
          <a:xfrm>
            <a:off x="996950" y="3740150"/>
            <a:ext cx="1439863" cy="1079500"/>
            <a:chOff x="965682" y="3740024"/>
            <a:chExt cx="1440000" cy="1080000"/>
          </a:xfrm>
        </p:grpSpPr>
        <p:sp>
          <p:nvSpPr>
            <p:cNvPr id="7" name="Triângulo retângulo 6"/>
            <p:cNvSpPr/>
            <p:nvPr/>
          </p:nvSpPr>
          <p:spPr>
            <a:xfrm>
              <a:off x="965682" y="3740024"/>
              <a:ext cx="1440000" cy="1080000"/>
            </a:xfrm>
            <a:prstGeom prst="rt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786" name="CaixaDeTexto 10"/>
            <p:cNvSpPr txBox="1">
              <a:spLocks noChangeArrowheads="1"/>
            </p:cNvSpPr>
            <p:nvPr/>
          </p:nvSpPr>
          <p:spPr bwMode="auto">
            <a:xfrm>
              <a:off x="1522954" y="3869992"/>
              <a:ext cx="432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a</a:t>
              </a:r>
            </a:p>
          </p:txBody>
        </p:sp>
      </p:grpSp>
      <p:grpSp>
        <p:nvGrpSpPr>
          <p:cNvPr id="11" name="Grupo 17"/>
          <p:cNvGrpSpPr>
            <a:grpSpLocks/>
          </p:cNvGrpSpPr>
          <p:nvPr/>
        </p:nvGrpSpPr>
        <p:grpSpPr bwMode="auto">
          <a:xfrm>
            <a:off x="7105650" y="3378200"/>
            <a:ext cx="1079500" cy="1439863"/>
            <a:chOff x="7104868" y="3378468"/>
            <a:chExt cx="1080000" cy="1440000"/>
          </a:xfrm>
        </p:grpSpPr>
        <p:sp>
          <p:nvSpPr>
            <p:cNvPr id="8" name="Triângulo retângulo 7"/>
            <p:cNvSpPr/>
            <p:nvPr/>
          </p:nvSpPr>
          <p:spPr>
            <a:xfrm rot="16200000">
              <a:off x="6924867" y="3558469"/>
              <a:ext cx="1440000" cy="1080000"/>
            </a:xfrm>
            <a:prstGeom prst="rt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784" name="CaixaDeTexto 11"/>
            <p:cNvSpPr txBox="1">
              <a:spLocks noChangeArrowheads="1"/>
            </p:cNvSpPr>
            <p:nvPr/>
          </p:nvSpPr>
          <p:spPr bwMode="auto">
            <a:xfrm>
              <a:off x="7301482" y="3829516"/>
              <a:ext cx="432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a</a:t>
              </a:r>
            </a:p>
          </p:txBody>
        </p:sp>
      </p:grpSp>
      <p:grpSp>
        <p:nvGrpSpPr>
          <p:cNvPr id="12" name="Grupo 16"/>
          <p:cNvGrpSpPr>
            <a:grpSpLocks/>
          </p:cNvGrpSpPr>
          <p:nvPr/>
        </p:nvGrpSpPr>
        <p:grpSpPr bwMode="auto">
          <a:xfrm>
            <a:off x="6743700" y="2301875"/>
            <a:ext cx="1439863" cy="1079500"/>
            <a:chOff x="6744070" y="2302138"/>
            <a:chExt cx="1440000" cy="1080000"/>
          </a:xfrm>
        </p:grpSpPr>
        <p:sp>
          <p:nvSpPr>
            <p:cNvPr id="5" name="Triângulo retângulo 4"/>
            <p:cNvSpPr/>
            <p:nvPr/>
          </p:nvSpPr>
          <p:spPr>
            <a:xfrm rot="10800000">
              <a:off x="6744070" y="2302138"/>
              <a:ext cx="1440000" cy="1080000"/>
            </a:xfrm>
            <a:prstGeom prst="rt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782" name="CaixaDeTexto 12"/>
            <p:cNvSpPr txBox="1">
              <a:spLocks noChangeArrowheads="1"/>
            </p:cNvSpPr>
            <p:nvPr/>
          </p:nvSpPr>
          <p:spPr bwMode="auto">
            <a:xfrm>
              <a:off x="7123812" y="2758340"/>
              <a:ext cx="432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a</a:t>
              </a:r>
            </a:p>
          </p:txBody>
        </p:sp>
      </p:grpSp>
      <p:grpSp>
        <p:nvGrpSpPr>
          <p:cNvPr id="13" name="Grupo 14"/>
          <p:cNvGrpSpPr>
            <a:grpSpLocks/>
          </p:cNvGrpSpPr>
          <p:nvPr/>
        </p:nvGrpSpPr>
        <p:grpSpPr bwMode="auto">
          <a:xfrm>
            <a:off x="828675" y="2301875"/>
            <a:ext cx="1081088" cy="1439863"/>
            <a:chOff x="844966" y="2301380"/>
            <a:chExt cx="1080000" cy="1440000"/>
          </a:xfrm>
        </p:grpSpPr>
        <p:sp>
          <p:nvSpPr>
            <p:cNvPr id="9" name="Triângulo retângulo 8"/>
            <p:cNvSpPr/>
            <p:nvPr/>
          </p:nvSpPr>
          <p:spPr>
            <a:xfrm rot="5400000">
              <a:off x="664966" y="2481381"/>
              <a:ext cx="1440000" cy="1080000"/>
            </a:xfrm>
            <a:prstGeom prst="rt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780" name="CaixaDeTexto 13"/>
            <p:cNvSpPr txBox="1">
              <a:spLocks noChangeArrowheads="1"/>
            </p:cNvSpPr>
            <p:nvPr/>
          </p:nvSpPr>
          <p:spPr bwMode="auto">
            <a:xfrm>
              <a:off x="1435180" y="2708920"/>
              <a:ext cx="432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0.27778 7.40741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26059 -4.0740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95288" y="1062038"/>
            <a:ext cx="8353425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pt-BR" b="1" dirty="0"/>
              <a:t>É quase uma unanimidade entre os historiadores que Pitágoras viveu no </a:t>
            </a:r>
            <a:r>
              <a:rPr lang="pt-BR" b="1" dirty="0">
                <a:solidFill>
                  <a:srgbClr val="FF0000"/>
                </a:solidFill>
              </a:rPr>
              <a:t>séc. VI a.C.</a:t>
            </a:r>
            <a:r>
              <a:rPr lang="pt-BR" b="1" dirty="0"/>
              <a:t>, na </a:t>
            </a:r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Grécia</a:t>
            </a:r>
            <a:r>
              <a:rPr lang="pt-BR" b="1" dirty="0"/>
              <a:t>, entre os anos </a:t>
            </a:r>
            <a:r>
              <a:rPr lang="pt-BR" b="1" dirty="0">
                <a:solidFill>
                  <a:srgbClr val="0000CC"/>
                </a:solidFill>
              </a:rPr>
              <a:t>583 e 507</a:t>
            </a:r>
            <a:r>
              <a:rPr lang="pt-BR" b="1" dirty="0"/>
              <a:t>. Acredita-se que ele nasceu numa ilha chamada 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Samos</a:t>
            </a:r>
            <a:r>
              <a:rPr lang="pt-BR" b="1" dirty="0"/>
              <a:t>, daí ele se chamar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Pitágoras de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Samos</a:t>
            </a:r>
            <a:r>
              <a:rPr lang="pt-BR" b="1" dirty="0"/>
              <a:t>.</a:t>
            </a:r>
          </a:p>
        </p:txBody>
      </p:sp>
      <p:sp>
        <p:nvSpPr>
          <p:cNvPr id="6148" name="Retângulo 4"/>
          <p:cNvSpPr>
            <a:spLocks noChangeArrowheads="1"/>
          </p:cNvSpPr>
          <p:nvPr/>
        </p:nvSpPr>
        <p:spPr bwMode="auto">
          <a:xfrm>
            <a:off x="395288" y="2255838"/>
            <a:ext cx="835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pt-BR" b="1"/>
              <a:t>Fixou residência numa cidade no sul da Itália chamada </a:t>
            </a:r>
            <a:r>
              <a:rPr lang="pt-BR" b="1">
                <a:solidFill>
                  <a:srgbClr val="FF0000"/>
                </a:solidFill>
              </a:rPr>
              <a:t>Crotona</a:t>
            </a:r>
            <a:r>
              <a:rPr lang="pt-BR" b="1"/>
              <a:t>. Lá fundou a chamada </a:t>
            </a:r>
            <a:r>
              <a:rPr lang="pt-BR" b="1">
                <a:solidFill>
                  <a:srgbClr val="0000CC"/>
                </a:solidFill>
              </a:rPr>
              <a:t>Escola Pitagórica</a:t>
            </a:r>
            <a:r>
              <a:rPr lang="pt-BR" b="1"/>
              <a:t>, onde se estudava Filosofia, Matemática, Música dentre outras Ciências.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288" y="3171825"/>
            <a:ext cx="8353425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pt-BR" b="1" dirty="0"/>
              <a:t>Grandes descobertas são atribuídas aos </a:t>
            </a:r>
            <a:r>
              <a:rPr lang="pt-BR" b="1" dirty="0">
                <a:solidFill>
                  <a:srgbClr val="0000CC"/>
                </a:solidFill>
              </a:rPr>
              <a:t>pitagóricos</a:t>
            </a:r>
            <a:r>
              <a:rPr lang="pt-BR" b="1" dirty="0"/>
              <a:t>, entre elas o </a:t>
            </a:r>
            <a:r>
              <a:rPr lang="pt-BR" b="1" dirty="0">
                <a:solidFill>
                  <a:srgbClr val="00B050"/>
                </a:solidFill>
              </a:rPr>
              <a:t>sistema de numeração decimal</a:t>
            </a:r>
            <a:r>
              <a:rPr lang="pt-BR" b="1" dirty="0"/>
              <a:t> e o mais conhecido e aplicado teorema que leva o seu nome, o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Pitágoras</a:t>
            </a:r>
            <a:r>
              <a:rPr lang="pt-BR" b="1" dirty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11163" y="4052888"/>
            <a:ext cx="668178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pt-BR" b="1" dirty="0"/>
              <a:t>Os </a:t>
            </a:r>
            <a:r>
              <a:rPr lang="pt-BR" b="1" dirty="0">
                <a:solidFill>
                  <a:srgbClr val="0000CC"/>
                </a:solidFill>
              </a:rPr>
              <a:t>pitagóricos</a:t>
            </a:r>
            <a:r>
              <a:rPr lang="pt-BR" b="1" dirty="0"/>
              <a:t> tinham várias superstições. Uma delas relacionada à Matemática, cujo símbolo, o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pentagrama</a:t>
            </a:r>
            <a:r>
              <a:rPr lang="pt-BR" b="1" dirty="0"/>
              <a:t>,  segundo eles, os protegia do mal.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11163" y="5229225"/>
            <a:ext cx="833755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just" eaLnBrk="0" hangingPunct="0">
              <a:defRPr/>
            </a:pPr>
            <a:r>
              <a:rPr lang="pt-BR" b="1" dirty="0">
                <a:latin typeface="MS Sans Serif"/>
              </a:rPr>
              <a:t>Existem in</a:t>
            </a:r>
            <a:r>
              <a:rPr lang="pt-BR" b="1" dirty="0">
                <a:latin typeface="Arial"/>
              </a:rPr>
              <a:t>ú</a:t>
            </a:r>
            <a:r>
              <a:rPr lang="pt-BR" b="1" dirty="0">
                <a:latin typeface="MS Sans Serif"/>
              </a:rPr>
              <a:t>meras demonstra</a:t>
            </a:r>
            <a:r>
              <a:rPr lang="pt-BR" b="1" dirty="0">
                <a:latin typeface="Arial"/>
              </a:rPr>
              <a:t>ç</a:t>
            </a:r>
            <a:r>
              <a:rPr lang="pt-BR" b="1" dirty="0">
                <a:latin typeface="MS Sans Serif"/>
              </a:rPr>
              <a:t>ões para o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MS Sans Serif"/>
              </a:rPr>
              <a:t>Teorema de Pit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Arial"/>
              </a:rPr>
              <a:t>á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MS Sans Serif"/>
              </a:rPr>
              <a:t>goras</a:t>
            </a:r>
            <a:r>
              <a:rPr lang="pt-BR" b="1" dirty="0">
                <a:latin typeface="MS Sans Serif"/>
              </a:rPr>
              <a:t>. Um matem</a:t>
            </a:r>
            <a:r>
              <a:rPr lang="pt-BR" b="1" dirty="0">
                <a:latin typeface="Arial"/>
              </a:rPr>
              <a:t>á</a:t>
            </a:r>
            <a:r>
              <a:rPr lang="pt-BR" b="1" dirty="0">
                <a:latin typeface="MS Sans Serif"/>
              </a:rPr>
              <a:t>tico americano chamado 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MS Sans Serif"/>
              </a:rPr>
              <a:t>Elisha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MS Sans Serif"/>
              </a:rPr>
              <a:t> Scott 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MS Sans Serif"/>
              </a:rPr>
              <a:t>Loomis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MS Sans Serif"/>
              </a:rPr>
              <a:t> </a:t>
            </a:r>
            <a:r>
              <a:rPr lang="pt-BR" b="1" dirty="0">
                <a:latin typeface="MS Sans Serif"/>
              </a:rPr>
              <a:t>conseguiu organizar um total de </a:t>
            </a:r>
            <a:r>
              <a:rPr lang="pt-BR" b="1" dirty="0">
                <a:solidFill>
                  <a:srgbClr val="CC9900"/>
                </a:solidFill>
                <a:latin typeface="MS Sans Serif"/>
              </a:rPr>
              <a:t>367 demonstra</a:t>
            </a:r>
            <a:r>
              <a:rPr lang="pt-BR" b="1" dirty="0">
                <a:solidFill>
                  <a:srgbClr val="CC9900"/>
                </a:solidFill>
                <a:latin typeface="Arial"/>
              </a:rPr>
              <a:t>ç</a:t>
            </a:r>
            <a:r>
              <a:rPr lang="pt-BR" b="1" dirty="0">
                <a:solidFill>
                  <a:srgbClr val="CC9900"/>
                </a:solidFill>
                <a:latin typeface="MS Sans Serif"/>
              </a:rPr>
              <a:t>ões diferentes</a:t>
            </a:r>
            <a:r>
              <a:rPr lang="pt-BR" b="1" dirty="0">
                <a:latin typeface="MS Sans Serif"/>
              </a:rPr>
              <a:t>, todas reunidas em um livro chamado </a:t>
            </a:r>
            <a:r>
              <a:rPr lang="pt-BR" b="1" dirty="0">
                <a:solidFill>
                  <a:srgbClr val="FF0000"/>
                </a:solidFill>
                <a:latin typeface="MS Sans Serif"/>
              </a:rPr>
              <a:t>The </a:t>
            </a:r>
            <a:r>
              <a:rPr lang="pt-BR" b="1" dirty="0" err="1">
                <a:solidFill>
                  <a:srgbClr val="FF0000"/>
                </a:solidFill>
                <a:latin typeface="MS Sans Serif"/>
              </a:rPr>
              <a:t>Pythagorean</a:t>
            </a:r>
            <a:r>
              <a:rPr lang="pt-BR" b="1" dirty="0">
                <a:solidFill>
                  <a:srgbClr val="FF0000"/>
                </a:solidFill>
                <a:latin typeface="MS Sans Serif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MS Sans Serif"/>
              </a:rPr>
              <a:t>Proposition</a:t>
            </a:r>
            <a:r>
              <a:rPr lang="pt-BR" b="1" dirty="0">
                <a:latin typeface="MS Sans Serif"/>
              </a:rPr>
              <a:t>.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A4C3A-5A86-4EFB-AFF5-9844C5172D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D1983-BA9E-4AC5-9FAF-54C9C8D4277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3850" y="1330325"/>
            <a:ext cx="8424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Desenvolvendo a expressão da área do quadrado maior, que é um produto notável, temos: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33675" y="2071688"/>
            <a:ext cx="3097213" cy="369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latin typeface="Arial" charset="0"/>
                <a:cs typeface="Arial" charset="0"/>
              </a:rPr>
              <a:t>(b + c)</a:t>
            </a:r>
            <a:r>
              <a:rPr lang="pt-BR" b="1" baseline="30000" dirty="0">
                <a:latin typeface="Arial" charset="0"/>
                <a:cs typeface="Arial" charset="0"/>
              </a:rPr>
              <a:t>2</a:t>
            </a:r>
            <a:r>
              <a:rPr lang="pt-BR" b="1" dirty="0">
                <a:latin typeface="Arial" charset="0"/>
                <a:cs typeface="Arial" charset="0"/>
              </a:rPr>
              <a:t> = b</a:t>
            </a:r>
            <a:r>
              <a:rPr lang="pt-BR" b="1" baseline="30000" dirty="0">
                <a:latin typeface="Arial" charset="0"/>
                <a:cs typeface="Arial" charset="0"/>
              </a:rPr>
              <a:t>2</a:t>
            </a:r>
            <a:r>
              <a:rPr lang="pt-BR" b="1" dirty="0">
                <a:latin typeface="Arial" charset="0"/>
                <a:cs typeface="Arial" charset="0"/>
              </a:rPr>
              <a:t> + 2 . b . c + c</a:t>
            </a:r>
            <a:r>
              <a:rPr lang="pt-BR" b="1" baseline="30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23850" y="2576513"/>
            <a:ext cx="84248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Mas a área do quadrado maior pode ser vista também como a soma das áreas dos 4 triângulos iniciais que construímos somada com a área do quadrado menor. Podemos então definir essa mesma área da seguinte forma: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03350" y="3551238"/>
            <a:ext cx="5976938" cy="368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0000CC"/>
                </a:solidFill>
                <a:latin typeface="Arial" charset="0"/>
                <a:cs typeface="Arial" charset="0"/>
              </a:rPr>
              <a:t>Área do quadrado menor</a:t>
            </a:r>
            <a:r>
              <a:rPr lang="pt-BR" b="1" dirty="0">
                <a:latin typeface="Arial" charset="0"/>
                <a:cs typeface="Arial" charset="0"/>
              </a:rPr>
              <a:t> + 4 . </a:t>
            </a:r>
            <a:r>
              <a:rPr lang="pt-BR" b="1" dirty="0">
                <a:solidFill>
                  <a:srgbClr val="FF0000"/>
                </a:solidFill>
                <a:latin typeface="Arial" charset="0"/>
                <a:cs typeface="Arial" charset="0"/>
              </a:rPr>
              <a:t>Área do triângulo</a:t>
            </a:r>
            <a:r>
              <a:rPr lang="pt-BR" b="1" dirty="0">
                <a:latin typeface="Arial" charset="0"/>
                <a:cs typeface="Arial" charset="0"/>
              </a:rPr>
              <a:t> </a:t>
            </a:r>
            <a:endParaRPr lang="pt-BR" b="1" baseline="30000" dirty="0">
              <a:latin typeface="Arial" charset="0"/>
              <a:cs typeface="Arial" charset="0"/>
            </a:endParaRPr>
          </a:p>
        </p:txBody>
      </p:sp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3975100" y="4054475"/>
            <a:ext cx="1366838" cy="682625"/>
            <a:chOff x="3974460" y="4054787"/>
            <a:chExt cx="1368152" cy="681956"/>
          </a:xfrm>
        </p:grpSpPr>
        <p:sp>
          <p:nvSpPr>
            <p:cNvPr id="8" name="CaixaDeTexto 7"/>
            <p:cNvSpPr txBox="1"/>
            <p:nvPr/>
          </p:nvSpPr>
          <p:spPr>
            <a:xfrm>
              <a:off x="3974460" y="4089678"/>
              <a:ext cx="1368152" cy="6470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b="1" dirty="0">
                  <a:latin typeface="Arial" charset="0"/>
                  <a:cs typeface="Arial" charset="0"/>
                </a:rPr>
                <a:t>a</a:t>
              </a:r>
              <a:r>
                <a:rPr lang="pt-BR" b="1" baseline="30000" dirty="0">
                  <a:latin typeface="Arial" charset="0"/>
                  <a:cs typeface="Arial" charset="0"/>
                </a:rPr>
                <a:t>2</a:t>
              </a:r>
              <a:r>
                <a:rPr lang="pt-BR" b="1" dirty="0">
                  <a:latin typeface="Arial" charset="0"/>
                  <a:cs typeface="Arial" charset="0"/>
                </a:rPr>
                <a:t> + 4 .        </a:t>
              </a:r>
            </a:p>
            <a:p>
              <a:pPr>
                <a:defRPr/>
              </a:pPr>
              <a:r>
                <a:rPr lang="pt-BR" b="1" dirty="0">
                  <a:latin typeface="Arial" charset="0"/>
                  <a:cs typeface="Arial" charset="0"/>
                </a:rPr>
                <a:t> </a:t>
              </a:r>
              <a:endParaRPr lang="pt-BR" b="1" baseline="30000" dirty="0"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4788024" y="4054787"/>
            <a:ext cx="432048" cy="582326"/>
          </p:xfrm>
          <a:graphic>
            <a:graphicData uri="http://schemas.openxmlformats.org/presentationml/2006/ole">
              <p:oleObj spid="_x0000_s1026" name="Equação" r:id="rId4" imgW="291973" imgH="393529" progId="Equation.3">
                <p:embed/>
              </p:oleObj>
            </a:graphicData>
          </a:graphic>
        </p:graphicFrame>
      </p:grpSp>
      <p:cxnSp>
        <p:nvCxnSpPr>
          <p:cNvPr id="11" name="Conector reto 10"/>
          <p:cNvCxnSpPr/>
          <p:nvPr/>
        </p:nvCxnSpPr>
        <p:spPr>
          <a:xfrm flipV="1">
            <a:off x="4451350" y="4173538"/>
            <a:ext cx="288925" cy="217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859338" y="4414838"/>
            <a:ext cx="288925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5462588" y="4357688"/>
            <a:ext cx="3240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Simplificando 4 com 2, temos: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876675" y="4919663"/>
            <a:ext cx="1584325" cy="368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latin typeface="Arial" charset="0"/>
                <a:cs typeface="Arial" charset="0"/>
              </a:rPr>
              <a:t>a</a:t>
            </a:r>
            <a:r>
              <a:rPr lang="pt-BR" b="1" baseline="30000" dirty="0">
                <a:latin typeface="Arial" charset="0"/>
                <a:cs typeface="Arial" charset="0"/>
              </a:rPr>
              <a:t>2</a:t>
            </a:r>
            <a:r>
              <a:rPr lang="pt-BR" b="1" dirty="0">
                <a:latin typeface="Arial" charset="0"/>
                <a:cs typeface="Arial" charset="0"/>
              </a:rPr>
              <a:t> + 2 . b . c      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156325" y="2071688"/>
            <a:ext cx="5032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(1)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580063" y="4919663"/>
            <a:ext cx="5048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(2)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468313" y="5435600"/>
            <a:ext cx="828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Como as expressões são iguais, pois representam a mesma figura, teremos: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13" grpId="0"/>
      <p:bldP spid="14" grpId="0" animBg="1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C0633-2B3D-4BCC-B09B-7F0CAE1ACDBF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140200" y="1103313"/>
            <a:ext cx="10080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(1) = (2)</a:t>
            </a: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2736850" y="1463675"/>
            <a:ext cx="347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b</a:t>
            </a:r>
            <a:r>
              <a:rPr lang="pt-BR" b="1" baseline="30000"/>
              <a:t>2</a:t>
            </a:r>
            <a:r>
              <a:rPr lang="pt-BR" b="1"/>
              <a:t> + 2 . b . c + c</a:t>
            </a:r>
            <a:r>
              <a:rPr lang="pt-BR" b="1" baseline="30000"/>
              <a:t>2 </a:t>
            </a:r>
            <a:r>
              <a:rPr lang="pt-BR" b="1"/>
              <a:t>= a</a:t>
            </a:r>
            <a:r>
              <a:rPr lang="pt-BR" b="1" baseline="30000"/>
              <a:t>2</a:t>
            </a:r>
            <a:r>
              <a:rPr lang="pt-BR" b="1"/>
              <a:t> + 2 . b . c</a:t>
            </a:r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298825" y="1516063"/>
            <a:ext cx="792163" cy="287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5243513" y="1552575"/>
            <a:ext cx="647700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1331913" y="1920875"/>
            <a:ext cx="6911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Ao simplificar </a:t>
            </a:r>
            <a:r>
              <a:rPr lang="pt-BR" b="1">
                <a:solidFill>
                  <a:srgbClr val="FF0000"/>
                </a:solidFill>
              </a:rPr>
              <a:t>2 . b . c</a:t>
            </a:r>
            <a:r>
              <a:rPr lang="pt-BR" b="1"/>
              <a:t> dos dois lados, a expressão restante é:</a:t>
            </a:r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4067175" y="2352675"/>
            <a:ext cx="1343025" cy="368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b</a:t>
            </a:r>
            <a:r>
              <a:rPr lang="pt-BR" b="1" baseline="30000"/>
              <a:t>2</a:t>
            </a:r>
            <a:r>
              <a:rPr lang="pt-BR" b="1"/>
              <a:t> + c</a:t>
            </a:r>
            <a:r>
              <a:rPr lang="pt-BR" b="1" baseline="30000"/>
              <a:t>2 </a:t>
            </a:r>
            <a:r>
              <a:rPr lang="pt-BR" b="1"/>
              <a:t>= a</a:t>
            </a:r>
            <a:r>
              <a:rPr lang="pt-BR" b="1" baseline="30000"/>
              <a:t>2</a:t>
            </a:r>
            <a:endParaRPr lang="pt-BR"/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23850" y="2698750"/>
            <a:ext cx="8424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As medidas a, b e c que aparecem nessa expressão final são exatamente a medida dos lados do triângulo inicial, exatamente como queríamos mostrar.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323850" y="3706813"/>
            <a:ext cx="84248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Logo, a relação descoberta pelos pitagóricos vale, então, para qualquer triângulo retângulo.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323850" y="4437063"/>
            <a:ext cx="8424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Que tal, agora, nós vermos uma outra demonstração desse Teorema ??? Vamos assistir a um vídeo bem legal que traz esta outra demonstração. É só visitar o link abaixo...</a:t>
            </a:r>
          </a:p>
        </p:txBody>
      </p:sp>
      <p:sp>
        <p:nvSpPr>
          <p:cNvPr id="33805" name="CaixaDeTexto 16"/>
          <p:cNvSpPr txBox="1">
            <a:spLocks noChangeArrowheads="1"/>
          </p:cNvSpPr>
          <p:nvPr/>
        </p:nvSpPr>
        <p:spPr bwMode="auto">
          <a:xfrm>
            <a:off x="2268538" y="5876925"/>
            <a:ext cx="5243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hlinkClick r:id="rId3"/>
              </a:rPr>
              <a:t>http://www.youtube.com/watch?v=GMy5z3nhVeQ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 animBg="1"/>
      <p:bldP spid="12" grpId="0"/>
      <p:bldP spid="1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7" descr="C:\Users\SUPORTE\AppData\Local\Microsoft\Windows\Temporary Internet Files\Content.IE5\SASDI9SB\MC9002822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3825" y="4951413"/>
            <a:ext cx="12858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41" descr="File:Pythagoras Bust Vatican Museum (cropped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1052513"/>
            <a:ext cx="2884488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8E93A-E5AE-42B2-83DE-6C6110447C76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  <p:grpSp>
        <p:nvGrpSpPr>
          <p:cNvPr id="2" name="Grupo 4"/>
          <p:cNvGrpSpPr>
            <a:grpSpLocks/>
          </p:cNvGrpSpPr>
          <p:nvPr/>
        </p:nvGrpSpPr>
        <p:grpSpPr bwMode="auto">
          <a:xfrm>
            <a:off x="777875" y="1508125"/>
            <a:ext cx="2663825" cy="1511300"/>
            <a:chOff x="4283968" y="483116"/>
            <a:chExt cx="2664296" cy="1512168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4283968" y="483116"/>
              <a:ext cx="2664296" cy="1512168"/>
            </a:xfrm>
            <a:prstGeom prst="wedgeEllipseCallout">
              <a:avLst>
                <a:gd name="adj1" fmla="val 67640"/>
                <a:gd name="adj2" fmla="val 29501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843" name="CaixaDeTexto 6"/>
            <p:cNvSpPr txBox="1">
              <a:spLocks noChangeArrowheads="1"/>
            </p:cNvSpPr>
            <p:nvPr/>
          </p:nvSpPr>
          <p:spPr bwMode="auto">
            <a:xfrm>
              <a:off x="4494347" y="675533"/>
              <a:ext cx="2304256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Agora que vocês são especialistas em Relações Métricas, especialmente no meu Teorema ...</a:t>
              </a:r>
            </a:p>
          </p:txBody>
        </p:sp>
      </p:grpSp>
      <p:grpSp>
        <p:nvGrpSpPr>
          <p:cNvPr id="4" name="Grupo 7"/>
          <p:cNvGrpSpPr>
            <a:grpSpLocks/>
          </p:cNvGrpSpPr>
          <p:nvPr/>
        </p:nvGrpSpPr>
        <p:grpSpPr bwMode="auto">
          <a:xfrm>
            <a:off x="5818188" y="1541463"/>
            <a:ext cx="2665412" cy="1512887"/>
            <a:chOff x="4283968" y="483116"/>
            <a:chExt cx="2664296" cy="1512168"/>
          </a:xfrm>
        </p:grpSpPr>
        <p:sp>
          <p:nvSpPr>
            <p:cNvPr id="9" name="Texto explicativo em elipse 8"/>
            <p:cNvSpPr/>
            <p:nvPr/>
          </p:nvSpPr>
          <p:spPr>
            <a:xfrm>
              <a:off x="4283968" y="483116"/>
              <a:ext cx="2664296" cy="1512168"/>
            </a:xfrm>
            <a:prstGeom prst="wedgeEllipseCallout">
              <a:avLst>
                <a:gd name="adj1" fmla="val -72009"/>
                <a:gd name="adj2" fmla="val 25331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839" name="CaixaDeTexto 9"/>
            <p:cNvSpPr txBox="1">
              <a:spLocks noChangeArrowheads="1"/>
            </p:cNvSpPr>
            <p:nvPr/>
          </p:nvSpPr>
          <p:spPr bwMode="auto">
            <a:xfrm>
              <a:off x="4349154" y="754363"/>
              <a:ext cx="252028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... vamos meter bronca nos exercícios, inclusive aplicações do Teorema na Geometria. Vamos lá ?!?</a:t>
              </a:r>
            </a:p>
          </p:txBody>
        </p:sp>
      </p:grpSp>
      <p:grpSp>
        <p:nvGrpSpPr>
          <p:cNvPr id="5" name="Grupo 15"/>
          <p:cNvGrpSpPr>
            <a:grpSpLocks/>
          </p:cNvGrpSpPr>
          <p:nvPr/>
        </p:nvGrpSpPr>
        <p:grpSpPr bwMode="auto">
          <a:xfrm>
            <a:off x="5435600" y="3827463"/>
            <a:ext cx="2830513" cy="1511300"/>
            <a:chOff x="1670240" y="3356992"/>
            <a:chExt cx="2829752" cy="1512168"/>
          </a:xfrm>
        </p:grpSpPr>
        <p:sp>
          <p:nvSpPr>
            <p:cNvPr id="13" name="Texto explicativo em elipse 12"/>
            <p:cNvSpPr/>
            <p:nvPr/>
          </p:nvSpPr>
          <p:spPr>
            <a:xfrm>
              <a:off x="1670240" y="3356992"/>
              <a:ext cx="2829752" cy="1512168"/>
            </a:xfrm>
            <a:prstGeom prst="wedgeEllipseCallout">
              <a:avLst>
                <a:gd name="adj1" fmla="val -67639"/>
                <a:gd name="adj2" fmla="val 33697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835" name="CaixaDeTexto 13"/>
            <p:cNvSpPr txBox="1">
              <a:spLocks noChangeArrowheads="1"/>
            </p:cNvSpPr>
            <p:nvPr/>
          </p:nvSpPr>
          <p:spPr bwMode="auto">
            <a:xfrm>
              <a:off x="1871208" y="3646202"/>
              <a:ext cx="25163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...depois é com vocês. Se houver alguma dificuldade, o professor vai dar uma ajudinha. Sucesso !!</a:t>
              </a:r>
            </a:p>
          </p:txBody>
        </p:sp>
      </p:grpSp>
      <p:grpSp>
        <p:nvGrpSpPr>
          <p:cNvPr id="7" name="Grupo 16"/>
          <p:cNvGrpSpPr>
            <a:grpSpLocks/>
          </p:cNvGrpSpPr>
          <p:nvPr/>
        </p:nvGrpSpPr>
        <p:grpSpPr bwMode="auto">
          <a:xfrm>
            <a:off x="1187450" y="3811588"/>
            <a:ext cx="2830513" cy="1511300"/>
            <a:chOff x="1670240" y="3356992"/>
            <a:chExt cx="2829752" cy="1512168"/>
          </a:xfrm>
        </p:grpSpPr>
        <p:sp>
          <p:nvSpPr>
            <p:cNvPr id="18" name="Texto explicativo em elipse 17"/>
            <p:cNvSpPr/>
            <p:nvPr/>
          </p:nvSpPr>
          <p:spPr>
            <a:xfrm>
              <a:off x="1670240" y="3356992"/>
              <a:ext cx="2829752" cy="1512168"/>
            </a:xfrm>
            <a:prstGeom prst="wedgeEllipseCallout">
              <a:avLst>
                <a:gd name="adj1" fmla="val 67188"/>
                <a:gd name="adj2" fmla="val 305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831" name="CaixaDeTexto 18"/>
            <p:cNvSpPr txBox="1">
              <a:spLocks noChangeArrowheads="1"/>
            </p:cNvSpPr>
            <p:nvPr/>
          </p:nvSpPr>
          <p:spPr bwMode="auto">
            <a:xfrm>
              <a:off x="1789546" y="3693500"/>
              <a:ext cx="2613728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Pitágoras está certo... Agora é exercitar. Primeiro, vamos resolver alguns para vocês observarem como é...</a:t>
              </a:r>
            </a:p>
          </p:txBody>
        </p:sp>
      </p:grpSp>
      <p:sp>
        <p:nvSpPr>
          <p:cNvPr id="34826" name="CaixaDeTexto 27"/>
          <p:cNvSpPr txBox="1">
            <a:spLocks noChangeArrowheads="1"/>
          </p:cNvSpPr>
          <p:nvPr/>
        </p:nvSpPr>
        <p:spPr bwMode="auto">
          <a:xfrm>
            <a:off x="3563938" y="3933825"/>
            <a:ext cx="2632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</a:t>
            </a:r>
            <a:r>
              <a:rPr lang="pt-BR" sz="1000" i="1"/>
              <a:t>Vatican Museum</a:t>
            </a:r>
            <a:r>
              <a:rPr lang="pt-BR" sz="1000"/>
              <a:t> / </a:t>
            </a:r>
            <a:r>
              <a:rPr lang="pt-BR" sz="1000" i="1"/>
              <a:t>Public Domain.</a:t>
            </a:r>
            <a:endParaRPr lang="pt-BR" sz="1000"/>
          </a:p>
        </p:txBody>
      </p:sp>
      <p:sp>
        <p:nvSpPr>
          <p:cNvPr id="34827" name="CaixaDeTexto 27"/>
          <p:cNvSpPr txBox="1">
            <a:spLocks noChangeArrowheads="1"/>
          </p:cNvSpPr>
          <p:nvPr/>
        </p:nvSpPr>
        <p:spPr bwMode="auto">
          <a:xfrm>
            <a:off x="3787775" y="6278563"/>
            <a:ext cx="20653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Clip-art do Power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77825" y="2389188"/>
            <a:ext cx="8569325" cy="35385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600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Resolução: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Seja um quadrado de lado 5 cm.	</a:t>
            </a:r>
          </a:p>
          <a:p>
            <a:pPr marL="2333625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A diagonal de um quadrado nada mais é  do que a hipotenusa de um triângulo retângulo, em que seus catetos são dois dos lados do quadrado. Isso faz os catetos serem medidas iguais. Observe: </a:t>
            </a:r>
          </a:p>
          <a:p>
            <a:pPr marL="2333625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Chamando a diagonal </a:t>
            </a:r>
            <a:r>
              <a:rPr lang="pt-BR" sz="1600" b="1" dirty="0">
                <a:solidFill>
                  <a:srgbClr val="FF0000"/>
                </a:solidFill>
                <a:latin typeface="Arial" charset="0"/>
                <a:cs typeface="Arial" charset="0"/>
                <a:sym typeface="Symbol"/>
              </a:rPr>
              <a:t>(hipotenusa)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 de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x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, e usando o Teorema de Pitágoras, teremos:</a:t>
            </a:r>
          </a:p>
          <a:p>
            <a:pPr marL="2333625" algn="just">
              <a:defRPr/>
            </a:pPr>
            <a:r>
              <a:rPr lang="pt-BR" sz="1600" b="1" dirty="0">
                <a:latin typeface="Arial" charset="0"/>
                <a:cs typeface="Arial" charset="0"/>
                <a:sym typeface="Symbol"/>
              </a:rPr>
              <a:t>x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= 5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+ 5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 x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= 25 + 25  x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= 50  x = 5</a:t>
            </a:r>
          </a:p>
          <a:p>
            <a:pPr marL="2333625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Logo, fica clara a generalização para o cálculo da diagonal de qualquer quadrado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: </a:t>
            </a:r>
          </a:p>
          <a:p>
            <a:pPr algn="just">
              <a:defRPr/>
            </a:pPr>
            <a:endParaRPr lang="pt-BR" sz="1600" b="1" dirty="0">
              <a:solidFill>
                <a:srgbClr val="0000CC"/>
              </a:solidFill>
              <a:latin typeface="Arial" charset="0"/>
              <a:cs typeface="Arial" charset="0"/>
              <a:sym typeface="Symbol"/>
            </a:endParaRPr>
          </a:p>
          <a:p>
            <a:pPr algn="just">
              <a:defRPr/>
            </a:pPr>
            <a:endParaRPr lang="pt-BR" sz="1600" b="1" dirty="0">
              <a:solidFill>
                <a:srgbClr val="0000CC"/>
              </a:solidFill>
              <a:latin typeface="Arial" charset="0"/>
              <a:cs typeface="Arial" charset="0"/>
              <a:sym typeface="Symbol"/>
            </a:endParaRPr>
          </a:p>
          <a:p>
            <a:pPr marL="2333625" algn="just">
              <a:defRPr/>
            </a:pPr>
            <a:endParaRPr lang="pt-BR" sz="1600" b="1" dirty="0">
              <a:solidFill>
                <a:srgbClr val="0000CC"/>
              </a:solidFill>
              <a:latin typeface="Arial" charset="0"/>
              <a:cs typeface="Arial" charset="0"/>
              <a:sym typeface="Symbol"/>
            </a:endParaRPr>
          </a:p>
        </p:txBody>
      </p:sp>
      <p:sp>
        <p:nvSpPr>
          <p:cNvPr id="3584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0311F-3EDA-43AD-A0F5-C220051CD32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63888" y="1124744"/>
            <a:ext cx="237626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latin typeface="Arial" charset="0"/>
                <a:cs typeface="Arial" charset="0"/>
              </a:rPr>
              <a:t>EXERCÍCIOS</a:t>
            </a:r>
            <a:endParaRPr lang="pt-BR" b="1" dirty="0">
              <a:latin typeface="Arial" charset="0"/>
              <a:cs typeface="Arial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60363" y="2030413"/>
            <a:ext cx="8569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0000CC"/>
                </a:solidFill>
              </a:rPr>
              <a:t>Qual é a medida da diagonal de um quadrado cujo lado mede 5 cm?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4351" y="1625032"/>
            <a:ext cx="13719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1ª Questão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611188" y="3036888"/>
            <a:ext cx="1223962" cy="122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611188" y="3036888"/>
            <a:ext cx="1223962" cy="122396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1835150" y="3397250"/>
            <a:ext cx="792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5 cm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895350" y="4256088"/>
            <a:ext cx="792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5 cm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968375" y="3373438"/>
            <a:ext cx="792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x</a:t>
            </a:r>
          </a:p>
        </p:txBody>
      </p:sp>
      <p:sp>
        <p:nvSpPr>
          <p:cNvPr id="358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9750" y="4316413"/>
            <a:ext cx="2873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riângulo retângulo 13"/>
          <p:cNvSpPr/>
          <p:nvPr/>
        </p:nvSpPr>
        <p:spPr>
          <a:xfrm rot="16200000">
            <a:off x="4487862" y="3613151"/>
            <a:ext cx="1223963" cy="12239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8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upo 43"/>
          <p:cNvGrpSpPr>
            <a:grpSpLocks/>
          </p:cNvGrpSpPr>
          <p:nvPr/>
        </p:nvGrpSpPr>
        <p:grpSpPr bwMode="auto">
          <a:xfrm>
            <a:off x="4284663" y="5197475"/>
            <a:ext cx="1366837" cy="460375"/>
            <a:chOff x="4283968" y="4869160"/>
            <a:chExt cx="1368152" cy="461665"/>
          </a:xfrm>
        </p:grpSpPr>
        <p:sp>
          <p:nvSpPr>
            <p:cNvPr id="25" name="CaixaDeTexto 24"/>
            <p:cNvSpPr txBox="1"/>
            <p:nvPr/>
          </p:nvSpPr>
          <p:spPr>
            <a:xfrm>
              <a:off x="4283968" y="4869160"/>
              <a:ext cx="1368152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2400" b="1" dirty="0">
                  <a:latin typeface="Bradley Hand ITC" pitchFamily="66" charset="0"/>
                  <a:cs typeface="Arial" charset="0"/>
                  <a:sym typeface="Symbol"/>
                </a:rPr>
                <a:t>d = l   </a:t>
              </a:r>
              <a:r>
                <a:rPr lang="pt-BR" sz="2400" dirty="0">
                  <a:latin typeface="+mj-lt"/>
                  <a:cs typeface="Arial" charset="0"/>
                  <a:sym typeface="Symbol"/>
                </a:rPr>
                <a:t>2</a:t>
              </a:r>
            </a:p>
          </p:txBody>
        </p:sp>
        <p:grpSp>
          <p:nvGrpSpPr>
            <p:cNvPr id="35863" name="Grupo 38"/>
            <p:cNvGrpSpPr>
              <a:grpSpLocks/>
            </p:cNvGrpSpPr>
            <p:nvPr/>
          </p:nvGrpSpPr>
          <p:grpSpPr bwMode="auto">
            <a:xfrm>
              <a:off x="5076056" y="4927520"/>
              <a:ext cx="432048" cy="301680"/>
              <a:chOff x="6144582" y="5518640"/>
              <a:chExt cx="576066" cy="432048"/>
            </a:xfrm>
          </p:grpSpPr>
          <p:cxnSp>
            <p:nvCxnSpPr>
              <p:cNvPr id="29" name="Conector reto 28"/>
              <p:cNvCxnSpPr/>
              <p:nvPr/>
            </p:nvCxnSpPr>
            <p:spPr>
              <a:xfrm>
                <a:off x="6143578" y="5663050"/>
                <a:ext cx="144072" cy="2872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>
              <a:xfrm flipH="1">
                <a:off x="6287651" y="5519417"/>
                <a:ext cx="72036" cy="4308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6359687" y="5519417"/>
                <a:ext cx="360181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6.47549E-8 L -0.42361 -0.0839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6" grpId="0"/>
      <p:bldP spid="9" grpId="0" animBg="1"/>
      <p:bldP spid="12" grpId="0"/>
      <p:bldP spid="13" grpId="0"/>
      <p:bldP spid="18" grpId="0"/>
      <p:bldP spid="14" grpId="0" animBg="1"/>
      <p:bldP spid="1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6550" y="1997075"/>
            <a:ext cx="8569325" cy="418623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600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Resolução: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Seja um triângulo equilátero de lado 10cm.	</a:t>
            </a:r>
          </a:p>
          <a:p>
            <a:pPr marL="2333625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A altura desse triângulo é um dos catetos do triângulo em destaque. Observe:</a:t>
            </a:r>
          </a:p>
          <a:p>
            <a:pPr marL="2333625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Chamando a altura </a:t>
            </a:r>
            <a:r>
              <a:rPr lang="pt-BR" sz="1600" b="1" dirty="0">
                <a:solidFill>
                  <a:srgbClr val="FF0000"/>
                </a:solidFill>
                <a:latin typeface="Arial" charset="0"/>
                <a:cs typeface="Arial" charset="0"/>
                <a:sym typeface="Symbol"/>
              </a:rPr>
              <a:t>(que é um dos catetos do triângulo destacado)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 de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x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 e usando o Teorema de Pitágoras, teremos:</a:t>
            </a:r>
          </a:p>
          <a:p>
            <a:pPr marL="2333625" algn="ctr">
              <a:defRPr/>
            </a:pPr>
            <a:r>
              <a:rPr lang="pt-BR" sz="1600" b="1" dirty="0">
                <a:latin typeface="Arial" charset="0"/>
                <a:cs typeface="Arial" charset="0"/>
                <a:sym typeface="Symbol"/>
              </a:rPr>
              <a:t>10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= x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+ 5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</a:t>
            </a:r>
          </a:p>
          <a:p>
            <a:pPr marL="2333625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O outro cateto mede </a:t>
            </a:r>
            <a:r>
              <a:rPr lang="pt-BR" sz="1600" b="1" dirty="0">
                <a:solidFill>
                  <a:srgbClr val="FF0000"/>
                </a:solidFill>
                <a:latin typeface="Arial" charset="0"/>
                <a:cs typeface="Arial" charset="0"/>
                <a:sym typeface="Symbol"/>
              </a:rPr>
              <a:t>5cm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, pois a altura </a:t>
            </a:r>
            <a:r>
              <a:rPr lang="pt-BR" sz="16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divide a base ao meio 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e um destes novos segmentos será o outro cateto. Logo:</a:t>
            </a:r>
          </a:p>
          <a:p>
            <a:pPr marL="2333625" algn="just">
              <a:defRPr/>
            </a:pPr>
            <a:endParaRPr lang="pt-BR" sz="500" b="1" dirty="0">
              <a:latin typeface="Arial" charset="0"/>
              <a:cs typeface="Arial" charset="0"/>
              <a:sym typeface="Symbol"/>
            </a:endParaRPr>
          </a:p>
          <a:p>
            <a:pPr marL="2333625" algn="ctr">
              <a:defRPr/>
            </a:pPr>
            <a:r>
              <a:rPr lang="pt-BR" sz="1600" b="1" dirty="0">
                <a:latin typeface="Arial" charset="0"/>
                <a:cs typeface="Arial" charset="0"/>
                <a:sym typeface="Symbol"/>
              </a:rPr>
              <a:t> 100 = x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+ 25  x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= 100 – 25  x = 75  x = 5</a:t>
            </a:r>
          </a:p>
          <a:p>
            <a:pPr marL="2333625" algn="just">
              <a:defRPr/>
            </a:pPr>
            <a:endParaRPr lang="pt-BR" sz="500" b="1" dirty="0">
              <a:solidFill>
                <a:srgbClr val="0000CC"/>
              </a:solidFill>
              <a:latin typeface="Arial" charset="0"/>
              <a:cs typeface="Arial" charset="0"/>
              <a:sym typeface="Symbol"/>
            </a:endParaRPr>
          </a:p>
          <a:p>
            <a:pPr marL="2333625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Logo, fica clara a generalização para o cálculo da altura de qualquer triângulo equilátero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: </a:t>
            </a:r>
          </a:p>
          <a:p>
            <a:pPr marL="2333625" algn="just">
              <a:defRPr/>
            </a:pPr>
            <a:endParaRPr lang="pt-BR" sz="1600" b="1" dirty="0">
              <a:latin typeface="Arial" charset="0"/>
              <a:cs typeface="Arial" charset="0"/>
              <a:sym typeface="Symbol"/>
            </a:endParaRPr>
          </a:p>
          <a:p>
            <a:pPr algn="just">
              <a:defRPr/>
            </a:pPr>
            <a:endParaRPr lang="pt-BR" sz="1600" b="1" dirty="0">
              <a:solidFill>
                <a:srgbClr val="0000CC"/>
              </a:solidFill>
              <a:latin typeface="Arial" charset="0"/>
              <a:cs typeface="Arial" charset="0"/>
              <a:sym typeface="Symbol"/>
            </a:endParaRPr>
          </a:p>
          <a:p>
            <a:pPr algn="just">
              <a:defRPr/>
            </a:pPr>
            <a:endParaRPr lang="pt-BR" sz="1600" b="1" dirty="0">
              <a:solidFill>
                <a:srgbClr val="0000CC"/>
              </a:solidFill>
              <a:latin typeface="Arial" charset="0"/>
              <a:cs typeface="Arial" charset="0"/>
              <a:sym typeface="Symbol"/>
            </a:endParaRPr>
          </a:p>
          <a:p>
            <a:pPr marL="2333625" algn="just">
              <a:defRPr/>
            </a:pPr>
            <a:endParaRPr lang="pt-BR" sz="1600" b="1" dirty="0">
              <a:solidFill>
                <a:srgbClr val="0000CC"/>
              </a:solidFill>
              <a:latin typeface="Arial" charset="0"/>
              <a:cs typeface="Arial" charset="0"/>
              <a:sym typeface="Symbol"/>
            </a:endParaRPr>
          </a:p>
        </p:txBody>
      </p:sp>
      <p:sp>
        <p:nvSpPr>
          <p:cNvPr id="3686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4A7DA-3D37-400E-9602-4F364CDAC709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60363" y="1552575"/>
            <a:ext cx="8569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0000CC"/>
                </a:solidFill>
              </a:rPr>
              <a:t>Determine a altura de um triângulo equilátero cujo lado mede 10cm.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4351" y="1147352"/>
            <a:ext cx="13719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2ª Questão</a:t>
            </a:r>
          </a:p>
        </p:txBody>
      </p:sp>
      <p:sp>
        <p:nvSpPr>
          <p:cNvPr id="368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upo 29"/>
          <p:cNvGrpSpPr>
            <a:grpSpLocks/>
          </p:cNvGrpSpPr>
          <p:nvPr/>
        </p:nvGrpSpPr>
        <p:grpSpPr bwMode="auto">
          <a:xfrm>
            <a:off x="300038" y="2708275"/>
            <a:ext cx="2246312" cy="1870075"/>
            <a:chOff x="300000" y="2708920"/>
            <a:chExt cx="2245896" cy="1869276"/>
          </a:xfrm>
        </p:grpSpPr>
        <p:sp>
          <p:nvSpPr>
            <p:cNvPr id="24" name="Triângulo isósceles 23"/>
            <p:cNvSpPr/>
            <p:nvPr/>
          </p:nvSpPr>
          <p:spPr>
            <a:xfrm>
              <a:off x="539668" y="2708920"/>
              <a:ext cx="1799892" cy="15519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892" name="CaixaDeTexto 25"/>
            <p:cNvSpPr txBox="1">
              <a:spLocks noChangeArrowheads="1"/>
            </p:cNvSpPr>
            <p:nvPr/>
          </p:nvSpPr>
          <p:spPr bwMode="auto">
            <a:xfrm>
              <a:off x="1059600" y="4208864"/>
              <a:ext cx="7920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10cm</a:t>
              </a:r>
            </a:p>
          </p:txBody>
        </p:sp>
        <p:sp>
          <p:nvSpPr>
            <p:cNvPr id="36893" name="CaixaDeTexto 26"/>
            <p:cNvSpPr txBox="1">
              <a:spLocks noChangeArrowheads="1"/>
            </p:cNvSpPr>
            <p:nvPr/>
          </p:nvSpPr>
          <p:spPr bwMode="auto">
            <a:xfrm>
              <a:off x="300000" y="3178144"/>
              <a:ext cx="7920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10cm</a:t>
              </a:r>
            </a:p>
          </p:txBody>
        </p:sp>
        <p:sp>
          <p:nvSpPr>
            <p:cNvPr id="36894" name="CaixaDeTexto 27"/>
            <p:cNvSpPr txBox="1">
              <a:spLocks noChangeArrowheads="1"/>
            </p:cNvSpPr>
            <p:nvPr/>
          </p:nvSpPr>
          <p:spPr bwMode="auto">
            <a:xfrm>
              <a:off x="1753808" y="3164496"/>
              <a:ext cx="7920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10cm</a:t>
              </a:r>
            </a:p>
          </p:txBody>
        </p:sp>
      </p:grpSp>
      <p:cxnSp>
        <p:nvCxnSpPr>
          <p:cNvPr id="32" name="Conector reto 31"/>
          <p:cNvCxnSpPr/>
          <p:nvPr/>
        </p:nvCxnSpPr>
        <p:spPr>
          <a:xfrm>
            <a:off x="1444625" y="2733675"/>
            <a:ext cx="0" cy="1530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9"/>
          <p:cNvGrpSpPr>
            <a:grpSpLocks/>
          </p:cNvGrpSpPr>
          <p:nvPr/>
        </p:nvGrpSpPr>
        <p:grpSpPr bwMode="auto">
          <a:xfrm>
            <a:off x="3625850" y="3686175"/>
            <a:ext cx="892175" cy="1531938"/>
            <a:chOff x="3203848" y="4941168"/>
            <a:chExt cx="892273" cy="1532855"/>
          </a:xfrm>
        </p:grpSpPr>
        <p:sp>
          <p:nvSpPr>
            <p:cNvPr id="35" name="Triângulo retângulo 34"/>
            <p:cNvSpPr/>
            <p:nvPr/>
          </p:nvSpPr>
          <p:spPr>
            <a:xfrm>
              <a:off x="3203848" y="4941168"/>
              <a:ext cx="892273" cy="1504263"/>
            </a:xfrm>
            <a:prstGeom prst="rt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36887" name="Grupo 38"/>
            <p:cNvGrpSpPr>
              <a:grpSpLocks/>
            </p:cNvGrpSpPr>
            <p:nvPr/>
          </p:nvGrpSpPr>
          <p:grpSpPr bwMode="auto">
            <a:xfrm rot="4262911">
              <a:off x="3105915" y="6001616"/>
              <a:ext cx="584775" cy="360040"/>
              <a:chOff x="1789255" y="4014695"/>
              <a:chExt cx="584775" cy="360040"/>
            </a:xfrm>
          </p:grpSpPr>
          <p:cxnSp>
            <p:nvCxnSpPr>
              <p:cNvPr id="34" name="Conector reto 33"/>
              <p:cNvCxnSpPr/>
              <p:nvPr/>
            </p:nvCxnSpPr>
            <p:spPr>
              <a:xfrm rot="17293021">
                <a:off x="1878250" y="4206558"/>
                <a:ext cx="3048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rot="11893021">
                <a:off x="2061628" y="4097480"/>
                <a:ext cx="30021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90" name="CaixaDeTexto 36"/>
              <p:cNvSpPr txBox="1">
                <a:spLocks noChangeArrowheads="1"/>
              </p:cNvSpPr>
              <p:nvPr/>
            </p:nvSpPr>
            <p:spPr bwMode="auto">
              <a:xfrm rot="-4306979">
                <a:off x="1901623" y="3902327"/>
                <a:ext cx="36004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3200" b="1"/>
                  <a:t>.</a:t>
                </a:r>
              </a:p>
            </p:txBody>
          </p:sp>
        </p:grpSp>
      </p:grpSp>
      <p:sp>
        <p:nvSpPr>
          <p:cNvPr id="368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97825" y="4262438"/>
            <a:ext cx="2873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" name="Grupo 41"/>
          <p:cNvGrpSpPr>
            <a:grpSpLocks/>
          </p:cNvGrpSpPr>
          <p:nvPr/>
        </p:nvGrpSpPr>
        <p:grpSpPr bwMode="auto">
          <a:xfrm>
            <a:off x="5219700" y="5211763"/>
            <a:ext cx="936625" cy="720725"/>
            <a:chOff x="5940152" y="5157192"/>
            <a:chExt cx="936104" cy="720080"/>
          </a:xfrm>
        </p:grpSpPr>
        <p:sp>
          <p:nvSpPr>
            <p:cNvPr id="41" name="Retângulo 40"/>
            <p:cNvSpPr/>
            <p:nvPr/>
          </p:nvSpPr>
          <p:spPr>
            <a:xfrm>
              <a:off x="5940152" y="5157192"/>
              <a:ext cx="936104" cy="7200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pic>
          <p:nvPicPr>
            <p:cNvPr id="92163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998512" y="5229200"/>
              <a:ext cx="781050" cy="6191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63645E-6 L -0.23629 -0.13644 " pathEditMode="relative" ptsTypes="AA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9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9224A-83B1-47DC-8172-A5FC206EC7C7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850" y="3213100"/>
            <a:ext cx="8569325" cy="32924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600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Resolução: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Observando a figura, notamos que a fixação faz a torre estar perpendicular ao chão. Isso quer dizer que os pontos A da fixação de um dos cabos e B e C da torre formam entre si um triângulo retângulo.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A distância entre o ponto A de fixação do cabo e B da fixação da torre ao chão, formam o </a:t>
            </a:r>
            <a:r>
              <a:rPr lang="pt-BR" sz="1600" b="1" dirty="0">
                <a:solidFill>
                  <a:srgbClr val="006600"/>
                </a:solidFill>
                <a:latin typeface="Arial" charset="0"/>
                <a:cs typeface="Arial" charset="0"/>
              </a:rPr>
              <a:t>cateto menor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, que mede </a:t>
            </a:r>
            <a:r>
              <a:rPr lang="pt-BR" sz="1600" b="1" dirty="0">
                <a:solidFill>
                  <a:srgbClr val="006600"/>
                </a:solidFill>
                <a:latin typeface="Arial" charset="0"/>
                <a:cs typeface="Arial" charset="0"/>
              </a:rPr>
              <a:t>15m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, conforme mostra a figura.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A distância entre B e C na torre mede </a:t>
            </a:r>
            <a:r>
              <a:rPr lang="pt-BR" sz="1600" b="1" dirty="0">
                <a:solidFill>
                  <a:srgbClr val="006600"/>
                </a:solidFill>
                <a:latin typeface="Arial" charset="0"/>
                <a:cs typeface="Arial" charset="0"/>
              </a:rPr>
              <a:t>20m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, sendo este o </a:t>
            </a:r>
            <a:r>
              <a:rPr lang="pt-BR" sz="1600" b="1" dirty="0">
                <a:solidFill>
                  <a:srgbClr val="006600"/>
                </a:solidFill>
                <a:latin typeface="Arial" charset="0"/>
                <a:cs typeface="Arial" charset="0"/>
              </a:rPr>
              <a:t>outro cateto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O comprimento do cabo AC, portanto, é a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hipotenusa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 (que chamaremos de </a:t>
            </a:r>
            <a:r>
              <a:rPr lang="pt-BR" sz="1600" b="1" dirty="0">
                <a:latin typeface="Arial" charset="0"/>
                <a:cs typeface="Arial" charset="0"/>
              </a:rPr>
              <a:t>x</a:t>
            </a: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).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Por essas informações e usando o Teorema de Pitágoras, temos:</a:t>
            </a:r>
          </a:p>
          <a:p>
            <a:pPr algn="ctr">
              <a:defRPr/>
            </a:pPr>
            <a:r>
              <a:rPr lang="pt-BR" sz="1600" b="1" dirty="0">
                <a:latin typeface="Arial" charset="0"/>
                <a:cs typeface="Arial" charset="0"/>
                <a:sym typeface="Symbol"/>
              </a:rPr>
              <a:t>x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= 15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+ 20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endParaRPr lang="pt-BR" sz="1600" b="1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pt-BR" sz="1600" b="1" dirty="0">
                <a:latin typeface="Arial" charset="0"/>
                <a:cs typeface="Arial" charset="0"/>
                <a:sym typeface="Symbol"/>
              </a:rPr>
              <a:t>x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= 225 + 400</a:t>
            </a:r>
          </a:p>
          <a:p>
            <a:pPr algn="ctr">
              <a:defRPr/>
            </a:pPr>
            <a:r>
              <a:rPr lang="pt-BR" sz="1600" b="1" dirty="0">
                <a:latin typeface="Arial" charset="0"/>
                <a:cs typeface="Arial" charset="0"/>
                <a:sym typeface="Symbol"/>
              </a:rPr>
              <a:t>x</a:t>
            </a:r>
            <a:r>
              <a:rPr lang="pt-BR" sz="1600" b="1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= 625</a:t>
            </a:r>
          </a:p>
          <a:p>
            <a:pPr algn="ctr">
              <a:defRPr/>
            </a:pP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x = 25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33375" y="1552575"/>
            <a:ext cx="60833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(UFRS) </a:t>
            </a:r>
            <a:r>
              <a:rPr lang="pt-BR" b="1">
                <a:solidFill>
                  <a:srgbClr val="0000CC"/>
                </a:solidFill>
              </a:rPr>
              <a:t>Uma torre vertical é presa por cabos de aço fixos no chão, em um terreno plano horizontal, conforme mostra a figura. Se A está a 15m da base B da torre e C está a 20m de altura, determine o comprimento do cabo AC.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4351" y="1147352"/>
            <a:ext cx="13719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3ª Questão</a:t>
            </a:r>
          </a:p>
        </p:txBody>
      </p:sp>
      <p:grpSp>
        <p:nvGrpSpPr>
          <p:cNvPr id="37897" name="Grupo 15"/>
          <p:cNvGrpSpPr>
            <a:grpSpLocks/>
          </p:cNvGrpSpPr>
          <p:nvPr/>
        </p:nvGrpSpPr>
        <p:grpSpPr bwMode="auto">
          <a:xfrm>
            <a:off x="6516688" y="981075"/>
            <a:ext cx="2232025" cy="2232025"/>
            <a:chOff x="6516216" y="1124744"/>
            <a:chExt cx="2232248" cy="2232248"/>
          </a:xfrm>
        </p:grpSpPr>
        <p:sp>
          <p:nvSpPr>
            <p:cNvPr id="8" name="Triângulo isósceles 7"/>
            <p:cNvSpPr/>
            <p:nvPr/>
          </p:nvSpPr>
          <p:spPr>
            <a:xfrm>
              <a:off x="6803582" y="1567701"/>
              <a:ext cx="1584483" cy="1297117"/>
            </a:xfrm>
            <a:prstGeom prst="triangle">
              <a:avLst>
                <a:gd name="adj" fmla="val 50000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7535493" y="1340666"/>
              <a:ext cx="144476" cy="1513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516216" y="2853705"/>
              <a:ext cx="223224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Paralelogramo 11"/>
            <p:cNvSpPr/>
            <p:nvPr/>
          </p:nvSpPr>
          <p:spPr>
            <a:xfrm>
              <a:off x="6660692" y="2887045"/>
              <a:ext cx="1871850" cy="73032"/>
            </a:xfrm>
            <a:prstGeom prst="parallelogram">
              <a:avLst/>
            </a:pr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902" name="CaixaDeTexto 12"/>
            <p:cNvSpPr txBox="1">
              <a:spLocks noChangeArrowheads="1"/>
            </p:cNvSpPr>
            <p:nvPr/>
          </p:nvSpPr>
          <p:spPr bwMode="auto">
            <a:xfrm>
              <a:off x="7668344" y="1124744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sp>
          <p:nvSpPr>
            <p:cNvPr id="37903" name="CaixaDeTexto 13"/>
            <p:cNvSpPr txBox="1">
              <a:spLocks noChangeArrowheads="1"/>
            </p:cNvSpPr>
            <p:nvPr/>
          </p:nvSpPr>
          <p:spPr bwMode="auto">
            <a:xfrm>
              <a:off x="7524328" y="2987660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37904" name="CaixaDeTexto 14"/>
            <p:cNvSpPr txBox="1">
              <a:spLocks noChangeArrowheads="1"/>
            </p:cNvSpPr>
            <p:nvPr/>
          </p:nvSpPr>
          <p:spPr bwMode="auto">
            <a:xfrm>
              <a:off x="6516216" y="2987660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567C5-F360-49D4-87FB-C0E404BA4535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92113" y="3141663"/>
            <a:ext cx="8496300" cy="30003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600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Resolução: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A hipotenusa na figura é o lado BC, que chamaremos de a.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Como vimos nas relações, cada um dos catetos será a média geométrica entre sua projeção e a hipotenusa. Logo, vamos determinar inicialmente a hipotenusa.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Por Pitágoras, vem : </a:t>
            </a:r>
          </a:p>
          <a:p>
            <a:pPr algn="ctr">
              <a:defRPr/>
            </a:pPr>
            <a:r>
              <a:rPr lang="pt-BR" sz="1600" b="1" dirty="0">
                <a:latin typeface="Arial" charset="0"/>
                <a:cs typeface="Arial" charset="0"/>
              </a:rPr>
              <a:t>a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8</a:t>
            </a:r>
            <a:r>
              <a:rPr lang="pt-BR" sz="1600" b="1" baseline="30000" dirty="0">
                <a:latin typeface="Arial" charset="0"/>
                <a:cs typeface="Arial" charset="0"/>
              </a:rPr>
              <a:t>2 </a:t>
            </a:r>
            <a:r>
              <a:rPr lang="pt-BR" sz="1600" b="1" dirty="0">
                <a:latin typeface="Arial" charset="0"/>
                <a:cs typeface="Arial" charset="0"/>
              </a:rPr>
              <a:t>+ 6</a:t>
            </a:r>
            <a:r>
              <a:rPr lang="pt-BR" sz="1600" b="1" baseline="30000" dirty="0">
                <a:latin typeface="Arial" charset="0"/>
                <a:cs typeface="Arial" charset="0"/>
              </a:rPr>
              <a:t>2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</a:t>
            </a:r>
            <a:r>
              <a:rPr lang="pt-BR" sz="1600" b="1" dirty="0">
                <a:latin typeface="Arial" charset="0"/>
                <a:cs typeface="Arial" charset="0"/>
              </a:rPr>
              <a:t>a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64</a:t>
            </a:r>
            <a:r>
              <a:rPr lang="pt-BR" sz="1600" b="1" baseline="30000" dirty="0">
                <a:latin typeface="Arial" charset="0"/>
                <a:cs typeface="Arial" charset="0"/>
              </a:rPr>
              <a:t> </a:t>
            </a:r>
            <a:r>
              <a:rPr lang="pt-BR" sz="1600" b="1" dirty="0">
                <a:latin typeface="Arial" charset="0"/>
                <a:cs typeface="Arial" charset="0"/>
              </a:rPr>
              <a:t>+ 36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</a:t>
            </a:r>
            <a:r>
              <a:rPr lang="pt-BR" sz="1600" b="1" dirty="0">
                <a:latin typeface="Arial" charset="0"/>
                <a:cs typeface="Arial" charset="0"/>
              </a:rPr>
              <a:t>a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100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 = 10</a:t>
            </a:r>
          </a:p>
          <a:p>
            <a:pPr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Agora que temos a hipotenusa, podemos usar a relação acima para cada cateto e sua projeção. Assim, teremos:</a:t>
            </a:r>
          </a:p>
          <a:p>
            <a:pPr algn="just">
              <a:defRPr/>
            </a:pPr>
            <a:endParaRPr lang="pt-BR" sz="800" b="1" dirty="0"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pt-BR" sz="1600" b="1" dirty="0">
                <a:latin typeface="Arial" charset="0"/>
                <a:cs typeface="Arial" charset="0"/>
              </a:rPr>
              <a:t>c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a . m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6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10 . m 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36 = 10 . m  m = 36/10 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m = 3,6cm</a:t>
            </a:r>
          </a:p>
          <a:p>
            <a:pPr algn="just">
              <a:defRPr/>
            </a:pPr>
            <a:endParaRPr lang="pt-BR" sz="5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  <a:sym typeface="Symbol"/>
            </a:endParaRPr>
          </a:p>
          <a:p>
            <a:pPr algn="just">
              <a:defRPr/>
            </a:pPr>
            <a:r>
              <a:rPr lang="pt-BR" sz="1600" b="1" dirty="0">
                <a:latin typeface="Arial" charset="0"/>
                <a:cs typeface="Arial" charset="0"/>
              </a:rPr>
              <a:t>b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a . n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8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10 . n 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64 = 10 . n  n = 64/10 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m = 6,4cm</a:t>
            </a:r>
            <a:endParaRPr lang="pt-BR" sz="1600" b="1" baseline="30000" dirty="0">
              <a:latin typeface="Arial" charset="0"/>
              <a:cs typeface="Arial" charset="0"/>
            </a:endParaRPr>
          </a:p>
          <a:p>
            <a:pPr algn="just">
              <a:defRPr/>
            </a:pPr>
            <a:endParaRPr lang="pt-BR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3375" y="1552575"/>
            <a:ext cx="5102225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rgbClr val="0000CC"/>
                </a:solidFill>
                <a:latin typeface="Arial" charset="0"/>
                <a:cs typeface="Arial" charset="0"/>
              </a:rPr>
              <a:t>Os catetos do triângulo retângulo ao lado medem: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AB = c = 6cm </a:t>
            </a:r>
            <a:r>
              <a:rPr lang="pt-BR" b="1" dirty="0">
                <a:solidFill>
                  <a:srgbClr val="0000CC"/>
                </a:solidFill>
                <a:latin typeface="Arial" charset="0"/>
                <a:cs typeface="Arial" charset="0"/>
              </a:rPr>
              <a:t>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AC = b = 8cm</a:t>
            </a:r>
            <a:r>
              <a:rPr lang="pt-BR" b="1" dirty="0">
                <a:solidFill>
                  <a:srgbClr val="0000CC"/>
                </a:solidFill>
                <a:latin typeface="Arial" charset="0"/>
                <a:cs typeface="Arial" charset="0"/>
              </a:rPr>
              <a:t>. Determine a medida da projeção dos catetos sobre a hipotenusa e a altura (h) relativa a ela.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4351" y="1147352"/>
            <a:ext cx="13719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4ª Questão</a:t>
            </a:r>
          </a:p>
        </p:txBody>
      </p:sp>
      <p:grpSp>
        <p:nvGrpSpPr>
          <p:cNvPr id="38921" name="Grupo 38"/>
          <p:cNvGrpSpPr>
            <a:grpSpLocks/>
          </p:cNvGrpSpPr>
          <p:nvPr/>
        </p:nvGrpSpPr>
        <p:grpSpPr bwMode="auto">
          <a:xfrm>
            <a:off x="5580063" y="1125538"/>
            <a:ext cx="3398837" cy="1931987"/>
            <a:chOff x="5819696" y="1124744"/>
            <a:chExt cx="3398225" cy="1933183"/>
          </a:xfrm>
        </p:grpSpPr>
        <p:grpSp>
          <p:nvGrpSpPr>
            <p:cNvPr id="38922" name="Grupo 21"/>
            <p:cNvGrpSpPr>
              <a:grpSpLocks/>
            </p:cNvGrpSpPr>
            <p:nvPr/>
          </p:nvGrpSpPr>
          <p:grpSpPr bwMode="auto">
            <a:xfrm>
              <a:off x="5819696" y="1124744"/>
              <a:ext cx="3398225" cy="1634164"/>
              <a:chOff x="252215" y="1627461"/>
              <a:chExt cx="5386075" cy="2590096"/>
            </a:xfrm>
          </p:grpSpPr>
          <p:sp>
            <p:nvSpPr>
              <p:cNvPr id="23" name="Triângulo retângulo 22"/>
              <p:cNvSpPr/>
              <p:nvPr/>
            </p:nvSpPr>
            <p:spPr>
              <a:xfrm>
                <a:off x="1691185" y="2060504"/>
                <a:ext cx="3672896" cy="2089685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5" name="Triângulo retângulo 24"/>
              <p:cNvSpPr/>
              <p:nvPr/>
            </p:nvSpPr>
            <p:spPr>
              <a:xfrm flipH="1">
                <a:off x="539003" y="2060504"/>
                <a:ext cx="1152182" cy="2089685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 rot="1634656">
                <a:off x="1625778" y="2110858"/>
                <a:ext cx="213832" cy="21400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1547791" y="4004163"/>
                <a:ext cx="289304" cy="1460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>
                <a:off x="647176" y="3948774"/>
                <a:ext cx="110690" cy="208968"/>
              </a:xfrm>
              <a:custGeom>
                <a:avLst/>
                <a:gdLst>
                  <a:gd name="connsiteX0" fmla="*/ 0 w 109959"/>
                  <a:gd name="connsiteY0" fmla="*/ 0 h 208344"/>
                  <a:gd name="connsiteX1" fmla="*/ 92597 w 109959"/>
                  <a:gd name="connsiteY1" fmla="*/ 92598 h 208344"/>
                  <a:gd name="connsiteX2" fmla="*/ 104172 w 109959"/>
                  <a:gd name="connsiteY2" fmla="*/ 208344 h 2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959" h="208344">
                    <a:moveTo>
                      <a:pt x="0" y="0"/>
                    </a:moveTo>
                    <a:cubicBezTo>
                      <a:pt x="37617" y="28937"/>
                      <a:pt x="75235" y="57874"/>
                      <a:pt x="92597" y="92598"/>
                    </a:cubicBezTo>
                    <a:cubicBezTo>
                      <a:pt x="109959" y="127322"/>
                      <a:pt x="104172" y="208344"/>
                      <a:pt x="104172" y="208344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9" name="Forma livre 28"/>
              <p:cNvSpPr/>
              <p:nvPr/>
            </p:nvSpPr>
            <p:spPr>
              <a:xfrm>
                <a:off x="4888617" y="3913526"/>
                <a:ext cx="85533" cy="254286"/>
              </a:xfrm>
              <a:custGeom>
                <a:avLst/>
                <a:gdLst>
                  <a:gd name="connsiteX0" fmla="*/ 86809 w 86809"/>
                  <a:gd name="connsiteY0" fmla="*/ 0 h 254643"/>
                  <a:gd name="connsiteX1" fmla="*/ 17361 w 86809"/>
                  <a:gd name="connsiteY1" fmla="*/ 127322 h 254643"/>
                  <a:gd name="connsiteX2" fmla="*/ 5787 w 86809"/>
                  <a:gd name="connsiteY2" fmla="*/ 254643 h 25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809" h="254643">
                    <a:moveTo>
                      <a:pt x="86809" y="0"/>
                    </a:moveTo>
                    <a:cubicBezTo>
                      <a:pt x="58837" y="42440"/>
                      <a:pt x="30865" y="84881"/>
                      <a:pt x="17361" y="127322"/>
                    </a:cubicBezTo>
                    <a:cubicBezTo>
                      <a:pt x="3857" y="169763"/>
                      <a:pt x="0" y="229565"/>
                      <a:pt x="5787" y="254643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8930" name="CaixaDeTexto 22"/>
              <p:cNvSpPr txBox="1">
                <a:spLocks noChangeArrowheads="1"/>
              </p:cNvSpPr>
              <p:nvPr/>
            </p:nvSpPr>
            <p:spPr bwMode="auto">
              <a:xfrm>
                <a:off x="1836540" y="3211786"/>
                <a:ext cx="427348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h</a:t>
                </a:r>
              </a:p>
            </p:txBody>
          </p:sp>
          <p:sp>
            <p:nvSpPr>
              <p:cNvPr id="38931" name="CaixaDeTexto 23"/>
              <p:cNvSpPr txBox="1">
                <a:spLocks noChangeArrowheads="1"/>
              </p:cNvSpPr>
              <p:nvPr/>
            </p:nvSpPr>
            <p:spPr bwMode="auto">
              <a:xfrm>
                <a:off x="1498402" y="1627461"/>
                <a:ext cx="455294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A</a:t>
                </a:r>
              </a:p>
            </p:txBody>
          </p:sp>
          <p:sp>
            <p:nvSpPr>
              <p:cNvPr id="38932" name="CaixaDeTexto 24"/>
              <p:cNvSpPr txBox="1">
                <a:spLocks noChangeArrowheads="1"/>
              </p:cNvSpPr>
              <p:nvPr/>
            </p:nvSpPr>
            <p:spPr bwMode="auto">
              <a:xfrm>
                <a:off x="252215" y="3778523"/>
                <a:ext cx="455294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B</a:t>
                </a:r>
              </a:p>
            </p:txBody>
          </p:sp>
          <p:sp>
            <p:nvSpPr>
              <p:cNvPr id="38933" name="CaixaDeTexto 25"/>
              <p:cNvSpPr txBox="1">
                <a:spLocks noChangeArrowheads="1"/>
              </p:cNvSpPr>
              <p:nvPr/>
            </p:nvSpPr>
            <p:spPr bwMode="auto">
              <a:xfrm>
                <a:off x="5170290" y="3707087"/>
                <a:ext cx="468000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C</a:t>
                </a:r>
              </a:p>
            </p:txBody>
          </p:sp>
          <p:sp>
            <p:nvSpPr>
              <p:cNvPr id="38934" name="CaixaDeTexto 26"/>
              <p:cNvSpPr txBox="1">
                <a:spLocks noChangeArrowheads="1"/>
              </p:cNvSpPr>
              <p:nvPr/>
            </p:nvSpPr>
            <p:spPr bwMode="auto">
              <a:xfrm>
                <a:off x="3154164" y="2411685"/>
                <a:ext cx="427348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b</a:t>
                </a:r>
              </a:p>
            </p:txBody>
          </p:sp>
          <p:sp>
            <p:nvSpPr>
              <p:cNvPr id="38935" name="CaixaDeTexto 27"/>
              <p:cNvSpPr txBox="1">
                <a:spLocks noChangeArrowheads="1"/>
              </p:cNvSpPr>
              <p:nvPr/>
            </p:nvSpPr>
            <p:spPr bwMode="auto">
              <a:xfrm>
                <a:off x="2506464" y="3778523"/>
                <a:ext cx="427348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n</a:t>
                </a:r>
              </a:p>
            </p:txBody>
          </p:sp>
          <p:sp>
            <p:nvSpPr>
              <p:cNvPr id="38936" name="CaixaDeTexto 28"/>
              <p:cNvSpPr txBox="1">
                <a:spLocks noChangeArrowheads="1"/>
              </p:cNvSpPr>
              <p:nvPr/>
            </p:nvSpPr>
            <p:spPr bwMode="auto">
              <a:xfrm>
                <a:off x="899915" y="3778523"/>
                <a:ext cx="495946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m</a:t>
                </a:r>
              </a:p>
            </p:txBody>
          </p:sp>
          <p:sp>
            <p:nvSpPr>
              <p:cNvPr id="38937" name="CaixaDeTexto 30"/>
              <p:cNvSpPr txBox="1">
                <a:spLocks noChangeArrowheads="1"/>
              </p:cNvSpPr>
              <p:nvPr/>
            </p:nvSpPr>
            <p:spPr bwMode="auto">
              <a:xfrm>
                <a:off x="755452" y="2770461"/>
                <a:ext cx="414643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c</a:t>
                </a:r>
              </a:p>
            </p:txBody>
          </p:sp>
        </p:grpSp>
        <p:sp>
          <p:nvSpPr>
            <p:cNvPr id="38923" name="CaixaDeTexto 22"/>
            <p:cNvSpPr txBox="1">
              <a:spLocks noChangeArrowheads="1"/>
            </p:cNvSpPr>
            <p:nvPr/>
          </p:nvSpPr>
          <p:spPr bwMode="auto">
            <a:xfrm>
              <a:off x="6894965" y="2780928"/>
              <a:ext cx="2952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13642-494B-4871-9334-F7C8C8D56A38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19088" y="1552575"/>
            <a:ext cx="8343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(UFPE) </a:t>
            </a:r>
            <a:r>
              <a:rPr lang="pt-BR" b="1">
                <a:solidFill>
                  <a:srgbClr val="0000CC"/>
                </a:solidFill>
              </a:rPr>
              <a:t>Em um triângulo retângulo, as projeções dos catetos sobre a hipotenusa medem 16cm e 9cm. Calcule o  perímetro desse triângulo.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4351" y="1147352"/>
            <a:ext cx="137192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5ª Questão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850" y="2276475"/>
            <a:ext cx="8569325" cy="381158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600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Resolução:</a:t>
            </a:r>
          </a:p>
          <a:p>
            <a:pPr marL="3767138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</a:rPr>
              <a:t>Com a medida das projeções, imediatamente determinamos a medida da hipotenusa, pois sua medida é a soma das medidas das projeções. Logo: </a:t>
            </a:r>
          </a:p>
          <a:p>
            <a:pPr marL="3767138" algn="just">
              <a:defRPr/>
            </a:pPr>
            <a:r>
              <a:rPr lang="pt-BR" sz="1600" b="1" dirty="0">
                <a:latin typeface="Arial" charset="0"/>
                <a:cs typeface="Arial" charset="0"/>
              </a:rPr>
              <a:t>a = m + n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a = 9 + 16 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a = 25cm</a:t>
            </a:r>
          </a:p>
          <a:p>
            <a:pPr marL="3767138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Para o perímetro, nos falta a medida dos catetos. </a:t>
            </a:r>
          </a:p>
          <a:p>
            <a:pPr marL="3767138" algn="just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Usando a relação da questão anterior, teremos:</a:t>
            </a:r>
            <a:endParaRPr lang="pt-BR" sz="1600" b="1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endParaRPr lang="pt-BR" sz="800" b="1" dirty="0">
              <a:latin typeface="Arial" charset="0"/>
              <a:cs typeface="Arial" charset="0"/>
            </a:endParaRPr>
          </a:p>
          <a:p>
            <a:pPr algn="just">
              <a:defRPr/>
            </a:pPr>
            <a:endParaRPr lang="pt-BR" sz="5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  <a:sym typeface="Symbol"/>
            </a:endParaRPr>
          </a:p>
          <a:p>
            <a:pPr algn="ctr">
              <a:defRPr/>
            </a:pPr>
            <a:r>
              <a:rPr lang="pt-BR" sz="1600" b="1" dirty="0">
                <a:latin typeface="Arial" charset="0"/>
                <a:cs typeface="Arial" charset="0"/>
              </a:rPr>
              <a:t>b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a . n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b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25 . 16 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b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= 400 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b = 20 cm</a:t>
            </a:r>
          </a:p>
          <a:p>
            <a:pPr algn="ctr">
              <a:defRPr/>
            </a:pPr>
            <a:endParaRPr lang="pt-BR" sz="5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  <a:sym typeface="Symbol"/>
            </a:endParaRPr>
          </a:p>
          <a:p>
            <a:pPr algn="ctr">
              <a:defRPr/>
            </a:pPr>
            <a:r>
              <a:rPr lang="pt-BR" sz="1600" b="1" dirty="0">
                <a:latin typeface="Arial" charset="0"/>
                <a:cs typeface="Arial" charset="0"/>
              </a:rPr>
              <a:t>c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a . m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c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</a:rPr>
              <a:t> = 25 . 9 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 c</a:t>
            </a:r>
            <a:r>
              <a:rPr lang="pt-BR" sz="1600" b="1" baseline="30000" dirty="0">
                <a:latin typeface="Arial" charset="0"/>
                <a:cs typeface="Arial" charset="0"/>
              </a:rPr>
              <a:t>2</a:t>
            </a:r>
            <a:r>
              <a:rPr lang="pt-BR" sz="1600" b="1" dirty="0">
                <a:latin typeface="Arial" charset="0"/>
                <a:cs typeface="Arial" charset="0"/>
                <a:sym typeface="Symbol"/>
              </a:rPr>
              <a:t> = 225 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c = 15 cm</a:t>
            </a:r>
          </a:p>
          <a:p>
            <a:pPr algn="just">
              <a:defRPr/>
            </a:pPr>
            <a:endParaRPr lang="pt-BR" sz="1600" b="1" baseline="300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Agora, basta somarmos a medida dos lados que acabamos de encontrar.</a:t>
            </a:r>
          </a:p>
          <a:p>
            <a:pPr algn="just">
              <a:defRPr/>
            </a:pPr>
            <a:endParaRPr lang="pt-BR" sz="500" b="1" dirty="0">
              <a:solidFill>
                <a:srgbClr val="0000CC"/>
              </a:solidFill>
              <a:latin typeface="Arial" charset="0"/>
              <a:cs typeface="Arial" charset="0"/>
              <a:sym typeface="Symbol"/>
            </a:endParaRPr>
          </a:p>
          <a:p>
            <a:pPr algn="ctr">
              <a:defRPr/>
            </a:pPr>
            <a:r>
              <a:rPr lang="pt-BR" sz="1600" b="1" dirty="0">
                <a:solidFill>
                  <a:srgbClr val="0000CC"/>
                </a:solidFill>
                <a:latin typeface="Arial" charset="0"/>
                <a:cs typeface="Arial" charset="0"/>
                <a:sym typeface="Symbol"/>
              </a:rPr>
              <a:t>a + b + c = 25 + 20 + 15 =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60cm</a:t>
            </a:r>
          </a:p>
        </p:txBody>
      </p:sp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468313" y="2420938"/>
            <a:ext cx="3575050" cy="2111375"/>
            <a:chOff x="4884984" y="1107328"/>
            <a:chExt cx="4067944" cy="2402972"/>
          </a:xfrm>
        </p:grpSpPr>
        <p:sp>
          <p:nvSpPr>
            <p:cNvPr id="39951" name="CaixaDeTexto 8"/>
            <p:cNvSpPr txBox="1">
              <a:spLocks noChangeArrowheads="1"/>
            </p:cNvSpPr>
            <p:nvPr/>
          </p:nvSpPr>
          <p:spPr bwMode="auto">
            <a:xfrm>
              <a:off x="6235720" y="1107328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A</a:t>
              </a:r>
            </a:p>
          </p:txBody>
        </p:sp>
        <p:sp>
          <p:nvSpPr>
            <p:cNvPr id="39952" name="CaixaDeTexto 9"/>
            <p:cNvSpPr txBox="1">
              <a:spLocks noChangeArrowheads="1"/>
            </p:cNvSpPr>
            <p:nvPr/>
          </p:nvSpPr>
          <p:spPr bwMode="auto">
            <a:xfrm>
              <a:off x="4884984" y="2852936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B</a:t>
              </a:r>
            </a:p>
          </p:txBody>
        </p:sp>
        <p:sp>
          <p:nvSpPr>
            <p:cNvPr id="39953" name="CaixaDeTexto 10"/>
            <p:cNvSpPr txBox="1">
              <a:spLocks noChangeArrowheads="1"/>
            </p:cNvSpPr>
            <p:nvPr/>
          </p:nvSpPr>
          <p:spPr bwMode="auto">
            <a:xfrm>
              <a:off x="8592888" y="2924944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C</a:t>
              </a:r>
            </a:p>
          </p:txBody>
        </p:sp>
        <p:sp>
          <p:nvSpPr>
            <p:cNvPr id="39954" name="CaixaDeTexto 11"/>
            <p:cNvSpPr txBox="1">
              <a:spLocks noChangeArrowheads="1"/>
            </p:cNvSpPr>
            <p:nvPr/>
          </p:nvSpPr>
          <p:spPr bwMode="auto">
            <a:xfrm>
              <a:off x="6018039" y="2132856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h</a:t>
              </a:r>
            </a:p>
          </p:txBody>
        </p:sp>
        <p:sp>
          <p:nvSpPr>
            <p:cNvPr id="39955" name="CaixaDeTexto 12"/>
            <p:cNvSpPr txBox="1">
              <a:spLocks noChangeArrowheads="1"/>
            </p:cNvSpPr>
            <p:nvPr/>
          </p:nvSpPr>
          <p:spPr bwMode="auto">
            <a:xfrm>
              <a:off x="6300192" y="3140968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/>
                <a:t>H</a:t>
              </a:r>
            </a:p>
          </p:txBody>
        </p:sp>
        <p:grpSp>
          <p:nvGrpSpPr>
            <p:cNvPr id="39956" name="Grupo 24"/>
            <p:cNvGrpSpPr>
              <a:grpSpLocks/>
            </p:cNvGrpSpPr>
            <p:nvPr/>
          </p:nvGrpSpPr>
          <p:grpSpPr bwMode="auto">
            <a:xfrm>
              <a:off x="6048870" y="2477384"/>
              <a:ext cx="360041" cy="593587"/>
              <a:chOff x="3586915" y="2777580"/>
              <a:chExt cx="360041" cy="593587"/>
            </a:xfrm>
          </p:grpSpPr>
          <p:cxnSp>
            <p:nvCxnSpPr>
              <p:cNvPr id="17" name="Conector reto 16"/>
              <p:cNvCxnSpPr/>
              <p:nvPr/>
            </p:nvCxnSpPr>
            <p:spPr>
              <a:xfrm rot="16155932">
                <a:off x="3756099" y="3219689"/>
                <a:ext cx="3035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60" name="CaixaDeTexto 17"/>
              <p:cNvSpPr txBox="1">
                <a:spLocks noChangeArrowheads="1"/>
              </p:cNvSpPr>
              <p:nvPr/>
            </p:nvSpPr>
            <p:spPr bwMode="auto">
              <a:xfrm rot="-44068">
                <a:off x="3586915" y="2777580"/>
                <a:ext cx="360041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3200" b="1"/>
                  <a:t>.</a:t>
                </a:r>
              </a:p>
            </p:txBody>
          </p:sp>
          <p:cxnSp>
            <p:nvCxnSpPr>
              <p:cNvPr id="19" name="Conector reto 18"/>
              <p:cNvCxnSpPr/>
              <p:nvPr/>
            </p:nvCxnSpPr>
            <p:spPr>
              <a:xfrm>
                <a:off x="3597170" y="3064309"/>
                <a:ext cx="289020" cy="0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57" name="CaixaDeTexto 14"/>
            <p:cNvSpPr txBox="1">
              <a:spLocks noChangeArrowheads="1"/>
            </p:cNvSpPr>
            <p:nvPr/>
          </p:nvSpPr>
          <p:spPr bwMode="auto">
            <a:xfrm>
              <a:off x="5457659" y="2745861"/>
              <a:ext cx="819267" cy="35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 b="1"/>
                <a:t>9 cm</a:t>
              </a:r>
            </a:p>
          </p:txBody>
        </p:sp>
        <p:sp>
          <p:nvSpPr>
            <p:cNvPr id="39958" name="CaixaDeTexto 15"/>
            <p:cNvSpPr txBox="1">
              <a:spLocks noChangeArrowheads="1"/>
            </p:cNvSpPr>
            <p:nvPr/>
          </p:nvSpPr>
          <p:spPr bwMode="auto">
            <a:xfrm>
              <a:off x="6506981" y="2745861"/>
              <a:ext cx="847656" cy="35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 b="1"/>
                <a:t>16 cm</a:t>
              </a:r>
            </a:p>
          </p:txBody>
        </p:sp>
      </p:grpSp>
      <p:sp>
        <p:nvSpPr>
          <p:cNvPr id="20" name="Triângulo retângulo 19"/>
          <p:cNvSpPr/>
          <p:nvPr/>
        </p:nvSpPr>
        <p:spPr>
          <a:xfrm>
            <a:off x="1506538" y="2819400"/>
            <a:ext cx="2316162" cy="1317625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Triângulo retângulo 20"/>
          <p:cNvSpPr/>
          <p:nvPr/>
        </p:nvSpPr>
        <p:spPr>
          <a:xfrm flipH="1">
            <a:off x="779463" y="2819400"/>
            <a:ext cx="727075" cy="1317625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Retângulo 21"/>
          <p:cNvSpPr/>
          <p:nvPr/>
        </p:nvSpPr>
        <p:spPr>
          <a:xfrm rot="1634656">
            <a:off x="1463675" y="2851150"/>
            <a:ext cx="134938" cy="1349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846138" y="4011613"/>
            <a:ext cx="69850" cy="130175"/>
          </a:xfrm>
          <a:custGeom>
            <a:avLst/>
            <a:gdLst>
              <a:gd name="connsiteX0" fmla="*/ 0 w 109959"/>
              <a:gd name="connsiteY0" fmla="*/ 0 h 208344"/>
              <a:gd name="connsiteX1" fmla="*/ 92597 w 109959"/>
              <a:gd name="connsiteY1" fmla="*/ 92598 h 208344"/>
              <a:gd name="connsiteX2" fmla="*/ 104172 w 1099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" h="208344">
                <a:moveTo>
                  <a:pt x="0" y="0"/>
                </a:moveTo>
                <a:cubicBezTo>
                  <a:pt x="37617" y="28937"/>
                  <a:pt x="75235" y="57874"/>
                  <a:pt x="92597" y="92598"/>
                </a:cubicBezTo>
                <a:cubicBezTo>
                  <a:pt x="109959" y="127322"/>
                  <a:pt x="104172" y="208344"/>
                  <a:pt x="104172" y="208344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3522663" y="3989388"/>
            <a:ext cx="53975" cy="160337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9E3A4-7B97-4501-A145-19E5827482D2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grpSp>
        <p:nvGrpSpPr>
          <p:cNvPr id="2" name="Grupo 4"/>
          <p:cNvGrpSpPr>
            <a:grpSpLocks/>
          </p:cNvGrpSpPr>
          <p:nvPr/>
        </p:nvGrpSpPr>
        <p:grpSpPr bwMode="auto">
          <a:xfrm>
            <a:off x="250825" y="981075"/>
            <a:ext cx="2830513" cy="1511300"/>
            <a:chOff x="1670240" y="3356992"/>
            <a:chExt cx="2829752" cy="1512168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1670240" y="3356992"/>
              <a:ext cx="2829752" cy="1512168"/>
            </a:xfrm>
            <a:prstGeom prst="wedgeEllipseCallout">
              <a:avLst>
                <a:gd name="adj1" fmla="val 67188"/>
                <a:gd name="adj2" fmla="val 30569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1017" name="CaixaDeTexto 6"/>
            <p:cNvSpPr txBox="1">
              <a:spLocks noChangeArrowheads="1"/>
            </p:cNvSpPr>
            <p:nvPr/>
          </p:nvSpPr>
          <p:spPr bwMode="auto">
            <a:xfrm>
              <a:off x="1789546" y="3652556"/>
              <a:ext cx="2613728" cy="1170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b="1"/>
                <a:t>Chegou a hora de vocês assimilarem de vez as relações. Não deixem nenhum exercício para trás, ok?!?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4860032" y="1412776"/>
            <a:ext cx="237626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latin typeface="Arial" charset="0"/>
                <a:cs typeface="Arial" charset="0"/>
              </a:rPr>
              <a:t>EXERCÍCIOS</a:t>
            </a:r>
            <a:endParaRPr lang="pt-BR" b="1" dirty="0">
              <a:latin typeface="Arial" charset="0"/>
              <a:cs typeface="Arial" charset="0"/>
            </a:endParaRP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79388" y="2997200"/>
            <a:ext cx="87137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just" eaLnBrk="0" hangingPunct="0">
              <a:buFont typeface="Calibri" pitchFamily="34" charset="0"/>
              <a:buAutoNum type="arabicPeriod"/>
            </a:pPr>
            <a:r>
              <a:rPr lang="pt-BR" sz="1600" b="1"/>
              <a:t>Determine a medida x em cada um dos triângulos retângulos a seguir:</a:t>
            </a:r>
            <a:endParaRPr lang="pt-BR" sz="1600"/>
          </a:p>
        </p:txBody>
      </p:sp>
      <p:sp>
        <p:nvSpPr>
          <p:cNvPr id="40969" name="CaixaDeTexto 12"/>
          <p:cNvSpPr txBox="1">
            <a:spLocks noChangeArrowheads="1"/>
          </p:cNvSpPr>
          <p:nvPr/>
        </p:nvSpPr>
        <p:spPr bwMode="auto">
          <a:xfrm>
            <a:off x="982663" y="3932238"/>
            <a:ext cx="5048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b="1"/>
              <a:t>a)</a:t>
            </a:r>
          </a:p>
        </p:txBody>
      </p:sp>
      <p:sp>
        <p:nvSpPr>
          <p:cNvPr id="40970" name="CaixaDeTexto 13"/>
          <p:cNvSpPr txBox="1">
            <a:spLocks noChangeArrowheads="1"/>
          </p:cNvSpPr>
          <p:nvPr/>
        </p:nvSpPr>
        <p:spPr bwMode="auto">
          <a:xfrm>
            <a:off x="3600450" y="3932238"/>
            <a:ext cx="427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b="1"/>
              <a:t>b)</a:t>
            </a:r>
          </a:p>
        </p:txBody>
      </p:sp>
      <p:sp>
        <p:nvSpPr>
          <p:cNvPr id="40971" name="CaixaDeTexto 14"/>
          <p:cNvSpPr txBox="1">
            <a:spLocks noChangeArrowheads="1"/>
          </p:cNvSpPr>
          <p:nvPr/>
        </p:nvSpPr>
        <p:spPr bwMode="auto">
          <a:xfrm>
            <a:off x="5295900" y="3932238"/>
            <a:ext cx="5048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b="1"/>
              <a:t>c)</a:t>
            </a:r>
          </a:p>
        </p:txBody>
      </p:sp>
      <p:grpSp>
        <p:nvGrpSpPr>
          <p:cNvPr id="40972" name="Grupo 39"/>
          <p:cNvGrpSpPr>
            <a:grpSpLocks/>
          </p:cNvGrpSpPr>
          <p:nvPr/>
        </p:nvGrpSpPr>
        <p:grpSpPr bwMode="auto">
          <a:xfrm>
            <a:off x="1116013" y="3933825"/>
            <a:ext cx="2311400" cy="1366838"/>
            <a:chOff x="5724128" y="5081621"/>
            <a:chExt cx="3096344" cy="1831911"/>
          </a:xfrm>
        </p:grpSpPr>
        <p:grpSp>
          <p:nvGrpSpPr>
            <p:cNvPr id="41002" name="Grupo 21"/>
            <p:cNvGrpSpPr>
              <a:grpSpLocks/>
            </p:cNvGrpSpPr>
            <p:nvPr/>
          </p:nvGrpSpPr>
          <p:grpSpPr bwMode="auto">
            <a:xfrm>
              <a:off x="5743752" y="5081621"/>
              <a:ext cx="3061506" cy="1329121"/>
              <a:chOff x="511579" y="2060848"/>
              <a:chExt cx="4852386" cy="2106613"/>
            </a:xfrm>
          </p:grpSpPr>
          <p:sp>
            <p:nvSpPr>
              <p:cNvPr id="20" name="Triângulo retângulo 19"/>
              <p:cNvSpPr/>
              <p:nvPr/>
            </p:nvSpPr>
            <p:spPr>
              <a:xfrm>
                <a:off x="1690523" y="2060848"/>
                <a:ext cx="3673961" cy="2087431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1" name="Triângulo retângulo 20"/>
              <p:cNvSpPr/>
              <p:nvPr/>
            </p:nvSpPr>
            <p:spPr>
              <a:xfrm flipH="1">
                <a:off x="537775" y="2060848"/>
                <a:ext cx="1152747" cy="2087431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 rot="1634656">
                <a:off x="1626482" y="2111433"/>
                <a:ext cx="212347" cy="21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545588" y="4003271"/>
                <a:ext cx="289872" cy="1450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45635" y="3949314"/>
                <a:ext cx="111231" cy="209080"/>
              </a:xfrm>
              <a:custGeom>
                <a:avLst/>
                <a:gdLst>
                  <a:gd name="connsiteX0" fmla="*/ 0 w 109959"/>
                  <a:gd name="connsiteY0" fmla="*/ 0 h 208344"/>
                  <a:gd name="connsiteX1" fmla="*/ 92597 w 109959"/>
                  <a:gd name="connsiteY1" fmla="*/ 92598 h 208344"/>
                  <a:gd name="connsiteX2" fmla="*/ 104172 w 109959"/>
                  <a:gd name="connsiteY2" fmla="*/ 208344 h 2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959" h="208344">
                    <a:moveTo>
                      <a:pt x="0" y="0"/>
                    </a:moveTo>
                    <a:cubicBezTo>
                      <a:pt x="37617" y="28937"/>
                      <a:pt x="75235" y="57874"/>
                      <a:pt x="92597" y="92598"/>
                    </a:cubicBezTo>
                    <a:cubicBezTo>
                      <a:pt x="109959" y="127322"/>
                      <a:pt x="104172" y="208344"/>
                      <a:pt x="104172" y="208344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4889229" y="3915592"/>
                <a:ext cx="87636" cy="252921"/>
              </a:xfrm>
              <a:custGeom>
                <a:avLst/>
                <a:gdLst>
                  <a:gd name="connsiteX0" fmla="*/ 86809 w 86809"/>
                  <a:gd name="connsiteY0" fmla="*/ 0 h 254643"/>
                  <a:gd name="connsiteX1" fmla="*/ 17361 w 86809"/>
                  <a:gd name="connsiteY1" fmla="*/ 127322 h 254643"/>
                  <a:gd name="connsiteX2" fmla="*/ 5787 w 86809"/>
                  <a:gd name="connsiteY2" fmla="*/ 254643 h 25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809" h="254643">
                    <a:moveTo>
                      <a:pt x="86809" y="0"/>
                    </a:moveTo>
                    <a:cubicBezTo>
                      <a:pt x="58837" y="42440"/>
                      <a:pt x="30865" y="84881"/>
                      <a:pt x="17361" y="127322"/>
                    </a:cubicBezTo>
                    <a:cubicBezTo>
                      <a:pt x="3857" y="169763"/>
                      <a:pt x="0" y="229565"/>
                      <a:pt x="5787" y="254643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013" name="CaixaDeTexto 30"/>
              <p:cNvSpPr txBox="1">
                <a:spLocks noChangeArrowheads="1"/>
              </p:cNvSpPr>
              <p:nvPr/>
            </p:nvSpPr>
            <p:spPr bwMode="auto">
              <a:xfrm>
                <a:off x="511579" y="2770461"/>
                <a:ext cx="427347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4</a:t>
                </a:r>
              </a:p>
            </p:txBody>
          </p:sp>
        </p:grpSp>
        <p:cxnSp>
          <p:nvCxnSpPr>
            <p:cNvPr id="35" name="Conector de seta reta 34"/>
            <p:cNvCxnSpPr/>
            <p:nvPr/>
          </p:nvCxnSpPr>
          <p:spPr>
            <a:xfrm>
              <a:off x="5724128" y="6913532"/>
              <a:ext cx="30963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5734760" y="6683745"/>
              <a:ext cx="71028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05" name="CaixaDeTexto 30"/>
            <p:cNvSpPr txBox="1">
              <a:spLocks noChangeArrowheads="1"/>
            </p:cNvSpPr>
            <p:nvPr/>
          </p:nvSpPr>
          <p:spPr bwMode="auto">
            <a:xfrm>
              <a:off x="5916961" y="6335032"/>
              <a:ext cx="2616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x</a:t>
              </a:r>
            </a:p>
          </p:txBody>
        </p:sp>
        <p:sp>
          <p:nvSpPr>
            <p:cNvPr id="41006" name="CaixaDeTexto 30"/>
            <p:cNvSpPr txBox="1">
              <a:spLocks noChangeArrowheads="1"/>
            </p:cNvSpPr>
            <p:nvPr/>
          </p:nvSpPr>
          <p:spPr bwMode="auto">
            <a:xfrm>
              <a:off x="7038678" y="6621759"/>
              <a:ext cx="26962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8</a:t>
              </a:r>
            </a:p>
          </p:txBody>
        </p:sp>
      </p:grpSp>
      <p:grpSp>
        <p:nvGrpSpPr>
          <p:cNvPr id="40973" name="Grupo 40"/>
          <p:cNvGrpSpPr>
            <a:grpSpLocks/>
          </p:cNvGrpSpPr>
          <p:nvPr/>
        </p:nvGrpSpPr>
        <p:grpSpPr bwMode="auto">
          <a:xfrm rot="-7138562">
            <a:off x="3469482" y="3675856"/>
            <a:ext cx="2273300" cy="1782763"/>
            <a:chOff x="5761400" y="5081621"/>
            <a:chExt cx="3043857" cy="2386068"/>
          </a:xfrm>
        </p:grpSpPr>
        <p:grpSp>
          <p:nvGrpSpPr>
            <p:cNvPr id="40990" name="Grupo 21"/>
            <p:cNvGrpSpPr>
              <a:grpSpLocks/>
            </p:cNvGrpSpPr>
            <p:nvPr/>
          </p:nvGrpSpPr>
          <p:grpSpPr bwMode="auto">
            <a:xfrm>
              <a:off x="5761400" y="5081621"/>
              <a:ext cx="3043857" cy="2173565"/>
              <a:chOff x="539552" y="2060848"/>
              <a:chExt cx="4824413" cy="3445028"/>
            </a:xfrm>
          </p:grpSpPr>
          <p:sp>
            <p:nvSpPr>
              <p:cNvPr id="47" name="Triângulo retângulo 46"/>
              <p:cNvSpPr/>
              <p:nvPr/>
            </p:nvSpPr>
            <p:spPr>
              <a:xfrm>
                <a:off x="1698094" y="2058036"/>
                <a:ext cx="3672214" cy="2087925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8" name="Triângulo retângulo 47"/>
              <p:cNvSpPr/>
              <p:nvPr/>
            </p:nvSpPr>
            <p:spPr>
              <a:xfrm flipH="1">
                <a:off x="546769" y="2059050"/>
                <a:ext cx="1152199" cy="2087925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 rot="1634656">
                <a:off x="1629196" y="2110818"/>
                <a:ext cx="215616" cy="2121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1548546" y="4002765"/>
                <a:ext cx="289734" cy="144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1" name="Forma livre 50"/>
              <p:cNvSpPr/>
              <p:nvPr/>
            </p:nvSpPr>
            <p:spPr>
              <a:xfrm>
                <a:off x="658569" y="3950086"/>
                <a:ext cx="111176" cy="205424"/>
              </a:xfrm>
              <a:custGeom>
                <a:avLst/>
                <a:gdLst>
                  <a:gd name="connsiteX0" fmla="*/ 0 w 109959"/>
                  <a:gd name="connsiteY0" fmla="*/ 0 h 208344"/>
                  <a:gd name="connsiteX1" fmla="*/ 92597 w 109959"/>
                  <a:gd name="connsiteY1" fmla="*/ 92598 h 208344"/>
                  <a:gd name="connsiteX2" fmla="*/ 104172 w 109959"/>
                  <a:gd name="connsiteY2" fmla="*/ 208344 h 2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959" h="208344">
                    <a:moveTo>
                      <a:pt x="0" y="0"/>
                    </a:moveTo>
                    <a:cubicBezTo>
                      <a:pt x="37617" y="28937"/>
                      <a:pt x="75235" y="57874"/>
                      <a:pt x="92597" y="92598"/>
                    </a:cubicBezTo>
                    <a:cubicBezTo>
                      <a:pt x="109959" y="127322"/>
                      <a:pt x="104172" y="208344"/>
                      <a:pt x="104172" y="208344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2" name="Forma livre 51"/>
              <p:cNvSpPr/>
              <p:nvPr/>
            </p:nvSpPr>
            <p:spPr>
              <a:xfrm>
                <a:off x="4895496" y="3913475"/>
                <a:ext cx="87594" cy="255939"/>
              </a:xfrm>
              <a:custGeom>
                <a:avLst/>
                <a:gdLst>
                  <a:gd name="connsiteX0" fmla="*/ 86809 w 86809"/>
                  <a:gd name="connsiteY0" fmla="*/ 0 h 254643"/>
                  <a:gd name="connsiteX1" fmla="*/ 17361 w 86809"/>
                  <a:gd name="connsiteY1" fmla="*/ 127322 h 254643"/>
                  <a:gd name="connsiteX2" fmla="*/ 5787 w 86809"/>
                  <a:gd name="connsiteY2" fmla="*/ 254643 h 25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809" h="254643">
                    <a:moveTo>
                      <a:pt x="86809" y="0"/>
                    </a:moveTo>
                    <a:cubicBezTo>
                      <a:pt x="58837" y="42440"/>
                      <a:pt x="30865" y="84881"/>
                      <a:pt x="17361" y="127322"/>
                    </a:cubicBezTo>
                    <a:cubicBezTo>
                      <a:pt x="3857" y="169763"/>
                      <a:pt x="0" y="229565"/>
                      <a:pt x="5787" y="254643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001" name="CaixaDeTexto 30"/>
              <p:cNvSpPr txBox="1">
                <a:spLocks noChangeArrowheads="1"/>
              </p:cNvSpPr>
              <p:nvPr/>
            </p:nvSpPr>
            <p:spPr bwMode="auto">
              <a:xfrm rot="7138562">
                <a:off x="517499" y="4725620"/>
                <a:ext cx="972658" cy="5878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1200"/>
                  <a:t>2</a:t>
                </a:r>
              </a:p>
            </p:txBody>
          </p:sp>
        </p:grpSp>
        <p:cxnSp>
          <p:nvCxnSpPr>
            <p:cNvPr id="43" name="Conector de seta reta 42"/>
            <p:cNvCxnSpPr/>
            <p:nvPr/>
          </p:nvCxnSpPr>
          <p:spPr>
            <a:xfrm rot="7138562" flipH="1" flipV="1">
              <a:off x="7114216" y="5897726"/>
              <a:ext cx="1113356" cy="20256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>
              <a:off x="5778898" y="6923826"/>
              <a:ext cx="7078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93" name="CaixaDeTexto 30"/>
            <p:cNvSpPr txBox="1">
              <a:spLocks noChangeArrowheads="1"/>
            </p:cNvSpPr>
            <p:nvPr/>
          </p:nvSpPr>
          <p:spPr bwMode="auto">
            <a:xfrm rot="7138562">
              <a:off x="6359303" y="5725910"/>
              <a:ext cx="480464" cy="370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200"/>
                <a:t>x</a:t>
              </a:r>
            </a:p>
          </p:txBody>
        </p:sp>
        <p:sp>
          <p:nvSpPr>
            <p:cNvPr id="40994" name="CaixaDeTexto 30"/>
            <p:cNvSpPr txBox="1">
              <a:spLocks noChangeArrowheads="1"/>
            </p:cNvSpPr>
            <p:nvPr/>
          </p:nvSpPr>
          <p:spPr bwMode="auto">
            <a:xfrm rot="7138562">
              <a:off x="6991789" y="6625884"/>
              <a:ext cx="481070" cy="370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200"/>
                <a:t>6</a:t>
              </a:r>
            </a:p>
          </p:txBody>
        </p:sp>
      </p:grpSp>
      <p:grpSp>
        <p:nvGrpSpPr>
          <p:cNvPr id="40974" name="Grupo 68"/>
          <p:cNvGrpSpPr>
            <a:grpSpLocks/>
          </p:cNvGrpSpPr>
          <p:nvPr/>
        </p:nvGrpSpPr>
        <p:grpSpPr bwMode="auto">
          <a:xfrm>
            <a:off x="6011863" y="3573463"/>
            <a:ext cx="2346325" cy="1328737"/>
            <a:chOff x="6340484" y="5116752"/>
            <a:chExt cx="2345773" cy="1328517"/>
          </a:xfrm>
        </p:grpSpPr>
        <p:grpSp>
          <p:nvGrpSpPr>
            <p:cNvPr id="40977" name="Grupo 54"/>
            <p:cNvGrpSpPr>
              <a:grpSpLocks/>
            </p:cNvGrpSpPr>
            <p:nvPr/>
          </p:nvGrpSpPr>
          <p:grpSpPr bwMode="auto">
            <a:xfrm rot="12534684" flipV="1">
              <a:off x="6340484" y="5116752"/>
              <a:ext cx="2345773" cy="1328517"/>
              <a:chOff x="5761401" y="5081621"/>
              <a:chExt cx="3140914" cy="1778841"/>
            </a:xfrm>
          </p:grpSpPr>
          <p:grpSp>
            <p:nvGrpSpPr>
              <p:cNvPr id="40979" name="Grupo 21"/>
              <p:cNvGrpSpPr>
                <a:grpSpLocks/>
              </p:cNvGrpSpPr>
              <p:nvPr/>
            </p:nvGrpSpPr>
            <p:grpSpPr bwMode="auto">
              <a:xfrm>
                <a:off x="5761401" y="5081621"/>
                <a:ext cx="3043857" cy="1329121"/>
                <a:chOff x="539552" y="2060848"/>
                <a:chExt cx="4824413" cy="2106613"/>
              </a:xfrm>
            </p:grpSpPr>
            <p:sp>
              <p:nvSpPr>
                <p:cNvPr id="61" name="Triângulo retângulo 60"/>
                <p:cNvSpPr/>
                <p:nvPr/>
              </p:nvSpPr>
              <p:spPr>
                <a:xfrm>
                  <a:off x="1698672" y="2064448"/>
                  <a:ext cx="3671372" cy="2081711"/>
                </a:xfrm>
                <a:prstGeom prst="rt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2" name="Triângulo retângulo 61"/>
                <p:cNvSpPr/>
                <p:nvPr/>
              </p:nvSpPr>
              <p:spPr>
                <a:xfrm flipH="1">
                  <a:off x="545786" y="2055871"/>
                  <a:ext cx="1151935" cy="2085078"/>
                </a:xfrm>
                <a:prstGeom prst="rt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 rot="1634656">
                  <a:off x="1632046" y="2110003"/>
                  <a:ext cx="215567" cy="21221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4" name="Retângulo 63"/>
                <p:cNvSpPr/>
                <p:nvPr/>
              </p:nvSpPr>
              <p:spPr>
                <a:xfrm>
                  <a:off x="1555142" y="3999525"/>
                  <a:ext cx="289668" cy="14484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5" name="Forma livre 64"/>
                <p:cNvSpPr/>
                <p:nvPr/>
              </p:nvSpPr>
              <p:spPr>
                <a:xfrm>
                  <a:off x="661270" y="3953623"/>
                  <a:ext cx="111153" cy="208845"/>
                </a:xfrm>
                <a:custGeom>
                  <a:avLst/>
                  <a:gdLst>
                    <a:gd name="connsiteX0" fmla="*/ 0 w 109959"/>
                    <a:gd name="connsiteY0" fmla="*/ 0 h 208344"/>
                    <a:gd name="connsiteX1" fmla="*/ 92597 w 109959"/>
                    <a:gd name="connsiteY1" fmla="*/ 92598 h 208344"/>
                    <a:gd name="connsiteX2" fmla="*/ 104172 w 109959"/>
                    <a:gd name="connsiteY2" fmla="*/ 208344 h 2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959" h="208344">
                      <a:moveTo>
                        <a:pt x="0" y="0"/>
                      </a:moveTo>
                      <a:cubicBezTo>
                        <a:pt x="37617" y="28937"/>
                        <a:pt x="75235" y="57874"/>
                        <a:pt x="92597" y="92598"/>
                      </a:cubicBezTo>
                      <a:cubicBezTo>
                        <a:pt x="109959" y="127322"/>
                        <a:pt x="104172" y="208344"/>
                        <a:pt x="104172" y="208344"/>
                      </a:cubicBezTo>
                    </a:path>
                  </a:pathLst>
                </a:cu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6" name="Forma livre 65"/>
                <p:cNvSpPr/>
                <p:nvPr/>
              </p:nvSpPr>
              <p:spPr>
                <a:xfrm>
                  <a:off x="4895893" y="3911030"/>
                  <a:ext cx="87574" cy="252634"/>
                </a:xfrm>
                <a:custGeom>
                  <a:avLst/>
                  <a:gdLst>
                    <a:gd name="connsiteX0" fmla="*/ 86809 w 86809"/>
                    <a:gd name="connsiteY0" fmla="*/ 0 h 254643"/>
                    <a:gd name="connsiteX1" fmla="*/ 17361 w 86809"/>
                    <a:gd name="connsiteY1" fmla="*/ 127322 h 254643"/>
                    <a:gd name="connsiteX2" fmla="*/ 5787 w 86809"/>
                    <a:gd name="connsiteY2" fmla="*/ 254643 h 254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6809" h="254643">
                      <a:moveTo>
                        <a:pt x="86809" y="0"/>
                      </a:moveTo>
                      <a:cubicBezTo>
                        <a:pt x="58837" y="42440"/>
                        <a:pt x="30865" y="84881"/>
                        <a:pt x="17361" y="127322"/>
                      </a:cubicBezTo>
                      <a:cubicBezTo>
                        <a:pt x="3857" y="169763"/>
                        <a:pt x="0" y="229565"/>
                        <a:pt x="5787" y="254643"/>
                      </a:cubicBezTo>
                    </a:path>
                  </a:pathLst>
                </a:cu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40989" name="CaixaDeTexto 30"/>
                <p:cNvSpPr txBox="1">
                  <a:spLocks noChangeArrowheads="1"/>
                </p:cNvSpPr>
                <p:nvPr/>
              </p:nvSpPr>
              <p:spPr bwMode="auto">
                <a:xfrm>
                  <a:off x="672354" y="2672117"/>
                  <a:ext cx="572206" cy="587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pt-BR" sz="1200"/>
                    <a:t>5</a:t>
                  </a:r>
                </a:p>
              </p:txBody>
            </p:sp>
          </p:grpSp>
          <p:cxnSp>
            <p:nvCxnSpPr>
              <p:cNvPr id="57" name="Conector de seta reta 56"/>
              <p:cNvCxnSpPr/>
              <p:nvPr/>
            </p:nvCxnSpPr>
            <p:spPr>
              <a:xfrm>
                <a:off x="5810478" y="6768803"/>
                <a:ext cx="3096286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81" name="CaixaDeTexto 30"/>
              <p:cNvSpPr txBox="1">
                <a:spLocks noChangeArrowheads="1"/>
              </p:cNvSpPr>
              <p:nvPr/>
            </p:nvSpPr>
            <p:spPr bwMode="auto">
              <a:xfrm rot="1734684">
                <a:off x="7556040" y="5274456"/>
                <a:ext cx="474777" cy="370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12</a:t>
                </a:r>
              </a:p>
            </p:txBody>
          </p:sp>
          <p:sp>
            <p:nvSpPr>
              <p:cNvPr id="40982" name="CaixaDeTexto 30"/>
              <p:cNvSpPr txBox="1">
                <a:spLocks noChangeArrowheads="1"/>
              </p:cNvSpPr>
              <p:nvPr/>
            </p:nvSpPr>
            <p:spPr bwMode="auto">
              <a:xfrm rot="1580675">
                <a:off x="7111684" y="6489569"/>
                <a:ext cx="474776" cy="370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13</a:t>
                </a:r>
              </a:p>
            </p:txBody>
          </p:sp>
        </p:grpSp>
        <p:sp>
          <p:nvSpPr>
            <p:cNvPr id="40978" name="CaixaDeTexto 30"/>
            <p:cNvSpPr txBox="1">
              <a:spLocks noChangeArrowheads="1"/>
            </p:cNvSpPr>
            <p:nvPr/>
          </p:nvSpPr>
          <p:spPr bwMode="auto">
            <a:xfrm>
              <a:off x="7813568" y="5733256"/>
              <a:ext cx="3588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200"/>
                <a:t>x</a:t>
              </a:r>
            </a:p>
          </p:txBody>
        </p:sp>
      </p:grpSp>
      <p:pic>
        <p:nvPicPr>
          <p:cNvPr id="40975" name="Picture 27" descr="C:\Users\SUPORTE\AppData\Local\Microsoft\Windows\Temporary Internet Files\Content.IE5\SASDI9SB\MC9002822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484313"/>
            <a:ext cx="12858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6" name="CaixaDeTexto 27"/>
          <p:cNvSpPr txBox="1">
            <a:spLocks noChangeArrowheads="1"/>
          </p:cNvSpPr>
          <p:nvPr/>
        </p:nvSpPr>
        <p:spPr bwMode="auto">
          <a:xfrm>
            <a:off x="3130550" y="2708275"/>
            <a:ext cx="2063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Clip-art do Power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/>
          <p:cNvSpPr/>
          <p:nvPr/>
        </p:nvSpPr>
        <p:spPr>
          <a:xfrm>
            <a:off x="6804025" y="2708275"/>
            <a:ext cx="21590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98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30094-AB75-4DA1-ACF9-04BD7D7CAA9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23850" y="1381125"/>
            <a:ext cx="48244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600" b="1"/>
              <a:t>2. 	(MOJI-SP) Uma escada mede 4m e tem uma de suas extremidades apoiada no topo de um muro, e a outra extremidade dista 2,4m da base do muro, conforme figura a seguir. Determine a altura do muro.</a:t>
            </a:r>
            <a:endParaRPr lang="pt-BR" sz="1600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323850" y="3254375"/>
            <a:ext cx="86407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600" b="1"/>
              <a:t>3. 	(Fuvest – SP) Qual a medida da hipotenusa de um triângulo retângulo isósceles cujo perímetro é igual a 2?</a:t>
            </a:r>
            <a:endParaRPr lang="pt-BR" sz="160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850" y="3973513"/>
            <a:ext cx="5543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 eaLnBrk="0" hangingPunct="0">
              <a:tabLst>
                <a:tab pos="273050" algn="l"/>
              </a:tabLst>
            </a:pPr>
            <a:r>
              <a:rPr lang="pt-BR" sz="1600" b="1"/>
              <a:t>4. 	Na figura ao lado, determine as medidas a, h, m e n .</a:t>
            </a:r>
            <a:endParaRPr lang="pt-BR" sz="1600"/>
          </a:p>
        </p:txBody>
      </p:sp>
      <p:grpSp>
        <p:nvGrpSpPr>
          <p:cNvPr id="41992" name="Grupo 8"/>
          <p:cNvGrpSpPr>
            <a:grpSpLocks/>
          </p:cNvGrpSpPr>
          <p:nvPr/>
        </p:nvGrpSpPr>
        <p:grpSpPr bwMode="auto">
          <a:xfrm>
            <a:off x="5435600" y="4005263"/>
            <a:ext cx="3398838" cy="1933575"/>
            <a:chOff x="5819696" y="1124744"/>
            <a:chExt cx="3398225" cy="1933183"/>
          </a:xfrm>
        </p:grpSpPr>
        <p:grpSp>
          <p:nvGrpSpPr>
            <p:cNvPr id="42004" name="Grupo 21"/>
            <p:cNvGrpSpPr>
              <a:grpSpLocks/>
            </p:cNvGrpSpPr>
            <p:nvPr/>
          </p:nvGrpSpPr>
          <p:grpSpPr bwMode="auto">
            <a:xfrm>
              <a:off x="5819696" y="1124744"/>
              <a:ext cx="3398225" cy="1634164"/>
              <a:chOff x="252215" y="1627461"/>
              <a:chExt cx="5386075" cy="2590096"/>
            </a:xfrm>
          </p:grpSpPr>
          <p:sp>
            <p:nvSpPr>
              <p:cNvPr id="12" name="Triângulo retângulo 11"/>
              <p:cNvSpPr/>
              <p:nvPr/>
            </p:nvSpPr>
            <p:spPr>
              <a:xfrm>
                <a:off x="1691185" y="2060149"/>
                <a:ext cx="3672895" cy="2090484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Triângulo retângulo 12"/>
              <p:cNvSpPr/>
              <p:nvPr/>
            </p:nvSpPr>
            <p:spPr>
              <a:xfrm flipH="1">
                <a:off x="539003" y="2060149"/>
                <a:ext cx="1152182" cy="2090484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 rot="1634656">
                <a:off x="1625777" y="2110461"/>
                <a:ext cx="213834" cy="2138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547792" y="4004726"/>
                <a:ext cx="289303" cy="1459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6" name="Forma livre 15"/>
              <p:cNvSpPr/>
              <p:nvPr/>
            </p:nvSpPr>
            <p:spPr>
              <a:xfrm>
                <a:off x="647178" y="3949383"/>
                <a:ext cx="110690" cy="208798"/>
              </a:xfrm>
              <a:custGeom>
                <a:avLst/>
                <a:gdLst>
                  <a:gd name="connsiteX0" fmla="*/ 0 w 109959"/>
                  <a:gd name="connsiteY0" fmla="*/ 0 h 208344"/>
                  <a:gd name="connsiteX1" fmla="*/ 92597 w 109959"/>
                  <a:gd name="connsiteY1" fmla="*/ 92598 h 208344"/>
                  <a:gd name="connsiteX2" fmla="*/ 104172 w 109959"/>
                  <a:gd name="connsiteY2" fmla="*/ 208344 h 2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959" h="208344">
                    <a:moveTo>
                      <a:pt x="0" y="0"/>
                    </a:moveTo>
                    <a:cubicBezTo>
                      <a:pt x="37617" y="28937"/>
                      <a:pt x="75235" y="57874"/>
                      <a:pt x="92597" y="92598"/>
                    </a:cubicBezTo>
                    <a:cubicBezTo>
                      <a:pt x="109959" y="127322"/>
                      <a:pt x="104172" y="208344"/>
                      <a:pt x="104172" y="208344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4888617" y="3914164"/>
                <a:ext cx="85533" cy="254079"/>
              </a:xfrm>
              <a:custGeom>
                <a:avLst/>
                <a:gdLst>
                  <a:gd name="connsiteX0" fmla="*/ 86809 w 86809"/>
                  <a:gd name="connsiteY0" fmla="*/ 0 h 254643"/>
                  <a:gd name="connsiteX1" fmla="*/ 17361 w 86809"/>
                  <a:gd name="connsiteY1" fmla="*/ 127322 h 254643"/>
                  <a:gd name="connsiteX2" fmla="*/ 5787 w 86809"/>
                  <a:gd name="connsiteY2" fmla="*/ 254643 h 25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809" h="254643">
                    <a:moveTo>
                      <a:pt x="86809" y="0"/>
                    </a:moveTo>
                    <a:cubicBezTo>
                      <a:pt x="58837" y="42440"/>
                      <a:pt x="30865" y="84881"/>
                      <a:pt x="17361" y="127322"/>
                    </a:cubicBezTo>
                    <a:cubicBezTo>
                      <a:pt x="3857" y="169763"/>
                      <a:pt x="0" y="229565"/>
                      <a:pt x="5787" y="254643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2012" name="CaixaDeTexto 22"/>
              <p:cNvSpPr txBox="1">
                <a:spLocks noChangeArrowheads="1"/>
              </p:cNvSpPr>
              <p:nvPr/>
            </p:nvSpPr>
            <p:spPr bwMode="auto">
              <a:xfrm>
                <a:off x="1836540" y="3211786"/>
                <a:ext cx="427348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h</a:t>
                </a:r>
              </a:p>
            </p:txBody>
          </p:sp>
          <p:sp>
            <p:nvSpPr>
              <p:cNvPr id="42013" name="CaixaDeTexto 23"/>
              <p:cNvSpPr txBox="1">
                <a:spLocks noChangeArrowheads="1"/>
              </p:cNvSpPr>
              <p:nvPr/>
            </p:nvSpPr>
            <p:spPr bwMode="auto">
              <a:xfrm>
                <a:off x="1498402" y="1627461"/>
                <a:ext cx="455294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A</a:t>
                </a:r>
              </a:p>
            </p:txBody>
          </p:sp>
          <p:sp>
            <p:nvSpPr>
              <p:cNvPr id="42014" name="CaixaDeTexto 24"/>
              <p:cNvSpPr txBox="1">
                <a:spLocks noChangeArrowheads="1"/>
              </p:cNvSpPr>
              <p:nvPr/>
            </p:nvSpPr>
            <p:spPr bwMode="auto">
              <a:xfrm>
                <a:off x="252215" y="3778523"/>
                <a:ext cx="455294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B</a:t>
                </a:r>
              </a:p>
            </p:txBody>
          </p:sp>
          <p:sp>
            <p:nvSpPr>
              <p:cNvPr id="42015" name="CaixaDeTexto 25"/>
              <p:cNvSpPr txBox="1">
                <a:spLocks noChangeArrowheads="1"/>
              </p:cNvSpPr>
              <p:nvPr/>
            </p:nvSpPr>
            <p:spPr bwMode="auto">
              <a:xfrm>
                <a:off x="5170290" y="3707087"/>
                <a:ext cx="468000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C</a:t>
                </a:r>
              </a:p>
            </p:txBody>
          </p:sp>
          <p:sp>
            <p:nvSpPr>
              <p:cNvPr id="42016" name="CaixaDeTexto 26"/>
              <p:cNvSpPr txBox="1">
                <a:spLocks noChangeArrowheads="1"/>
              </p:cNvSpPr>
              <p:nvPr/>
            </p:nvSpPr>
            <p:spPr bwMode="auto">
              <a:xfrm>
                <a:off x="3154165" y="2411685"/>
                <a:ext cx="427348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4</a:t>
                </a:r>
              </a:p>
            </p:txBody>
          </p:sp>
          <p:sp>
            <p:nvSpPr>
              <p:cNvPr id="42017" name="CaixaDeTexto 27"/>
              <p:cNvSpPr txBox="1">
                <a:spLocks noChangeArrowheads="1"/>
              </p:cNvSpPr>
              <p:nvPr/>
            </p:nvSpPr>
            <p:spPr bwMode="auto">
              <a:xfrm>
                <a:off x="2506464" y="3778523"/>
                <a:ext cx="427348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n</a:t>
                </a:r>
              </a:p>
            </p:txBody>
          </p:sp>
          <p:sp>
            <p:nvSpPr>
              <p:cNvPr id="42018" name="CaixaDeTexto 28"/>
              <p:cNvSpPr txBox="1">
                <a:spLocks noChangeArrowheads="1"/>
              </p:cNvSpPr>
              <p:nvPr/>
            </p:nvSpPr>
            <p:spPr bwMode="auto">
              <a:xfrm>
                <a:off x="899915" y="3778523"/>
                <a:ext cx="495946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m</a:t>
                </a:r>
              </a:p>
            </p:txBody>
          </p:sp>
          <p:sp>
            <p:nvSpPr>
              <p:cNvPr id="42019" name="CaixaDeTexto 30"/>
              <p:cNvSpPr txBox="1">
                <a:spLocks noChangeArrowheads="1"/>
              </p:cNvSpPr>
              <p:nvPr/>
            </p:nvSpPr>
            <p:spPr bwMode="auto">
              <a:xfrm>
                <a:off x="755452" y="2770462"/>
                <a:ext cx="427348" cy="439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/>
                  <a:t>3</a:t>
                </a:r>
              </a:p>
            </p:txBody>
          </p:sp>
        </p:grpSp>
        <p:sp>
          <p:nvSpPr>
            <p:cNvPr id="42005" name="CaixaDeTexto 22"/>
            <p:cNvSpPr txBox="1">
              <a:spLocks noChangeArrowheads="1"/>
            </p:cNvSpPr>
            <p:nvPr/>
          </p:nvSpPr>
          <p:spPr bwMode="auto">
            <a:xfrm>
              <a:off x="6894965" y="2780928"/>
              <a:ext cx="2952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H</a:t>
              </a:r>
            </a:p>
          </p:txBody>
        </p:sp>
      </p:grpSp>
      <p:grpSp>
        <p:nvGrpSpPr>
          <p:cNvPr id="41993" name="Grupo 33"/>
          <p:cNvGrpSpPr>
            <a:grpSpLocks/>
          </p:cNvGrpSpPr>
          <p:nvPr/>
        </p:nvGrpSpPr>
        <p:grpSpPr bwMode="auto">
          <a:xfrm>
            <a:off x="5219700" y="1196975"/>
            <a:ext cx="2503488" cy="1900238"/>
            <a:chOff x="5148064" y="2103921"/>
            <a:chExt cx="2502956" cy="1900393"/>
          </a:xfrm>
        </p:grpSpPr>
        <p:sp>
          <p:nvSpPr>
            <p:cNvPr id="26" name="Retângulo 25"/>
            <p:cNvSpPr/>
            <p:nvPr/>
          </p:nvSpPr>
          <p:spPr>
            <a:xfrm>
              <a:off x="5148064" y="2276973"/>
              <a:ext cx="1583988" cy="1511423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Paralelogramo 27"/>
            <p:cNvSpPr/>
            <p:nvPr/>
          </p:nvSpPr>
          <p:spPr>
            <a:xfrm rot="3708360">
              <a:off x="6312762" y="2923176"/>
              <a:ext cx="1900393" cy="261882"/>
            </a:xfrm>
            <a:prstGeom prst="parallelogram">
              <a:avLst>
                <a:gd name="adj" fmla="val 5537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947906" y="2492891"/>
              <a:ext cx="73009" cy="714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7100274" y="2780251"/>
              <a:ext cx="73009" cy="730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7271688" y="3069200"/>
              <a:ext cx="71423" cy="714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427230" y="3356561"/>
              <a:ext cx="71423" cy="730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7579597" y="3645510"/>
              <a:ext cx="71423" cy="714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1994" name="CaixaDeTexto 34"/>
          <p:cNvSpPr txBox="1">
            <a:spLocks noChangeArrowheads="1"/>
          </p:cNvSpPr>
          <p:nvPr/>
        </p:nvSpPr>
        <p:spPr bwMode="auto">
          <a:xfrm>
            <a:off x="7524750" y="191611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4m</a:t>
            </a:r>
          </a:p>
        </p:txBody>
      </p:sp>
      <p:sp>
        <p:nvSpPr>
          <p:cNvPr id="41995" name="CaixaDeTexto 35"/>
          <p:cNvSpPr txBox="1">
            <a:spLocks noChangeArrowheads="1"/>
          </p:cNvSpPr>
          <p:nvPr/>
        </p:nvSpPr>
        <p:spPr bwMode="auto">
          <a:xfrm>
            <a:off x="6804025" y="2852738"/>
            <a:ext cx="698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2,4m</a:t>
            </a:r>
          </a:p>
        </p:txBody>
      </p:sp>
      <p:cxnSp>
        <p:nvCxnSpPr>
          <p:cNvPr id="38" name="Conector reto 37"/>
          <p:cNvCxnSpPr/>
          <p:nvPr/>
        </p:nvCxnSpPr>
        <p:spPr>
          <a:xfrm>
            <a:off x="6804025" y="2924175"/>
            <a:ext cx="792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1" descr="File:Pythagoras Bust Vatican Museum (cropped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060575"/>
            <a:ext cx="2884488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MATEMÁTICA- 1º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grpSp>
        <p:nvGrpSpPr>
          <p:cNvPr id="2" name="Grupo 10"/>
          <p:cNvGrpSpPr>
            <a:grpSpLocks/>
          </p:cNvGrpSpPr>
          <p:nvPr/>
        </p:nvGrpSpPr>
        <p:grpSpPr bwMode="auto">
          <a:xfrm>
            <a:off x="3708400" y="1052513"/>
            <a:ext cx="3384550" cy="1512887"/>
            <a:chOff x="3707904" y="1052736"/>
            <a:chExt cx="3384376" cy="1512168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3707904" y="1052736"/>
              <a:ext cx="3384376" cy="1512168"/>
            </a:xfrm>
            <a:prstGeom prst="wedgeEllipseCallout">
              <a:avLst>
                <a:gd name="adj1" fmla="val -56965"/>
                <a:gd name="adj2" fmla="val 7130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194" name="CaixaDeTexto 5"/>
            <p:cNvSpPr txBox="1">
              <a:spLocks noChangeArrowheads="1"/>
            </p:cNvSpPr>
            <p:nvPr/>
          </p:nvSpPr>
          <p:spPr bwMode="auto">
            <a:xfrm>
              <a:off x="4065002" y="1196752"/>
              <a:ext cx="273630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Chegou a hora de estudar todas as relações métricas das quais falamos...</a:t>
              </a:r>
            </a:p>
          </p:txBody>
        </p:sp>
      </p:grpSp>
      <p:grpSp>
        <p:nvGrpSpPr>
          <p:cNvPr id="3" name="Grupo 11"/>
          <p:cNvGrpSpPr>
            <a:grpSpLocks/>
          </p:cNvGrpSpPr>
          <p:nvPr/>
        </p:nvGrpSpPr>
        <p:grpSpPr bwMode="auto">
          <a:xfrm>
            <a:off x="4284663" y="2649538"/>
            <a:ext cx="4103687" cy="1727200"/>
            <a:chOff x="4283968" y="2739180"/>
            <a:chExt cx="4104456" cy="1728192"/>
          </a:xfrm>
        </p:grpSpPr>
        <p:sp>
          <p:nvSpPr>
            <p:cNvPr id="7" name="Texto explicativo em elipse 6"/>
            <p:cNvSpPr/>
            <p:nvPr/>
          </p:nvSpPr>
          <p:spPr>
            <a:xfrm>
              <a:off x="4283968" y="2739180"/>
              <a:ext cx="4104456" cy="1728192"/>
            </a:xfrm>
            <a:prstGeom prst="wedgeEllipseCallout">
              <a:avLst>
                <a:gd name="adj1" fmla="val -72490"/>
                <a:gd name="adj2" fmla="val -6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190" name="CaixaDeTexto 7"/>
            <p:cNvSpPr txBox="1">
              <a:spLocks noChangeArrowheads="1"/>
            </p:cNvSpPr>
            <p:nvPr/>
          </p:nvSpPr>
          <p:spPr bwMode="auto">
            <a:xfrm>
              <a:off x="4614028" y="2964311"/>
              <a:ext cx="3414356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 b="1"/>
                <a:t>Vocês vão ver que todas estão interligadas e que, com elas, conseguimos encontrar todas as medidas de qualquer segmento em um triângulo retângulo.</a:t>
              </a:r>
            </a:p>
          </p:txBody>
        </p:sp>
      </p:grpSp>
      <p:grpSp>
        <p:nvGrpSpPr>
          <p:cNvPr id="4" name="Grupo 12"/>
          <p:cNvGrpSpPr>
            <a:grpSpLocks/>
          </p:cNvGrpSpPr>
          <p:nvPr/>
        </p:nvGrpSpPr>
        <p:grpSpPr bwMode="auto">
          <a:xfrm>
            <a:off x="3995738" y="4437063"/>
            <a:ext cx="3384550" cy="1512887"/>
            <a:chOff x="3995936" y="4437112"/>
            <a:chExt cx="3384376" cy="1512168"/>
          </a:xfrm>
        </p:grpSpPr>
        <p:sp>
          <p:nvSpPr>
            <p:cNvPr id="9" name="Texto explicativo em elipse 8"/>
            <p:cNvSpPr/>
            <p:nvPr/>
          </p:nvSpPr>
          <p:spPr>
            <a:xfrm>
              <a:off x="3995936" y="4437112"/>
              <a:ext cx="3384376" cy="1512168"/>
            </a:xfrm>
            <a:prstGeom prst="wedgeEllipseCallout">
              <a:avLst>
                <a:gd name="adj1" fmla="val -72467"/>
                <a:gd name="adj2" fmla="val -77391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186" name="CaixaDeTexto 9"/>
            <p:cNvSpPr txBox="1">
              <a:spLocks noChangeArrowheads="1"/>
            </p:cNvSpPr>
            <p:nvPr/>
          </p:nvSpPr>
          <p:spPr bwMode="auto">
            <a:xfrm>
              <a:off x="4325996" y="4590235"/>
              <a:ext cx="273630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/>
                <a:t>Começa aqui, então, outra viagem. Agora vamos aos triângulos retângulos...</a:t>
              </a:r>
            </a:p>
          </p:txBody>
        </p:sp>
      </p:grpSp>
      <p:grpSp>
        <p:nvGrpSpPr>
          <p:cNvPr id="6" name="Grupo 17"/>
          <p:cNvGrpSpPr>
            <a:grpSpLocks/>
          </p:cNvGrpSpPr>
          <p:nvPr/>
        </p:nvGrpSpPr>
        <p:grpSpPr bwMode="auto">
          <a:xfrm>
            <a:off x="3203575" y="1203325"/>
            <a:ext cx="2663825" cy="1511300"/>
            <a:chOff x="4283968" y="483116"/>
            <a:chExt cx="2664296" cy="1512168"/>
          </a:xfrm>
        </p:grpSpPr>
        <p:sp>
          <p:nvSpPr>
            <p:cNvPr id="19" name="Texto explicativo em elipse 18"/>
            <p:cNvSpPr/>
            <p:nvPr/>
          </p:nvSpPr>
          <p:spPr>
            <a:xfrm>
              <a:off x="4283968" y="483116"/>
              <a:ext cx="2664296" cy="1512168"/>
            </a:xfrm>
            <a:prstGeom prst="wedgeEllipseCallout">
              <a:avLst>
                <a:gd name="adj1" fmla="val -62207"/>
                <a:gd name="adj2" fmla="val 10699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182" name="CaixaDeTexto 19"/>
            <p:cNvSpPr txBox="1">
              <a:spLocks noChangeArrowheads="1"/>
            </p:cNvSpPr>
            <p:nvPr/>
          </p:nvSpPr>
          <p:spPr bwMode="auto">
            <a:xfrm>
              <a:off x="4529972" y="821722"/>
              <a:ext cx="230425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200" b="1"/>
                <a:t>Boa viagem </a:t>
              </a:r>
            </a:p>
            <a:p>
              <a:pPr algn="ctr"/>
              <a:r>
                <a:rPr lang="pt-BR" sz="2200" b="1"/>
                <a:t>e bom estudo! </a:t>
              </a:r>
            </a:p>
          </p:txBody>
        </p:sp>
      </p:grp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5DCC1-3C61-4FC0-A9BF-78D6A879641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7177" name="CaixaDeTexto 17"/>
          <p:cNvSpPr txBox="1">
            <a:spLocks noChangeArrowheads="1"/>
          </p:cNvSpPr>
          <p:nvPr/>
        </p:nvSpPr>
        <p:spPr bwMode="auto">
          <a:xfrm>
            <a:off x="3308350" y="6638925"/>
            <a:ext cx="2632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i="1">
                <a:solidFill>
                  <a:schemeClr val="bg1"/>
                </a:solidFill>
              </a:rPr>
              <a:t>Vatican Museum</a:t>
            </a:r>
            <a:r>
              <a:rPr lang="pt-BR" sz="1000">
                <a:solidFill>
                  <a:schemeClr val="bg1"/>
                </a:solidFill>
              </a:rPr>
              <a:t> / </a:t>
            </a:r>
            <a:r>
              <a:rPr lang="pt-BR" sz="1000" i="1">
                <a:solidFill>
                  <a:schemeClr val="bg1"/>
                </a:solidFill>
              </a:rPr>
              <a:t>Public Domain.</a:t>
            </a:r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7178" name="CaixaDeTexto 27"/>
          <p:cNvSpPr txBox="1">
            <a:spLocks noChangeArrowheads="1"/>
          </p:cNvSpPr>
          <p:nvPr/>
        </p:nvSpPr>
        <p:spPr bwMode="auto">
          <a:xfrm>
            <a:off x="827088" y="5013325"/>
            <a:ext cx="2632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/>
              <a:t>Imagem: </a:t>
            </a:r>
            <a:r>
              <a:rPr lang="pt-BR" sz="1000" i="1"/>
              <a:t>Vatican Museum</a:t>
            </a:r>
            <a:r>
              <a:rPr lang="pt-BR" sz="1000"/>
              <a:t> / </a:t>
            </a:r>
            <a:r>
              <a:rPr lang="pt-BR" sz="1000" i="1"/>
              <a:t>Public Domain.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94B82-1031-4982-9C86-8B08639FE4DE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0825" y="1711325"/>
            <a:ext cx="64087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/>
            <a:r>
              <a:rPr lang="pt-BR" sz="1600" b="1"/>
              <a:t>1. Um marceneiro cortou uma tábua retangular de 75cm de comprimento por 20cm de largura, separando-a em dois trapézios congruentes. Sabendo que o comprimento do corte foi de 25cm, calcule a medida da base menor de um dos trapézios.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14313" y="3403600"/>
            <a:ext cx="6734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>
              <a:tabLst>
                <a:tab pos="273050" algn="l"/>
              </a:tabLst>
            </a:pPr>
            <a:r>
              <a:rPr lang="pt-BR" sz="1600" b="1"/>
              <a:t>2. 	O lampião representado na figura ao lado está suspenso por duas cordas perpendiculares entre si presas ao teto. Sabendo que essas cordas medem 1/6 e 2/5, determine a distância do lampião ao teto.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179388" y="4845050"/>
            <a:ext cx="6121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just">
              <a:tabLst>
                <a:tab pos="273050" algn="l"/>
              </a:tabLst>
            </a:pPr>
            <a:r>
              <a:rPr lang="pt-BR" sz="1600" b="1"/>
              <a:t>3. 	Em um terreno plano e horizontal, um topógrafo marcou um ponto M a 9m do centro H da base de uma torre vertical. A seguir, marcou um ponto N na semirreta oposta de HM, a 16m de H, observando que os pontos M, N e o pico da torre determinavam um triângulo retângulo. Qual a altura da torre?</a:t>
            </a:r>
          </a:p>
        </p:txBody>
      </p:sp>
      <p:grpSp>
        <p:nvGrpSpPr>
          <p:cNvPr id="43015" name="Grupo 23"/>
          <p:cNvGrpSpPr>
            <a:grpSpLocks/>
          </p:cNvGrpSpPr>
          <p:nvPr/>
        </p:nvGrpSpPr>
        <p:grpSpPr bwMode="auto">
          <a:xfrm>
            <a:off x="6659563" y="1268413"/>
            <a:ext cx="2289175" cy="974725"/>
            <a:chOff x="3868215" y="1075886"/>
            <a:chExt cx="2287961" cy="973929"/>
          </a:xfrm>
        </p:grpSpPr>
        <p:sp>
          <p:nvSpPr>
            <p:cNvPr id="11" name="Forma livre 10"/>
            <p:cNvSpPr/>
            <p:nvPr/>
          </p:nvSpPr>
          <p:spPr>
            <a:xfrm flipV="1">
              <a:off x="4428305" y="1125058"/>
              <a:ext cx="863142" cy="504413"/>
            </a:xfrm>
            <a:custGeom>
              <a:avLst/>
              <a:gdLst>
                <a:gd name="connsiteX0" fmla="*/ 0 w 864096"/>
                <a:gd name="connsiteY0" fmla="*/ 504056 h 504056"/>
                <a:gd name="connsiteX1" fmla="*/ 126014 w 864096"/>
                <a:gd name="connsiteY1" fmla="*/ 0 h 504056"/>
                <a:gd name="connsiteX2" fmla="*/ 864096 w 864096"/>
                <a:gd name="connsiteY2" fmla="*/ 0 h 504056"/>
                <a:gd name="connsiteX3" fmla="*/ 738082 w 864096"/>
                <a:gd name="connsiteY3" fmla="*/ 504056 h 504056"/>
                <a:gd name="connsiteX4" fmla="*/ 0 w 864096"/>
                <a:gd name="connsiteY4" fmla="*/ 504056 h 504056"/>
                <a:gd name="connsiteX0" fmla="*/ 0 w 864096"/>
                <a:gd name="connsiteY0" fmla="*/ 504056 h 504056"/>
                <a:gd name="connsiteX1" fmla="*/ 0 w 864096"/>
                <a:gd name="connsiteY1" fmla="*/ 0 h 504056"/>
                <a:gd name="connsiteX2" fmla="*/ 864096 w 864096"/>
                <a:gd name="connsiteY2" fmla="*/ 0 h 504056"/>
                <a:gd name="connsiteX3" fmla="*/ 738082 w 864096"/>
                <a:gd name="connsiteY3" fmla="*/ 504056 h 504056"/>
                <a:gd name="connsiteX4" fmla="*/ 0 w 864096"/>
                <a:gd name="connsiteY4" fmla="*/ 5040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504056">
                  <a:moveTo>
                    <a:pt x="0" y="504056"/>
                  </a:moveTo>
                  <a:lnTo>
                    <a:pt x="0" y="0"/>
                  </a:lnTo>
                  <a:lnTo>
                    <a:pt x="864096" y="0"/>
                  </a:lnTo>
                  <a:lnTo>
                    <a:pt x="738082" y="504056"/>
                  </a:lnTo>
                  <a:lnTo>
                    <a:pt x="0" y="50405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 flipH="1">
              <a:off x="5291447" y="1125058"/>
              <a:ext cx="864729" cy="504413"/>
            </a:xfrm>
            <a:custGeom>
              <a:avLst/>
              <a:gdLst>
                <a:gd name="connsiteX0" fmla="*/ 0 w 864096"/>
                <a:gd name="connsiteY0" fmla="*/ 504056 h 504056"/>
                <a:gd name="connsiteX1" fmla="*/ 126014 w 864096"/>
                <a:gd name="connsiteY1" fmla="*/ 0 h 504056"/>
                <a:gd name="connsiteX2" fmla="*/ 864096 w 864096"/>
                <a:gd name="connsiteY2" fmla="*/ 0 h 504056"/>
                <a:gd name="connsiteX3" fmla="*/ 738082 w 864096"/>
                <a:gd name="connsiteY3" fmla="*/ 504056 h 504056"/>
                <a:gd name="connsiteX4" fmla="*/ 0 w 864096"/>
                <a:gd name="connsiteY4" fmla="*/ 504056 h 504056"/>
                <a:gd name="connsiteX0" fmla="*/ 0 w 864096"/>
                <a:gd name="connsiteY0" fmla="*/ 504056 h 504056"/>
                <a:gd name="connsiteX1" fmla="*/ 0 w 864096"/>
                <a:gd name="connsiteY1" fmla="*/ 0 h 504056"/>
                <a:gd name="connsiteX2" fmla="*/ 864096 w 864096"/>
                <a:gd name="connsiteY2" fmla="*/ 0 h 504056"/>
                <a:gd name="connsiteX3" fmla="*/ 738082 w 864096"/>
                <a:gd name="connsiteY3" fmla="*/ 504056 h 504056"/>
                <a:gd name="connsiteX4" fmla="*/ 0 w 864096"/>
                <a:gd name="connsiteY4" fmla="*/ 5040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504056">
                  <a:moveTo>
                    <a:pt x="0" y="504056"/>
                  </a:moveTo>
                  <a:lnTo>
                    <a:pt x="0" y="0"/>
                  </a:lnTo>
                  <a:lnTo>
                    <a:pt x="864096" y="0"/>
                  </a:lnTo>
                  <a:lnTo>
                    <a:pt x="738082" y="504056"/>
                  </a:lnTo>
                  <a:lnTo>
                    <a:pt x="0" y="50405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4355319" y="1075886"/>
              <a:ext cx="0" cy="5757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5435833" y="1075886"/>
              <a:ext cx="144385" cy="55358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H="1">
              <a:off x="4428305" y="1772229"/>
              <a:ext cx="169296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083" name="CaixaDeTexto 19"/>
            <p:cNvSpPr txBox="1">
              <a:spLocks noChangeArrowheads="1"/>
            </p:cNvSpPr>
            <p:nvPr/>
          </p:nvSpPr>
          <p:spPr bwMode="auto">
            <a:xfrm>
              <a:off x="3868215" y="1268760"/>
              <a:ext cx="5597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20cm</a:t>
              </a:r>
            </a:p>
          </p:txBody>
        </p:sp>
        <p:sp>
          <p:nvSpPr>
            <p:cNvPr id="43084" name="CaixaDeTexto 20"/>
            <p:cNvSpPr txBox="1">
              <a:spLocks noChangeArrowheads="1"/>
            </p:cNvSpPr>
            <p:nvPr/>
          </p:nvSpPr>
          <p:spPr bwMode="auto">
            <a:xfrm>
              <a:off x="5596407" y="1268760"/>
              <a:ext cx="5597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25cm</a:t>
              </a:r>
            </a:p>
          </p:txBody>
        </p:sp>
        <p:sp>
          <p:nvSpPr>
            <p:cNvPr id="43085" name="CaixaDeTexto 21"/>
            <p:cNvSpPr txBox="1">
              <a:spLocks noChangeArrowheads="1"/>
            </p:cNvSpPr>
            <p:nvPr/>
          </p:nvSpPr>
          <p:spPr bwMode="auto">
            <a:xfrm>
              <a:off x="4932040" y="1772816"/>
              <a:ext cx="5597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75cm</a:t>
              </a:r>
            </a:p>
          </p:txBody>
        </p:sp>
      </p:grpSp>
      <p:grpSp>
        <p:nvGrpSpPr>
          <p:cNvPr id="43016" name="Grupo 82"/>
          <p:cNvGrpSpPr>
            <a:grpSpLocks/>
          </p:cNvGrpSpPr>
          <p:nvPr/>
        </p:nvGrpSpPr>
        <p:grpSpPr bwMode="auto">
          <a:xfrm>
            <a:off x="6780213" y="2852738"/>
            <a:ext cx="2255837" cy="1763712"/>
            <a:chOff x="683568" y="1268760"/>
            <a:chExt cx="2808312" cy="2195739"/>
          </a:xfrm>
        </p:grpSpPr>
        <p:cxnSp>
          <p:nvCxnSpPr>
            <p:cNvPr id="26" name="Conector reto 25"/>
            <p:cNvCxnSpPr/>
            <p:nvPr/>
          </p:nvCxnSpPr>
          <p:spPr>
            <a:xfrm>
              <a:off x="683568" y="1484183"/>
              <a:ext cx="28083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83568" y="1413034"/>
              <a:ext cx="28083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827837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V="1">
              <a:off x="898983" y="1268760"/>
              <a:ext cx="73123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V="1">
              <a:off x="972107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flipV="1">
              <a:off x="1043253" y="1268760"/>
              <a:ext cx="73122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1116376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1187522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V="1">
              <a:off x="1258669" y="1268760"/>
              <a:ext cx="73123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 flipV="1">
              <a:off x="1331792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V="1">
              <a:off x="1402939" y="1268760"/>
              <a:ext cx="73122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V="1">
              <a:off x="1476061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V="1">
              <a:off x="1547208" y="1268760"/>
              <a:ext cx="73123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V="1">
              <a:off x="1620331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V="1">
              <a:off x="1691478" y="1268760"/>
              <a:ext cx="73122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V="1">
              <a:off x="1764600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1835746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1906893" y="1268760"/>
              <a:ext cx="73123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1980016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51163" y="1268760"/>
              <a:ext cx="73122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flipV="1">
              <a:off x="2124285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2195432" y="1268760"/>
              <a:ext cx="73123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flipV="1">
              <a:off x="2268555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flipV="1">
              <a:off x="2339702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flipV="1">
              <a:off x="2410848" y="1268760"/>
              <a:ext cx="73122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flipV="1">
              <a:off x="2483970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V="1">
              <a:off x="2555117" y="1268760"/>
              <a:ext cx="73123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V="1">
              <a:off x="2628240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flipV="1">
              <a:off x="2699387" y="1268760"/>
              <a:ext cx="73122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772509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 flipV="1">
              <a:off x="2843656" y="1268760"/>
              <a:ext cx="73123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flipV="1">
              <a:off x="2916779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2987926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3059072" y="1268760"/>
              <a:ext cx="73122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3132195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flipV="1">
              <a:off x="3203341" y="1268760"/>
              <a:ext cx="73123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flipV="1">
              <a:off x="3276465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flipV="1">
              <a:off x="3347611" y="1268760"/>
              <a:ext cx="73122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flipV="1">
              <a:off x="3420733" y="1268760"/>
              <a:ext cx="71147" cy="14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827837" y="1484183"/>
              <a:ext cx="1007910" cy="1007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flipH="1">
              <a:off x="1835746" y="1484183"/>
              <a:ext cx="1511865" cy="1007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Lágrima 75"/>
            <p:cNvSpPr/>
            <p:nvPr/>
          </p:nvSpPr>
          <p:spPr>
            <a:xfrm rot="18860154">
              <a:off x="1583760" y="2955595"/>
              <a:ext cx="503972" cy="513836"/>
            </a:xfrm>
            <a:prstGeom prst="teardrop">
              <a:avLst>
                <a:gd name="adj" fmla="val 13069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7" name="Lágrima 76"/>
            <p:cNvSpPr/>
            <p:nvPr/>
          </p:nvSpPr>
          <p:spPr>
            <a:xfrm rot="18869396">
              <a:off x="1702469" y="3128605"/>
              <a:ext cx="288032" cy="288032"/>
            </a:xfrm>
            <a:prstGeom prst="teardrop">
              <a:avLst>
                <a:gd name="adj" fmla="val 18600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8" name="Trapezóide 77"/>
            <p:cNvSpPr/>
            <p:nvPr/>
          </p:nvSpPr>
          <p:spPr>
            <a:xfrm>
              <a:off x="1547208" y="2448648"/>
              <a:ext cx="577078" cy="432824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80" name="Conector reto 79"/>
            <p:cNvCxnSpPr/>
            <p:nvPr/>
          </p:nvCxnSpPr>
          <p:spPr>
            <a:xfrm flipH="1">
              <a:off x="1476061" y="2853803"/>
              <a:ext cx="144270" cy="503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2051163" y="2853803"/>
              <a:ext cx="144269" cy="503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017" name="Grupo 102"/>
          <p:cNvGrpSpPr>
            <a:grpSpLocks/>
          </p:cNvGrpSpPr>
          <p:nvPr/>
        </p:nvGrpSpPr>
        <p:grpSpPr bwMode="auto">
          <a:xfrm>
            <a:off x="6443663" y="4818063"/>
            <a:ext cx="2376487" cy="1490662"/>
            <a:chOff x="6444208" y="4869160"/>
            <a:chExt cx="2555776" cy="1603921"/>
          </a:xfrm>
        </p:grpSpPr>
        <p:grpSp>
          <p:nvGrpSpPr>
            <p:cNvPr id="43018" name="Grupo 95"/>
            <p:cNvGrpSpPr>
              <a:grpSpLocks/>
            </p:cNvGrpSpPr>
            <p:nvPr/>
          </p:nvGrpSpPr>
          <p:grpSpPr bwMode="auto">
            <a:xfrm>
              <a:off x="6588224" y="4869160"/>
              <a:ext cx="2411760" cy="1255679"/>
              <a:chOff x="971600" y="1268760"/>
              <a:chExt cx="4536504" cy="2376264"/>
            </a:xfrm>
          </p:grpSpPr>
          <p:cxnSp>
            <p:nvCxnSpPr>
              <p:cNvPr id="85" name="Conector reto 84"/>
              <p:cNvCxnSpPr/>
              <p:nvPr/>
            </p:nvCxnSpPr>
            <p:spPr>
              <a:xfrm>
                <a:off x="2627520" y="1268760"/>
                <a:ext cx="2880584" cy="2375859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 flipH="1">
                <a:off x="970461" y="1281690"/>
                <a:ext cx="1666692" cy="2362929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70461" y="3644619"/>
                <a:ext cx="453764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 flipV="1">
                <a:off x="2412358" y="1268760"/>
                <a:ext cx="215162" cy="2375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/>
              <p:cNvCxnSpPr/>
              <p:nvPr/>
            </p:nvCxnSpPr>
            <p:spPr>
              <a:xfrm>
                <a:off x="2627520" y="1268760"/>
                <a:ext cx="333981" cy="2375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/>
              <p:cNvCxnSpPr/>
              <p:nvPr/>
            </p:nvCxnSpPr>
            <p:spPr>
              <a:xfrm flipV="1">
                <a:off x="2614675" y="1339874"/>
                <a:ext cx="0" cy="2304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019" name="CaixaDeTexto 97"/>
            <p:cNvSpPr txBox="1">
              <a:spLocks noChangeArrowheads="1"/>
            </p:cNvSpPr>
            <p:nvPr/>
          </p:nvSpPr>
          <p:spPr bwMode="auto">
            <a:xfrm>
              <a:off x="6444208" y="6165304"/>
              <a:ext cx="3337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M</a:t>
              </a:r>
            </a:p>
          </p:txBody>
        </p:sp>
        <p:sp>
          <p:nvSpPr>
            <p:cNvPr id="43020" name="CaixaDeTexto 98"/>
            <p:cNvSpPr txBox="1">
              <a:spLocks noChangeArrowheads="1"/>
            </p:cNvSpPr>
            <p:nvPr/>
          </p:nvSpPr>
          <p:spPr bwMode="auto">
            <a:xfrm>
              <a:off x="6785553" y="6093296"/>
              <a:ext cx="4331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9m</a:t>
              </a:r>
            </a:p>
          </p:txBody>
        </p:sp>
        <p:sp>
          <p:nvSpPr>
            <p:cNvPr id="43021" name="CaixaDeTexto 99"/>
            <p:cNvSpPr txBox="1">
              <a:spLocks noChangeArrowheads="1"/>
            </p:cNvSpPr>
            <p:nvPr/>
          </p:nvSpPr>
          <p:spPr bwMode="auto">
            <a:xfrm>
              <a:off x="7307220" y="6093296"/>
              <a:ext cx="3145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H</a:t>
              </a:r>
            </a:p>
          </p:txBody>
        </p:sp>
        <p:sp>
          <p:nvSpPr>
            <p:cNvPr id="43022" name="CaixaDeTexto 100"/>
            <p:cNvSpPr txBox="1">
              <a:spLocks noChangeArrowheads="1"/>
            </p:cNvSpPr>
            <p:nvPr/>
          </p:nvSpPr>
          <p:spPr bwMode="auto">
            <a:xfrm>
              <a:off x="7955292" y="6093296"/>
              <a:ext cx="5325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16m</a:t>
              </a:r>
            </a:p>
          </p:txBody>
        </p:sp>
        <p:sp>
          <p:nvSpPr>
            <p:cNvPr id="43023" name="CaixaDeTexto 101"/>
            <p:cNvSpPr txBox="1">
              <a:spLocks noChangeArrowheads="1"/>
            </p:cNvSpPr>
            <p:nvPr/>
          </p:nvSpPr>
          <p:spPr bwMode="auto">
            <a:xfrm>
              <a:off x="8675372" y="6145559"/>
              <a:ext cx="3145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D9AF5-A0D9-4BF7-B899-81120B29FDC3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11150" y="1268413"/>
          <a:ext cx="8497888" cy="2347912"/>
        </p:xfrm>
        <a:graphic>
          <a:graphicData uri="http://schemas.openxmlformats.org/drawingml/2006/table">
            <a:tbl>
              <a:tblPr/>
              <a:tblGrid>
                <a:gridCol w="471344"/>
                <a:gridCol w="3528715"/>
                <a:gridCol w="3528715"/>
                <a:gridCol w="968168"/>
              </a:tblGrid>
              <a:tr h="13709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09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 3 e 20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Vatican Museum / Public Domain.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http://commons.wikimedia.org/wiki/File:Pythagoras_Bust_Vatican_Museum_(cropped).jpg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18/04/2012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Vatican Museum / Public Domain.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http://commons.wikimedia.org/wiki/File:Pythagoras_Bust_Vatican_Museum_(cropped).jpg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18/04/2012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32b e 38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Clip-art do Power Point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18/04/2012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Vatican Museum / Public Domain.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http://commons.wikimedia.org/wiki/File:Pythagoras_Bust_Vatican_Museum_(cropped).jpg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18/04/2012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1"/>
          <p:cNvSpPr txBox="1"/>
          <p:nvPr/>
        </p:nvSpPr>
        <p:spPr>
          <a:xfrm>
            <a:off x="1905000" y="276948900"/>
            <a:ext cx="184150" cy="2651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5" name="CaixaDeTexto 2"/>
          <p:cNvSpPr txBox="1"/>
          <p:nvPr/>
        </p:nvSpPr>
        <p:spPr>
          <a:xfrm>
            <a:off x="1905000" y="281139900"/>
            <a:ext cx="184150" cy="2651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9"/>
          <p:cNvSpPr txBox="1">
            <a:spLocks noChangeArrowheads="1"/>
          </p:cNvSpPr>
          <p:nvPr/>
        </p:nvSpPr>
        <p:spPr bwMode="auto">
          <a:xfrm>
            <a:off x="3276600" y="5829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cs typeface="Tahoma" pitchFamily="34" charset="0"/>
              </a:rPr>
              <a:t>ˆ</a:t>
            </a:r>
            <a:endParaRPr lang="pt-BR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19700" y="1397000"/>
            <a:ext cx="2484438" cy="863600"/>
            <a:chOff x="-308" y="1098"/>
            <a:chExt cx="1565" cy="544"/>
          </a:xfrm>
        </p:grpSpPr>
        <p:sp>
          <p:nvSpPr>
            <p:cNvPr id="8218" name="Line 16"/>
            <p:cNvSpPr>
              <a:spLocks noChangeShapeType="1"/>
            </p:cNvSpPr>
            <p:nvPr/>
          </p:nvSpPr>
          <p:spPr bwMode="auto">
            <a:xfrm flipH="1">
              <a:off x="-308" y="1325"/>
              <a:ext cx="749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Text Box 17"/>
            <p:cNvSpPr txBox="1">
              <a:spLocks noChangeArrowheads="1"/>
            </p:cNvSpPr>
            <p:nvPr/>
          </p:nvSpPr>
          <p:spPr bwMode="auto">
            <a:xfrm>
              <a:off x="9" y="1098"/>
              <a:ext cx="1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b="1"/>
                <a:t>Ângulo de 90º</a:t>
              </a:r>
            </a:p>
          </p:txBody>
        </p:sp>
      </p:grpSp>
      <p:sp>
        <p:nvSpPr>
          <p:cNvPr id="819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95288" y="3125788"/>
            <a:ext cx="30972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pt-BR" b="1" dirty="0"/>
              <a:t>Conforme vocês já sabem, a soma dos ângulos internos de qualquer triângulo é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180º</a:t>
            </a:r>
            <a:r>
              <a:rPr lang="pt-BR" b="1" dirty="0"/>
              <a:t>. Logo, se </a:t>
            </a:r>
            <a:r>
              <a:rPr lang="pt-BR" b="1" dirty="0">
                <a:solidFill>
                  <a:srgbClr val="0000CC"/>
                </a:solidFill>
              </a:rPr>
              <a:t>Â = 90º</a:t>
            </a:r>
            <a:r>
              <a:rPr lang="pt-BR" b="1" dirty="0"/>
              <a:t>, a soma dos outros dois ângulos (B e C) é igual a </a:t>
            </a:r>
            <a:r>
              <a:rPr lang="pt-BR" b="1" dirty="0">
                <a:solidFill>
                  <a:srgbClr val="FF9933"/>
                </a:solidFill>
              </a:rPr>
              <a:t>90º</a:t>
            </a:r>
            <a:r>
              <a:rPr lang="pt-BR" b="1" dirty="0"/>
              <a:t>.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323850" y="1757363"/>
            <a:ext cx="4032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Observe o triângulo ABC ao lado:</a:t>
            </a:r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38138" y="2333625"/>
            <a:ext cx="3744912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Note que ele é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retângulo em Â</a:t>
            </a:r>
            <a:r>
              <a:rPr lang="pt-BR" b="1" dirty="0"/>
              <a:t>, isto é, a </a:t>
            </a:r>
            <a:r>
              <a:rPr lang="pt-BR" b="1" dirty="0">
                <a:solidFill>
                  <a:srgbClr val="FF0000"/>
                </a:solidFill>
              </a:rPr>
              <a:t>medida de Â é 90º</a:t>
            </a:r>
            <a:r>
              <a:rPr lang="pt-BR" b="1" dirty="0"/>
              <a:t>. </a:t>
            </a:r>
            <a:endParaRPr lang="pt-BR" dirty="0">
              <a:latin typeface="Arial" charset="0"/>
              <a:cs typeface="Arial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7863" y="5186363"/>
            <a:ext cx="7632700" cy="4619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3">
                    <a:lumMod val="50000"/>
                  </a:schemeClr>
                </a:solidFill>
              </a:rPr>
              <a:t>Logo, os ângulos B e C são ditos </a:t>
            </a:r>
            <a:r>
              <a:rPr lang="pt-BR" sz="2400" b="1" dirty="0">
                <a:solidFill>
                  <a:srgbClr val="0000CC"/>
                </a:solidFill>
              </a:rPr>
              <a:t>complementares</a:t>
            </a:r>
            <a:r>
              <a:rPr lang="pt-BR" sz="2400" b="1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pt-BR" sz="2400" dirty="0">
              <a:solidFill>
                <a:schemeClr val="accent3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6046D-BA31-4467-9E48-CEE9E6C4B0E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17" name="Triângulo retângulo 16"/>
          <p:cNvSpPr/>
          <p:nvPr/>
        </p:nvSpPr>
        <p:spPr>
          <a:xfrm>
            <a:off x="5003800" y="2349500"/>
            <a:ext cx="3671888" cy="2087563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Triângulo retângulo 17"/>
          <p:cNvSpPr/>
          <p:nvPr/>
        </p:nvSpPr>
        <p:spPr>
          <a:xfrm flipH="1">
            <a:off x="3851275" y="2349500"/>
            <a:ext cx="1152525" cy="2087563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Retângulo 18"/>
          <p:cNvSpPr/>
          <p:nvPr/>
        </p:nvSpPr>
        <p:spPr>
          <a:xfrm rot="1634656">
            <a:off x="4937125" y="2398713"/>
            <a:ext cx="214313" cy="214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859338" y="4292600"/>
            <a:ext cx="288925" cy="14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3959225" y="4237038"/>
            <a:ext cx="109538" cy="207962"/>
          </a:xfrm>
          <a:custGeom>
            <a:avLst/>
            <a:gdLst>
              <a:gd name="connsiteX0" fmla="*/ 0 w 109959"/>
              <a:gd name="connsiteY0" fmla="*/ 0 h 208344"/>
              <a:gd name="connsiteX1" fmla="*/ 92597 w 109959"/>
              <a:gd name="connsiteY1" fmla="*/ 92598 h 208344"/>
              <a:gd name="connsiteX2" fmla="*/ 104172 w 1099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" h="208344">
                <a:moveTo>
                  <a:pt x="0" y="0"/>
                </a:moveTo>
                <a:cubicBezTo>
                  <a:pt x="37617" y="28937"/>
                  <a:pt x="75235" y="57874"/>
                  <a:pt x="92597" y="92598"/>
                </a:cubicBezTo>
                <a:cubicBezTo>
                  <a:pt x="109959" y="127322"/>
                  <a:pt x="104172" y="208344"/>
                  <a:pt x="104172" y="208344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8201025" y="4202113"/>
            <a:ext cx="85725" cy="254000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208" name="CaixaDeTexto 22"/>
          <p:cNvSpPr txBox="1">
            <a:spLocks noChangeArrowheads="1"/>
          </p:cNvSpPr>
          <p:nvPr/>
        </p:nvSpPr>
        <p:spPr bwMode="auto">
          <a:xfrm>
            <a:off x="5148263" y="35004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8209" name="CaixaDeTexto 23"/>
          <p:cNvSpPr txBox="1">
            <a:spLocks noChangeArrowheads="1"/>
          </p:cNvSpPr>
          <p:nvPr/>
        </p:nvSpPr>
        <p:spPr bwMode="auto">
          <a:xfrm>
            <a:off x="4810125" y="1916113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8210" name="CaixaDeTexto 24"/>
          <p:cNvSpPr txBox="1">
            <a:spLocks noChangeArrowheads="1"/>
          </p:cNvSpPr>
          <p:nvPr/>
        </p:nvSpPr>
        <p:spPr bwMode="auto">
          <a:xfrm>
            <a:off x="3563938" y="4067175"/>
            <a:ext cx="33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8211" name="CaixaDeTexto 25"/>
          <p:cNvSpPr txBox="1">
            <a:spLocks noChangeArrowheads="1"/>
          </p:cNvSpPr>
          <p:nvPr/>
        </p:nvSpPr>
        <p:spPr bwMode="auto">
          <a:xfrm>
            <a:off x="8482013" y="3995738"/>
            <a:ext cx="35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  <p:sp>
        <p:nvSpPr>
          <p:cNvPr id="8212" name="CaixaDeTexto 26"/>
          <p:cNvSpPr txBox="1">
            <a:spLocks noChangeArrowheads="1"/>
          </p:cNvSpPr>
          <p:nvPr/>
        </p:nvSpPr>
        <p:spPr bwMode="auto">
          <a:xfrm>
            <a:off x="6465888" y="2700338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8213" name="CaixaDeTexto 27"/>
          <p:cNvSpPr txBox="1">
            <a:spLocks noChangeArrowheads="1"/>
          </p:cNvSpPr>
          <p:nvPr/>
        </p:nvSpPr>
        <p:spPr bwMode="auto">
          <a:xfrm>
            <a:off x="5818188" y="40671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</a:t>
            </a:r>
          </a:p>
        </p:txBody>
      </p:sp>
      <p:sp>
        <p:nvSpPr>
          <p:cNvPr id="8214" name="CaixaDeTexto 28"/>
          <p:cNvSpPr txBox="1">
            <a:spLocks noChangeArrowheads="1"/>
          </p:cNvSpPr>
          <p:nvPr/>
        </p:nvSpPr>
        <p:spPr bwMode="auto">
          <a:xfrm>
            <a:off x="4211638" y="4067175"/>
            <a:ext cx="377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m</a:t>
            </a:r>
          </a:p>
        </p:txBody>
      </p:sp>
      <p:sp>
        <p:nvSpPr>
          <p:cNvPr id="8215" name="CaixaDeTexto 29"/>
          <p:cNvSpPr txBox="1">
            <a:spLocks noChangeArrowheads="1"/>
          </p:cNvSpPr>
          <p:nvPr/>
        </p:nvSpPr>
        <p:spPr bwMode="auto">
          <a:xfrm>
            <a:off x="5003800" y="4437063"/>
            <a:ext cx="350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8216" name="CaixaDeTexto 30"/>
          <p:cNvSpPr txBox="1">
            <a:spLocks noChangeArrowheads="1"/>
          </p:cNvSpPr>
          <p:nvPr/>
        </p:nvSpPr>
        <p:spPr bwMode="auto">
          <a:xfrm>
            <a:off x="4067175" y="30591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  <p:sp>
        <p:nvSpPr>
          <p:cNvPr id="8217" name="CaixaDeTexto 31"/>
          <p:cNvSpPr txBox="1">
            <a:spLocks noChangeArrowheads="1"/>
          </p:cNvSpPr>
          <p:nvPr/>
        </p:nvSpPr>
        <p:spPr bwMode="auto">
          <a:xfrm>
            <a:off x="6130925" y="44370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3708400" y="6092825"/>
            <a:ext cx="4032250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9220" name="Text Box 9"/>
          <p:cNvSpPr txBox="1">
            <a:spLocks noChangeArrowheads="1"/>
          </p:cNvSpPr>
          <p:nvPr/>
        </p:nvSpPr>
        <p:spPr bwMode="auto">
          <a:xfrm>
            <a:off x="4411663" y="6181725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pt-BR">
                <a:latin typeface="Baskerville Old Face" pitchFamily="18" charset="0"/>
                <a:cs typeface="Tahoma" pitchFamily="34" charset="0"/>
              </a:rPr>
              <a:t>ˆ</a:t>
            </a:r>
            <a:endParaRPr lang="pt-BR">
              <a:latin typeface="Baskerville Old Face" pitchFamily="18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555875" y="4149725"/>
            <a:ext cx="62642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t-BR" b="1">
                <a:cs typeface="Times New Roman" pitchFamily="18" charset="0"/>
              </a:rPr>
              <a:t>Observe que, entre os triângulos </a:t>
            </a:r>
            <a:r>
              <a:rPr lang="pt-BR" b="1" i="1">
                <a:cs typeface="Times New Roman" pitchFamily="18" charset="0"/>
              </a:rPr>
              <a:t>ABH e ABC</a:t>
            </a:r>
            <a:r>
              <a:rPr lang="pt-BR" b="1">
                <a:cs typeface="Times New Roman" pitchFamily="18" charset="0"/>
              </a:rPr>
              <a:t>, existem em comum o ângulo reto e o ângulo no vértice </a:t>
            </a:r>
            <a:r>
              <a:rPr lang="pt-BR" b="1" i="1">
                <a:cs typeface="Times New Roman" pitchFamily="18" charset="0"/>
              </a:rPr>
              <a:t>B</a:t>
            </a:r>
            <a:r>
              <a:rPr lang="pt-BR" b="1">
                <a:cs typeface="Times New Roman" pitchFamily="18" charset="0"/>
              </a:rPr>
              <a:t> (amarelo), além do lado </a:t>
            </a:r>
            <a:r>
              <a:rPr lang="pt-BR" b="1" i="1">
                <a:cs typeface="Times New Roman" pitchFamily="18" charset="0"/>
              </a:rPr>
              <a:t>AB = c</a:t>
            </a:r>
            <a:r>
              <a:rPr lang="pt-BR" b="1">
                <a:cs typeface="Times New Roman" pitchFamily="18" charset="0"/>
              </a:rPr>
              <a:t>. Entre </a:t>
            </a:r>
            <a:r>
              <a:rPr lang="pt-BR" b="1" i="1">
                <a:cs typeface="Times New Roman" pitchFamily="18" charset="0"/>
              </a:rPr>
              <a:t>ACH</a:t>
            </a:r>
            <a:r>
              <a:rPr lang="pt-BR" b="1">
                <a:cs typeface="Times New Roman" pitchFamily="18" charset="0"/>
              </a:rPr>
              <a:t> e </a:t>
            </a:r>
            <a:r>
              <a:rPr lang="pt-BR" b="1" i="1">
                <a:cs typeface="Times New Roman" pitchFamily="18" charset="0"/>
              </a:rPr>
              <a:t>ABC</a:t>
            </a:r>
            <a:r>
              <a:rPr lang="pt-BR" b="1">
                <a:cs typeface="Times New Roman" pitchFamily="18" charset="0"/>
              </a:rPr>
              <a:t>, existem em comum o ângulo reto e o ângulo no vértice </a:t>
            </a:r>
            <a:r>
              <a:rPr lang="pt-BR" b="1" i="1">
                <a:cs typeface="Times New Roman" pitchFamily="18" charset="0"/>
              </a:rPr>
              <a:t>C</a:t>
            </a:r>
            <a:r>
              <a:rPr lang="pt-BR" b="1">
                <a:cs typeface="Times New Roman" pitchFamily="18" charset="0"/>
              </a:rPr>
              <a:t> (vermelho), além do lado </a:t>
            </a:r>
            <a:r>
              <a:rPr lang="pt-BR" b="1" i="1">
                <a:cs typeface="Times New Roman" pitchFamily="18" charset="0"/>
              </a:rPr>
              <a:t>AC = b</a:t>
            </a:r>
            <a:r>
              <a:rPr lang="pt-BR" b="1">
                <a:cs typeface="Times New Roman" pitchFamily="18" charset="0"/>
              </a:rPr>
              <a:t>. Por semelhança do tipo </a:t>
            </a:r>
            <a:r>
              <a:rPr lang="pt-BR" b="1" i="1">
                <a:cs typeface="Times New Roman" pitchFamily="18" charset="0"/>
              </a:rPr>
              <a:t>A.L.A</a:t>
            </a:r>
            <a:r>
              <a:rPr lang="pt-BR" b="1">
                <a:cs typeface="Times New Roman" pitchFamily="18" charset="0"/>
              </a:rPr>
              <a:t>. nos dois casos, podemos concluir que</a:t>
            </a:r>
            <a:endParaRPr lang="pt-BR" b="1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850" y="1079500"/>
            <a:ext cx="316865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b="1"/>
              <a:t>Se dividirmos o triângulo </a:t>
            </a:r>
            <a:r>
              <a:rPr lang="pt-BR" b="1" i="1"/>
              <a:t>ABC</a:t>
            </a:r>
            <a:r>
              <a:rPr lang="pt-BR" b="1"/>
              <a:t> pela altura relativa a sua </a:t>
            </a:r>
            <a:r>
              <a:rPr lang="pt-BR" b="1">
                <a:solidFill>
                  <a:srgbClr val="0000CC"/>
                </a:solidFill>
              </a:rPr>
              <a:t>hipotenusa a</a:t>
            </a:r>
            <a:r>
              <a:rPr lang="pt-BR" b="1"/>
              <a:t>, surgem dois triângulos </a:t>
            </a:r>
            <a:r>
              <a:rPr lang="pt-BR" b="1" i="1">
                <a:solidFill>
                  <a:srgbClr val="CC9900"/>
                </a:solidFill>
              </a:rPr>
              <a:t>ABH</a:t>
            </a:r>
            <a:r>
              <a:rPr lang="pt-BR" b="1"/>
              <a:t> e </a:t>
            </a:r>
            <a:r>
              <a:rPr lang="pt-BR" b="1" i="1">
                <a:solidFill>
                  <a:srgbClr val="CC9900"/>
                </a:solidFill>
              </a:rPr>
              <a:t>ACH</a:t>
            </a:r>
            <a:r>
              <a:rPr lang="pt-BR" b="1"/>
              <a:t>, retângulos em Ĥ. Sendo assim, dividimos o ângulo </a:t>
            </a:r>
            <a:r>
              <a:rPr lang="pt-BR" b="1" i="1"/>
              <a:t>Â</a:t>
            </a:r>
            <a:r>
              <a:rPr lang="pt-BR" b="1"/>
              <a:t> nos </a:t>
            </a:r>
            <a:r>
              <a:rPr lang="pt-BR" b="1" i="1" u="sng">
                <a:solidFill>
                  <a:srgbClr val="FF3300"/>
                </a:solidFill>
              </a:rPr>
              <a:t>dois ângulos já conhecidos</a:t>
            </a:r>
            <a:r>
              <a:rPr lang="pt-BR" b="1"/>
              <a:t> do triângulo </a:t>
            </a:r>
            <a:r>
              <a:rPr lang="pt-BR" b="1" i="1"/>
              <a:t>ABC</a:t>
            </a:r>
            <a:r>
              <a:rPr lang="pt-BR" b="1"/>
              <a:t>, que são C e B.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700463" y="6129338"/>
            <a:ext cx="12239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 ABH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787900" y="6113463"/>
            <a:ext cx="5032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~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078413" y="6129338"/>
            <a:ext cx="12239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 ACH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148388" y="6129338"/>
            <a:ext cx="5048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~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491288" y="6113463"/>
            <a:ext cx="12239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Symbol"/>
              </a:rPr>
              <a:t> ABC</a:t>
            </a:r>
            <a:endParaRPr lang="pt-B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" name="Espaço Reservado para Número de Slide 23"/>
          <p:cNvSpPr>
            <a:spLocks noGrp="1"/>
          </p:cNvSpPr>
          <p:nvPr>
            <p:ph type="sldNum" sz="quarter" idx="12"/>
          </p:nvPr>
        </p:nvSpPr>
        <p:spPr>
          <a:xfrm>
            <a:off x="7956550" y="6356350"/>
            <a:ext cx="730250" cy="365125"/>
          </a:xfrm>
        </p:spPr>
        <p:txBody>
          <a:bodyPr/>
          <a:lstStyle/>
          <a:p>
            <a:pPr>
              <a:defRPr/>
            </a:pPr>
            <a:fld id="{7A459942-D076-4B44-9F2E-35B46E6567B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22" name="Triângulo retângulo 21"/>
          <p:cNvSpPr/>
          <p:nvPr/>
        </p:nvSpPr>
        <p:spPr>
          <a:xfrm>
            <a:off x="5448300" y="1673225"/>
            <a:ext cx="2819400" cy="1601788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Triângulo retângulo 24"/>
          <p:cNvSpPr/>
          <p:nvPr/>
        </p:nvSpPr>
        <p:spPr>
          <a:xfrm flipH="1">
            <a:off x="4060825" y="1673225"/>
            <a:ext cx="884238" cy="1601788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845050" y="3152775"/>
            <a:ext cx="98425" cy="125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4141788" y="3121025"/>
            <a:ext cx="84137" cy="160338"/>
          </a:xfrm>
          <a:custGeom>
            <a:avLst/>
            <a:gdLst>
              <a:gd name="connsiteX0" fmla="*/ 0 w 109959"/>
              <a:gd name="connsiteY0" fmla="*/ 0 h 208344"/>
              <a:gd name="connsiteX1" fmla="*/ 92597 w 109959"/>
              <a:gd name="connsiteY1" fmla="*/ 92598 h 208344"/>
              <a:gd name="connsiteX2" fmla="*/ 104172 w 1099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" h="208344">
                <a:moveTo>
                  <a:pt x="0" y="0"/>
                </a:moveTo>
                <a:cubicBezTo>
                  <a:pt x="37617" y="28937"/>
                  <a:pt x="75235" y="57874"/>
                  <a:pt x="92597" y="92598"/>
                </a:cubicBezTo>
                <a:cubicBezTo>
                  <a:pt x="109959" y="127322"/>
                  <a:pt x="104172" y="208344"/>
                  <a:pt x="104172" y="208344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7902575" y="3094038"/>
            <a:ext cx="66675" cy="196850"/>
          </a:xfrm>
          <a:custGeom>
            <a:avLst/>
            <a:gdLst>
              <a:gd name="connsiteX0" fmla="*/ 86809 w 86809"/>
              <a:gd name="connsiteY0" fmla="*/ 0 h 254643"/>
              <a:gd name="connsiteX1" fmla="*/ 17361 w 86809"/>
              <a:gd name="connsiteY1" fmla="*/ 127322 h 254643"/>
              <a:gd name="connsiteX2" fmla="*/ 5787 w 86809"/>
              <a:gd name="connsiteY2" fmla="*/ 254643 h 25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9" h="254643">
                <a:moveTo>
                  <a:pt x="86809" y="0"/>
                </a:moveTo>
                <a:cubicBezTo>
                  <a:pt x="58837" y="42440"/>
                  <a:pt x="30865" y="84881"/>
                  <a:pt x="17361" y="127322"/>
                </a:cubicBezTo>
                <a:cubicBezTo>
                  <a:pt x="3857" y="169763"/>
                  <a:pt x="0" y="229565"/>
                  <a:pt x="5787" y="254643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34" name="CaixaDeTexto 29"/>
          <p:cNvSpPr txBox="1">
            <a:spLocks noChangeArrowheads="1"/>
          </p:cNvSpPr>
          <p:nvPr/>
        </p:nvSpPr>
        <p:spPr bwMode="auto">
          <a:xfrm>
            <a:off x="5411788" y="2425700"/>
            <a:ext cx="2397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9235" name="CaixaDeTexto 30"/>
          <p:cNvSpPr txBox="1">
            <a:spLocks noChangeArrowheads="1"/>
          </p:cNvSpPr>
          <p:nvPr/>
        </p:nvSpPr>
        <p:spPr bwMode="auto">
          <a:xfrm>
            <a:off x="4795838" y="1341438"/>
            <a:ext cx="338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9236" name="CaixaDeTexto 31"/>
          <p:cNvSpPr txBox="1">
            <a:spLocks noChangeArrowheads="1"/>
          </p:cNvSpPr>
          <p:nvPr/>
        </p:nvSpPr>
        <p:spPr bwMode="auto">
          <a:xfrm>
            <a:off x="3779838" y="2992438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9237" name="CaixaDeTexto 32"/>
          <p:cNvSpPr txBox="1">
            <a:spLocks noChangeArrowheads="1"/>
          </p:cNvSpPr>
          <p:nvPr/>
        </p:nvSpPr>
        <p:spPr bwMode="auto">
          <a:xfrm>
            <a:off x="8118475" y="2936875"/>
            <a:ext cx="269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  <p:sp>
        <p:nvSpPr>
          <p:cNvPr id="9238" name="CaixaDeTexto 33"/>
          <p:cNvSpPr txBox="1">
            <a:spLocks noChangeArrowheads="1"/>
          </p:cNvSpPr>
          <p:nvPr/>
        </p:nvSpPr>
        <p:spPr bwMode="auto">
          <a:xfrm>
            <a:off x="6570663" y="1941513"/>
            <a:ext cx="2397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9239" name="CaixaDeTexto 34"/>
          <p:cNvSpPr txBox="1">
            <a:spLocks noChangeArrowheads="1"/>
          </p:cNvSpPr>
          <p:nvPr/>
        </p:nvSpPr>
        <p:spPr bwMode="auto">
          <a:xfrm>
            <a:off x="6073775" y="2992438"/>
            <a:ext cx="2397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</a:t>
            </a:r>
          </a:p>
        </p:txBody>
      </p:sp>
      <p:sp>
        <p:nvSpPr>
          <p:cNvPr id="9240" name="CaixaDeTexto 35"/>
          <p:cNvSpPr txBox="1">
            <a:spLocks noChangeArrowheads="1"/>
          </p:cNvSpPr>
          <p:nvPr/>
        </p:nvSpPr>
        <p:spPr bwMode="auto">
          <a:xfrm>
            <a:off x="4337050" y="2930525"/>
            <a:ext cx="2889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m</a:t>
            </a:r>
          </a:p>
        </p:txBody>
      </p:sp>
      <p:sp>
        <p:nvSpPr>
          <p:cNvPr id="9241" name="CaixaDeTexto 36"/>
          <p:cNvSpPr txBox="1">
            <a:spLocks noChangeArrowheads="1"/>
          </p:cNvSpPr>
          <p:nvPr/>
        </p:nvSpPr>
        <p:spPr bwMode="auto">
          <a:xfrm>
            <a:off x="4225925" y="2217738"/>
            <a:ext cx="230188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  <p:sp>
        <p:nvSpPr>
          <p:cNvPr id="9242" name="CaixaDeTexto 38"/>
          <p:cNvSpPr txBox="1">
            <a:spLocks noChangeArrowheads="1"/>
          </p:cNvSpPr>
          <p:nvPr/>
        </p:nvSpPr>
        <p:spPr bwMode="auto">
          <a:xfrm>
            <a:off x="4691063" y="2430463"/>
            <a:ext cx="314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9243" name="CaixaDeTexto 39"/>
          <p:cNvSpPr txBox="1">
            <a:spLocks noChangeArrowheads="1"/>
          </p:cNvSpPr>
          <p:nvPr/>
        </p:nvSpPr>
        <p:spPr bwMode="auto">
          <a:xfrm>
            <a:off x="5313363" y="1346200"/>
            <a:ext cx="33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9244" name="CaixaDeTexto 40"/>
          <p:cNvSpPr txBox="1">
            <a:spLocks noChangeArrowheads="1"/>
          </p:cNvSpPr>
          <p:nvPr/>
        </p:nvSpPr>
        <p:spPr bwMode="auto">
          <a:xfrm>
            <a:off x="4691063" y="3370263"/>
            <a:ext cx="352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9245" name="CaixaDeTexto 41"/>
          <p:cNvSpPr txBox="1">
            <a:spLocks noChangeArrowheads="1"/>
          </p:cNvSpPr>
          <p:nvPr/>
        </p:nvSpPr>
        <p:spPr bwMode="auto">
          <a:xfrm>
            <a:off x="5372100" y="33528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44" name="Forma livre 43"/>
          <p:cNvSpPr/>
          <p:nvPr/>
        </p:nvSpPr>
        <p:spPr>
          <a:xfrm>
            <a:off x="5462588" y="1809750"/>
            <a:ext cx="231775" cy="161925"/>
          </a:xfrm>
          <a:custGeom>
            <a:avLst/>
            <a:gdLst>
              <a:gd name="connsiteX0" fmla="*/ 0 w 231493"/>
              <a:gd name="connsiteY0" fmla="*/ 138896 h 162045"/>
              <a:gd name="connsiteX1" fmla="*/ 138896 w 231493"/>
              <a:gd name="connsiteY1" fmla="*/ 138896 h 162045"/>
              <a:gd name="connsiteX2" fmla="*/ 231493 w 231493"/>
              <a:gd name="connsiteY2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" h="162045">
                <a:moveTo>
                  <a:pt x="0" y="138896"/>
                </a:moveTo>
                <a:cubicBezTo>
                  <a:pt x="50157" y="150470"/>
                  <a:pt x="100314" y="162045"/>
                  <a:pt x="138896" y="138896"/>
                </a:cubicBezTo>
                <a:cubicBezTo>
                  <a:pt x="177478" y="115747"/>
                  <a:pt x="217989" y="27008"/>
                  <a:pt x="231493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" name="Forma livre 44"/>
          <p:cNvSpPr/>
          <p:nvPr/>
        </p:nvSpPr>
        <p:spPr>
          <a:xfrm>
            <a:off x="4803775" y="1925638"/>
            <a:ext cx="150813" cy="61912"/>
          </a:xfrm>
          <a:custGeom>
            <a:avLst/>
            <a:gdLst>
              <a:gd name="connsiteX0" fmla="*/ 150471 w 150471"/>
              <a:gd name="connsiteY0" fmla="*/ 23150 h 61732"/>
              <a:gd name="connsiteX1" fmla="*/ 57873 w 150471"/>
              <a:gd name="connsiteY1" fmla="*/ 57874 h 61732"/>
              <a:gd name="connsiteX2" fmla="*/ 0 w 150471"/>
              <a:gd name="connsiteY2" fmla="*/ 0 h 6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71" h="61732">
                <a:moveTo>
                  <a:pt x="150471" y="23150"/>
                </a:moveTo>
                <a:cubicBezTo>
                  <a:pt x="116711" y="42441"/>
                  <a:pt x="82952" y="61732"/>
                  <a:pt x="57873" y="57874"/>
                </a:cubicBezTo>
                <a:cubicBezTo>
                  <a:pt x="32795" y="54016"/>
                  <a:pt x="0" y="13504"/>
                  <a:pt x="0" y="0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48" name="CaixaDeTexto 45"/>
          <p:cNvSpPr txBox="1">
            <a:spLocks noChangeArrowheads="1"/>
          </p:cNvSpPr>
          <p:nvPr/>
        </p:nvSpPr>
        <p:spPr bwMode="auto">
          <a:xfrm>
            <a:off x="3708400" y="3716338"/>
            <a:ext cx="1420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b="1"/>
              <a:t>Triângulo ABH</a:t>
            </a:r>
          </a:p>
        </p:txBody>
      </p:sp>
      <p:sp>
        <p:nvSpPr>
          <p:cNvPr id="9249" name="CaixaDeTexto 46"/>
          <p:cNvSpPr txBox="1">
            <a:spLocks noChangeArrowheads="1"/>
          </p:cNvSpPr>
          <p:nvPr/>
        </p:nvSpPr>
        <p:spPr bwMode="auto">
          <a:xfrm>
            <a:off x="5383213" y="3697288"/>
            <a:ext cx="1420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b="1"/>
              <a:t>Triângulo 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/>
      <p:bldP spid="7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51050" y="5516563"/>
            <a:ext cx="5113338" cy="4000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Semelhança entre ∆ABH e ∆ACH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88900" y="1052513"/>
            <a:ext cx="8964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/>
              <a:t>Vamos destacar a semelhança da tela anterior: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8A722-5259-43A2-88E5-D4ED79EB909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10246" name="CaixaDeTexto 32"/>
          <p:cNvSpPr txBox="1">
            <a:spLocks noChangeArrowheads="1"/>
          </p:cNvSpPr>
          <p:nvPr/>
        </p:nvSpPr>
        <p:spPr bwMode="auto">
          <a:xfrm>
            <a:off x="6102350" y="3789363"/>
            <a:ext cx="2698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  <p:grpSp>
        <p:nvGrpSpPr>
          <p:cNvPr id="10247" name="Grupo 27"/>
          <p:cNvGrpSpPr>
            <a:grpSpLocks/>
          </p:cNvGrpSpPr>
          <p:nvPr/>
        </p:nvGrpSpPr>
        <p:grpSpPr bwMode="auto">
          <a:xfrm>
            <a:off x="1763713" y="1844675"/>
            <a:ext cx="5389562" cy="2859088"/>
            <a:chOff x="1763688" y="2326432"/>
            <a:chExt cx="4487862" cy="2381250"/>
          </a:xfrm>
        </p:grpSpPr>
        <p:sp>
          <p:nvSpPr>
            <p:cNvPr id="9" name="Triângulo retângulo 8"/>
            <p:cNvSpPr/>
            <p:nvPr/>
          </p:nvSpPr>
          <p:spPr>
            <a:xfrm>
              <a:off x="3431930" y="2658300"/>
              <a:ext cx="2819620" cy="160116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flipH="1">
              <a:off x="2045253" y="2658300"/>
              <a:ext cx="883032" cy="160116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829142" y="4137821"/>
              <a:ext cx="97821" cy="12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2125890" y="4106089"/>
              <a:ext cx="83280" cy="159984"/>
            </a:xfrm>
            <a:custGeom>
              <a:avLst/>
              <a:gdLst>
                <a:gd name="connsiteX0" fmla="*/ 0 w 109959"/>
                <a:gd name="connsiteY0" fmla="*/ 0 h 208344"/>
                <a:gd name="connsiteX1" fmla="*/ 92597 w 109959"/>
                <a:gd name="connsiteY1" fmla="*/ 92598 h 208344"/>
                <a:gd name="connsiteX2" fmla="*/ 104172 w 109959"/>
                <a:gd name="connsiteY2" fmla="*/ 208344 h 2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59" h="208344">
                  <a:moveTo>
                    <a:pt x="0" y="0"/>
                  </a:moveTo>
                  <a:cubicBezTo>
                    <a:pt x="37617" y="28937"/>
                    <a:pt x="75235" y="57874"/>
                    <a:pt x="92597" y="92598"/>
                  </a:cubicBezTo>
                  <a:cubicBezTo>
                    <a:pt x="109959" y="127322"/>
                    <a:pt x="104172" y="208344"/>
                    <a:pt x="104172" y="208344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5886705" y="4079645"/>
              <a:ext cx="66095" cy="195683"/>
            </a:xfrm>
            <a:custGeom>
              <a:avLst/>
              <a:gdLst>
                <a:gd name="connsiteX0" fmla="*/ 86809 w 86809"/>
                <a:gd name="connsiteY0" fmla="*/ 0 h 254643"/>
                <a:gd name="connsiteX1" fmla="*/ 17361 w 86809"/>
                <a:gd name="connsiteY1" fmla="*/ 127322 h 254643"/>
                <a:gd name="connsiteX2" fmla="*/ 5787 w 86809"/>
                <a:gd name="connsiteY2" fmla="*/ 254643 h 25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809" h="254643">
                  <a:moveTo>
                    <a:pt x="86809" y="0"/>
                  </a:moveTo>
                  <a:cubicBezTo>
                    <a:pt x="58837" y="42440"/>
                    <a:pt x="30865" y="84881"/>
                    <a:pt x="17361" y="127322"/>
                  </a:cubicBezTo>
                  <a:cubicBezTo>
                    <a:pt x="3857" y="169763"/>
                    <a:pt x="0" y="229565"/>
                    <a:pt x="5787" y="254643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253" name="CaixaDeTexto 29"/>
            <p:cNvSpPr txBox="1">
              <a:spLocks noChangeArrowheads="1"/>
            </p:cNvSpPr>
            <p:nvPr/>
          </p:nvSpPr>
          <p:spPr bwMode="auto">
            <a:xfrm>
              <a:off x="3395638" y="3410694"/>
              <a:ext cx="239712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0254" name="CaixaDeTexto 30"/>
            <p:cNvSpPr txBox="1">
              <a:spLocks noChangeArrowheads="1"/>
            </p:cNvSpPr>
            <p:nvPr/>
          </p:nvSpPr>
          <p:spPr bwMode="auto">
            <a:xfrm>
              <a:off x="2779688" y="2326432"/>
              <a:ext cx="33813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0255" name="CaixaDeTexto 31"/>
            <p:cNvSpPr txBox="1">
              <a:spLocks noChangeArrowheads="1"/>
            </p:cNvSpPr>
            <p:nvPr/>
          </p:nvSpPr>
          <p:spPr bwMode="auto">
            <a:xfrm>
              <a:off x="1763688" y="3977432"/>
              <a:ext cx="260350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10256" name="CaixaDeTexto 33"/>
            <p:cNvSpPr txBox="1">
              <a:spLocks noChangeArrowheads="1"/>
            </p:cNvSpPr>
            <p:nvPr/>
          </p:nvSpPr>
          <p:spPr bwMode="auto">
            <a:xfrm>
              <a:off x="4554513" y="2926507"/>
              <a:ext cx="239712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10257" name="CaixaDeTexto 34"/>
            <p:cNvSpPr txBox="1">
              <a:spLocks noChangeArrowheads="1"/>
            </p:cNvSpPr>
            <p:nvPr/>
          </p:nvSpPr>
          <p:spPr bwMode="auto">
            <a:xfrm>
              <a:off x="4057625" y="3933056"/>
              <a:ext cx="239713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</a:t>
              </a:r>
            </a:p>
          </p:txBody>
        </p:sp>
        <p:sp>
          <p:nvSpPr>
            <p:cNvPr id="10258" name="CaixaDeTexto 35"/>
            <p:cNvSpPr txBox="1">
              <a:spLocks noChangeArrowheads="1"/>
            </p:cNvSpPr>
            <p:nvPr/>
          </p:nvSpPr>
          <p:spPr bwMode="auto">
            <a:xfrm>
              <a:off x="2320900" y="3915519"/>
              <a:ext cx="288925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m</a:t>
              </a:r>
            </a:p>
          </p:txBody>
        </p:sp>
        <p:sp>
          <p:nvSpPr>
            <p:cNvPr id="10259" name="CaixaDeTexto 36"/>
            <p:cNvSpPr txBox="1">
              <a:spLocks noChangeArrowheads="1"/>
            </p:cNvSpPr>
            <p:nvPr/>
          </p:nvSpPr>
          <p:spPr bwMode="auto">
            <a:xfrm>
              <a:off x="2209775" y="3202732"/>
              <a:ext cx="230188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sp>
          <p:nvSpPr>
            <p:cNvPr id="10260" name="CaixaDeTexto 38"/>
            <p:cNvSpPr txBox="1">
              <a:spLocks noChangeArrowheads="1"/>
            </p:cNvSpPr>
            <p:nvPr/>
          </p:nvSpPr>
          <p:spPr bwMode="auto">
            <a:xfrm>
              <a:off x="2674913" y="3415457"/>
              <a:ext cx="3143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0261" name="CaixaDeTexto 39"/>
            <p:cNvSpPr txBox="1">
              <a:spLocks noChangeArrowheads="1"/>
            </p:cNvSpPr>
            <p:nvPr/>
          </p:nvSpPr>
          <p:spPr bwMode="auto">
            <a:xfrm>
              <a:off x="3297213" y="2331194"/>
              <a:ext cx="3381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0262" name="CaixaDeTexto 40"/>
            <p:cNvSpPr txBox="1">
              <a:spLocks noChangeArrowheads="1"/>
            </p:cNvSpPr>
            <p:nvPr/>
          </p:nvSpPr>
          <p:spPr bwMode="auto">
            <a:xfrm>
              <a:off x="2674913" y="4335978"/>
              <a:ext cx="3524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0263" name="CaixaDeTexto 41"/>
            <p:cNvSpPr txBox="1">
              <a:spLocks noChangeArrowheads="1"/>
            </p:cNvSpPr>
            <p:nvPr/>
          </p:nvSpPr>
          <p:spPr bwMode="auto">
            <a:xfrm>
              <a:off x="3355950" y="4337794"/>
              <a:ext cx="352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3435896" y="2794484"/>
              <a:ext cx="232655" cy="162629"/>
            </a:xfrm>
            <a:custGeom>
              <a:avLst/>
              <a:gdLst>
                <a:gd name="connsiteX0" fmla="*/ 0 w 231493"/>
                <a:gd name="connsiteY0" fmla="*/ 138896 h 162045"/>
                <a:gd name="connsiteX1" fmla="*/ 138896 w 231493"/>
                <a:gd name="connsiteY1" fmla="*/ 138896 h 162045"/>
                <a:gd name="connsiteX2" fmla="*/ 231493 w 231493"/>
                <a:gd name="connsiteY2" fmla="*/ 0 h 16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" h="162045">
                  <a:moveTo>
                    <a:pt x="0" y="138896"/>
                  </a:moveTo>
                  <a:cubicBezTo>
                    <a:pt x="50157" y="150470"/>
                    <a:pt x="100314" y="162045"/>
                    <a:pt x="138896" y="138896"/>
                  </a:cubicBezTo>
                  <a:cubicBezTo>
                    <a:pt x="177478" y="115747"/>
                    <a:pt x="217989" y="27008"/>
                    <a:pt x="231493" y="0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2788163" y="2910836"/>
              <a:ext cx="150697" cy="62143"/>
            </a:xfrm>
            <a:custGeom>
              <a:avLst/>
              <a:gdLst>
                <a:gd name="connsiteX0" fmla="*/ 150471 w 150471"/>
                <a:gd name="connsiteY0" fmla="*/ 23150 h 61732"/>
                <a:gd name="connsiteX1" fmla="*/ 57873 w 150471"/>
                <a:gd name="connsiteY1" fmla="*/ 57874 h 61732"/>
                <a:gd name="connsiteX2" fmla="*/ 0 w 150471"/>
                <a:gd name="connsiteY2" fmla="*/ 0 h 6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71" h="61732">
                  <a:moveTo>
                    <a:pt x="150471" y="23150"/>
                  </a:moveTo>
                  <a:cubicBezTo>
                    <a:pt x="116711" y="42441"/>
                    <a:pt x="82952" y="61732"/>
                    <a:pt x="57873" y="57874"/>
                  </a:cubicBezTo>
                  <a:cubicBezTo>
                    <a:pt x="32795" y="54016"/>
                    <a:pt x="0" y="13504"/>
                    <a:pt x="0" y="0"/>
                  </a:cubicBezTo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51050" y="5516563"/>
            <a:ext cx="5113338" cy="4000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Semelhança entre ∆ABH e ∆ACH</a:t>
            </a:r>
          </a:p>
        </p:txBody>
      </p:sp>
      <p:sp>
        <p:nvSpPr>
          <p:cNvPr id="11268" name="CaixaDeTexto 14"/>
          <p:cNvSpPr txBox="1">
            <a:spLocks noChangeArrowheads="1"/>
          </p:cNvSpPr>
          <p:nvPr/>
        </p:nvSpPr>
        <p:spPr bwMode="auto">
          <a:xfrm>
            <a:off x="88900" y="1052513"/>
            <a:ext cx="8964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/>
              <a:t>Vamos destacar a semelhança da tela anterior: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2D088-6203-44BE-A178-BA57D0D7789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pSp>
        <p:nvGrpSpPr>
          <p:cNvPr id="11270" name="Grupo 34"/>
          <p:cNvGrpSpPr>
            <a:grpSpLocks/>
          </p:cNvGrpSpPr>
          <p:nvPr/>
        </p:nvGrpSpPr>
        <p:grpSpPr bwMode="auto">
          <a:xfrm>
            <a:off x="1258888" y="2060575"/>
            <a:ext cx="6697662" cy="2830513"/>
            <a:chOff x="1221198" y="2597919"/>
            <a:chExt cx="5462317" cy="2308123"/>
          </a:xfrm>
        </p:grpSpPr>
        <p:sp>
          <p:nvSpPr>
            <p:cNvPr id="15" name="Triângulo retângulo 14"/>
            <p:cNvSpPr/>
            <p:nvPr/>
          </p:nvSpPr>
          <p:spPr>
            <a:xfrm>
              <a:off x="3655224" y="2925432"/>
              <a:ext cx="2819845" cy="1601316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6109966" y="4345516"/>
              <a:ext cx="66029" cy="196766"/>
            </a:xfrm>
            <a:custGeom>
              <a:avLst/>
              <a:gdLst>
                <a:gd name="connsiteX0" fmla="*/ 86809 w 86809"/>
                <a:gd name="connsiteY0" fmla="*/ 0 h 254643"/>
                <a:gd name="connsiteX1" fmla="*/ 17361 w 86809"/>
                <a:gd name="connsiteY1" fmla="*/ 127322 h 254643"/>
                <a:gd name="connsiteX2" fmla="*/ 5787 w 86809"/>
                <a:gd name="connsiteY2" fmla="*/ 254643 h 25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809" h="254643">
                  <a:moveTo>
                    <a:pt x="86809" y="0"/>
                  </a:moveTo>
                  <a:cubicBezTo>
                    <a:pt x="58837" y="42440"/>
                    <a:pt x="30865" y="84881"/>
                    <a:pt x="17361" y="127322"/>
                  </a:cubicBezTo>
                  <a:cubicBezTo>
                    <a:pt x="3857" y="169763"/>
                    <a:pt x="0" y="229565"/>
                    <a:pt x="5787" y="254643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1273" name="CaixaDeTexto 29"/>
            <p:cNvSpPr txBox="1">
              <a:spLocks noChangeArrowheads="1"/>
            </p:cNvSpPr>
            <p:nvPr/>
          </p:nvSpPr>
          <p:spPr bwMode="auto">
            <a:xfrm>
              <a:off x="3618707" y="3677419"/>
              <a:ext cx="239712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1274" name="CaixaDeTexto 30"/>
            <p:cNvSpPr txBox="1">
              <a:spLocks noChangeArrowheads="1"/>
            </p:cNvSpPr>
            <p:nvPr/>
          </p:nvSpPr>
          <p:spPr bwMode="auto">
            <a:xfrm>
              <a:off x="3056252" y="4285323"/>
              <a:ext cx="33813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1275" name="CaixaDeTexto 32"/>
            <p:cNvSpPr txBox="1">
              <a:spLocks noChangeArrowheads="1"/>
            </p:cNvSpPr>
            <p:nvPr/>
          </p:nvSpPr>
          <p:spPr bwMode="auto">
            <a:xfrm>
              <a:off x="6413640" y="4310726"/>
              <a:ext cx="26987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sp>
          <p:nvSpPr>
            <p:cNvPr id="11276" name="CaixaDeTexto 33"/>
            <p:cNvSpPr txBox="1">
              <a:spLocks noChangeArrowheads="1"/>
            </p:cNvSpPr>
            <p:nvPr/>
          </p:nvSpPr>
          <p:spPr bwMode="auto">
            <a:xfrm>
              <a:off x="4777582" y="3193232"/>
              <a:ext cx="239712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11277" name="CaixaDeTexto 34"/>
            <p:cNvSpPr txBox="1">
              <a:spLocks noChangeArrowheads="1"/>
            </p:cNvSpPr>
            <p:nvPr/>
          </p:nvSpPr>
          <p:spPr bwMode="auto">
            <a:xfrm>
              <a:off x="4280694" y="4149080"/>
              <a:ext cx="239713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</a:t>
              </a:r>
            </a:p>
          </p:txBody>
        </p:sp>
        <p:sp>
          <p:nvSpPr>
            <p:cNvPr id="11278" name="CaixaDeTexto 39"/>
            <p:cNvSpPr txBox="1">
              <a:spLocks noChangeArrowheads="1"/>
            </p:cNvSpPr>
            <p:nvPr/>
          </p:nvSpPr>
          <p:spPr bwMode="auto">
            <a:xfrm>
              <a:off x="3520282" y="2597919"/>
              <a:ext cx="3381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1279" name="CaixaDeTexto 41"/>
            <p:cNvSpPr txBox="1">
              <a:spLocks noChangeArrowheads="1"/>
            </p:cNvSpPr>
            <p:nvPr/>
          </p:nvSpPr>
          <p:spPr bwMode="auto">
            <a:xfrm>
              <a:off x="3570573" y="4536154"/>
              <a:ext cx="352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3669465" y="3061356"/>
              <a:ext cx="231751" cy="161815"/>
            </a:xfrm>
            <a:custGeom>
              <a:avLst/>
              <a:gdLst>
                <a:gd name="connsiteX0" fmla="*/ 0 w 231493"/>
                <a:gd name="connsiteY0" fmla="*/ 138896 h 162045"/>
                <a:gd name="connsiteX1" fmla="*/ 138896 w 231493"/>
                <a:gd name="connsiteY1" fmla="*/ 138896 h 162045"/>
                <a:gd name="connsiteX2" fmla="*/ 231493 w 231493"/>
                <a:gd name="connsiteY2" fmla="*/ 0 h 16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" h="162045">
                  <a:moveTo>
                    <a:pt x="0" y="138896"/>
                  </a:moveTo>
                  <a:cubicBezTo>
                    <a:pt x="50157" y="150470"/>
                    <a:pt x="100314" y="162045"/>
                    <a:pt x="138896" y="138896"/>
                  </a:cubicBezTo>
                  <a:cubicBezTo>
                    <a:pt x="177478" y="115747"/>
                    <a:pt x="217989" y="27008"/>
                    <a:pt x="231493" y="0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11281" name="Grupo 33"/>
            <p:cNvGrpSpPr>
              <a:grpSpLocks/>
            </p:cNvGrpSpPr>
            <p:nvPr/>
          </p:nvGrpSpPr>
          <p:grpSpPr bwMode="auto">
            <a:xfrm rot="5400000">
              <a:off x="1332092" y="3102084"/>
              <a:ext cx="1616849" cy="1838637"/>
              <a:chOff x="1873150" y="2924944"/>
              <a:chExt cx="1616849" cy="1838637"/>
            </a:xfrm>
          </p:grpSpPr>
          <p:sp>
            <p:nvSpPr>
              <p:cNvPr id="16" name="Triângulo retângulo 15"/>
              <p:cNvSpPr/>
              <p:nvPr/>
            </p:nvSpPr>
            <p:spPr>
              <a:xfrm flipH="1">
                <a:off x="2267814" y="2927704"/>
                <a:ext cx="884155" cy="1601538"/>
              </a:xfrm>
              <a:prstGeom prst="rt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052291" y="4407540"/>
                <a:ext cx="98383" cy="1255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8" name="Forma livre 17"/>
              <p:cNvSpPr/>
              <p:nvPr/>
            </p:nvSpPr>
            <p:spPr>
              <a:xfrm>
                <a:off x="2348074" y="4372583"/>
                <a:ext cx="84144" cy="160542"/>
              </a:xfrm>
              <a:custGeom>
                <a:avLst/>
                <a:gdLst>
                  <a:gd name="connsiteX0" fmla="*/ 0 w 109959"/>
                  <a:gd name="connsiteY0" fmla="*/ 0 h 208344"/>
                  <a:gd name="connsiteX1" fmla="*/ 92597 w 109959"/>
                  <a:gd name="connsiteY1" fmla="*/ 92598 h 208344"/>
                  <a:gd name="connsiteX2" fmla="*/ 104172 w 109959"/>
                  <a:gd name="connsiteY2" fmla="*/ 208344 h 2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959" h="208344">
                    <a:moveTo>
                      <a:pt x="0" y="0"/>
                    </a:moveTo>
                    <a:cubicBezTo>
                      <a:pt x="37617" y="28937"/>
                      <a:pt x="75235" y="57874"/>
                      <a:pt x="92597" y="92598"/>
                    </a:cubicBezTo>
                    <a:cubicBezTo>
                      <a:pt x="109959" y="127322"/>
                      <a:pt x="104172" y="208344"/>
                      <a:pt x="104172" y="208344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1285" name="CaixaDeTexto 31"/>
              <p:cNvSpPr txBox="1">
                <a:spLocks noChangeArrowheads="1"/>
              </p:cNvSpPr>
              <p:nvPr/>
            </p:nvSpPr>
            <p:spPr bwMode="auto">
              <a:xfrm rot="-5400000">
                <a:off x="1884263" y="4381675"/>
                <a:ext cx="260350" cy="282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B</a:t>
                </a:r>
              </a:p>
            </p:txBody>
          </p:sp>
          <p:sp>
            <p:nvSpPr>
              <p:cNvPr id="11286" name="CaixaDeTexto 35"/>
              <p:cNvSpPr txBox="1">
                <a:spLocks noChangeArrowheads="1"/>
              </p:cNvSpPr>
              <p:nvPr/>
            </p:nvSpPr>
            <p:spPr bwMode="auto">
              <a:xfrm rot="-5400000">
                <a:off x="2543970" y="4182244"/>
                <a:ext cx="288925" cy="282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m</a:t>
                </a:r>
              </a:p>
            </p:txBody>
          </p:sp>
          <p:sp>
            <p:nvSpPr>
              <p:cNvPr id="11287" name="CaixaDeTexto 36"/>
              <p:cNvSpPr txBox="1">
                <a:spLocks noChangeArrowheads="1"/>
              </p:cNvSpPr>
              <p:nvPr/>
            </p:nvSpPr>
            <p:spPr bwMode="auto">
              <a:xfrm rot="-5400000">
                <a:off x="2432844" y="3469457"/>
                <a:ext cx="230188" cy="28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c</a:t>
                </a:r>
              </a:p>
            </p:txBody>
          </p:sp>
          <p:sp>
            <p:nvSpPr>
              <p:cNvPr id="11288" name="CaixaDeTexto 38"/>
              <p:cNvSpPr txBox="1">
                <a:spLocks noChangeArrowheads="1"/>
              </p:cNvSpPr>
              <p:nvPr/>
            </p:nvSpPr>
            <p:spPr bwMode="auto">
              <a:xfrm rot="-5400000">
                <a:off x="3147893" y="3682185"/>
                <a:ext cx="314325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h</a:t>
                </a:r>
              </a:p>
            </p:txBody>
          </p:sp>
          <p:sp>
            <p:nvSpPr>
              <p:cNvPr id="11289" name="CaixaDeTexto 40"/>
              <p:cNvSpPr txBox="1">
                <a:spLocks noChangeArrowheads="1"/>
              </p:cNvSpPr>
              <p:nvPr/>
            </p:nvSpPr>
            <p:spPr bwMode="auto">
              <a:xfrm rot="-5400000">
                <a:off x="3096169" y="4402425"/>
                <a:ext cx="352425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H</a:t>
                </a:r>
              </a:p>
            </p:txBody>
          </p:sp>
          <p:sp>
            <p:nvSpPr>
              <p:cNvPr id="33" name="Forma livre 32"/>
              <p:cNvSpPr/>
              <p:nvPr/>
            </p:nvSpPr>
            <p:spPr>
              <a:xfrm>
                <a:off x="3010866" y="3177580"/>
                <a:ext cx="150164" cy="62145"/>
              </a:xfrm>
              <a:custGeom>
                <a:avLst/>
                <a:gdLst>
                  <a:gd name="connsiteX0" fmla="*/ 150471 w 150471"/>
                  <a:gd name="connsiteY0" fmla="*/ 23150 h 61732"/>
                  <a:gd name="connsiteX1" fmla="*/ 57873 w 150471"/>
                  <a:gd name="connsiteY1" fmla="*/ 57874 h 61732"/>
                  <a:gd name="connsiteX2" fmla="*/ 0 w 150471"/>
                  <a:gd name="connsiteY2" fmla="*/ 0 h 6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71" h="61732">
                    <a:moveTo>
                      <a:pt x="150471" y="23150"/>
                    </a:moveTo>
                    <a:cubicBezTo>
                      <a:pt x="116711" y="42441"/>
                      <a:pt x="82952" y="61732"/>
                      <a:pt x="57873" y="57874"/>
                    </a:cubicBezTo>
                    <a:cubicBezTo>
                      <a:pt x="32795" y="54016"/>
                      <a:pt x="0" y="13504"/>
                      <a:pt x="0" y="0"/>
                    </a:cubicBezTo>
                  </a:path>
                </a:pathLst>
              </a:cu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1 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Relações Métricas no Triângulo Retângulo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900113" y="998538"/>
            <a:ext cx="784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Vamos fazer algumas observações sobre os lados do </a:t>
            </a:r>
            <a:r>
              <a:rPr lang="pt-BR" b="1">
                <a:sym typeface="Symbol" pitchFamily="18" charset="2"/>
              </a:rPr>
              <a:t> ABC</a:t>
            </a:r>
            <a:r>
              <a:rPr lang="pt-BR" b="1"/>
              <a:t>: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50825" y="3141663"/>
            <a:ext cx="3698875" cy="646112"/>
            <a:chOff x="96" y="2976"/>
            <a:chExt cx="2330" cy="407"/>
          </a:xfrm>
        </p:grpSpPr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96" y="2976"/>
              <a:ext cx="233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pt-BR" b="1" dirty="0">
                  <a:latin typeface="Arial" charset="0"/>
                  <a:cs typeface="Arial" charset="0"/>
                </a:rPr>
                <a:t>O lado AB vai do </a:t>
              </a:r>
              <a:r>
                <a:rPr lang="pt-BR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ângulo de 90º </a:t>
              </a:r>
              <a:r>
                <a:rPr lang="pt-BR" b="1" dirty="0">
                  <a:latin typeface="Arial" charset="0"/>
                  <a:cs typeface="Arial" charset="0"/>
                </a:rPr>
                <a:t>até o ângulo </a:t>
              </a:r>
              <a:r>
                <a:rPr lang="pt-BR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amarelo</a:t>
              </a:r>
              <a:r>
                <a:rPr lang="pt-BR" b="1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2332" name="Line 32"/>
            <p:cNvSpPr>
              <a:spLocks noChangeShapeType="1"/>
            </p:cNvSpPr>
            <p:nvPr/>
          </p:nvSpPr>
          <p:spPr bwMode="auto">
            <a:xfrm>
              <a:off x="662" y="300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52400" y="5643563"/>
            <a:ext cx="8839200" cy="369887"/>
            <a:chOff x="96" y="2976"/>
            <a:chExt cx="5568" cy="233"/>
          </a:xfrm>
        </p:grpSpPr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96" y="2976"/>
              <a:ext cx="55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b="1" dirty="0">
                  <a:latin typeface="Arial" charset="0"/>
                  <a:cs typeface="Arial" charset="0"/>
                </a:rPr>
                <a:t>O lado AC vai do </a:t>
              </a:r>
              <a:r>
                <a:rPr lang="pt-BR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ângulo de 90º </a:t>
              </a:r>
              <a:r>
                <a:rPr lang="pt-BR" b="1" dirty="0">
                  <a:latin typeface="Arial" charset="0"/>
                  <a:cs typeface="Arial" charset="0"/>
                </a:rPr>
                <a:t>até o ângulo pintado de </a:t>
              </a:r>
              <a:r>
                <a:rPr lang="pt-B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vermelho</a:t>
              </a:r>
              <a:r>
                <a:rPr lang="pt-BR" b="1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2330" name="Line 36"/>
            <p:cNvSpPr>
              <a:spLocks noChangeShapeType="1"/>
            </p:cNvSpPr>
            <p:nvPr/>
          </p:nvSpPr>
          <p:spPr bwMode="auto">
            <a:xfrm>
              <a:off x="624" y="29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79388" y="4292600"/>
            <a:ext cx="3960812" cy="923925"/>
            <a:chOff x="96" y="2976"/>
            <a:chExt cx="2693" cy="582"/>
          </a:xfrm>
        </p:grpSpPr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96" y="2976"/>
              <a:ext cx="269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pt-BR" b="1" dirty="0">
                  <a:latin typeface="Arial" charset="0"/>
                  <a:cs typeface="Arial" charset="0"/>
                </a:rPr>
                <a:t>O lado BC vai do ângulo pintado de </a:t>
              </a:r>
              <a:r>
                <a:rPr lang="pt-BR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amarelo</a:t>
              </a:r>
              <a:r>
                <a:rPr lang="pt-BR" b="1" dirty="0">
                  <a:latin typeface="Arial" charset="0"/>
                  <a:cs typeface="Arial" charset="0"/>
                </a:rPr>
                <a:t> até o ângulo pintado de </a:t>
              </a:r>
              <a:r>
                <a:rPr lang="pt-B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vermelho</a:t>
              </a:r>
              <a:r>
                <a:rPr lang="pt-BR" b="1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2328" name="Line 39"/>
            <p:cNvSpPr>
              <a:spLocks noChangeShapeType="1"/>
            </p:cNvSpPr>
            <p:nvPr/>
          </p:nvSpPr>
          <p:spPr bwMode="auto">
            <a:xfrm>
              <a:off x="738" y="298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upo 30"/>
          <p:cNvGrpSpPr>
            <a:grpSpLocks/>
          </p:cNvGrpSpPr>
          <p:nvPr/>
        </p:nvGrpSpPr>
        <p:grpSpPr bwMode="auto">
          <a:xfrm>
            <a:off x="2798763" y="2420938"/>
            <a:ext cx="1881187" cy="549275"/>
            <a:chOff x="495103" y="3068964"/>
            <a:chExt cx="1880923" cy="548602"/>
          </a:xfrm>
        </p:grpSpPr>
        <p:grpSp>
          <p:nvGrpSpPr>
            <p:cNvPr id="12323" name="Group 20"/>
            <p:cNvGrpSpPr>
              <a:grpSpLocks/>
            </p:cNvGrpSpPr>
            <p:nvPr/>
          </p:nvGrpSpPr>
          <p:grpSpPr bwMode="auto">
            <a:xfrm>
              <a:off x="495103" y="3068964"/>
              <a:ext cx="1371600" cy="369888"/>
              <a:chOff x="788" y="1680"/>
              <a:chExt cx="864" cy="233"/>
            </a:xfrm>
          </p:grpSpPr>
          <p:sp>
            <p:nvSpPr>
              <p:cNvPr id="12325" name="Text Box 8"/>
              <p:cNvSpPr txBox="1">
                <a:spLocks noChangeArrowheads="1"/>
              </p:cNvSpPr>
              <p:nvPr/>
            </p:nvSpPr>
            <p:spPr bwMode="auto">
              <a:xfrm>
                <a:off x="788" y="1680"/>
                <a:ext cx="86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b="1"/>
                  <a:t>Lado AB</a:t>
                </a:r>
              </a:p>
            </p:txBody>
          </p:sp>
          <p:sp>
            <p:nvSpPr>
              <p:cNvPr id="12326" name="Line 15"/>
              <p:cNvSpPr>
                <a:spLocks noChangeShapeType="1"/>
              </p:cNvSpPr>
              <p:nvPr/>
            </p:nvSpPr>
            <p:spPr bwMode="auto">
              <a:xfrm>
                <a:off x="1206" y="170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4" name="Line 7"/>
            <p:cNvSpPr>
              <a:spLocks noChangeShapeType="1"/>
            </p:cNvSpPr>
            <p:nvPr/>
          </p:nvSpPr>
          <p:spPr bwMode="auto">
            <a:xfrm>
              <a:off x="1544722" y="3312022"/>
              <a:ext cx="831304" cy="305544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upo 31"/>
          <p:cNvGrpSpPr>
            <a:grpSpLocks/>
          </p:cNvGrpSpPr>
          <p:nvPr/>
        </p:nvGrpSpPr>
        <p:grpSpPr bwMode="auto">
          <a:xfrm>
            <a:off x="4643438" y="4221163"/>
            <a:ext cx="1447800" cy="1063625"/>
            <a:chOff x="2892574" y="3383991"/>
            <a:chExt cx="1447800" cy="1062975"/>
          </a:xfrm>
        </p:grpSpPr>
        <p:grpSp>
          <p:nvGrpSpPr>
            <p:cNvPr id="12319" name="Group 21"/>
            <p:cNvGrpSpPr>
              <a:grpSpLocks/>
            </p:cNvGrpSpPr>
            <p:nvPr/>
          </p:nvGrpSpPr>
          <p:grpSpPr bwMode="auto">
            <a:xfrm>
              <a:off x="2892574" y="4077078"/>
              <a:ext cx="1447800" cy="369888"/>
              <a:chOff x="2256" y="2688"/>
              <a:chExt cx="912" cy="233"/>
            </a:xfrm>
          </p:grpSpPr>
          <p:sp>
            <p:nvSpPr>
              <p:cNvPr id="12321" name="Text Box 9"/>
              <p:cNvSpPr txBox="1">
                <a:spLocks noChangeArrowheads="1"/>
              </p:cNvSpPr>
              <p:nvPr/>
            </p:nvSpPr>
            <p:spPr bwMode="auto">
              <a:xfrm>
                <a:off x="2256" y="2688"/>
                <a:ext cx="91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b="1"/>
                  <a:t>Lado BC</a:t>
                </a:r>
              </a:p>
            </p:txBody>
          </p:sp>
          <p:sp>
            <p:nvSpPr>
              <p:cNvPr id="12322" name="Line 19"/>
              <p:cNvSpPr>
                <a:spLocks noChangeShapeType="1"/>
              </p:cNvSpPr>
              <p:nvPr/>
            </p:nvSpPr>
            <p:spPr bwMode="auto">
              <a:xfrm>
                <a:off x="2694" y="27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0" name="Line 11"/>
            <p:cNvSpPr>
              <a:spLocks noChangeShapeType="1"/>
            </p:cNvSpPr>
            <p:nvPr/>
          </p:nvSpPr>
          <p:spPr bwMode="auto">
            <a:xfrm rot="18412550" flipV="1">
              <a:off x="3744559" y="3695978"/>
              <a:ext cx="711013" cy="87039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upo 29"/>
          <p:cNvGrpSpPr>
            <a:grpSpLocks/>
          </p:cNvGrpSpPr>
          <p:nvPr/>
        </p:nvGrpSpPr>
        <p:grpSpPr bwMode="auto">
          <a:xfrm>
            <a:off x="7019925" y="1979613"/>
            <a:ext cx="2001838" cy="728662"/>
            <a:chOff x="7020272" y="1980294"/>
            <a:chExt cx="2001870" cy="728626"/>
          </a:xfrm>
        </p:grpSpPr>
        <p:grpSp>
          <p:nvGrpSpPr>
            <p:cNvPr id="12315" name="Group 22"/>
            <p:cNvGrpSpPr>
              <a:grpSpLocks/>
            </p:cNvGrpSpPr>
            <p:nvPr/>
          </p:nvGrpSpPr>
          <p:grpSpPr bwMode="auto">
            <a:xfrm>
              <a:off x="7574342" y="1980294"/>
              <a:ext cx="1447800" cy="369291"/>
              <a:chOff x="3264" y="1296"/>
              <a:chExt cx="912" cy="211"/>
            </a:xfrm>
          </p:grpSpPr>
          <p:sp>
            <p:nvSpPr>
              <p:cNvPr id="12317" name="Text Box 12"/>
              <p:cNvSpPr txBox="1">
                <a:spLocks noChangeArrowheads="1"/>
              </p:cNvSpPr>
              <p:nvPr/>
            </p:nvSpPr>
            <p:spPr bwMode="auto">
              <a:xfrm>
                <a:off x="3264" y="1296"/>
                <a:ext cx="912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b="1"/>
                  <a:t>Lado AC</a:t>
                </a:r>
              </a:p>
            </p:txBody>
          </p:sp>
          <p:sp>
            <p:nvSpPr>
              <p:cNvPr id="12318" name="Line 18"/>
              <p:cNvSpPr>
                <a:spLocks noChangeShapeType="1"/>
              </p:cNvSpPr>
              <p:nvPr/>
            </p:nvSpPr>
            <p:spPr bwMode="auto">
              <a:xfrm>
                <a:off x="3688" y="130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6" name="Line 14"/>
            <p:cNvSpPr>
              <a:spLocks noChangeShapeType="1"/>
            </p:cNvSpPr>
            <p:nvPr/>
          </p:nvSpPr>
          <p:spPr bwMode="auto">
            <a:xfrm flipH="1">
              <a:off x="7020272" y="2276872"/>
              <a:ext cx="630560" cy="432048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Espaço Reservado para Número de Slid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80A4-B57F-4463-BEDF-7D026E0685D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12299" name="Grupo 33"/>
          <p:cNvGrpSpPr>
            <a:grpSpLocks/>
          </p:cNvGrpSpPr>
          <p:nvPr/>
        </p:nvGrpSpPr>
        <p:grpSpPr bwMode="auto">
          <a:xfrm>
            <a:off x="2701925" y="1628775"/>
            <a:ext cx="6334125" cy="2830513"/>
            <a:chOff x="1516785" y="2597919"/>
            <a:chExt cx="5166730" cy="2308123"/>
          </a:xfrm>
        </p:grpSpPr>
        <p:sp>
          <p:nvSpPr>
            <p:cNvPr id="35" name="Forma livre 34"/>
            <p:cNvSpPr/>
            <p:nvPr/>
          </p:nvSpPr>
          <p:spPr>
            <a:xfrm>
              <a:off x="2630416" y="2925432"/>
              <a:ext cx="3844617" cy="1610378"/>
            </a:xfrm>
            <a:custGeom>
              <a:avLst/>
              <a:gdLst>
                <a:gd name="connsiteX0" fmla="*/ 0 w 2819400"/>
                <a:gd name="connsiteY0" fmla="*/ 1601788 h 1601788"/>
                <a:gd name="connsiteX1" fmla="*/ 0 w 2819400"/>
                <a:gd name="connsiteY1" fmla="*/ 0 h 1601788"/>
                <a:gd name="connsiteX2" fmla="*/ 2819400 w 2819400"/>
                <a:gd name="connsiteY2" fmla="*/ 1601788 h 1601788"/>
                <a:gd name="connsiteX3" fmla="*/ 0 w 2819400"/>
                <a:gd name="connsiteY3" fmla="*/ 1601788 h 1601788"/>
                <a:gd name="connsiteX0" fmla="*/ 0 w 3843777"/>
                <a:gd name="connsiteY0" fmla="*/ 1611210 h 1611210"/>
                <a:gd name="connsiteX1" fmla="*/ 1024377 w 3843777"/>
                <a:gd name="connsiteY1" fmla="*/ 0 h 1611210"/>
                <a:gd name="connsiteX2" fmla="*/ 3843777 w 3843777"/>
                <a:gd name="connsiteY2" fmla="*/ 1601788 h 1611210"/>
                <a:gd name="connsiteX3" fmla="*/ 0 w 3843777"/>
                <a:gd name="connsiteY3" fmla="*/ 1611210 h 1611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3777" h="1611210">
                  <a:moveTo>
                    <a:pt x="0" y="1611210"/>
                  </a:moveTo>
                  <a:lnTo>
                    <a:pt x="1024377" y="0"/>
                  </a:lnTo>
                  <a:lnTo>
                    <a:pt x="3843777" y="1601788"/>
                  </a:lnTo>
                  <a:lnTo>
                    <a:pt x="0" y="1611210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6109866" y="4345516"/>
              <a:ext cx="66041" cy="196766"/>
            </a:xfrm>
            <a:custGeom>
              <a:avLst/>
              <a:gdLst>
                <a:gd name="connsiteX0" fmla="*/ 86809 w 86809"/>
                <a:gd name="connsiteY0" fmla="*/ 0 h 254643"/>
                <a:gd name="connsiteX1" fmla="*/ 17361 w 86809"/>
                <a:gd name="connsiteY1" fmla="*/ 127322 h 254643"/>
                <a:gd name="connsiteX2" fmla="*/ 5787 w 86809"/>
                <a:gd name="connsiteY2" fmla="*/ 254643 h 25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809" h="254643">
                  <a:moveTo>
                    <a:pt x="86809" y="0"/>
                  </a:moveTo>
                  <a:cubicBezTo>
                    <a:pt x="58837" y="42440"/>
                    <a:pt x="30865" y="84881"/>
                    <a:pt x="17361" y="127322"/>
                  </a:cubicBezTo>
                  <a:cubicBezTo>
                    <a:pt x="3857" y="169763"/>
                    <a:pt x="0" y="229565"/>
                    <a:pt x="5787" y="254643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306" name="CaixaDeTexto 29"/>
            <p:cNvSpPr txBox="1">
              <a:spLocks noChangeArrowheads="1"/>
            </p:cNvSpPr>
            <p:nvPr/>
          </p:nvSpPr>
          <p:spPr bwMode="auto">
            <a:xfrm>
              <a:off x="2973419" y="3302732"/>
              <a:ext cx="244766" cy="30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sp>
          <p:nvSpPr>
            <p:cNvPr id="12307" name="CaixaDeTexto 30"/>
            <p:cNvSpPr txBox="1">
              <a:spLocks noChangeArrowheads="1"/>
            </p:cNvSpPr>
            <p:nvPr/>
          </p:nvSpPr>
          <p:spPr bwMode="auto">
            <a:xfrm>
              <a:off x="2219701" y="4242482"/>
              <a:ext cx="276147" cy="30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12308" name="CaixaDeTexto 32"/>
            <p:cNvSpPr txBox="1">
              <a:spLocks noChangeArrowheads="1"/>
            </p:cNvSpPr>
            <p:nvPr/>
          </p:nvSpPr>
          <p:spPr bwMode="auto">
            <a:xfrm>
              <a:off x="6413640" y="4310726"/>
              <a:ext cx="26987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sp>
          <p:nvSpPr>
            <p:cNvPr id="12309" name="CaixaDeTexto 33"/>
            <p:cNvSpPr txBox="1">
              <a:spLocks noChangeArrowheads="1"/>
            </p:cNvSpPr>
            <p:nvPr/>
          </p:nvSpPr>
          <p:spPr bwMode="auto">
            <a:xfrm>
              <a:off x="4777582" y="3312242"/>
              <a:ext cx="239712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12310" name="CaixaDeTexto 34"/>
            <p:cNvSpPr txBox="1">
              <a:spLocks noChangeArrowheads="1"/>
            </p:cNvSpPr>
            <p:nvPr/>
          </p:nvSpPr>
          <p:spPr bwMode="auto">
            <a:xfrm>
              <a:off x="4280694" y="4528575"/>
              <a:ext cx="255226" cy="30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2311" name="CaixaDeTexto 39"/>
            <p:cNvSpPr txBox="1">
              <a:spLocks noChangeArrowheads="1"/>
            </p:cNvSpPr>
            <p:nvPr/>
          </p:nvSpPr>
          <p:spPr bwMode="auto">
            <a:xfrm>
              <a:off x="3520282" y="2597919"/>
              <a:ext cx="3381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2312" name="CaixaDeTexto 41"/>
            <p:cNvSpPr txBox="1">
              <a:spLocks noChangeArrowheads="1"/>
            </p:cNvSpPr>
            <p:nvPr/>
          </p:nvSpPr>
          <p:spPr bwMode="auto">
            <a:xfrm>
              <a:off x="3570573" y="4536154"/>
              <a:ext cx="352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44" name="Forma livre 43"/>
            <p:cNvSpPr/>
            <p:nvPr/>
          </p:nvSpPr>
          <p:spPr>
            <a:xfrm rot="15841588">
              <a:off x="2733399" y="4340960"/>
              <a:ext cx="233013" cy="161865"/>
            </a:xfrm>
            <a:custGeom>
              <a:avLst/>
              <a:gdLst>
                <a:gd name="connsiteX0" fmla="*/ 0 w 231493"/>
                <a:gd name="connsiteY0" fmla="*/ 138896 h 162045"/>
                <a:gd name="connsiteX1" fmla="*/ 138896 w 231493"/>
                <a:gd name="connsiteY1" fmla="*/ 138896 h 162045"/>
                <a:gd name="connsiteX2" fmla="*/ 231493 w 231493"/>
                <a:gd name="connsiteY2" fmla="*/ 0 h 16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" h="162045">
                  <a:moveTo>
                    <a:pt x="0" y="138896"/>
                  </a:moveTo>
                  <a:cubicBezTo>
                    <a:pt x="50157" y="150470"/>
                    <a:pt x="100314" y="162045"/>
                    <a:pt x="138896" y="138896"/>
                  </a:cubicBezTo>
                  <a:cubicBezTo>
                    <a:pt x="177478" y="115747"/>
                    <a:pt x="217989" y="27008"/>
                    <a:pt x="231493" y="0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314" name="CaixaDeTexto 35"/>
            <p:cNvSpPr txBox="1">
              <a:spLocks noChangeArrowheads="1"/>
            </p:cNvSpPr>
            <p:nvPr/>
          </p:nvSpPr>
          <p:spPr bwMode="auto">
            <a:xfrm>
              <a:off x="1516785" y="3886973"/>
              <a:ext cx="150679" cy="30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2987675" y="1557338"/>
            <a:ext cx="2346325" cy="520700"/>
            <a:chOff x="144" y="192"/>
            <a:chExt cx="1478" cy="328"/>
          </a:xfrm>
        </p:grpSpPr>
        <p:sp>
          <p:nvSpPr>
            <p:cNvPr id="12302" name="Line 41"/>
            <p:cNvSpPr>
              <a:spLocks noChangeShapeType="1"/>
            </p:cNvSpPr>
            <p:nvPr/>
          </p:nvSpPr>
          <p:spPr bwMode="auto">
            <a:xfrm>
              <a:off x="1142" y="328"/>
              <a:ext cx="48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Text Box 42"/>
            <p:cNvSpPr txBox="1">
              <a:spLocks noChangeArrowheads="1"/>
            </p:cNvSpPr>
            <p:nvPr/>
          </p:nvSpPr>
          <p:spPr bwMode="auto">
            <a:xfrm>
              <a:off x="144" y="192"/>
              <a:ext cx="1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b="1"/>
                <a:t>Ângulo de 90º</a:t>
              </a:r>
            </a:p>
          </p:txBody>
        </p:sp>
      </p:grpSp>
      <p:sp>
        <p:nvSpPr>
          <p:cNvPr id="55" name="Retângulo 54"/>
          <p:cNvSpPr/>
          <p:nvPr/>
        </p:nvSpPr>
        <p:spPr>
          <a:xfrm rot="1987579">
            <a:off x="5241925" y="2070100"/>
            <a:ext cx="242888" cy="24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3653</Words>
  <Application>Microsoft Office PowerPoint</Application>
  <PresentationFormat>Apresentação na tela (4:3)</PresentationFormat>
  <Paragraphs>718</Paragraphs>
  <Slides>41</Slides>
  <Notes>40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53" baseType="lpstr">
      <vt:lpstr>Arial</vt:lpstr>
      <vt:lpstr>Calibri</vt:lpstr>
      <vt:lpstr>MS Sans Serif</vt:lpstr>
      <vt:lpstr>Tahoma</vt:lpstr>
      <vt:lpstr>Baskerville Old Face</vt:lpstr>
      <vt:lpstr>Times New Roman</vt:lpstr>
      <vt:lpstr>Symbol</vt:lpstr>
      <vt:lpstr>Estrangelo Edessa</vt:lpstr>
      <vt:lpstr>Bradley Hand ITC</vt:lpstr>
      <vt:lpstr>Tema do Office</vt:lpstr>
      <vt:lpstr>Personalizar design</vt:lpstr>
      <vt:lpstr>Equação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Mknod</cp:lastModifiedBy>
  <cp:revision>213</cp:revision>
  <dcterms:created xsi:type="dcterms:W3CDTF">2011-07-13T12:53:46Z</dcterms:created>
  <dcterms:modified xsi:type="dcterms:W3CDTF">2012-04-19T14:22:02Z</dcterms:modified>
</cp:coreProperties>
</file>