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9" r:id="rId6"/>
    <p:sldId id="270" r:id="rId7"/>
    <p:sldId id="268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7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1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80.wmf"/><Relationship Id="rId2" Type="http://schemas.openxmlformats.org/officeDocument/2006/relationships/image" Target="../media/image83.wmf"/><Relationship Id="rId1" Type="http://schemas.openxmlformats.org/officeDocument/2006/relationships/image" Target="../media/image75.wmf"/><Relationship Id="rId6" Type="http://schemas.openxmlformats.org/officeDocument/2006/relationships/image" Target="../media/image87.wmf"/><Relationship Id="rId11" Type="http://schemas.openxmlformats.org/officeDocument/2006/relationships/image" Target="../media/image79.wmf"/><Relationship Id="rId5" Type="http://schemas.openxmlformats.org/officeDocument/2006/relationships/image" Target="../media/image86.wmf"/><Relationship Id="rId15" Type="http://schemas.openxmlformats.org/officeDocument/2006/relationships/image" Target="../media/image93.wmf"/><Relationship Id="rId10" Type="http://schemas.openxmlformats.org/officeDocument/2006/relationships/image" Target="../media/image78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75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4" Type="http://schemas.openxmlformats.org/officeDocument/2006/relationships/image" Target="../media/image16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18" Type="http://schemas.openxmlformats.org/officeDocument/2006/relationships/image" Target="../media/image6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DDEDD4F5-2B31-4AF9-9EC8-74EA9A500969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8675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969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891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993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198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5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07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325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427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17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277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379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1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686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789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A44C-1A15-4CEF-BABE-EBEC5DB0733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5E82-AE6E-4DA8-BF0E-7D072B3EBE5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80070-3B10-4593-B77C-3ED5A3FF8DB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C88B1-E758-4029-9147-B2BF4E78BD3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1EA34-A303-442A-ABFD-6EB15EEDA5B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787F-062B-4466-9B12-E579FE68A8A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9EBDF-D44E-409E-BE92-D7B1B466EC1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D9B63-01BF-4CA6-970F-CAC8FA4B76D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2576-5C70-4383-B54A-3FCD16546EE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CA0C0-3EB7-4632-873F-83747B3464B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13AE-8F25-48D9-9D8F-4C4A07D27F7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25603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175F52EF-A651-4390-B293-C56659EA3D3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6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82.png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82.png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7.png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png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17.png"/><Relationship Id="rId4" Type="http://schemas.openxmlformats.org/officeDocument/2006/relationships/image" Target="../media/image13.jpeg"/><Relationship Id="rId9" Type="http://schemas.openxmlformats.org/officeDocument/2006/relationships/image" Target="../media/image1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2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129.wmf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5.wmf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134.wmf"/><Relationship Id="rId10" Type="http://schemas.openxmlformats.org/officeDocument/2006/relationships/image" Target="../media/image136.wmf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40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46.png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49.wmf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33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3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62.wmf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65.wmf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9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13.jpe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13.jpe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62.png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51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3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6"/>
          <p:cNvSpPr>
            <a:spLocks/>
          </p:cNvSpPr>
          <p:nvPr/>
        </p:nvSpPr>
        <p:spPr bwMode="auto">
          <a:xfrm>
            <a:off x="1835696" y="3717032"/>
            <a:ext cx="6984776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alt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alt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Relações métricas num triângulo </a:t>
            </a:r>
            <a:r>
              <a:rPr lang="pt-BR" alt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qualquer</a:t>
            </a:r>
            <a:endParaRPr lang="pt-BR" alt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222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buFont typeface="Wingdings" pitchFamily="2" charset="2"/>
              <a:buChar char="ü"/>
            </a:pPr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RELAÇÕES MÉTRICAS NUM TRIÂNGULO QUALQUER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Vamos analisar a seguinte situação: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Um navio, navegando em linha reta,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passa  pelo ponto A, distante 6 milhas 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223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de um farol C .  No mesmo instante, o  comandante,  de outro navio se encontra num ponto B, distante 15 milhas do farol C, de tal modo que o ângulo de visão de um observador que se encontra no farol   C e vê os dois navios é de 30º. Qual a distância entre os dois navios nesse instante?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Para facilitar nosso entendimento,  va-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mos montar uma figura para expressar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 modelo matemático.   </a:t>
            </a: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9224" name="Imagem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981075"/>
            <a:ext cx="32400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971550" y="3213100"/>
          <a:ext cx="2736850" cy="681038"/>
        </p:xfrm>
        <a:graphic>
          <a:graphicData uri="http://schemas.openxmlformats.org/presentationml/2006/ole">
            <p:oleObj spid="_x0000_s9218" name="Equation" r:id="rId6" imgW="1841500" imgH="457200" progId="Equation.DSMT4">
              <p:embed/>
            </p:oleObj>
          </a:graphicData>
        </a:graphic>
      </p:graphicFrame>
      <p:sp>
        <p:nvSpPr>
          <p:cNvPr id="92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2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923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3800" y="4149725"/>
            <a:ext cx="3590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CaixaDeTexto 26"/>
          <p:cNvSpPr txBox="1">
            <a:spLocks noChangeArrowheads="1"/>
          </p:cNvSpPr>
          <p:nvPr/>
        </p:nvSpPr>
        <p:spPr bwMode="auto">
          <a:xfrm>
            <a:off x="5364163" y="472440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9233" name="CaixaDeTexto 27"/>
          <p:cNvSpPr txBox="1">
            <a:spLocks noChangeArrowheads="1"/>
          </p:cNvSpPr>
          <p:nvPr/>
        </p:nvSpPr>
        <p:spPr bwMode="auto">
          <a:xfrm>
            <a:off x="6516688" y="5805488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15</a:t>
            </a:r>
          </a:p>
        </p:txBody>
      </p:sp>
      <p:sp>
        <p:nvSpPr>
          <p:cNvPr id="9234" name="CaixaDeTexto 28"/>
          <p:cNvSpPr txBox="1">
            <a:spLocks noChangeArrowheads="1"/>
          </p:cNvSpPr>
          <p:nvPr/>
        </p:nvSpPr>
        <p:spPr bwMode="auto">
          <a:xfrm>
            <a:off x="7380288" y="465296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x</a:t>
            </a:r>
          </a:p>
        </p:txBody>
      </p:sp>
      <p:sp>
        <p:nvSpPr>
          <p:cNvPr id="30" name="Arco 29"/>
          <p:cNvSpPr/>
          <p:nvPr/>
        </p:nvSpPr>
        <p:spPr>
          <a:xfrm rot="1617312">
            <a:off x="5056188" y="5519738"/>
            <a:ext cx="406400" cy="3286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5508625" y="5445125"/>
          <a:ext cx="409575" cy="363538"/>
        </p:xfrm>
        <a:graphic>
          <a:graphicData uri="http://schemas.openxmlformats.org/presentationml/2006/ole">
            <p:oleObj spid="_x0000_s9219" name="Equation" r:id="rId8" imgW="228600" imgH="20304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248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Pelo desenho, é possível verificar que devemos determinar a medida de um lado de um triângulo que não é triângulo retângulo,  quando são conhecidas as medidas dos outros dois lados e do ângulo oposto ao lado que queremos encontrar. Como o triângulo não é retângulo, não podemos aplicar as relações dadas anteriormente. Vamos, então conhecer outras relações aplicadas em triângulos acutângulos ou obtusângu-los, utilizando uma importante ferramen- ta que é a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Lei dos senos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e a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Lei dos cossenos.</a:t>
            </a:r>
          </a:p>
          <a:p>
            <a:pPr>
              <a:buFont typeface="Wingdings" pitchFamily="2" charset="2"/>
              <a:buChar char="ü"/>
            </a:pP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LEI DOS SENOS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Num triângulo qualquer, as medidas dos lados são proporcionais aos senos dos ângulos opostos, ou seja: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249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Ex.: No triângulo da figura abaixo,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Calcule a medida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b.</a:t>
            </a:r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02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4250" y="793750"/>
            <a:ext cx="3581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rco 7"/>
          <p:cNvSpPr/>
          <p:nvPr/>
        </p:nvSpPr>
        <p:spPr>
          <a:xfrm rot="1617312">
            <a:off x="4846638" y="2235200"/>
            <a:ext cx="404812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Arco 8"/>
          <p:cNvSpPr/>
          <p:nvPr/>
        </p:nvSpPr>
        <p:spPr>
          <a:xfrm rot="14757961">
            <a:off x="7776370" y="2250281"/>
            <a:ext cx="404812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Arco 9"/>
          <p:cNvSpPr/>
          <p:nvPr/>
        </p:nvSpPr>
        <p:spPr>
          <a:xfrm rot="7814120">
            <a:off x="6043613" y="957262"/>
            <a:ext cx="452438" cy="2905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6089650" y="1370013"/>
          <a:ext cx="360363" cy="263525"/>
        </p:xfrm>
        <a:graphic>
          <a:graphicData uri="http://schemas.openxmlformats.org/presentationml/2006/ole">
            <p:oleObj spid="_x0000_s10242" name="Equation" r:id="rId6" imgW="152280" imgH="139680" progId="Equation.DSMT4">
              <p:embed/>
            </p:oleObj>
          </a:graphicData>
        </a:graphic>
      </p:graphicFrame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7313613" y="2162175"/>
          <a:ext cx="492125" cy="347663"/>
        </p:xfrm>
        <a:graphic>
          <a:graphicData uri="http://schemas.openxmlformats.org/presentationml/2006/ole">
            <p:oleObj spid="_x0000_s10243" name="Equation" r:id="rId7" imgW="152280" imgH="203040" progId="Equation.DSMT4">
              <p:embed/>
            </p:oleObj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297488" y="2089150"/>
          <a:ext cx="360362" cy="360363"/>
        </p:xfrm>
        <a:graphic>
          <a:graphicData uri="http://schemas.openxmlformats.org/presentationml/2006/ole">
            <p:oleObj spid="_x0000_s10244" name="Equation" r:id="rId8" imgW="126720" imgH="177480" progId="Equation.DSMT4">
              <p:embed/>
            </p:oleObj>
          </a:graphicData>
        </a:graphic>
      </p:graphicFrame>
      <p:sp>
        <p:nvSpPr>
          <p:cNvPr id="10254" name="CaixaDeTexto 13"/>
          <p:cNvSpPr txBox="1">
            <a:spLocks noChangeArrowheads="1"/>
          </p:cNvSpPr>
          <p:nvPr/>
        </p:nvSpPr>
        <p:spPr bwMode="auto">
          <a:xfrm>
            <a:off x="6305550" y="2522538"/>
            <a:ext cx="3063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a</a:t>
            </a:r>
          </a:p>
        </p:txBody>
      </p:sp>
      <p:sp>
        <p:nvSpPr>
          <p:cNvPr id="10255" name="CaixaDeTexto 14"/>
          <p:cNvSpPr txBox="1">
            <a:spLocks noChangeArrowheads="1"/>
          </p:cNvSpPr>
          <p:nvPr/>
        </p:nvSpPr>
        <p:spPr bwMode="auto">
          <a:xfrm>
            <a:off x="5297488" y="1370013"/>
            <a:ext cx="319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b</a:t>
            </a:r>
          </a:p>
        </p:txBody>
      </p:sp>
      <p:sp>
        <p:nvSpPr>
          <p:cNvPr id="10256" name="CaixaDeTexto 15"/>
          <p:cNvSpPr txBox="1">
            <a:spLocks noChangeArrowheads="1"/>
          </p:cNvSpPr>
          <p:nvPr/>
        </p:nvSpPr>
        <p:spPr bwMode="auto">
          <a:xfrm>
            <a:off x="7170738" y="1296988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c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5148263" y="3068638"/>
          <a:ext cx="2736850" cy="860425"/>
        </p:xfrm>
        <a:graphic>
          <a:graphicData uri="http://schemas.openxmlformats.org/presentationml/2006/ole">
            <p:oleObj spid="_x0000_s10245" name="Equation" r:id="rId9" imgW="1333440" imgH="41904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283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Utilizando a Lei dos senos, temos: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284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LEI DOS COSSENOS</a:t>
            </a:r>
          </a:p>
          <a:p>
            <a:pPr algn="just"/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Em todo triângulo, o quadrado da medi-da de um dos lados é igual à soma dos quadrados dos outros dois lados,  subtraído do dobro produto desses doislados pelo cosseno do ângulo formado entre eles.</a:t>
            </a:r>
          </a:p>
          <a:p>
            <a:pPr algn="just"/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128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981075"/>
            <a:ext cx="3581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o 6"/>
          <p:cNvSpPr/>
          <p:nvPr/>
        </p:nvSpPr>
        <p:spPr>
          <a:xfrm rot="14757961">
            <a:off x="3521870" y="2437606"/>
            <a:ext cx="404812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Arco 7"/>
          <p:cNvSpPr/>
          <p:nvPr/>
        </p:nvSpPr>
        <p:spPr>
          <a:xfrm rot="1617312">
            <a:off x="592138" y="2422525"/>
            <a:ext cx="404812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059113" y="2276475"/>
          <a:ext cx="409575" cy="363538"/>
        </p:xfrm>
        <a:graphic>
          <a:graphicData uri="http://schemas.openxmlformats.org/presentationml/2006/ole">
            <p:oleObj spid="_x0000_s11266" name="Equation" r:id="rId6" imgW="228600" imgH="20304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042988" y="2276475"/>
          <a:ext cx="460375" cy="322263"/>
        </p:xfrm>
        <a:graphic>
          <a:graphicData uri="http://schemas.openxmlformats.org/presentationml/2006/ole">
            <p:oleObj spid="_x0000_s11267" name="Equation" r:id="rId7" imgW="253800" imgH="177480" progId="Equation.DSMT4">
              <p:embed/>
            </p:oleObj>
          </a:graphicData>
        </a:graphic>
      </p:graphicFrame>
      <p:sp>
        <p:nvSpPr>
          <p:cNvPr id="11288" name="CaixaDeTexto 10"/>
          <p:cNvSpPr txBox="1">
            <a:spLocks noChangeArrowheads="1"/>
          </p:cNvSpPr>
          <p:nvPr/>
        </p:nvSpPr>
        <p:spPr bwMode="auto">
          <a:xfrm>
            <a:off x="1116013" y="1484313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b</a:t>
            </a:r>
          </a:p>
        </p:txBody>
      </p:sp>
      <p:sp>
        <p:nvSpPr>
          <p:cNvPr id="11289" name="CaixaDeTexto 11"/>
          <p:cNvSpPr txBox="1">
            <a:spLocks noChangeArrowheads="1"/>
          </p:cNvSpPr>
          <p:nvPr/>
        </p:nvSpPr>
        <p:spPr bwMode="auto">
          <a:xfrm>
            <a:off x="2916238" y="14843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2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68313" y="4005263"/>
          <a:ext cx="1839912" cy="576262"/>
        </p:xfrm>
        <a:graphic>
          <a:graphicData uri="http://schemas.openxmlformats.org/presentationml/2006/ole">
            <p:oleObj spid="_x0000_s11268" name="Equation" r:id="rId8" imgW="1257120" imgH="393480" progId="Equation.DSMT4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413000" y="3817938"/>
          <a:ext cx="1223963" cy="979487"/>
        </p:xfrm>
        <a:graphic>
          <a:graphicData uri="http://schemas.openxmlformats.org/presentationml/2006/ole">
            <p:oleObj spid="_x0000_s11269" name="Equation" r:id="rId9" imgW="761760" imgH="60948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41338" y="4767263"/>
          <a:ext cx="1223962" cy="679450"/>
        </p:xfrm>
        <a:graphic>
          <a:graphicData uri="http://schemas.openxmlformats.org/presentationml/2006/ole">
            <p:oleObj spid="_x0000_s11270" name="Equation" r:id="rId10" imgW="825480" imgH="457200" progId="Equation.DSMT4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41338" y="4940300"/>
          <a:ext cx="914400" cy="200025"/>
        </p:xfrm>
        <a:graphic>
          <a:graphicData uri="http://schemas.openxmlformats.org/presentationml/2006/ole">
            <p:oleObj spid="_x0000_s11271" name="Equation" r:id="rId11" imgW="914400" imgH="198720" progId="Equation.DSMT4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765300" y="4797425"/>
          <a:ext cx="730250" cy="635000"/>
        </p:xfrm>
        <a:graphic>
          <a:graphicData uri="http://schemas.openxmlformats.org/presentationml/2006/ole">
            <p:oleObj spid="_x0000_s11272" name="Equation" r:id="rId12" imgW="482400" imgH="419040" progId="Equation.DSMT4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484438" y="4724400"/>
          <a:ext cx="576262" cy="692150"/>
        </p:xfrm>
        <a:graphic>
          <a:graphicData uri="http://schemas.openxmlformats.org/presentationml/2006/ole">
            <p:oleObj spid="_x0000_s11273" name="Equation" r:id="rId13" imgW="380880" imgH="457200" progId="Equation.DSMT4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89263" y="4797425"/>
          <a:ext cx="1052512" cy="652463"/>
        </p:xfrm>
        <a:graphic>
          <a:graphicData uri="http://schemas.openxmlformats.org/presentationml/2006/ole">
            <p:oleObj spid="_x0000_s11274" name="Equation" r:id="rId14" imgW="736560" imgH="457200" progId="Equation.DSMT4">
              <p:embed/>
            </p:oleObj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2738"/>
            <a:ext cx="3581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rco 19"/>
          <p:cNvSpPr/>
          <p:nvPr/>
        </p:nvSpPr>
        <p:spPr>
          <a:xfrm rot="14757961">
            <a:off x="7698581" y="4309269"/>
            <a:ext cx="404813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Arco 20"/>
          <p:cNvSpPr/>
          <p:nvPr/>
        </p:nvSpPr>
        <p:spPr>
          <a:xfrm rot="1617312">
            <a:off x="4768850" y="4295775"/>
            <a:ext cx="404813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Arco 21"/>
          <p:cNvSpPr/>
          <p:nvPr/>
        </p:nvSpPr>
        <p:spPr>
          <a:xfrm rot="8632989">
            <a:off x="6070600" y="3013075"/>
            <a:ext cx="404813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6227763" y="4581525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a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5148263" y="3573463"/>
            <a:ext cx="319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b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7235825" y="3500438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c</a:t>
            </a: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6084888" y="3429000"/>
          <a:ext cx="358775" cy="263525"/>
        </p:xfrm>
        <a:graphic>
          <a:graphicData uri="http://schemas.openxmlformats.org/presentationml/2006/ole">
            <p:oleObj spid="_x0000_s11275" name="Equation" r:id="rId15" imgW="152280" imgH="139680" progId="Equation.DSMT4">
              <p:embed/>
            </p:oleObj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235825" y="4221163"/>
          <a:ext cx="492125" cy="346075"/>
        </p:xfrm>
        <a:graphic>
          <a:graphicData uri="http://schemas.openxmlformats.org/presentationml/2006/ole">
            <p:oleObj spid="_x0000_s11276" name="Equation" r:id="rId16" imgW="152280" imgH="203040" progId="Equation.DSMT4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5219700" y="4149725"/>
          <a:ext cx="360363" cy="360363"/>
        </p:xfrm>
        <a:graphic>
          <a:graphicData uri="http://schemas.openxmlformats.org/presentationml/2006/ole">
            <p:oleObj spid="_x0000_s11277" name="Equation" r:id="rId17" imgW="126720" imgH="177480" progId="Equation.DSMT4">
              <p:embed/>
            </p:oleObj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5159375" y="4891088"/>
          <a:ext cx="3038475" cy="360362"/>
        </p:xfrm>
        <a:graphic>
          <a:graphicData uri="http://schemas.openxmlformats.org/presentationml/2006/ole">
            <p:oleObj spid="_x0000_s11278" name="Equation" r:id="rId18" imgW="1714320" imgH="203040" progId="Equation.DSMT4">
              <p:embed/>
            </p:oleObj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5148263" y="5300663"/>
          <a:ext cx="3060700" cy="406400"/>
        </p:xfrm>
        <a:graphic>
          <a:graphicData uri="http://schemas.openxmlformats.org/presentationml/2006/ole">
            <p:oleObj spid="_x0000_s11279" name="Equation" r:id="rId19" imgW="1726920" imgH="228600" progId="Equation.DSMT4">
              <p:embed/>
            </p:oleObj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5099050" y="5778500"/>
          <a:ext cx="3038475" cy="361950"/>
        </p:xfrm>
        <a:graphic>
          <a:graphicData uri="http://schemas.openxmlformats.org/presentationml/2006/ole">
            <p:oleObj spid="_x0000_s11280" name="Equation" r:id="rId20" imgW="1714320" imgH="20304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2297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Estamos em condições, agora, de resolver a situação-problema colocada no início deste assunto.</a:t>
            </a: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Pela lei dos cossenos, temos:</a:t>
            </a: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2298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Observação: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 lei dos senos ou dos cossenos pode ser usada para calcular as medidas dos lados ou dos ângulos de quaisquer triângulos independetemente dos dados fornecidos, porém, para efeito didático, podemos: </a:t>
            </a:r>
          </a:p>
          <a:p>
            <a:pPr algn="just">
              <a:buFont typeface="Wingdings" pitchFamily="2" charset="2"/>
              <a:buChar char="Ø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Aplicar a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lei dos senos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se no triângulo dado, tivermos mais ângulos conhecidos do que lados;</a:t>
            </a: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Aplicar a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lei dos cossenos 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em caso contrário, ou seja, quando são conhecidos mais lados do que ângulos.</a:t>
            </a: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1773238"/>
            <a:ext cx="3590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o 6"/>
          <p:cNvSpPr/>
          <p:nvPr/>
        </p:nvSpPr>
        <p:spPr>
          <a:xfrm rot="1617312">
            <a:off x="447675" y="3143250"/>
            <a:ext cx="406400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Arco 7"/>
          <p:cNvSpPr/>
          <p:nvPr/>
        </p:nvSpPr>
        <p:spPr>
          <a:xfrm rot="14757961">
            <a:off x="3305176" y="3157537"/>
            <a:ext cx="406400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827088" y="2349500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916238" y="2349500"/>
            <a:ext cx="31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x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908175" y="342900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15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900113" y="3068638"/>
          <a:ext cx="409575" cy="363537"/>
        </p:xfrm>
        <a:graphic>
          <a:graphicData uri="http://schemas.openxmlformats.org/presentationml/2006/ole">
            <p:oleObj spid="_x0000_s12290" name="Equation" r:id="rId6" imgW="228600" imgH="20304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55650" y="4292600"/>
          <a:ext cx="2879725" cy="790575"/>
        </p:xfrm>
        <a:graphic>
          <a:graphicData uri="http://schemas.openxmlformats.org/presentationml/2006/ole">
            <p:oleObj spid="_x0000_s12291" name="Equation" r:id="rId7" imgW="1803240" imgH="495000" progId="Equation.DSMT4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33425" y="5038725"/>
          <a:ext cx="2778125" cy="727075"/>
        </p:xfrm>
        <a:graphic>
          <a:graphicData uri="http://schemas.openxmlformats.org/presentationml/2006/ole">
            <p:oleObj spid="_x0000_s12292" name="Equation" r:id="rId8" imgW="1739880" imgH="457200" progId="Equation.DSMT4">
              <p:embed/>
            </p:oleObj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66725" y="5799138"/>
          <a:ext cx="1927225" cy="363537"/>
        </p:xfrm>
        <a:graphic>
          <a:graphicData uri="http://schemas.openxmlformats.org/presentationml/2006/ole">
            <p:oleObj spid="_x0000_s12293" name="Equation" r:id="rId9" imgW="1206360" imgH="228600" progId="Equation.DSMT4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411413" y="5726113"/>
          <a:ext cx="1635125" cy="423862"/>
        </p:xfrm>
        <a:graphic>
          <a:graphicData uri="http://schemas.openxmlformats.org/presentationml/2006/ole">
            <p:oleObj spid="_x0000_s12294" name="Equation" r:id="rId10" imgW="1079280" imgH="27936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331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EXERCÍCIOS PROPOSTOS E RESOLVIDOS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1) (FAFI – BH) Considerando a figura abaixo, o quadrado do comprimento do segmento         valerá quanto?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No </a:t>
            </a: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332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472113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Ainda no               retângulo: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No             , aplicando a lei dos cossenos, temos: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2) Num triângulo retângulo ABC temos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  =3 m ,                  e                .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Se             m , calcule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Se                  , oposto ao lado          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Calcule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3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1547813" y="1700213"/>
          <a:ext cx="369887" cy="288925"/>
        </p:xfrm>
        <a:graphic>
          <a:graphicData uri="http://schemas.openxmlformats.org/presentationml/2006/ole">
            <p:oleObj spid="_x0000_s13314" name="Equation" r:id="rId5" imgW="253780" imgH="203024" progId="Equation.DSMT4">
              <p:embed/>
            </p:oleObj>
          </a:graphicData>
        </a:graphic>
      </p:graphicFrame>
      <p:pic>
        <p:nvPicPr>
          <p:cNvPr id="13334" name="Imagem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213" y="2133600"/>
            <a:ext cx="345598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49313" y="5445125"/>
          <a:ext cx="812800" cy="287338"/>
        </p:xfrm>
        <a:graphic>
          <a:graphicData uri="http://schemas.openxmlformats.org/presentationml/2006/ole">
            <p:oleObj spid="_x0000_s13315" name="Equation" r:id="rId7" imgW="507960" imgH="177480" progId="Equation.DSMT4">
              <p:embed/>
            </p:oleObj>
          </a:graphicData>
        </a:graphic>
      </p:graphicFrame>
      <p:sp>
        <p:nvSpPr>
          <p:cNvPr id="1333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1763713" y="5373688"/>
          <a:ext cx="2308225" cy="503237"/>
        </p:xfrm>
        <a:graphic>
          <a:graphicData uri="http://schemas.openxmlformats.org/presentationml/2006/ole">
            <p:oleObj spid="_x0000_s13316" name="Equation" r:id="rId8" imgW="1955800" imgH="431800" progId="Equation.DSMT4">
              <p:embed/>
            </p:oleObj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5580063" y="765175"/>
          <a:ext cx="711200" cy="287338"/>
        </p:xfrm>
        <a:graphic>
          <a:graphicData uri="http://schemas.openxmlformats.org/presentationml/2006/ole">
            <p:oleObj spid="_x0000_s13317" name="Equation" r:id="rId9" imgW="444240" imgH="177480" progId="Equation.DSMT4">
              <p:embed/>
            </p:oleObj>
          </a:graphicData>
        </a:graphic>
      </p:graphicFrame>
      <p:sp>
        <p:nvSpPr>
          <p:cNvPr id="133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4643438" y="1125538"/>
          <a:ext cx="3917950" cy="647700"/>
        </p:xfrm>
        <a:graphic>
          <a:graphicData uri="http://schemas.openxmlformats.org/presentationml/2006/ole">
            <p:oleObj spid="_x0000_s13318" name="Equation" r:id="rId10" imgW="2590800" imgH="431800" progId="Equation.DSMT4">
              <p:embed/>
            </p:oleObj>
          </a:graphicData>
        </a:graphic>
      </p:graphicFrame>
      <p:sp>
        <p:nvSpPr>
          <p:cNvPr id="1333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19" name="Object 10"/>
          <p:cNvGraphicFramePr>
            <a:graphicFrameLocks noChangeAspect="1"/>
          </p:cNvGraphicFramePr>
          <p:nvPr/>
        </p:nvGraphicFramePr>
        <p:xfrm>
          <a:off x="5076825" y="1916113"/>
          <a:ext cx="596900" cy="217487"/>
        </p:xfrm>
        <a:graphic>
          <a:graphicData uri="http://schemas.openxmlformats.org/presentationml/2006/ole">
            <p:oleObj spid="_x0000_s13319" name="Equation" r:id="rId11" imgW="444114" imgH="164957" progId="Equation.DSMT4">
              <p:embed/>
            </p:oleObj>
          </a:graphicData>
        </a:graphic>
      </p:graphicFrame>
      <p:sp>
        <p:nvSpPr>
          <p:cNvPr id="1333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0" name="Object 12"/>
          <p:cNvGraphicFramePr>
            <a:graphicFrameLocks noChangeAspect="1"/>
          </p:cNvGraphicFramePr>
          <p:nvPr/>
        </p:nvGraphicFramePr>
        <p:xfrm>
          <a:off x="4716463" y="2565400"/>
          <a:ext cx="2808287" cy="1598613"/>
        </p:xfrm>
        <a:graphic>
          <a:graphicData uri="http://schemas.openxmlformats.org/presentationml/2006/ole">
            <p:oleObj spid="_x0000_s13320" name="Equation" r:id="rId12" imgW="1993900" imgH="1130300" progId="Equation.DSMT4">
              <p:embed/>
            </p:oleObj>
          </a:graphicData>
        </a:graphic>
      </p:graphicFrame>
      <p:sp>
        <p:nvSpPr>
          <p:cNvPr id="1334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1" name="Object 14"/>
          <p:cNvGraphicFramePr>
            <a:graphicFrameLocks noChangeAspect="1"/>
          </p:cNvGraphicFramePr>
          <p:nvPr/>
        </p:nvGraphicFramePr>
        <p:xfrm>
          <a:off x="4716463" y="4797425"/>
          <a:ext cx="431800" cy="342900"/>
        </p:xfrm>
        <a:graphic>
          <a:graphicData uri="http://schemas.openxmlformats.org/presentationml/2006/ole">
            <p:oleObj spid="_x0000_s13321" name="Equation" r:id="rId13" imgW="266353" imgH="215619" progId="Equation.DSMT4">
              <p:embed/>
            </p:oleObj>
          </a:graphicData>
        </a:graphic>
      </p:graphicFrame>
      <p:sp>
        <p:nvSpPr>
          <p:cNvPr id="133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2" name="Object 16"/>
          <p:cNvGraphicFramePr>
            <a:graphicFrameLocks noChangeAspect="1"/>
          </p:cNvGraphicFramePr>
          <p:nvPr/>
        </p:nvGraphicFramePr>
        <p:xfrm>
          <a:off x="5724525" y="4797425"/>
          <a:ext cx="863600" cy="315913"/>
        </p:xfrm>
        <a:graphic>
          <a:graphicData uri="http://schemas.openxmlformats.org/presentationml/2006/ole">
            <p:oleObj spid="_x0000_s13322" name="Equation" r:id="rId14" imgW="596641" imgH="215806" progId="Equation.DSMT4">
              <p:embed/>
            </p:oleObj>
          </a:graphicData>
        </a:graphic>
      </p:graphicFrame>
      <p:sp>
        <p:nvSpPr>
          <p:cNvPr id="1334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3" name="Object 18"/>
          <p:cNvGraphicFramePr>
            <a:graphicFrameLocks noChangeAspect="1"/>
          </p:cNvGraphicFramePr>
          <p:nvPr/>
        </p:nvGraphicFramePr>
        <p:xfrm>
          <a:off x="6804025" y="4797425"/>
          <a:ext cx="801688" cy="287338"/>
        </p:xfrm>
        <a:graphic>
          <a:graphicData uri="http://schemas.openxmlformats.org/presentationml/2006/ole">
            <p:oleObj spid="_x0000_s13323" name="Equation" r:id="rId15" imgW="609336" imgH="215806" progId="Equation.DSMT4">
              <p:embed/>
            </p:oleObj>
          </a:graphicData>
        </a:graphic>
      </p:graphicFrame>
      <p:sp>
        <p:nvSpPr>
          <p:cNvPr id="1334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4" name="Object 20"/>
          <p:cNvGraphicFramePr>
            <a:graphicFrameLocks noChangeAspect="1"/>
          </p:cNvGraphicFramePr>
          <p:nvPr/>
        </p:nvGraphicFramePr>
        <p:xfrm>
          <a:off x="5219700" y="5157788"/>
          <a:ext cx="647700" cy="303212"/>
        </p:xfrm>
        <a:graphic>
          <a:graphicData uri="http://schemas.openxmlformats.org/presentationml/2006/ole">
            <p:oleObj spid="_x0000_s13324" name="Equation" r:id="rId16" imgW="469696" imgH="215806" progId="Equation.DSMT4">
              <p:embed/>
            </p:oleObj>
          </a:graphicData>
        </a:graphic>
      </p:graphicFrame>
      <p:graphicFrame>
        <p:nvGraphicFramePr>
          <p:cNvPr id="13325" name="Object 22"/>
          <p:cNvGraphicFramePr>
            <a:graphicFrameLocks noChangeAspect="1"/>
          </p:cNvGraphicFramePr>
          <p:nvPr/>
        </p:nvGraphicFramePr>
        <p:xfrm>
          <a:off x="6875463" y="5229225"/>
          <a:ext cx="700087" cy="284163"/>
        </p:xfrm>
        <a:graphic>
          <a:graphicData uri="http://schemas.openxmlformats.org/presentationml/2006/ole">
            <p:oleObj spid="_x0000_s13325" name="Equation" r:id="rId17" imgW="406080" imgH="164880" progId="Equation.DSMT4">
              <p:embed/>
            </p:oleObj>
          </a:graphicData>
        </a:graphic>
      </p:graphicFrame>
      <p:sp>
        <p:nvSpPr>
          <p:cNvPr id="133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6" name="Object 23"/>
          <p:cNvGraphicFramePr>
            <a:graphicFrameLocks noChangeAspect="1"/>
          </p:cNvGraphicFramePr>
          <p:nvPr/>
        </p:nvGraphicFramePr>
        <p:xfrm>
          <a:off x="5219700" y="5516563"/>
          <a:ext cx="936625" cy="360362"/>
        </p:xfrm>
        <a:graphic>
          <a:graphicData uri="http://schemas.openxmlformats.org/presentationml/2006/ole">
            <p:oleObj spid="_x0000_s13326" name="Equation" r:id="rId18" imgW="622030" imgH="241195" progId="Equation.DSMT4">
              <p:embed/>
            </p:oleObj>
          </a:graphicData>
        </a:graphic>
      </p:graphicFrame>
      <p:sp>
        <p:nvSpPr>
          <p:cNvPr id="1334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3327" name="Object 25"/>
          <p:cNvGraphicFramePr>
            <a:graphicFrameLocks noChangeAspect="1"/>
          </p:cNvGraphicFramePr>
          <p:nvPr/>
        </p:nvGraphicFramePr>
        <p:xfrm>
          <a:off x="7640638" y="5576888"/>
          <a:ext cx="703262" cy="255587"/>
        </p:xfrm>
        <a:graphic>
          <a:graphicData uri="http://schemas.openxmlformats.org/presentationml/2006/ole">
            <p:oleObj spid="_x0000_s13327" name="Equation" r:id="rId19" imgW="672840" imgH="241200" progId="Equation.DSMT4">
              <p:embed/>
            </p:oleObj>
          </a:graphicData>
        </a:graphic>
      </p:graphicFrame>
      <p:graphicFrame>
        <p:nvGraphicFramePr>
          <p:cNvPr id="13328" name="Object 27"/>
          <p:cNvGraphicFramePr>
            <a:graphicFrameLocks noChangeAspect="1"/>
          </p:cNvGraphicFramePr>
          <p:nvPr/>
        </p:nvGraphicFramePr>
        <p:xfrm>
          <a:off x="5457825" y="5970588"/>
          <a:ext cx="655638" cy="241300"/>
        </p:xfrm>
        <a:graphic>
          <a:graphicData uri="http://schemas.openxmlformats.org/presentationml/2006/ole">
            <p:oleObj spid="_x0000_s13328" name="Equation" r:id="rId20" imgW="380880" imgH="13968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r>
              <a:rPr sz="1800" dirty="0" smtClean="0"/>
              <a:t>Resolução:</a:t>
            </a:r>
          </a:p>
          <a:p>
            <a:pPr marL="342900" indent="-342900">
              <a:buFontTx/>
              <a:buAutoNum type="alphaLcParenR"/>
              <a:defRPr/>
            </a:pPr>
            <a:r>
              <a:rPr sz="1800" dirty="0" smtClean="0"/>
              <a:t>Aplicando a lei dos cossenos, temos:</a:t>
            </a:r>
          </a:p>
          <a:p>
            <a:pPr marL="342900" indent="-342900"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  <a:p>
            <a:pPr>
              <a:defRPr/>
            </a:pPr>
            <a:r>
              <a:rPr sz="1800" dirty="0" smtClean="0"/>
              <a:t>b) Aplicando a lei dos senos, temos:</a:t>
            </a:r>
          </a:p>
          <a:p>
            <a:pPr>
              <a:defRPr/>
            </a:pPr>
            <a:endParaRPr sz="1800" dirty="0" smtClean="0"/>
          </a:p>
        </p:txBody>
      </p:sp>
      <p:sp>
        <p:nvSpPr>
          <p:cNvPr id="14344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Como                     , nestas condições não existirá o triângulo.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3) (Ufjf 2012)  Uma praça circular de raio </a:t>
            </a:r>
            <a:r>
              <a:rPr sz="1800" i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 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foi construída a partir da planta a seguir: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4345" name="Imagem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981075"/>
            <a:ext cx="38163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539750" y="3789363"/>
          <a:ext cx="1944688" cy="1470025"/>
        </p:xfrm>
        <a:graphic>
          <a:graphicData uri="http://schemas.openxmlformats.org/presentationml/2006/ole">
            <p:oleObj spid="_x0000_s14338" name="Equation" r:id="rId6" imgW="1447172" imgH="1091726" progId="Equation.DSMT4">
              <p:embed/>
            </p:oleObj>
          </a:graphicData>
        </a:graphic>
      </p:graphicFrame>
      <p:sp>
        <p:nvSpPr>
          <p:cNvPr id="143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787900" y="908050"/>
          <a:ext cx="3600450" cy="1663700"/>
        </p:xfrm>
        <a:graphic>
          <a:graphicData uri="http://schemas.openxmlformats.org/presentationml/2006/ole">
            <p:oleObj spid="_x0000_s14339" name="Equation" r:id="rId7" imgW="1905000" imgH="1041400" progId="Equation.DSMT4">
              <p:embed/>
            </p:oleObj>
          </a:graphicData>
        </a:graphic>
      </p:graphicFrame>
      <p:sp>
        <p:nvSpPr>
          <p:cNvPr id="143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5435600" y="2924175"/>
          <a:ext cx="792163" cy="269875"/>
        </p:xfrm>
        <a:graphic>
          <a:graphicData uri="http://schemas.openxmlformats.org/presentationml/2006/ole">
            <p:oleObj spid="_x0000_s14340" name="Equation" r:id="rId8" imgW="532937" imgH="177646" progId="Equation.DSMT4">
              <p:embed/>
            </p:oleObj>
          </a:graphicData>
        </a:graphic>
      </p:graphicFrame>
      <p:pic>
        <p:nvPicPr>
          <p:cNvPr id="14349" name="Imagem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825" y="4437063"/>
            <a:ext cx="19431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74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Os segmentos                    simbolizam ciclovias construídas no interior da praça, sendo que                    De acordo com a planta e as informações dadas, é CORRETO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afirmar que a medida de </a:t>
            </a:r>
            <a:r>
              <a:rPr sz="1800" i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 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é igual a: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c)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d)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e)   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Pela Lei dos Senos, segue que:</a:t>
            </a: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75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688013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4) (Unicamp 2012)  Um topógrafo deseja calcular a distância entre pontos situados à margem de um riacho, como mostra a figura a seguir. O topógrafo determinou as distâncias mostradas na figura, bem como os ângulos especificados na tabela abaixo, obtidos com a ajuda de um teodolito.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1835150" y="765175"/>
          <a:ext cx="360363" cy="301625"/>
        </p:xfrm>
        <a:graphic>
          <a:graphicData uri="http://schemas.openxmlformats.org/presentationml/2006/ole">
            <p:oleObj spid="_x0000_s15362" name="Equation" r:id="rId5" imgW="241200" imgH="20304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195513" y="765175"/>
          <a:ext cx="360362" cy="301625"/>
        </p:xfrm>
        <a:graphic>
          <a:graphicData uri="http://schemas.openxmlformats.org/presentationml/2006/ole">
            <p:oleObj spid="_x0000_s15363" name="Equation" r:id="rId6" imgW="241200" imgH="203040" progId="Equation.DSMT4">
              <p:embed/>
            </p:oleObj>
          </a:graphicData>
        </a:graphic>
      </p:graphicFrame>
      <p:sp>
        <p:nvSpPr>
          <p:cNvPr id="153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555875" y="765175"/>
          <a:ext cx="360363" cy="314325"/>
        </p:xfrm>
        <a:graphic>
          <a:graphicData uri="http://schemas.openxmlformats.org/presentationml/2006/ole">
            <p:oleObj spid="_x0000_s15364" name="Equation" r:id="rId7" imgW="228600" imgH="190500" progId="Equation.DSMT4">
              <p:embed/>
            </p:oleObj>
          </a:graphicData>
        </a:graphic>
      </p:graphicFrame>
      <p:sp>
        <p:nvSpPr>
          <p:cNvPr id="153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1476375" y="1341438"/>
          <a:ext cx="1079500" cy="358775"/>
        </p:xfrm>
        <a:graphic>
          <a:graphicData uri="http://schemas.openxmlformats.org/presentationml/2006/ole">
            <p:oleObj spid="_x0000_s15365" name="Equation" r:id="rId8" imgW="660400" imgH="215900" progId="Equation.DSMT4">
              <p:embed/>
            </p:oleObj>
          </a:graphicData>
        </a:graphic>
      </p:graphicFrame>
      <p:sp>
        <p:nvSpPr>
          <p:cNvPr id="153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755650" y="2492375"/>
          <a:ext cx="571500" cy="381000"/>
        </p:xfrm>
        <a:graphic>
          <a:graphicData uri="http://schemas.openxmlformats.org/presentationml/2006/ole">
            <p:oleObj spid="_x0000_s15366" name="Equation" r:id="rId9" imgW="571500" imgH="381000" progId="Equation.DSMT4">
              <p:embed/>
            </p:oleObj>
          </a:graphicData>
        </a:graphic>
      </p:graphicFrame>
      <p:sp>
        <p:nvSpPr>
          <p:cNvPr id="153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7" name="Object 10"/>
          <p:cNvGraphicFramePr>
            <a:graphicFrameLocks noChangeAspect="1"/>
          </p:cNvGraphicFramePr>
          <p:nvPr/>
        </p:nvGraphicFramePr>
        <p:xfrm>
          <a:off x="755650" y="2924175"/>
          <a:ext cx="504825" cy="381000"/>
        </p:xfrm>
        <a:graphic>
          <a:graphicData uri="http://schemas.openxmlformats.org/presentationml/2006/ole">
            <p:oleObj spid="_x0000_s15367" name="Equation" r:id="rId10" imgW="508000" imgH="381000" progId="Equation.DSMT4">
              <p:embed/>
            </p:oleObj>
          </a:graphicData>
        </a:graphic>
      </p:graphicFrame>
      <p:sp>
        <p:nvSpPr>
          <p:cNvPr id="153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8" name="Object 12"/>
          <p:cNvGraphicFramePr>
            <a:graphicFrameLocks noChangeAspect="1"/>
          </p:cNvGraphicFramePr>
          <p:nvPr/>
        </p:nvGraphicFramePr>
        <p:xfrm>
          <a:off x="755650" y="3284538"/>
          <a:ext cx="495300" cy="381000"/>
        </p:xfrm>
        <a:graphic>
          <a:graphicData uri="http://schemas.openxmlformats.org/presentationml/2006/ole">
            <p:oleObj spid="_x0000_s15368" name="Equation" r:id="rId11" imgW="495300" imgH="381000" progId="Equation.DSMT4">
              <p:embed/>
            </p:oleObj>
          </a:graphicData>
        </a:graphic>
      </p:graphicFrame>
      <p:sp>
        <p:nvSpPr>
          <p:cNvPr id="1538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69" name="Object 14"/>
          <p:cNvGraphicFramePr>
            <a:graphicFrameLocks noChangeAspect="1"/>
          </p:cNvGraphicFramePr>
          <p:nvPr/>
        </p:nvGraphicFramePr>
        <p:xfrm>
          <a:off x="755650" y="3644900"/>
          <a:ext cx="428625" cy="381000"/>
        </p:xfrm>
        <a:graphic>
          <a:graphicData uri="http://schemas.openxmlformats.org/presentationml/2006/ole">
            <p:oleObj spid="_x0000_s15369" name="Equation" r:id="rId12" imgW="431613" imgH="380835" progId="Equation.DSMT4">
              <p:embed/>
            </p:oleObj>
          </a:graphicData>
        </a:graphic>
      </p:graphicFrame>
      <p:sp>
        <p:nvSpPr>
          <p:cNvPr id="1538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70" name="Object 16"/>
          <p:cNvGraphicFramePr>
            <a:graphicFrameLocks noChangeAspect="1"/>
          </p:cNvGraphicFramePr>
          <p:nvPr/>
        </p:nvGraphicFramePr>
        <p:xfrm>
          <a:off x="755650" y="4076700"/>
          <a:ext cx="371475" cy="381000"/>
        </p:xfrm>
        <a:graphic>
          <a:graphicData uri="http://schemas.openxmlformats.org/presentationml/2006/ole">
            <p:oleObj spid="_x0000_s15370" name="Equation" r:id="rId13" imgW="368300" imgH="381000" progId="Equation.DSMT4">
              <p:embed/>
            </p:oleObj>
          </a:graphicData>
        </a:graphic>
      </p:graphicFrame>
      <p:sp>
        <p:nvSpPr>
          <p:cNvPr id="1538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5371" name="Object 18"/>
          <p:cNvGraphicFramePr>
            <a:graphicFrameLocks noChangeAspect="1"/>
          </p:cNvGraphicFramePr>
          <p:nvPr/>
        </p:nvGraphicFramePr>
        <p:xfrm>
          <a:off x="539750" y="5300663"/>
          <a:ext cx="3744913" cy="720725"/>
        </p:xfrm>
        <a:graphic>
          <a:graphicData uri="http://schemas.openxmlformats.org/presentationml/2006/ole">
            <p:oleObj spid="_x0000_s15371" name="Equation" r:id="rId14" imgW="2971800" imgH="571500" progId="Equation.DSMT4">
              <p:embed/>
            </p:oleObj>
          </a:graphicData>
        </a:graphic>
      </p:graphicFrame>
      <p:pic>
        <p:nvPicPr>
          <p:cNvPr id="15385" name="Imagem 2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32363" y="2997200"/>
            <a:ext cx="30241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6392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Calcule a distância entre A e B.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Calcule a distância entre B e D. </a:t>
            </a:r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</p:nvPr>
        </p:nvGraphicFramePr>
        <p:xfrm>
          <a:off x="611188" y="908050"/>
          <a:ext cx="2804120" cy="1728192"/>
        </p:xfrm>
        <a:graphic>
          <a:graphicData uri="http://schemas.openxmlformats.org/drawingml/2006/table">
            <a:tbl>
              <a:tblPr/>
              <a:tblGrid>
                <a:gridCol w="1402060"/>
                <a:gridCol w="1402060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Calibri"/>
                          <a:ea typeface="Calibri"/>
                          <a:cs typeface="Times New Roman"/>
                        </a:rPr>
                        <a:t>     Visada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Arial"/>
                          <a:ea typeface="Calibri"/>
                          <a:cs typeface="Times New Roman"/>
                        </a:rPr>
                        <a:t>Ângulos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434" marR="454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410" name="Imagem 1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4438" y="2205038"/>
            <a:ext cx="50323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Object 10"/>
          <p:cNvGraphicFramePr>
            <a:graphicFrameLocks noChangeAspect="1"/>
          </p:cNvGraphicFramePr>
          <p:nvPr/>
        </p:nvGraphicFramePr>
        <p:xfrm>
          <a:off x="1116013" y="1773238"/>
          <a:ext cx="503237" cy="368300"/>
        </p:xfrm>
        <a:graphic>
          <a:graphicData uri="http://schemas.openxmlformats.org/presentationml/2006/ole">
            <p:oleObj spid="_x0000_s16386" name="Equation" r:id="rId6" imgW="330200" imgH="279400" progId="Equation.DSMT4">
              <p:embed/>
            </p:oleObj>
          </a:graphicData>
        </a:graphic>
      </p:graphicFrame>
      <p:pic>
        <p:nvPicPr>
          <p:cNvPr id="16411" name="Imagem 1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875" y="1844675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1042988" y="2205038"/>
          <a:ext cx="576262" cy="395287"/>
        </p:xfrm>
        <a:graphic>
          <a:graphicData uri="http://schemas.openxmlformats.org/presentationml/2006/ole">
            <p:oleObj spid="_x0000_s16387" name="Equation" r:id="rId8" imgW="343049" imgH="279521" progId="Equation.DSMT4">
              <p:embed/>
            </p:oleObj>
          </a:graphicData>
        </a:graphic>
      </p:graphicFrame>
      <p:pic>
        <p:nvPicPr>
          <p:cNvPr id="16412" name="Imagem 1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875" y="1268413"/>
            <a:ext cx="4318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6388" name="Object 16"/>
          <p:cNvGraphicFramePr>
            <a:graphicFrameLocks noChangeAspect="1"/>
          </p:cNvGraphicFramePr>
          <p:nvPr/>
        </p:nvGraphicFramePr>
        <p:xfrm>
          <a:off x="1042988" y="1341438"/>
          <a:ext cx="576262" cy="450850"/>
        </p:xfrm>
        <a:graphic>
          <a:graphicData uri="http://schemas.openxmlformats.org/presentationml/2006/ole">
            <p:oleObj spid="_x0000_s16388" name="Equation" r:id="rId9" imgW="342720" imgH="279360" progId="Equation.DSMT4">
              <p:embed/>
            </p:oleObj>
          </a:graphicData>
        </a:graphic>
      </p:graphicFrame>
      <p:pic>
        <p:nvPicPr>
          <p:cNvPr id="16414" name="Imagem 2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1550" y="4292600"/>
            <a:ext cx="1655763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5" name="Rectangle 18"/>
          <p:cNvSpPr>
            <a:spLocks noChangeArrowheads="1"/>
          </p:cNvSpPr>
          <p:nvPr/>
        </p:nvSpPr>
        <p:spPr bwMode="auto">
          <a:xfrm>
            <a:off x="4572000" y="8366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pt-BR" sz="1200">
                <a:latin typeface="Arial" charset="0"/>
              </a:rPr>
              <a:t>No triângulo ABC assinalado, temos:</a:t>
            </a:r>
            <a:endParaRPr lang="pt-BR"/>
          </a:p>
        </p:txBody>
      </p:sp>
      <p:sp>
        <p:nvSpPr>
          <p:cNvPr id="164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6389" name="Object 19"/>
          <p:cNvGraphicFramePr>
            <a:graphicFrameLocks noChangeAspect="1"/>
          </p:cNvGraphicFramePr>
          <p:nvPr/>
        </p:nvGraphicFramePr>
        <p:xfrm>
          <a:off x="4572000" y="1341438"/>
          <a:ext cx="2303463" cy="1620837"/>
        </p:xfrm>
        <a:graphic>
          <a:graphicData uri="http://schemas.openxmlformats.org/presentationml/2006/ole">
            <p:oleObj spid="_x0000_s16389" name="Equation" r:id="rId11" imgW="1803400" imgH="1270000" progId="Equation.DSMT4">
              <p:embed/>
            </p:oleObj>
          </a:graphicData>
        </a:graphic>
      </p:graphicFrame>
      <p:sp>
        <p:nvSpPr>
          <p:cNvPr id="16417" name="Retângulo 29"/>
          <p:cNvSpPr>
            <a:spLocks noChangeArrowheads="1"/>
          </p:cNvSpPr>
          <p:nvPr/>
        </p:nvSpPr>
        <p:spPr bwMode="auto">
          <a:xfrm>
            <a:off x="4383088" y="3244850"/>
            <a:ext cx="37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b)</a:t>
            </a:r>
          </a:p>
        </p:txBody>
      </p:sp>
      <p:pic>
        <p:nvPicPr>
          <p:cNvPr id="16418" name="Imagem 3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76825" y="3213100"/>
            <a:ext cx="17272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7414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1148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No triângulo BDC, temos: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ÁREA DE UM TRIÂNGULO QUALQUER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Através de conhecimentos de séries an-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teriores, vimos que a área de um triângu-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lo podia ser calculada por 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Porém, existem situações em que não te-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mos informações sobre as medidas da ba-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 e da altura, como o exemplo abaixo:</a:t>
            </a:r>
          </a:p>
        </p:txBody>
      </p:sp>
      <p:sp>
        <p:nvSpPr>
          <p:cNvPr id="17415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Qual a área de um terreno triangular,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conforme figura abaixo, cujas dimensões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são de 5m e 8m e o ângulo entre eles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mede 30º?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Vejamos o modelo matemático desse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terreno:</a:t>
            </a:r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539750" y="1268413"/>
          <a:ext cx="2952750" cy="1382712"/>
        </p:xfrm>
        <a:graphic>
          <a:graphicData uri="http://schemas.openxmlformats.org/presentationml/2006/ole">
            <p:oleObj spid="_x0000_s17410" name="Equation" r:id="rId5" imgW="1930400" imgH="901700" progId="Equation.DSMT4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987675" y="4076700"/>
          <a:ext cx="1368425" cy="576263"/>
        </p:xfrm>
        <a:graphic>
          <a:graphicData uri="http://schemas.openxmlformats.org/presentationml/2006/ole">
            <p:oleObj spid="_x0000_s17411" name="Equation" r:id="rId6" imgW="1231560" imgH="457200" progId="Equation.DSMT4">
              <p:embed/>
            </p:oleObj>
          </a:graphicData>
        </a:graphic>
      </p:graphicFrame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3" y="3500438"/>
            <a:ext cx="4267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437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Para resolver este problema, usaremos a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seguinte relação: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 área de qualquer triângulo é igual ao 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semiproduto 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das medidas de dois lados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pelo seno do ângulo formado por eles.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Então, considerando o triângulo dado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438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temos: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REVISÃO GERAL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1) (Ufrn-  2012) Numa escola, o acesso entre dois pisos desnivelados é feito por uma escada que tem quatro degraus, cada um medindo 24 cm de comprimento por 12 cm de altura. Para atender à política de acessibilidade do Governo Federal, foi construída uma rampa, ao lado da escada, com mesma inclinação, conforme mostra a foto a seguir.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   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3068638"/>
            <a:ext cx="4267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4787900" y="1196975"/>
          <a:ext cx="2808288" cy="701675"/>
        </p:xfrm>
        <a:graphic>
          <a:graphicData uri="http://schemas.openxmlformats.org/presentationml/2006/ole">
            <p:oleObj spid="_x0000_s18434" name="Equation" r:id="rId6" imgW="2387520" imgH="59688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44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8507413" cy="536098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sz="1800" b="1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RELAÇÕES MÉTRICAS NUM TRIÂNGULO RETÂNGULO</a:t>
            </a:r>
          </a:p>
          <a:p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Considerando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o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triângulo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retângulo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abaixo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,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vamos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destacar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seus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elementos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:</a:t>
            </a: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Com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esses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dados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vamos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considerar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triângulos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:                                                    </a:t>
            </a:r>
          </a:p>
          <a:p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que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por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possuírem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dois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ângulos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congruentes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são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r>
              <a:rPr sz="1800" dirty="0" err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semelhantes</a:t>
            </a:r>
            <a:r>
              <a:rPr sz="1800" dirty="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:</a:t>
            </a:r>
          </a:p>
          <a:p>
            <a:endParaRPr sz="1800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133600"/>
            <a:ext cx="39243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o 6"/>
          <p:cNvSpPr/>
          <p:nvPr/>
        </p:nvSpPr>
        <p:spPr>
          <a:xfrm rot="14757961">
            <a:off x="3594100" y="3660775"/>
            <a:ext cx="404813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76600" y="3573463"/>
          <a:ext cx="287338" cy="287337"/>
        </p:xfrm>
        <a:graphic>
          <a:graphicData uri="http://schemas.openxmlformats.org/presentationml/2006/ole">
            <p:oleObj spid="_x0000_s1026" name="Equation" r:id="rId6" imgW="152280" imgH="139680" progId="Equation.DSMT4">
              <p:embed/>
            </p:oleObj>
          </a:graphicData>
        </a:graphic>
      </p:graphicFrame>
      <p:sp>
        <p:nvSpPr>
          <p:cNvPr id="9" name="Arco 8"/>
          <p:cNvSpPr/>
          <p:nvPr/>
        </p:nvSpPr>
        <p:spPr>
          <a:xfrm rot="1617312">
            <a:off x="663575" y="3575050"/>
            <a:ext cx="406400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971550" y="3357563"/>
          <a:ext cx="339725" cy="328612"/>
        </p:xfrm>
        <a:graphic>
          <a:graphicData uri="http://schemas.openxmlformats.org/presentationml/2006/ole">
            <p:oleObj spid="_x0000_s1027" name="Equation" r:id="rId7" imgW="152280" imgH="20304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619250" y="2565400"/>
          <a:ext cx="339725" cy="328613"/>
        </p:xfrm>
        <a:graphic>
          <a:graphicData uri="http://schemas.openxmlformats.org/presentationml/2006/ole">
            <p:oleObj spid="_x0000_s1028" name="Equation" r:id="rId8" imgW="152280" imgH="20304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31913" y="2708275"/>
          <a:ext cx="287337" cy="287338"/>
        </p:xfrm>
        <a:graphic>
          <a:graphicData uri="http://schemas.openxmlformats.org/presentationml/2006/ole">
            <p:oleObj spid="_x0000_s1029" name="Equation" r:id="rId9" imgW="152280" imgH="139680" progId="Equation.DSMT4">
              <p:embed/>
            </p:oleObj>
          </a:graphicData>
        </a:graphic>
      </p:graphicFrame>
      <p:sp>
        <p:nvSpPr>
          <p:cNvPr id="13" name="Seta para a direita 12"/>
          <p:cNvSpPr/>
          <p:nvPr/>
        </p:nvSpPr>
        <p:spPr>
          <a:xfrm>
            <a:off x="4427538" y="1916113"/>
            <a:ext cx="288925" cy="217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716463" y="1773238"/>
          <a:ext cx="1049337" cy="457200"/>
        </p:xfrm>
        <a:graphic>
          <a:graphicData uri="http://schemas.openxmlformats.org/presentationml/2006/ole">
            <p:oleObj spid="_x0000_s1030" name="Equation" r:id="rId10" imgW="495000" imgH="215640" progId="Equation.DSMT4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5724525" y="1916113"/>
          <a:ext cx="1368425" cy="298450"/>
        </p:xfrm>
        <a:graphic>
          <a:graphicData uri="http://schemas.openxmlformats.org/presentationml/2006/ole">
            <p:oleObj spid="_x0000_s1031" name="Equation" r:id="rId11" imgW="838080" imgH="203040" progId="Equation.DSMT4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4427538" y="2349500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4716463" y="2205038"/>
          <a:ext cx="995362" cy="458787"/>
        </p:xfrm>
        <a:graphic>
          <a:graphicData uri="http://schemas.openxmlformats.org/presentationml/2006/ole">
            <p:oleObj spid="_x0000_s1032" name="Equation" r:id="rId12" imgW="469800" imgH="215640" progId="Equation.DSMT4">
              <p:embed/>
            </p:oleObj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5724525" y="2349500"/>
          <a:ext cx="1393825" cy="287338"/>
        </p:xfrm>
        <a:graphic>
          <a:graphicData uri="http://schemas.openxmlformats.org/presentationml/2006/ole">
            <p:oleObj spid="_x0000_s1033" name="Equation" r:id="rId13" imgW="533160" imgH="152280" progId="Equation.DSMT4">
              <p:embed/>
            </p:oleObj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4427538" y="2708275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4787900" y="2565400"/>
          <a:ext cx="1049338" cy="458788"/>
        </p:xfrm>
        <a:graphic>
          <a:graphicData uri="http://schemas.openxmlformats.org/presentationml/2006/ole">
            <p:oleObj spid="_x0000_s1034" name="Equation" r:id="rId14" imgW="495000" imgH="215640" progId="Equation.DSMT4">
              <p:embed/>
            </p:oleObj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5795963" y="2708275"/>
          <a:ext cx="1393825" cy="288925"/>
        </p:xfrm>
        <a:graphic>
          <a:graphicData uri="http://schemas.openxmlformats.org/presentationml/2006/ole">
            <p:oleObj spid="_x0000_s1035" name="Equation" r:id="rId15" imgW="533160" imgH="152280" progId="Equation.DSMT4">
              <p:embed/>
            </p:oleObj>
          </a:graphicData>
        </a:graphic>
      </p:graphicFrame>
      <p:sp>
        <p:nvSpPr>
          <p:cNvPr id="22" name="Seta para a direita 21"/>
          <p:cNvSpPr/>
          <p:nvPr/>
        </p:nvSpPr>
        <p:spPr>
          <a:xfrm>
            <a:off x="4427538" y="3141663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4787900" y="2997200"/>
          <a:ext cx="1076325" cy="458788"/>
        </p:xfrm>
        <a:graphic>
          <a:graphicData uri="http://schemas.openxmlformats.org/presentationml/2006/ole">
            <p:oleObj spid="_x0000_s1036" name="Equation" r:id="rId16" imgW="507960" imgH="215640" progId="Equation.DSMT4">
              <p:embed/>
            </p:oleObj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5867400" y="3068638"/>
          <a:ext cx="1493838" cy="384175"/>
        </p:xfrm>
        <a:graphic>
          <a:graphicData uri="http://schemas.openxmlformats.org/presentationml/2006/ole">
            <p:oleObj spid="_x0000_s1037" name="Equation" r:id="rId17" imgW="571320" imgH="203040" progId="Equation.DSMT4">
              <p:embed/>
            </p:oleObj>
          </a:graphicData>
        </a:graphic>
      </p:graphicFrame>
      <p:sp>
        <p:nvSpPr>
          <p:cNvPr id="25" name="Seta para a direita 24"/>
          <p:cNvSpPr/>
          <p:nvPr/>
        </p:nvSpPr>
        <p:spPr>
          <a:xfrm>
            <a:off x="4427538" y="3573463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/>
        </p:nvGraphicFramePr>
        <p:xfrm>
          <a:off x="4716463" y="3429000"/>
          <a:ext cx="1157287" cy="458788"/>
        </p:xfrm>
        <a:graphic>
          <a:graphicData uri="http://schemas.openxmlformats.org/presentationml/2006/ole">
            <p:oleObj spid="_x0000_s1038" name="Equation" r:id="rId18" imgW="545760" imgH="215640" progId="Equation.DSMT4">
              <p:embed/>
            </p:oleObj>
          </a:graphicData>
        </a:graphic>
      </p:graphicFrame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5795963" y="3573463"/>
            <a:ext cx="21288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=Projeção cateto</a:t>
            </a:r>
          </a:p>
          <a:p>
            <a:r>
              <a:rPr lang="pt-BR" b="1" dirty="0"/>
              <a:t>c </a:t>
            </a:r>
            <a:r>
              <a:rPr lang="pt-BR" dirty="0"/>
              <a:t>sobre a hipotenusa</a:t>
            </a:r>
            <a:endParaRPr lang="pt-BR" b="1" dirty="0"/>
          </a:p>
        </p:txBody>
      </p:sp>
      <p:sp>
        <p:nvSpPr>
          <p:cNvPr id="28" name="Seta para a direita 27"/>
          <p:cNvSpPr/>
          <p:nvPr/>
        </p:nvSpPr>
        <p:spPr>
          <a:xfrm>
            <a:off x="4427538" y="4149725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4787900" y="4005263"/>
          <a:ext cx="1076325" cy="458787"/>
        </p:xfrm>
        <a:graphic>
          <a:graphicData uri="http://schemas.openxmlformats.org/presentationml/2006/ole">
            <p:oleObj spid="_x0000_s1039" name="Equation" r:id="rId19" imgW="507960" imgH="215640" progId="Equation.DSMT4">
              <p:embed/>
            </p:oleObj>
          </a:graphicData>
        </a:graphic>
      </p:graphicFrame>
      <p:sp>
        <p:nvSpPr>
          <p:cNvPr id="30" name="Retângulo 29"/>
          <p:cNvSpPr>
            <a:spLocks noChangeArrowheads="1"/>
          </p:cNvSpPr>
          <p:nvPr/>
        </p:nvSpPr>
        <p:spPr bwMode="auto">
          <a:xfrm>
            <a:off x="5724525" y="4149725"/>
            <a:ext cx="1835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=Projeção cateto</a:t>
            </a:r>
          </a:p>
          <a:p>
            <a:r>
              <a:rPr lang="pt-BR" b="1"/>
              <a:t>b </a:t>
            </a:r>
            <a:r>
              <a:rPr lang="pt-BR"/>
              <a:t>sobre a hipot. </a:t>
            </a:r>
            <a:endParaRPr lang="pt-BR" b="1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3288" y="4869160"/>
            <a:ext cx="3251161" cy="504056"/>
          </a:xfrm>
          <a:prstGeom prst="rect">
            <a:avLst/>
          </a:prstGeom>
          <a:noFill/>
        </p:spPr>
      </p:pic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5733256"/>
            <a:ext cx="4003645" cy="5760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9" grpId="0" animBg="1" autoUpdateAnimBg="0"/>
      <p:bldP spid="13" grpId="0" animBg="1" autoUpdateAnimBg="0"/>
      <p:bldP spid="16" grpId="0" animBg="1" autoUpdateAnimBg="0"/>
      <p:bldP spid="19" grpId="0" animBg="1" autoUpdateAnimBg="0"/>
      <p:bldP spid="22" grpId="0" animBg="1" autoUpdateAnimBg="0"/>
      <p:bldP spid="25" grpId="0" animBg="1" autoUpdateAnimBg="0"/>
      <p:bldP spid="27" grpId="0" autoUpdateAnimBg="0"/>
      <p:bldP spid="28" grpId="0" animBg="1" autoUpdateAnimBg="0"/>
      <p:bldP spid="3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9465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Com o objetivo de verificar se a inclinação está de acordo com as normas recomendadas, um fiscal da Prefeitura fez a medição do ângulo que a rampa faz com o solo.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 valor encontrado pelo fiscal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estava entre 30° e 45°;  </a:t>
            </a:r>
          </a:p>
        </p:txBody>
      </p:sp>
      <p:sp>
        <p:nvSpPr>
          <p:cNvPr id="19466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era menor que 30°;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c) foi exatamente 45°;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d) era maior que 45°.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Seja      o ângulo que a rampa faz com o solo.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 ângulo      é tal que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Desse modo, como a função tangente é crescente                                 e  segue que 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2) (Unesp 2012)  </a:t>
            </a:r>
            <a:r>
              <a:rPr sz="1800" i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No dia 11 de março de 2011, o Japão foi sacudido por terremoto com intensidade de 8,9 na Escala Richter, com o epicentro no Oceano Pacífico, a 360 km de Tóquio, seguido de tsunami. A cidade de Sendai, a 320 km a nordeste de </a:t>
            </a:r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</p:txBody>
      </p:sp>
      <p:pic>
        <p:nvPicPr>
          <p:cNvPr id="19467" name="Imagem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908050"/>
            <a:ext cx="3816350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5580063" y="2997200"/>
          <a:ext cx="287337" cy="287338"/>
        </p:xfrm>
        <a:graphic>
          <a:graphicData uri="http://schemas.openxmlformats.org/presentationml/2006/ole">
            <p:oleObj spid="_x0000_s19458" name="Equation" r:id="rId6" imgW="126725" imgH="126725" progId="Equation.DSMT4">
              <p:embed/>
            </p:oleObj>
          </a:graphicData>
        </a:graphic>
      </p:graphicFrame>
      <p:sp>
        <p:nvSpPr>
          <p:cNvPr id="194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732588" y="2852738"/>
          <a:ext cx="1211262" cy="431800"/>
        </p:xfrm>
        <a:graphic>
          <a:graphicData uri="http://schemas.openxmlformats.org/presentationml/2006/ole">
            <p:oleObj spid="_x0000_s19459" name="Equation" r:id="rId7" imgW="965200" imgH="342900" progId="Equation.DSMT4">
              <p:embed/>
            </p:oleObj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5148263" y="2349500"/>
          <a:ext cx="287337" cy="287338"/>
        </p:xfrm>
        <a:graphic>
          <a:graphicData uri="http://schemas.openxmlformats.org/presentationml/2006/ole">
            <p:oleObj spid="_x0000_s19460" name="Equation" r:id="rId8" imgW="126725" imgH="126725" progId="Equation.DSMT4">
              <p:embed/>
            </p:oleObj>
          </a:graphicData>
        </a:graphic>
      </p:graphicFrame>
      <p:sp>
        <p:nvSpPr>
          <p:cNvPr id="194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/>
        </p:nvGraphicFramePr>
        <p:xfrm>
          <a:off x="5651500" y="3617913"/>
          <a:ext cx="1584325" cy="407987"/>
        </p:xfrm>
        <a:graphic>
          <a:graphicData uri="http://schemas.openxmlformats.org/presentationml/2006/ole">
            <p:oleObj spid="_x0000_s19461" name="Equation" r:id="rId9" imgW="1473200" imgH="381000" progId="Equation.DSMT4">
              <p:embed/>
            </p:oleObj>
          </a:graphicData>
        </a:graphic>
      </p:graphicFrame>
      <p:sp>
        <p:nvSpPr>
          <p:cNvPr id="194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4787900" y="3933825"/>
          <a:ext cx="863600" cy="287338"/>
        </p:xfrm>
        <a:graphic>
          <a:graphicData uri="http://schemas.openxmlformats.org/presentationml/2006/ole">
            <p:oleObj spid="_x0000_s19462" name="Equation" r:id="rId10" imgW="482391" imgH="165028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487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r>
              <a:rPr sz="1800" i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seguido de tsunami. A cidade de Sendai, a 320 km a nordeste de Tóquio, foi atingida pela primeira onda do tsunami após 13 minutos.</a:t>
            </a:r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(</a:t>
            </a:r>
            <a:r>
              <a:rPr sz="1800" i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O Estado de S.Paulo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, 13.03.2011. Adaptado.)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488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Baseando-se nos dados fornecidos e sabendo que                    , onde    é o ângulo Epicentro-Tóquio-Sendai, e que  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                            , a velocidade média, em km/h, com que a 1ª onda do tsunami atingiu até a cidade de Sendai foi de: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10.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50.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c) 100.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d) 250.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e) 600. 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Considere a figura.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0489" name="Imagem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2924175"/>
            <a:ext cx="36004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4716463" y="1773238"/>
          <a:ext cx="1752600" cy="287337"/>
        </p:xfrm>
        <a:graphic>
          <a:graphicData uri="http://schemas.openxmlformats.org/presentationml/2006/ole">
            <p:oleObj spid="_x0000_s20482" name="Equation" r:id="rId6" imgW="1333500" imgH="215900" progId="Equation.DSMT4">
              <p:embed/>
            </p:oleObj>
          </a:graphicData>
        </a:graphic>
      </p:graphicFrame>
      <p:sp>
        <p:nvSpPr>
          <p:cNvPr id="204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011863" y="1052513"/>
          <a:ext cx="1439862" cy="322262"/>
        </p:xfrm>
        <a:graphic>
          <a:graphicData uri="http://schemas.openxmlformats.org/presentationml/2006/ole">
            <p:oleObj spid="_x0000_s20483" name="Equation" r:id="rId7" imgW="799753" imgH="177723" progId="Equation.DSMT4">
              <p:embed/>
            </p:oleObj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027988" y="1052513"/>
          <a:ext cx="287337" cy="287337"/>
        </p:xfrm>
        <a:graphic>
          <a:graphicData uri="http://schemas.openxmlformats.org/presentationml/2006/ole">
            <p:oleObj spid="_x0000_s20484" name="Equation" r:id="rId8" imgW="126725" imgH="126725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1515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Sabendo que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                  e que                             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pela Lei dos Cossenos, vem: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 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1516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Portanto, como                      temos que a velocidade média pedida é dada por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3) (Ufpr 2012)  Num projeto hidráulico, um cano com diâmetro externo de 6 cm será encaixado no vão triangular de uma superfície, como ilustra a figura abaixo. Que porção x da altura do cano permanecerá acima da superfície?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1517" name="Imagem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1052513"/>
            <a:ext cx="302418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1763713" y="3789363"/>
          <a:ext cx="1389062" cy="360362"/>
        </p:xfrm>
        <a:graphic>
          <a:graphicData uri="http://schemas.openxmlformats.org/presentationml/2006/ole">
            <p:oleObj spid="_x0000_s21506" name="Equation" r:id="rId6" imgW="774364" imgH="203112" progId="Equation.DSMT4">
              <p:embed/>
            </p:oleObj>
          </a:graphicData>
        </a:graphic>
      </p:graphicFrame>
      <p:sp>
        <p:nvSpPr>
          <p:cNvPr id="215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132138" y="3860800"/>
          <a:ext cx="1111250" cy="288925"/>
        </p:xfrm>
        <a:graphic>
          <a:graphicData uri="http://schemas.openxmlformats.org/presentationml/2006/ole">
            <p:oleObj spid="_x0000_s21507" name="Equation" r:id="rId7" imgW="774364" imgH="203112" progId="Equation.DSMT4">
              <p:embed/>
            </p:oleObj>
          </a:graphicData>
        </a:graphic>
      </p:graphicFrame>
      <p:sp>
        <p:nvSpPr>
          <p:cNvPr id="215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468313" y="4221163"/>
          <a:ext cx="1273175" cy="287337"/>
        </p:xfrm>
        <a:graphic>
          <a:graphicData uri="http://schemas.openxmlformats.org/presentationml/2006/ole">
            <p:oleObj spid="_x0000_s21508" name="Equation" r:id="rId8" imgW="799753" imgH="177723" progId="Equation.DSMT4">
              <p:embed/>
            </p:oleObj>
          </a:graphicData>
        </a:graphic>
      </p:graphicFrame>
      <p:sp>
        <p:nvSpPr>
          <p:cNvPr id="215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09" name="Object 7"/>
          <p:cNvGraphicFramePr>
            <a:graphicFrameLocks noChangeAspect="1"/>
          </p:cNvGraphicFramePr>
          <p:nvPr/>
        </p:nvGraphicFramePr>
        <p:xfrm>
          <a:off x="2339975" y="4221163"/>
          <a:ext cx="1739900" cy="287337"/>
        </p:xfrm>
        <a:graphic>
          <a:graphicData uri="http://schemas.openxmlformats.org/presentationml/2006/ole">
            <p:oleObj spid="_x0000_s21509" name="Equation" r:id="rId9" imgW="1320227" imgH="215806" progId="Equation.DSMT4">
              <p:embed/>
            </p:oleObj>
          </a:graphicData>
        </a:graphic>
      </p:graphicFrame>
      <p:sp>
        <p:nvSpPr>
          <p:cNvPr id="215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4716463" y="836613"/>
          <a:ext cx="4268787" cy="1944687"/>
        </p:xfrm>
        <a:graphic>
          <a:graphicData uri="http://schemas.openxmlformats.org/presentationml/2006/ole">
            <p:oleObj spid="_x0000_s21510" name="Equation" r:id="rId10" imgW="2679700" imgH="1460500" progId="Equation.DSMT4">
              <p:embed/>
            </p:oleObj>
          </a:graphicData>
        </a:graphic>
      </p:graphicFrame>
      <p:sp>
        <p:nvSpPr>
          <p:cNvPr id="215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11" name="Object 11"/>
          <p:cNvGraphicFramePr>
            <a:graphicFrameLocks noChangeAspect="1"/>
          </p:cNvGraphicFramePr>
          <p:nvPr/>
        </p:nvGraphicFramePr>
        <p:xfrm>
          <a:off x="6227763" y="2852738"/>
          <a:ext cx="1081087" cy="458787"/>
        </p:xfrm>
        <a:graphic>
          <a:graphicData uri="http://schemas.openxmlformats.org/presentationml/2006/ole">
            <p:oleObj spid="_x0000_s21511" name="Equation" r:id="rId11" imgW="825142" imgH="355446" progId="Equation.DSMT4">
              <p:embed/>
            </p:oleObj>
          </a:graphicData>
        </a:graphic>
      </p:graphicFrame>
      <p:sp>
        <p:nvSpPr>
          <p:cNvPr id="215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512" name="Object 13"/>
          <p:cNvGraphicFramePr>
            <a:graphicFrameLocks noChangeAspect="1"/>
          </p:cNvGraphicFramePr>
          <p:nvPr/>
        </p:nvGraphicFramePr>
        <p:xfrm>
          <a:off x="4716463" y="3500438"/>
          <a:ext cx="1439862" cy="763587"/>
        </p:xfrm>
        <a:graphic>
          <a:graphicData uri="http://schemas.openxmlformats.org/presentationml/2006/ole">
            <p:oleObj spid="_x0000_s21512" name="Equation" r:id="rId12" imgW="952087" imgH="50778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2536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8507413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1 cm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c)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d)  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e)  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2537" name="Imagem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908050"/>
            <a:ext cx="46799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755650" y="3429000"/>
          <a:ext cx="314325" cy="352425"/>
        </p:xfrm>
        <a:graphic>
          <a:graphicData uri="http://schemas.openxmlformats.org/presentationml/2006/ole">
            <p:oleObj spid="_x0000_s22530" name="Equation" r:id="rId6" imgW="317225" imgH="342603" progId="Equation.DSMT4">
              <p:embed/>
            </p:oleObj>
          </a:graphicData>
        </a:graphic>
      </p:graphicFrame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54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531" name="Object 17"/>
          <p:cNvGraphicFramePr>
            <a:graphicFrameLocks noChangeAspect="1"/>
          </p:cNvGraphicFramePr>
          <p:nvPr/>
        </p:nvGraphicFramePr>
        <p:xfrm>
          <a:off x="755650" y="4076700"/>
          <a:ext cx="503238" cy="447675"/>
        </p:xfrm>
        <a:graphic>
          <a:graphicData uri="http://schemas.openxmlformats.org/presentationml/2006/ole">
            <p:oleObj spid="_x0000_s22531" name="Equation" r:id="rId7" imgW="419100" imgH="368300" progId="Equation.DSMT4">
              <p:embed/>
            </p:oleObj>
          </a:graphicData>
        </a:graphic>
      </p:graphicFrame>
      <p:sp>
        <p:nvSpPr>
          <p:cNvPr id="225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532" name="Object 21"/>
          <p:cNvGraphicFramePr>
            <a:graphicFrameLocks noChangeAspect="1"/>
          </p:cNvGraphicFramePr>
          <p:nvPr/>
        </p:nvGraphicFramePr>
        <p:xfrm>
          <a:off x="755650" y="4508500"/>
          <a:ext cx="314325" cy="352425"/>
        </p:xfrm>
        <a:graphic>
          <a:graphicData uri="http://schemas.openxmlformats.org/presentationml/2006/ole">
            <p:oleObj spid="_x0000_s22532" name="Equation" r:id="rId8" imgW="317225" imgH="342603" progId="Equation.DSMT4">
              <p:embed/>
            </p:oleObj>
          </a:graphicData>
        </a:graphic>
      </p:graphicFrame>
      <p:sp>
        <p:nvSpPr>
          <p:cNvPr id="2254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533" name="Object 23"/>
          <p:cNvGraphicFramePr>
            <a:graphicFrameLocks noChangeAspect="1"/>
          </p:cNvGraphicFramePr>
          <p:nvPr/>
        </p:nvGraphicFramePr>
        <p:xfrm>
          <a:off x="755650" y="5013325"/>
          <a:ext cx="431800" cy="215900"/>
        </p:xfrm>
        <a:graphic>
          <a:graphicData uri="http://schemas.openxmlformats.org/presentationml/2006/ole">
            <p:oleObj spid="_x0000_s22533" name="Equation" r:id="rId9" imgW="330120" imgH="16488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8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Logo, </a:t>
            </a:r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3559" name="Imagem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350" y="1052513"/>
            <a:ext cx="4176713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827088" y="4005263"/>
          <a:ext cx="4535487" cy="719137"/>
        </p:xfrm>
        <a:graphic>
          <a:graphicData uri="http://schemas.openxmlformats.org/presentationml/2006/ole">
            <p:oleObj spid="_x0000_s23554" name="Equation" r:id="rId6" imgW="2222500" imgH="355600" progId="Equation.DSMT4">
              <p:embed/>
            </p:oleObj>
          </a:graphicData>
        </a:graphic>
      </p:graphicFrame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1116013" y="5300663"/>
          <a:ext cx="2963862" cy="360362"/>
        </p:xfrm>
        <a:graphic>
          <a:graphicData uri="http://schemas.openxmlformats.org/presentationml/2006/ole">
            <p:oleObj spid="_x0000_s23555" name="Equation" r:id="rId7" imgW="1333500" imgH="1651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4581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4) (Ufrn 2012)  Numa projeção de filme, o projetor foi colocado a 12 m de distância da tela. Isto fez com que aparecesse a imagem de um homem com 3 m de altura. Numa sala menor, a projeção resultou na imagem de um homem com apenas 2 m de altura. Nessa nova sala, a distância do projetor em relação à tela era de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a) 18 m.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b) 8 m.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c) 36 m.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d) 9 m.   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</a:t>
            </a:r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Se  é a distância procurada, então: 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684213" y="4292600"/>
          <a:ext cx="2397125" cy="792163"/>
        </p:xfrm>
        <a:graphic>
          <a:graphicData uri="http://schemas.openxmlformats.org/presentationml/2006/ole">
            <p:oleObj spid="_x0000_s24578" name="Equation" r:id="rId5" imgW="1066337" imgH="355446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7651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REFERÊNCIAS BIBLIOGRÁFICAS</a:t>
            </a:r>
          </a:p>
          <a:p>
            <a:pPr>
              <a:buFont typeface="Wingdings" pitchFamily="2" charset="2"/>
              <a:buChar char="§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Matemática:ciência e aplicações, 1: ensino médio/Gelson Iezzi...(et al).- 6.ed.-São Paulo: Saraiva, 2010.</a:t>
            </a:r>
          </a:p>
          <a:p>
            <a:pPr>
              <a:buFont typeface="Wingdings" pitchFamily="2" charset="2"/>
              <a:buChar char="§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Matemática: ciência, linguagem e tecnologia, 1:ensino médio/Jackson Ribeiro- São Paulo:Scipione,2010.</a:t>
            </a:r>
          </a:p>
          <a:p>
            <a:pPr>
              <a:buFont typeface="Wingdings" pitchFamily="2" charset="2"/>
              <a:buChar char="§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Souza, Joamir Roberto de. Novo olhar: matemática:1/Joamir Roberto de Souza.-2.ed.-São Paulo:FTD, 2013.</a:t>
            </a:r>
          </a:p>
          <a:p>
            <a:pPr>
              <a:buFont typeface="Wingdings" pitchFamily="2" charset="2"/>
              <a:buChar char="§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História da matemática / Carl B. Boyer, revista por Uta C. Merzbach; tradução Elza F. Gomide – 2ª ed. -- São Paulo: Blücher, 1996.</a:t>
            </a:r>
          </a:p>
          <a:p>
            <a:pPr>
              <a:buFont typeface="Wingdings" pitchFamily="2" charset="2"/>
              <a:buChar char="§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Matemática: conceito e aplicações/ Luiz Roberto Dante.-São Paulo:Ática,2010.</a:t>
            </a:r>
          </a:p>
          <a:p>
            <a:pPr>
              <a:buFont typeface="Wingdings" pitchFamily="2" charset="2"/>
              <a:buChar char="§"/>
            </a:pPr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Matemática fundamental: uma nova abordagem:ensino médio:volume único/ José Ruy Giovanni, José Roberto Bonjorno, José Ruy Giovanni Jr.-São Paulo: FTD, 2002.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57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8507413" cy="5360988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3357563"/>
            <a:ext cx="1171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9663" y="3500438"/>
            <a:ext cx="28098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6238" y="836613"/>
            <a:ext cx="39243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113" y="3141663"/>
            <a:ext cx="40100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rco 34"/>
          <p:cNvSpPr/>
          <p:nvPr/>
        </p:nvSpPr>
        <p:spPr>
          <a:xfrm rot="14757961">
            <a:off x="4098132" y="4885531"/>
            <a:ext cx="404812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Arco 35"/>
          <p:cNvSpPr/>
          <p:nvPr/>
        </p:nvSpPr>
        <p:spPr>
          <a:xfrm rot="14757961">
            <a:off x="5970587" y="2292351"/>
            <a:ext cx="404813" cy="3286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Arco 36"/>
          <p:cNvSpPr/>
          <p:nvPr/>
        </p:nvSpPr>
        <p:spPr>
          <a:xfrm rot="1617312">
            <a:off x="3111500" y="2279650"/>
            <a:ext cx="406400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4067175" y="3141663"/>
          <a:ext cx="339725" cy="328612"/>
        </p:xfrm>
        <a:graphic>
          <a:graphicData uri="http://schemas.openxmlformats.org/presentationml/2006/ole">
            <p:oleObj spid="_x0000_s2050" name="Equation" r:id="rId9" imgW="152280" imgH="203040" progId="Equation.DSMT4">
              <p:embed/>
            </p:oleObj>
          </a:graphicData>
        </a:graphic>
      </p:graphicFrame>
      <p:graphicFrame>
        <p:nvGraphicFramePr>
          <p:cNvPr id="39" name="Object 18"/>
          <p:cNvGraphicFramePr>
            <a:graphicFrameLocks noChangeAspect="1"/>
          </p:cNvGraphicFramePr>
          <p:nvPr/>
        </p:nvGraphicFramePr>
        <p:xfrm>
          <a:off x="4067175" y="1268413"/>
          <a:ext cx="339725" cy="328612"/>
        </p:xfrm>
        <a:graphic>
          <a:graphicData uri="http://schemas.openxmlformats.org/presentationml/2006/ole">
            <p:oleObj spid="_x0000_s2051" name="Equation" r:id="rId10" imgW="152280" imgH="203040" progId="Equation.DSMT4">
              <p:embed/>
            </p:oleObj>
          </a:graphicData>
        </a:graphic>
      </p:graphicFrame>
      <p:graphicFrame>
        <p:nvGraphicFramePr>
          <p:cNvPr id="40" name="Object 19"/>
          <p:cNvGraphicFramePr>
            <a:graphicFrameLocks noChangeAspect="1"/>
          </p:cNvGraphicFramePr>
          <p:nvPr/>
        </p:nvGraphicFramePr>
        <p:xfrm>
          <a:off x="5580063" y="2205038"/>
          <a:ext cx="287337" cy="287337"/>
        </p:xfrm>
        <a:graphic>
          <a:graphicData uri="http://schemas.openxmlformats.org/presentationml/2006/ole">
            <p:oleObj spid="_x0000_s2052" name="Equation" r:id="rId11" imgW="152280" imgH="139680" progId="Equation.DSMT4">
              <p:embed/>
            </p:oleObj>
          </a:graphicData>
        </a:graphic>
      </p:graphicFrame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3779838" y="1341438"/>
          <a:ext cx="287337" cy="287337"/>
        </p:xfrm>
        <a:graphic>
          <a:graphicData uri="http://schemas.openxmlformats.org/presentationml/2006/ole">
            <p:oleObj spid="_x0000_s2053" name="Equation" r:id="rId12" imgW="152280" imgH="139680" progId="Equation.DSMT4">
              <p:embed/>
            </p:oleObj>
          </a:graphicData>
        </a:graphic>
      </p:graphicFrame>
      <p:sp>
        <p:nvSpPr>
          <p:cNvPr id="42" name="Arco 41"/>
          <p:cNvSpPr/>
          <p:nvPr/>
        </p:nvSpPr>
        <p:spPr>
          <a:xfrm rot="14757961">
            <a:off x="4170363" y="4884738"/>
            <a:ext cx="404812" cy="3286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Arco 42"/>
          <p:cNvSpPr/>
          <p:nvPr/>
        </p:nvSpPr>
        <p:spPr>
          <a:xfrm rot="14757961">
            <a:off x="5898356" y="2293144"/>
            <a:ext cx="404813" cy="3270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Arco 43"/>
          <p:cNvSpPr/>
          <p:nvPr/>
        </p:nvSpPr>
        <p:spPr>
          <a:xfrm rot="1617312">
            <a:off x="1239838" y="4870450"/>
            <a:ext cx="406400" cy="328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68" name="CaixaDeTexto 44"/>
          <p:cNvSpPr txBox="1">
            <a:spLocks noChangeArrowheads="1"/>
          </p:cNvSpPr>
          <p:nvPr/>
        </p:nvSpPr>
        <p:spPr bwMode="auto">
          <a:xfrm>
            <a:off x="684213" y="5445125"/>
            <a:ext cx="30114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 –Comparemos os triângulos </a:t>
            </a:r>
          </a:p>
          <a:p>
            <a:endParaRPr lang="pt-BR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5445224"/>
            <a:ext cx="2520280" cy="56319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subSp spid="_x0000_s205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subSp spid="_x0000_s205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subSp spid="_x0000_s205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subSp spid="_x0000_s205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36" grpId="0" animBg="1" autoUpdateAnimBg="0"/>
      <p:bldP spid="37" grpId="0" animBg="1" autoUpdateAnimBg="0"/>
      <p:bldP spid="42" grpId="0" animBg="1" autoUpdateAnimBg="0"/>
      <p:bldP spid="43" grpId="0" animBg="1" autoUpdateAnimBg="0"/>
      <p:bldP spid="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085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468313" y="765175"/>
            <a:ext cx="8434387" cy="5688013"/>
          </a:xfrm>
        </p:spPr>
        <p:txBody>
          <a:bodyPr/>
          <a:lstStyle/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539750" y="836613"/>
          <a:ext cx="917575" cy="619125"/>
        </p:xfrm>
        <a:graphic>
          <a:graphicData uri="http://schemas.openxmlformats.org/presentationml/2006/ole">
            <p:oleObj spid="_x0000_s3074" name="Equation" r:id="rId5" imgW="583920" imgH="393480" progId="Equation.DSMT4">
              <p:embed/>
            </p:oleObj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476375" y="981075"/>
          <a:ext cx="1192213" cy="287338"/>
        </p:xfrm>
        <a:graphic>
          <a:graphicData uri="http://schemas.openxmlformats.org/presentationml/2006/ole">
            <p:oleObj spid="_x0000_s3075" name="Equation" r:id="rId6" imgW="736560" imgH="177480" progId="Equation.DSMT4">
              <p:embed/>
            </p:oleObj>
          </a:graphicData>
        </a:graphic>
      </p:graphicFrame>
      <p:sp>
        <p:nvSpPr>
          <p:cNvPr id="3086" name="CaixaDeTexto 24"/>
          <p:cNvSpPr txBox="1">
            <a:spLocks noChangeArrowheads="1"/>
          </p:cNvSpPr>
          <p:nvPr/>
        </p:nvSpPr>
        <p:spPr bwMode="auto">
          <a:xfrm>
            <a:off x="2627313" y="981075"/>
            <a:ext cx="6067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t-BR"/>
              <a:t> O produto das medidas dos catetos é igual ao produto da</a:t>
            </a:r>
          </a:p>
          <a:p>
            <a:r>
              <a:rPr lang="pt-BR"/>
              <a:t>medida da hipotenusa pela medida da altura relativa a mesma.   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468313" y="1844675"/>
          <a:ext cx="1006475" cy="649288"/>
        </p:xfrm>
        <a:graphic>
          <a:graphicData uri="http://schemas.openxmlformats.org/presentationml/2006/ole">
            <p:oleObj spid="_x0000_s3076" name="Equation" r:id="rId7" imgW="609480" imgH="393480" progId="Equation.DSMT4">
              <p:embed/>
            </p:oleObj>
          </a:graphicData>
        </a:graphic>
      </p:graphicFrame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1476375" y="1989138"/>
          <a:ext cx="1192213" cy="328612"/>
        </p:xfrm>
        <a:graphic>
          <a:graphicData uri="http://schemas.openxmlformats.org/presentationml/2006/ole">
            <p:oleObj spid="_x0000_s3077" name="Equation" r:id="rId8" imgW="736560" imgH="203040" progId="Equation.DSMT4">
              <p:embed/>
            </p:oleObj>
          </a:graphicData>
        </a:graphic>
      </p:graphicFrame>
      <p:sp>
        <p:nvSpPr>
          <p:cNvPr id="3087" name="CaixaDeTexto 27"/>
          <p:cNvSpPr txBox="1">
            <a:spLocks noChangeArrowheads="1"/>
          </p:cNvSpPr>
          <p:nvPr/>
        </p:nvSpPr>
        <p:spPr bwMode="auto">
          <a:xfrm>
            <a:off x="2700338" y="2060575"/>
            <a:ext cx="4813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t-BR"/>
              <a:t> o quadrado de um cateto é igual ao produto da </a:t>
            </a:r>
          </a:p>
          <a:p>
            <a:r>
              <a:rPr lang="pt-BR"/>
              <a:t>medida da hipotenusa pela projeção do mesmo </a:t>
            </a:r>
          </a:p>
          <a:p>
            <a:r>
              <a:rPr lang="pt-BR"/>
              <a:t>sobre ela.  </a:t>
            </a:r>
          </a:p>
        </p:txBody>
      </p:sp>
      <p:graphicFrame>
        <p:nvGraphicFramePr>
          <p:cNvPr id="3078" name="Object 11"/>
          <p:cNvGraphicFramePr>
            <a:graphicFrameLocks noChangeAspect="1"/>
          </p:cNvGraphicFramePr>
          <p:nvPr/>
        </p:nvGraphicFramePr>
        <p:xfrm>
          <a:off x="468313" y="2852738"/>
          <a:ext cx="965200" cy="649287"/>
        </p:xfrm>
        <a:graphic>
          <a:graphicData uri="http://schemas.openxmlformats.org/presentationml/2006/ole">
            <p:oleObj spid="_x0000_s3078" name="Equation" r:id="rId9" imgW="583920" imgH="393480" progId="Equation.DSMT4">
              <p:embed/>
            </p:oleObj>
          </a:graphicData>
        </a:graphic>
      </p:graphicFrame>
      <p:graphicFrame>
        <p:nvGraphicFramePr>
          <p:cNvPr id="3079" name="Object 12"/>
          <p:cNvGraphicFramePr>
            <a:graphicFrameLocks noChangeAspect="1"/>
          </p:cNvGraphicFramePr>
          <p:nvPr/>
        </p:nvGraphicFramePr>
        <p:xfrm>
          <a:off x="1331913" y="3068638"/>
          <a:ext cx="1231900" cy="288925"/>
        </p:xfrm>
        <a:graphic>
          <a:graphicData uri="http://schemas.openxmlformats.org/presentationml/2006/ole">
            <p:oleObj spid="_x0000_s3079" name="Equation" r:id="rId10" imgW="761760" imgH="177480" progId="Equation.DSMT4">
              <p:embed/>
            </p:oleObj>
          </a:graphicData>
        </a:graphic>
      </p:graphicFrame>
      <p:sp>
        <p:nvSpPr>
          <p:cNvPr id="3088" name="CaixaDeTexto 45"/>
          <p:cNvSpPr txBox="1">
            <a:spLocks noChangeArrowheads="1"/>
          </p:cNvSpPr>
          <p:nvPr/>
        </p:nvSpPr>
        <p:spPr bwMode="auto">
          <a:xfrm>
            <a:off x="2555875" y="3068638"/>
            <a:ext cx="54340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t-BR"/>
              <a:t> o produto da medida de um cateto pela altura é igual</a:t>
            </a:r>
          </a:p>
          <a:p>
            <a:r>
              <a:rPr lang="pt-BR"/>
              <a:t>ao produto da medida do outro cateto pela projeção do</a:t>
            </a:r>
          </a:p>
          <a:p>
            <a:r>
              <a:rPr lang="pt-BR"/>
              <a:t>primeiro.</a:t>
            </a:r>
          </a:p>
        </p:txBody>
      </p:sp>
      <p:sp>
        <p:nvSpPr>
          <p:cNvPr id="3089" name="CaixaDeTexto 46"/>
          <p:cNvSpPr txBox="1">
            <a:spLocks noChangeArrowheads="1"/>
          </p:cNvSpPr>
          <p:nvPr/>
        </p:nvSpPr>
        <p:spPr bwMode="auto">
          <a:xfrm>
            <a:off x="468313" y="4005263"/>
            <a:ext cx="1965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II- Comparemos o 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4213" y="4365625"/>
            <a:ext cx="9779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713" y="4437063"/>
            <a:ext cx="2347912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81" name="Object 14"/>
          <p:cNvGraphicFramePr>
            <a:graphicFrameLocks noChangeAspect="1"/>
          </p:cNvGraphicFramePr>
          <p:nvPr/>
        </p:nvGraphicFramePr>
        <p:xfrm>
          <a:off x="3779838" y="4508500"/>
          <a:ext cx="941387" cy="608013"/>
        </p:xfrm>
        <a:graphic>
          <a:graphicData uri="http://schemas.openxmlformats.org/presentationml/2006/ole">
            <p:oleObj spid="_x0000_s3081" name="Equation" r:id="rId13" imgW="609480" imgH="393480" progId="Equation.DSMT4">
              <p:embed/>
            </p:oleObj>
          </a:graphicData>
        </a:graphic>
      </p:graphicFrame>
      <p:graphicFrame>
        <p:nvGraphicFramePr>
          <p:cNvPr id="3082" name="Object 15"/>
          <p:cNvGraphicFramePr>
            <a:graphicFrameLocks noChangeAspect="1"/>
          </p:cNvGraphicFramePr>
          <p:nvPr/>
        </p:nvGraphicFramePr>
        <p:xfrm>
          <a:off x="4716463" y="4652963"/>
          <a:ext cx="1022350" cy="282575"/>
        </p:xfrm>
        <a:graphic>
          <a:graphicData uri="http://schemas.openxmlformats.org/presentationml/2006/ole">
            <p:oleObj spid="_x0000_s3082" name="Equation" r:id="rId14" imgW="736560" imgH="203040" progId="Equation.DSMT4">
              <p:embed/>
            </p:oleObj>
          </a:graphicData>
        </a:graphic>
      </p:graphicFrame>
      <p:sp>
        <p:nvSpPr>
          <p:cNvPr id="3092" name="CaixaDeTexto 52"/>
          <p:cNvSpPr txBox="1">
            <a:spLocks noChangeArrowheads="1"/>
          </p:cNvSpPr>
          <p:nvPr/>
        </p:nvSpPr>
        <p:spPr bwMode="auto">
          <a:xfrm>
            <a:off x="4211638" y="5229225"/>
            <a:ext cx="4105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t-BR" dirty="0"/>
              <a:t> O quadrado da altura é igual ao produto</a:t>
            </a:r>
          </a:p>
          <a:p>
            <a:r>
              <a:rPr lang="pt-BR" dirty="0"/>
              <a:t>das medidas dos lados das projeções.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005064"/>
            <a:ext cx="1955017" cy="43204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104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sz="20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FIQUE LIGADO!!!</a:t>
            </a: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95288" y="1268413"/>
            <a:ext cx="85328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Poderíamos,  de forma não matemática,  fazer “cortes transversais”, nos triângulos para obter essas relações, ou seja: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539750" y="2060575"/>
            <a:ext cx="31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I)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50" y="1916113"/>
            <a:ext cx="2962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Conector reto 46"/>
          <p:cNvCxnSpPr/>
          <p:nvPr/>
        </p:nvCxnSpPr>
        <p:spPr>
          <a:xfrm>
            <a:off x="1116013" y="2492375"/>
            <a:ext cx="1152525" cy="1296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827088" y="2492375"/>
            <a:ext cx="288925" cy="28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27088" y="2708275"/>
            <a:ext cx="1152525" cy="1296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1979613" y="3716338"/>
            <a:ext cx="288925" cy="28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2501900" y="2133600"/>
          <a:ext cx="1349375" cy="490538"/>
        </p:xfrm>
        <a:graphic>
          <a:graphicData uri="http://schemas.openxmlformats.org/presentationml/2006/ole">
            <p:oleObj spid="_x0000_s4098" name="Equation" r:id="rId6" imgW="558720" imgH="203040" progId="Equation.DSMT4">
              <p:embed/>
            </p:oleObj>
          </a:graphicData>
        </a:graphic>
      </p:graphicFrame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4284663" y="2133600"/>
            <a:ext cx="438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II) </a:t>
            </a:r>
          </a:p>
        </p:txBody>
      </p: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2060575"/>
            <a:ext cx="2962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Conector reto 53"/>
          <p:cNvCxnSpPr/>
          <p:nvPr/>
        </p:nvCxnSpPr>
        <p:spPr>
          <a:xfrm flipH="1">
            <a:off x="5724525" y="2636838"/>
            <a:ext cx="1150938" cy="1368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5435600" y="2349500"/>
            <a:ext cx="1152525" cy="13668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5435600" y="3716338"/>
            <a:ext cx="288925" cy="28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6588125" y="2349500"/>
            <a:ext cx="287338" cy="287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6875463" y="2276475"/>
          <a:ext cx="1257300" cy="492125"/>
        </p:xfrm>
        <a:graphic>
          <a:graphicData uri="http://schemas.openxmlformats.org/presentationml/2006/ole">
            <p:oleObj spid="_x0000_s4099" name="Equation" r:id="rId8" imgW="520560" imgH="203040" progId="Equation.DSMT4">
              <p:embed/>
            </p:oleObj>
          </a:graphicData>
        </a:graphic>
      </p:graphicFrame>
      <p:sp>
        <p:nvSpPr>
          <p:cNvPr id="59" name="CaixaDeTexto 58"/>
          <p:cNvSpPr txBox="1">
            <a:spLocks noChangeArrowheads="1"/>
          </p:cNvSpPr>
          <p:nvPr/>
        </p:nvSpPr>
        <p:spPr bwMode="auto">
          <a:xfrm>
            <a:off x="539750" y="4581525"/>
            <a:ext cx="496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III) </a:t>
            </a:r>
          </a:p>
        </p:txBody>
      </p:sp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0113" y="4437063"/>
            <a:ext cx="30908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60"/>
          <p:cNvSpPr txBox="1">
            <a:spLocks noChangeArrowheads="1"/>
          </p:cNvSpPr>
          <p:nvPr/>
        </p:nvSpPr>
        <p:spPr bwMode="auto">
          <a:xfrm>
            <a:off x="2051050" y="5589588"/>
            <a:ext cx="30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</a:t>
            </a:r>
          </a:p>
        </p:txBody>
      </p:sp>
      <p:cxnSp>
        <p:nvCxnSpPr>
          <p:cNvPr id="62" name="Conector reto 61"/>
          <p:cNvCxnSpPr/>
          <p:nvPr/>
        </p:nvCxnSpPr>
        <p:spPr>
          <a:xfrm>
            <a:off x="1258888" y="5949950"/>
            <a:ext cx="10810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2339975" y="5661025"/>
            <a:ext cx="0" cy="28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258888" y="5661025"/>
            <a:ext cx="0" cy="28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258888" y="5661025"/>
            <a:ext cx="360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1979613" y="5661025"/>
            <a:ext cx="360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1979613" y="5229225"/>
            <a:ext cx="0" cy="43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1619250" y="5229225"/>
            <a:ext cx="0" cy="43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1619250" y="5229225"/>
            <a:ext cx="3603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8"/>
          <p:cNvGraphicFramePr>
            <a:graphicFrameLocks noChangeAspect="1"/>
          </p:cNvGraphicFramePr>
          <p:nvPr/>
        </p:nvGraphicFramePr>
        <p:xfrm>
          <a:off x="2700338" y="4652963"/>
          <a:ext cx="1349375" cy="492125"/>
        </p:xfrm>
        <a:graphic>
          <a:graphicData uri="http://schemas.openxmlformats.org/presentationml/2006/ole">
            <p:oleObj spid="_x0000_s4100" name="Equation" r:id="rId10" imgW="558720" imgH="203040" progId="Equation.DSMT4">
              <p:embed/>
            </p:oleObj>
          </a:graphicData>
        </a:graphic>
      </p:graphicFrame>
      <p:sp>
        <p:nvSpPr>
          <p:cNvPr id="71" name="CaixaDeTexto 70"/>
          <p:cNvSpPr txBox="1">
            <a:spLocks noChangeArrowheads="1"/>
          </p:cNvSpPr>
          <p:nvPr/>
        </p:nvSpPr>
        <p:spPr bwMode="auto">
          <a:xfrm>
            <a:off x="4572000" y="465296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IV)</a:t>
            </a:r>
          </a:p>
        </p:txBody>
      </p:sp>
      <p:pic>
        <p:nvPicPr>
          <p:cNvPr id="72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32363" y="4508500"/>
            <a:ext cx="32385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Conector reto 72"/>
          <p:cNvCxnSpPr/>
          <p:nvPr/>
        </p:nvCxnSpPr>
        <p:spPr>
          <a:xfrm flipH="1">
            <a:off x="5364163" y="4941888"/>
            <a:ext cx="16557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7019925" y="4941888"/>
            <a:ext cx="0" cy="43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5364163" y="4941888"/>
            <a:ext cx="0" cy="43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364163" y="5373688"/>
            <a:ext cx="360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6300788" y="5373688"/>
            <a:ext cx="7191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5724525" y="5373688"/>
            <a:ext cx="0" cy="1079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6300788" y="5373688"/>
            <a:ext cx="0" cy="1079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724525" y="6453188"/>
            <a:ext cx="576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9"/>
          <p:cNvGraphicFramePr>
            <a:graphicFrameLocks noChangeAspect="1"/>
          </p:cNvGraphicFramePr>
          <p:nvPr/>
        </p:nvGraphicFramePr>
        <p:xfrm>
          <a:off x="6542088" y="4322763"/>
          <a:ext cx="1349375" cy="430212"/>
        </p:xfrm>
        <a:graphic>
          <a:graphicData uri="http://schemas.openxmlformats.org/presentationml/2006/ole">
            <p:oleObj spid="_x0000_s4101" name="Equation" r:id="rId12" imgW="558720" imgH="17748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/>
      <p:bldP spid="52" grpId="0"/>
      <p:bldP spid="59" grpId="0"/>
      <p:bldP spid="61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127" name="Espaço Reservado para Conteúdo 21"/>
          <p:cNvSpPr txBox="1">
            <a:spLocks noGrp="1"/>
          </p:cNvSpPr>
          <p:nvPr>
            <p:ph idx="1"/>
          </p:nvPr>
        </p:nvSpPr>
        <p:spPr>
          <a:xfrm>
            <a:off x="457200" y="765175"/>
            <a:ext cx="8507413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V)                                                                       VI)   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VII)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1196975"/>
            <a:ext cx="36671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" name="Conector reto 101"/>
          <p:cNvCxnSpPr/>
          <p:nvPr/>
        </p:nvCxnSpPr>
        <p:spPr>
          <a:xfrm>
            <a:off x="755650" y="2060575"/>
            <a:ext cx="720725" cy="431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1258888" y="1268413"/>
            <a:ext cx="936625" cy="576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2124075" y="1484313"/>
            <a:ext cx="1439863" cy="2305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 flipV="1">
            <a:off x="2195513" y="981075"/>
            <a:ext cx="576262" cy="86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>
            <a:off x="2771775" y="981075"/>
            <a:ext cx="792163" cy="503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 flipV="1">
            <a:off x="1116013" y="2492375"/>
            <a:ext cx="360362" cy="649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V="1">
            <a:off x="755650" y="1268413"/>
            <a:ext cx="503238" cy="7921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>
            <a:off x="1116013" y="3141663"/>
            <a:ext cx="1008062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771775" y="3357563"/>
          <a:ext cx="1655763" cy="503237"/>
        </p:xfrm>
        <a:graphic>
          <a:graphicData uri="http://schemas.openxmlformats.org/presentationml/2006/ole">
            <p:oleObj spid="_x0000_s5122" name="Equation" r:id="rId6" imgW="583920" imgH="177480" progId="Equation.DSMT4">
              <p:embed/>
            </p:oleObj>
          </a:graphicData>
        </a:graphic>
      </p:graphicFrame>
      <p:pic>
        <p:nvPicPr>
          <p:cNvPr id="513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463" y="1125538"/>
            <a:ext cx="36099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Conector reto 111"/>
          <p:cNvCxnSpPr/>
          <p:nvPr/>
        </p:nvCxnSpPr>
        <p:spPr>
          <a:xfrm>
            <a:off x="4932363" y="2420938"/>
            <a:ext cx="1943100" cy="7921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>
            <a:off x="5364163" y="1412875"/>
            <a:ext cx="1079500" cy="503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flipV="1">
            <a:off x="4932363" y="1412875"/>
            <a:ext cx="431800" cy="1008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flipV="1">
            <a:off x="6443663" y="1052513"/>
            <a:ext cx="360362" cy="86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6804025" y="1052513"/>
            <a:ext cx="863600" cy="360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 flipV="1">
            <a:off x="6875463" y="1412875"/>
            <a:ext cx="792162" cy="1800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7434263" y="3141663"/>
          <a:ext cx="1547812" cy="503237"/>
        </p:xfrm>
        <a:graphic>
          <a:graphicData uri="http://schemas.openxmlformats.org/presentationml/2006/ole">
            <p:oleObj spid="_x0000_s5123" name="Equation" r:id="rId8" imgW="545760" imgH="177480" progId="Equation.DSMT4">
              <p:embed/>
            </p:oleObj>
          </a:graphicData>
        </a:graphic>
      </p:graphicFrame>
      <p:pic>
        <p:nvPicPr>
          <p:cNvPr id="514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088" y="3943350"/>
            <a:ext cx="3619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0" name="Conector reto 119"/>
          <p:cNvCxnSpPr/>
          <p:nvPr/>
        </p:nvCxnSpPr>
        <p:spPr>
          <a:xfrm>
            <a:off x="684213" y="4446588"/>
            <a:ext cx="2592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/>
          <p:nvPr/>
        </p:nvCxnSpPr>
        <p:spPr>
          <a:xfrm flipV="1">
            <a:off x="3276600" y="4446588"/>
            <a:ext cx="0" cy="7921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/>
          <p:nvPr/>
        </p:nvCxnSpPr>
        <p:spPr>
          <a:xfrm flipV="1">
            <a:off x="684213" y="4446588"/>
            <a:ext cx="0" cy="7921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/>
          <p:nvPr/>
        </p:nvCxnSpPr>
        <p:spPr>
          <a:xfrm>
            <a:off x="2700338" y="5238750"/>
            <a:ext cx="576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684213" y="5238750"/>
            <a:ext cx="1079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 flipV="1">
            <a:off x="2700338" y="5238750"/>
            <a:ext cx="0" cy="86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 flipV="1">
            <a:off x="1763713" y="5238750"/>
            <a:ext cx="0" cy="86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>
            <a:off x="1763713" y="6102350"/>
            <a:ext cx="936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4067175" y="4724400"/>
          <a:ext cx="2087563" cy="574675"/>
        </p:xfrm>
        <a:graphic>
          <a:graphicData uri="http://schemas.openxmlformats.org/presentationml/2006/ole">
            <p:oleObj spid="_x0000_s5124" name="Equation" r:id="rId10" imgW="736560" imgH="20304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pPr>
              <a:defRPr/>
            </a:pPr>
            <a:r>
              <a:rPr sz="1800" b="1" dirty="0" smtClean="0"/>
              <a:t>APLICAÇÕES:</a:t>
            </a:r>
          </a:p>
          <a:p>
            <a:pPr marL="425196" indent="-342900">
              <a:buFontTx/>
              <a:buAutoNum type="arabicParenR"/>
              <a:defRPr/>
            </a:pPr>
            <a:r>
              <a:rPr sz="1800" dirty="0" smtClean="0"/>
              <a:t>No triângulo retângulo ABC abaixo,</a:t>
            </a:r>
          </a:p>
          <a:p>
            <a:pPr marL="425196" indent="-342900">
              <a:defRPr/>
            </a:pPr>
            <a:r>
              <a:rPr sz="1800" dirty="0" smtClean="0"/>
              <a:t>determine a , m , n e h.</a:t>
            </a:r>
          </a:p>
          <a:p>
            <a:pPr marL="425196" indent="-342900">
              <a:defRPr/>
            </a:pPr>
            <a:endParaRPr sz="1800" dirty="0" smtClean="0"/>
          </a:p>
          <a:p>
            <a:pPr marL="425196" indent="-342900">
              <a:defRPr/>
            </a:pPr>
            <a:endParaRPr sz="1800" dirty="0" smtClean="0"/>
          </a:p>
          <a:p>
            <a:pPr marL="425196" indent="-342900">
              <a:defRPr/>
            </a:pPr>
            <a:endParaRPr sz="1800" dirty="0" smtClean="0"/>
          </a:p>
          <a:p>
            <a:pPr marL="425196" indent="-342900">
              <a:defRPr/>
            </a:pPr>
            <a:endParaRPr sz="1800" dirty="0" smtClean="0"/>
          </a:p>
          <a:p>
            <a:pPr marL="425196" indent="-342900">
              <a:defRPr/>
            </a:pPr>
            <a:endParaRPr sz="1800" dirty="0" smtClean="0"/>
          </a:p>
          <a:p>
            <a:pPr marL="425196" indent="-342900">
              <a:defRPr/>
            </a:pPr>
            <a:r>
              <a:rPr sz="1800" b="1" dirty="0" smtClean="0"/>
              <a:t>Resolução:</a:t>
            </a:r>
          </a:p>
          <a:p>
            <a:pPr marL="482346" indent="-400050">
              <a:buFontTx/>
              <a:buAutoNum type="romanUcParenR"/>
              <a:defRPr/>
            </a:pPr>
            <a:r>
              <a:rPr sz="1800" dirty="0" smtClean="0"/>
              <a:t>Para calcular o valor da hipotenusa</a:t>
            </a:r>
          </a:p>
          <a:p>
            <a:pPr marL="482346" indent="-400050">
              <a:defRPr/>
            </a:pPr>
            <a:r>
              <a:rPr sz="1800" b="1" dirty="0" smtClean="0"/>
              <a:t>a,</a:t>
            </a:r>
            <a:r>
              <a:rPr sz="1800" dirty="0" smtClean="0"/>
              <a:t>vamos usar Pitágoras:</a:t>
            </a:r>
          </a:p>
          <a:p>
            <a:pPr marL="425196" indent="-342900">
              <a:defRPr/>
            </a:pPr>
            <a:endParaRPr sz="1800" dirty="0" smtClean="0"/>
          </a:p>
          <a:p>
            <a:pPr>
              <a:defRPr/>
            </a:pPr>
            <a:endParaRPr sz="1800" dirty="0" smtClean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pPr marL="482346" indent="-400050">
              <a:defRPr/>
            </a:pPr>
            <a:r>
              <a:rPr sz="1800" dirty="0" smtClean="0"/>
              <a:t>II) Conhecida a hipotenusa </a:t>
            </a:r>
            <a:r>
              <a:rPr sz="1800" b="1" dirty="0" smtClean="0"/>
              <a:t>a</a:t>
            </a:r>
            <a:r>
              <a:rPr sz="1800" dirty="0" smtClean="0"/>
              <a:t>, vamos </a:t>
            </a:r>
          </a:p>
          <a:p>
            <a:pPr marL="482346" indent="-400050">
              <a:defRPr/>
            </a:pPr>
            <a:r>
              <a:rPr sz="1800" dirty="0" smtClean="0"/>
              <a:t>usar as dicas para achar </a:t>
            </a:r>
            <a:r>
              <a:rPr sz="1800" b="1" dirty="0" smtClean="0"/>
              <a:t>m </a:t>
            </a:r>
            <a:r>
              <a:rPr sz="1800" dirty="0" smtClean="0"/>
              <a:t>e </a:t>
            </a:r>
            <a:r>
              <a:rPr sz="1800" b="1" dirty="0" smtClean="0"/>
              <a:t>n:</a:t>
            </a:r>
          </a:p>
          <a:p>
            <a:pPr marL="482346" indent="-400050">
              <a:defRPr/>
            </a:pPr>
            <a:endParaRPr sz="1800" b="1" dirty="0" smtClean="0"/>
          </a:p>
          <a:p>
            <a:pPr marL="482346" indent="-400050">
              <a:defRPr/>
            </a:pPr>
            <a:endParaRPr sz="1800" b="1" dirty="0" smtClean="0"/>
          </a:p>
          <a:p>
            <a:pPr marL="482346" indent="-400050">
              <a:defRPr/>
            </a:pPr>
            <a:r>
              <a:rPr sz="1800" dirty="0" smtClean="0"/>
              <a:t>Como:</a:t>
            </a:r>
          </a:p>
          <a:p>
            <a:pPr marL="482346" indent="-400050">
              <a:defRPr/>
            </a:pPr>
            <a:endParaRPr sz="1800" b="1" dirty="0" smtClean="0"/>
          </a:p>
          <a:p>
            <a:pPr marL="482346" indent="-400050">
              <a:defRPr/>
            </a:pPr>
            <a:endParaRPr sz="1800" b="1" dirty="0" smtClean="0"/>
          </a:p>
          <a:p>
            <a:pPr>
              <a:defRPr/>
            </a:pPr>
            <a:r>
              <a:rPr sz="1800" dirty="0" smtClean="0"/>
              <a:t>III) Por último, para achar a altura </a:t>
            </a:r>
            <a:r>
              <a:rPr sz="1800" b="1" dirty="0" smtClean="0"/>
              <a:t>h,</a:t>
            </a:r>
          </a:p>
          <a:p>
            <a:pPr>
              <a:defRPr/>
            </a:pPr>
            <a:r>
              <a:rPr sz="1800" dirty="0" smtClean="0"/>
              <a:t>Podemos recorrer a várias relações,</a:t>
            </a:r>
          </a:p>
          <a:p>
            <a:pPr>
              <a:defRPr/>
            </a:pPr>
            <a:r>
              <a:rPr sz="1800" dirty="0" smtClean="0"/>
              <a:t>por exemplo:</a:t>
            </a:r>
          </a:p>
          <a:p>
            <a:pPr marL="482346" indent="-400050">
              <a:defRPr/>
            </a:pPr>
            <a:endParaRPr sz="1800" b="1" dirty="0" smtClean="0"/>
          </a:p>
          <a:p>
            <a:pPr marL="482346" indent="-400050">
              <a:defRPr/>
            </a:pPr>
            <a:endParaRPr sz="1800" dirty="0" smtClean="0"/>
          </a:p>
          <a:p>
            <a:pPr>
              <a:defRPr/>
            </a:pPr>
            <a:r>
              <a:rPr sz="1800" dirty="0" smtClean="0"/>
              <a:t>2) ( FAFI – BH) Considere um triângulo ABC retângulo em A e, nele, tome </a:t>
            </a:r>
            <a:endParaRPr sz="1800" dirty="0"/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1989138"/>
            <a:ext cx="350202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39750" y="4868863"/>
          <a:ext cx="1665288" cy="360362"/>
        </p:xfrm>
        <a:graphic>
          <a:graphicData uri="http://schemas.openxmlformats.org/presentationml/2006/ole">
            <p:oleObj spid="_x0000_s6146" name="Equation" r:id="rId6" imgW="939600" imgH="203040" progId="Equation.DSMT4">
              <p:embed/>
            </p:oleObj>
          </a:graphicData>
        </a:graphic>
      </p:graphicFrame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2195513" y="4868863"/>
          <a:ext cx="1512887" cy="331787"/>
        </p:xfrm>
        <a:graphic>
          <a:graphicData uri="http://schemas.openxmlformats.org/presentationml/2006/ole">
            <p:oleObj spid="_x0000_s6147" name="Equation" r:id="rId7" imgW="927000" imgH="203040" progId="Equation.DSMT4">
              <p:embed/>
            </p:oleObj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539750" y="5229225"/>
          <a:ext cx="1368425" cy="287338"/>
        </p:xfrm>
        <a:graphic>
          <a:graphicData uri="http://schemas.openxmlformats.org/presentationml/2006/ole">
            <p:oleObj spid="_x0000_s6148" name="Equation" r:id="rId8" imgW="965160" imgH="203040" progId="Equation.DSMT4">
              <p:embed/>
            </p:oleObj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1908175" y="5157788"/>
          <a:ext cx="1152525" cy="317500"/>
        </p:xfrm>
        <a:graphic>
          <a:graphicData uri="http://schemas.openxmlformats.org/presentationml/2006/ole">
            <p:oleObj spid="_x0000_s6149" name="Equation" r:id="rId9" imgW="736560" imgH="203040" progId="Equation.DSMT4">
              <p:embed/>
            </p:oleObj>
          </a:graphicData>
        </a:graphic>
      </p:graphicFrame>
      <p:graphicFrame>
        <p:nvGraphicFramePr>
          <p:cNvPr id="6150" name="Object 11"/>
          <p:cNvGraphicFramePr>
            <a:graphicFrameLocks noChangeAspect="1"/>
          </p:cNvGraphicFramePr>
          <p:nvPr/>
        </p:nvGraphicFramePr>
        <p:xfrm>
          <a:off x="2987675" y="5157788"/>
          <a:ext cx="960438" cy="360362"/>
        </p:xfrm>
        <a:graphic>
          <a:graphicData uri="http://schemas.openxmlformats.org/presentationml/2006/ole">
            <p:oleObj spid="_x0000_s6150" name="Equation" r:id="rId10" imgW="609480" imgH="228600" progId="Equation.DSMT4">
              <p:embed/>
            </p:oleObj>
          </a:graphicData>
        </a:graphic>
      </p:graphicFrame>
      <p:graphicFrame>
        <p:nvGraphicFramePr>
          <p:cNvPr id="6151" name="Object 14"/>
          <p:cNvGraphicFramePr>
            <a:graphicFrameLocks noChangeAspect="1"/>
          </p:cNvGraphicFramePr>
          <p:nvPr/>
        </p:nvGraphicFramePr>
        <p:xfrm>
          <a:off x="539750" y="5589588"/>
          <a:ext cx="863600" cy="288925"/>
        </p:xfrm>
        <a:graphic>
          <a:graphicData uri="http://schemas.openxmlformats.org/presentationml/2006/ole">
            <p:oleObj spid="_x0000_s6151" name="Equation" r:id="rId11" imgW="533160" imgH="177480" progId="Equation.DSMT4">
              <p:embed/>
            </p:oleObj>
          </a:graphicData>
        </a:graphic>
      </p:graphicFrame>
      <p:graphicFrame>
        <p:nvGraphicFramePr>
          <p:cNvPr id="6152" name="Object 15"/>
          <p:cNvGraphicFramePr>
            <a:graphicFrameLocks noChangeAspect="1"/>
          </p:cNvGraphicFramePr>
          <p:nvPr/>
        </p:nvGraphicFramePr>
        <p:xfrm>
          <a:off x="4787900" y="1673225"/>
          <a:ext cx="1082675" cy="276225"/>
        </p:xfrm>
        <a:graphic>
          <a:graphicData uri="http://schemas.openxmlformats.org/presentationml/2006/ole">
            <p:oleObj spid="_x0000_s6152" name="Equation" r:id="rId12" imgW="799920" imgH="203040" progId="Equation.DSMT4">
              <p:embed/>
            </p:oleObj>
          </a:graphicData>
        </a:graphic>
      </p:graphicFrame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5867400" y="1484313"/>
          <a:ext cx="792163" cy="646112"/>
        </p:xfrm>
        <a:graphic>
          <a:graphicData uri="http://schemas.openxmlformats.org/presentationml/2006/ole">
            <p:oleObj spid="_x0000_s6153" name="Equation" r:id="rId13" imgW="482400" imgH="393480" progId="Equation.DSMT4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6659563" y="1601788"/>
          <a:ext cx="1157287" cy="377825"/>
        </p:xfrm>
        <a:graphic>
          <a:graphicData uri="http://schemas.openxmlformats.org/presentationml/2006/ole">
            <p:oleObj spid="_x0000_s6154" name="Equation" r:id="rId14" imgW="622080" imgH="203040" progId="Equation.DSMT4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5580063" y="2349500"/>
          <a:ext cx="1489075" cy="287338"/>
        </p:xfrm>
        <a:graphic>
          <a:graphicData uri="http://schemas.openxmlformats.org/presentationml/2006/ole">
            <p:oleObj spid="_x0000_s6155" name="Equation" r:id="rId15" imgW="787320" imgH="152280" progId="Equation.DSMT4">
              <p:embed/>
            </p:oleObj>
          </a:graphicData>
        </a:graphic>
      </p:graphicFrame>
      <p:graphicFrame>
        <p:nvGraphicFramePr>
          <p:cNvPr id="6156" name="Object 19"/>
          <p:cNvGraphicFramePr>
            <a:graphicFrameLocks noChangeAspect="1"/>
          </p:cNvGraphicFramePr>
          <p:nvPr/>
        </p:nvGraphicFramePr>
        <p:xfrm>
          <a:off x="7019925" y="2349500"/>
          <a:ext cx="1328738" cy="360363"/>
        </p:xfrm>
        <a:graphic>
          <a:graphicData uri="http://schemas.openxmlformats.org/presentationml/2006/ole">
            <p:oleObj spid="_x0000_s6156" name="Equation" r:id="rId16" imgW="749160" imgH="203040" progId="Equation.DSMT4">
              <p:embed/>
            </p:oleObj>
          </a:graphicData>
        </a:graphic>
      </p:graphicFrame>
      <p:graphicFrame>
        <p:nvGraphicFramePr>
          <p:cNvPr id="6157" name="Object 20"/>
          <p:cNvGraphicFramePr>
            <a:graphicFrameLocks noChangeAspect="1"/>
          </p:cNvGraphicFramePr>
          <p:nvPr/>
        </p:nvGraphicFramePr>
        <p:xfrm>
          <a:off x="4860925" y="2781300"/>
          <a:ext cx="1079500" cy="360363"/>
        </p:xfrm>
        <a:graphic>
          <a:graphicData uri="http://schemas.openxmlformats.org/presentationml/2006/ole">
            <p:oleObj spid="_x0000_s6157" name="Equation" r:id="rId17" imgW="609480" imgH="203040" progId="Equation.DSMT4">
              <p:embed/>
            </p:oleObj>
          </a:graphicData>
        </a:graphic>
      </p:graphicFrame>
      <p:graphicFrame>
        <p:nvGraphicFramePr>
          <p:cNvPr id="6158" name="Object 21"/>
          <p:cNvGraphicFramePr>
            <a:graphicFrameLocks noChangeAspect="1"/>
          </p:cNvGraphicFramePr>
          <p:nvPr/>
        </p:nvGraphicFramePr>
        <p:xfrm>
          <a:off x="4716463" y="4511675"/>
          <a:ext cx="1258887" cy="347663"/>
        </p:xfrm>
        <a:graphic>
          <a:graphicData uri="http://schemas.openxmlformats.org/presentationml/2006/ole">
            <p:oleObj spid="_x0000_s6158" name="Equation" r:id="rId18" imgW="736560" imgH="203040" progId="Equation.DSMT4">
              <p:embed/>
            </p:oleObj>
          </a:graphicData>
        </a:graphic>
      </p:graphicFrame>
      <p:graphicFrame>
        <p:nvGraphicFramePr>
          <p:cNvPr id="6159" name="Object 22"/>
          <p:cNvGraphicFramePr>
            <a:graphicFrameLocks noChangeAspect="1"/>
          </p:cNvGraphicFramePr>
          <p:nvPr/>
        </p:nvGraphicFramePr>
        <p:xfrm>
          <a:off x="5940425" y="4581525"/>
          <a:ext cx="1223963" cy="290513"/>
        </p:xfrm>
        <a:graphic>
          <a:graphicData uri="http://schemas.openxmlformats.org/presentationml/2006/ole">
            <p:oleObj spid="_x0000_s6159" name="Equation" r:id="rId19" imgW="965160" imgH="228600" progId="Equation.DSMT4">
              <p:embed/>
            </p:oleObj>
          </a:graphicData>
        </a:graphic>
      </p:graphicFrame>
      <p:graphicFrame>
        <p:nvGraphicFramePr>
          <p:cNvPr id="6160" name="Object 23"/>
          <p:cNvGraphicFramePr>
            <a:graphicFrameLocks noChangeAspect="1"/>
          </p:cNvGraphicFramePr>
          <p:nvPr/>
        </p:nvGraphicFramePr>
        <p:xfrm>
          <a:off x="7164388" y="4541838"/>
          <a:ext cx="1008062" cy="330200"/>
        </p:xfrm>
        <a:graphic>
          <a:graphicData uri="http://schemas.openxmlformats.org/presentationml/2006/ole">
            <p:oleObj spid="_x0000_s6160" name="Equation" r:id="rId20" imgW="698400" imgH="228600" progId="Equation.DSMT4">
              <p:embed/>
            </p:oleObj>
          </a:graphicData>
        </a:graphic>
      </p:graphicFrame>
      <p:graphicFrame>
        <p:nvGraphicFramePr>
          <p:cNvPr id="6161" name="Object 24"/>
          <p:cNvGraphicFramePr>
            <a:graphicFrameLocks noChangeAspect="1"/>
          </p:cNvGraphicFramePr>
          <p:nvPr/>
        </p:nvGraphicFramePr>
        <p:xfrm>
          <a:off x="4716463" y="4908550"/>
          <a:ext cx="1079500" cy="347663"/>
        </p:xfrm>
        <a:graphic>
          <a:graphicData uri="http://schemas.openxmlformats.org/presentationml/2006/ole">
            <p:oleObj spid="_x0000_s6161" name="Equation" r:id="rId21" imgW="749160" imgH="241200" progId="Equation.DSMT4">
              <p:embed/>
            </p:oleObj>
          </a:graphicData>
        </a:graphic>
      </p:graphicFrame>
      <p:graphicFrame>
        <p:nvGraphicFramePr>
          <p:cNvPr id="6162" name="Object 25"/>
          <p:cNvGraphicFramePr>
            <a:graphicFrameLocks noChangeAspect="1"/>
          </p:cNvGraphicFramePr>
          <p:nvPr/>
        </p:nvGraphicFramePr>
        <p:xfrm>
          <a:off x="5868988" y="4967288"/>
          <a:ext cx="935037" cy="317500"/>
        </p:xfrm>
        <a:graphic>
          <a:graphicData uri="http://schemas.openxmlformats.org/presentationml/2006/ole">
            <p:oleObj spid="_x0000_s6162" name="Equation" r:id="rId22" imgW="596880" imgH="203040" progId="Equation.DSMT4">
              <p:embed/>
            </p:oleObj>
          </a:graphicData>
        </a:graphic>
      </p:graphicFrame>
      <p:sp>
        <p:nvSpPr>
          <p:cNvPr id="616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6163" name="Object 26"/>
          <p:cNvGraphicFramePr>
            <a:graphicFrameLocks noChangeAspect="1"/>
          </p:cNvGraphicFramePr>
          <p:nvPr/>
        </p:nvGraphicFramePr>
        <p:xfrm>
          <a:off x="7885113" y="5516563"/>
          <a:ext cx="396875" cy="288925"/>
        </p:xfrm>
        <a:graphic>
          <a:graphicData uri="http://schemas.openxmlformats.org/presentationml/2006/ole">
            <p:oleObj spid="_x0000_s6163" name="Equation" r:id="rId23" imgW="279279" imgH="203112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178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1148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como sendo a altura relativa à hipotenusa desse triângulo. Se                    cm e                cm, então o comprimento do segmento       em cm, valerá quanto?</a:t>
            </a:r>
          </a:p>
          <a:p>
            <a:r>
              <a:rPr sz="1800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endParaRPr sz="1800" b="1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179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Logo: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                                               cm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3) (UFPA) O perímetro do pentágono PENTA da figura abaixo valerá quanto?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Pelo teorema de Pitágoras, temos: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1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2339975" y="1052513"/>
          <a:ext cx="919163" cy="288925"/>
        </p:xfrm>
        <a:graphic>
          <a:graphicData uri="http://schemas.openxmlformats.org/presentationml/2006/ole">
            <p:oleObj spid="_x0000_s7170" name="Equation" r:id="rId5" imgW="634725" imgH="203112" progId="Equation.DSMT4">
              <p:embed/>
            </p:oleObj>
          </a:graphicData>
        </a:graphic>
      </p:graphicFrame>
      <p:sp>
        <p:nvSpPr>
          <p:cNvPr id="71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779838" y="1052513"/>
          <a:ext cx="858837" cy="288925"/>
        </p:xfrm>
        <a:graphic>
          <a:graphicData uri="http://schemas.openxmlformats.org/presentationml/2006/ole">
            <p:oleObj spid="_x0000_s7171" name="Equation" r:id="rId6" imgW="558558" imgH="215806" progId="Equation.DSMT4">
              <p:embed/>
            </p:oleObj>
          </a:graphicData>
        </a:graphic>
      </p:graphicFrame>
      <p:sp>
        <p:nvSpPr>
          <p:cNvPr id="7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4284663" y="1341438"/>
          <a:ext cx="369887" cy="287337"/>
        </p:xfrm>
        <a:graphic>
          <a:graphicData uri="http://schemas.openxmlformats.org/presentationml/2006/ole">
            <p:oleObj spid="_x0000_s7172" name="Equation" r:id="rId7" imgW="253800" imgH="203040" progId="Equation.DSMT4">
              <p:embed/>
            </p:oleObj>
          </a:graphicData>
        </a:graphic>
      </p:graphicFrame>
      <p:pic>
        <p:nvPicPr>
          <p:cNvPr id="7183" name="Imagem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388" y="2349500"/>
            <a:ext cx="38877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539750" y="4581525"/>
          <a:ext cx="3848100" cy="1223963"/>
        </p:xfrm>
        <a:graphic>
          <a:graphicData uri="http://schemas.openxmlformats.org/presentationml/2006/ole">
            <p:oleObj spid="_x0000_s7173" name="Equation" r:id="rId9" imgW="3848100" imgH="1003300" progId="Equation.DSMT4">
              <p:embed/>
            </p:oleObj>
          </a:graphicData>
        </a:graphic>
      </p:graphicFrame>
      <p:sp>
        <p:nvSpPr>
          <p:cNvPr id="718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174" name="Object 9"/>
          <p:cNvGraphicFramePr>
            <a:graphicFrameLocks noChangeAspect="1"/>
          </p:cNvGraphicFramePr>
          <p:nvPr/>
        </p:nvGraphicFramePr>
        <p:xfrm>
          <a:off x="4932363" y="1125538"/>
          <a:ext cx="2519362" cy="358775"/>
        </p:xfrm>
        <a:graphic>
          <a:graphicData uri="http://schemas.openxmlformats.org/presentationml/2006/ole">
            <p:oleObj spid="_x0000_s7174" name="Equation" r:id="rId10" imgW="1396800" imgH="203040" progId="Equation.DSMT4">
              <p:embed/>
            </p:oleObj>
          </a:graphicData>
        </a:graphic>
      </p:graphicFrame>
      <p:pic>
        <p:nvPicPr>
          <p:cNvPr id="7186" name="Imagem 1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32363" y="2636838"/>
            <a:ext cx="33845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7175" name="Object 11"/>
          <p:cNvGraphicFramePr>
            <a:graphicFrameLocks noChangeAspect="1"/>
          </p:cNvGraphicFramePr>
          <p:nvPr/>
        </p:nvGraphicFramePr>
        <p:xfrm>
          <a:off x="4859338" y="5229225"/>
          <a:ext cx="3097212" cy="946150"/>
        </p:xfrm>
        <a:graphic>
          <a:graphicData uri="http://schemas.openxmlformats.org/presentationml/2006/ole">
            <p:oleObj spid="_x0000_s7175" name="Equation" r:id="rId12" imgW="2400300" imgH="7239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 1ª Série, Relações métricas nos triângulos retângulo e qualquer.</a:t>
            </a:r>
          </a:p>
          <a:p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198" name="Espaço Reservado para Conteúdo 3"/>
          <p:cNvSpPr txBox="1"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4) (PUC – MG ) As medidas dos catetos de um triângulo retângulo são 1 cm e 2 cm. A medida da altura do triângulo relativa à hipotenusa, em cm, é igual a quanto?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Pelo teorema de Pitágoras, temos: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                          cm.</a:t>
            </a:r>
          </a:p>
        </p:txBody>
      </p:sp>
      <p:sp>
        <p:nvSpPr>
          <p:cNvPr id="8199" name="Espaço Reservado para Conteúdo 5"/>
          <p:cNvSpPr txBox="1"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/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Como pela relação trigonométrica IV, temos os catetos e a hipotenusa, pode- mos achar a altura por:</a:t>
            </a: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                                                        cm.</a:t>
            </a:r>
          </a:p>
          <a:p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5) (CESGRANRIO – RJ) Num triângulo retângulo, a altura relativa à hipotenusa mede 12, e o menor dos segmentos que ela determina sobre a hipotenusa, 9. O menor lado do triângulo medirá quanto?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pPr algn="just"/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Como conhecemos a altura e as projeções dos catetos sobre a hipotenusa, podemos recorrer as relações IV e I, ou seja:</a:t>
            </a:r>
          </a:p>
          <a:p>
            <a:pPr algn="just"/>
            <a:endParaRPr sz="18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sz="18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 </a:t>
            </a:r>
          </a:p>
        </p:txBody>
      </p:sp>
      <p:pic>
        <p:nvPicPr>
          <p:cNvPr id="8200" name="Imagem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2781300"/>
            <a:ext cx="36004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539750" y="5589588"/>
          <a:ext cx="1658938" cy="287337"/>
        </p:xfrm>
        <a:graphic>
          <a:graphicData uri="http://schemas.openxmlformats.org/presentationml/2006/ole">
            <p:oleObj spid="_x0000_s8194" name="Equation" r:id="rId6" imgW="1371600" imgH="228600" progId="Equation.DSMT4">
              <p:embed/>
            </p:oleObj>
          </a:graphicData>
        </a:graphic>
      </p:graphicFrame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716463" y="1700213"/>
          <a:ext cx="2951162" cy="504825"/>
        </p:xfrm>
        <a:graphic>
          <a:graphicData uri="http://schemas.openxmlformats.org/presentationml/2006/ole">
            <p:oleObj spid="_x0000_s8195" name="Equation" r:id="rId7" imgW="2692400" imgH="4572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2236</Words>
  <Application>Microsoft Office PowerPoint</Application>
  <PresentationFormat>Apresentação na tela (4:3)</PresentationFormat>
  <Paragraphs>437</Paragraphs>
  <Slides>26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Calibri</vt:lpstr>
      <vt:lpstr>Arial</vt:lpstr>
      <vt:lpstr>Microsoft YaHei</vt:lpstr>
      <vt:lpstr>Mangal</vt:lpstr>
      <vt:lpstr>Arial Unicode MS</vt:lpstr>
      <vt:lpstr>Tahoma</vt:lpstr>
      <vt:lpstr>Wingdings</vt:lpstr>
      <vt:lpstr>Times New Roman</vt:lpstr>
      <vt:lpstr>Padrão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44</cp:revision>
  <dcterms:created xsi:type="dcterms:W3CDTF">2015-04-17T15:03:36Z</dcterms:created>
  <dcterms:modified xsi:type="dcterms:W3CDTF">2015-10-09T13:23:06Z</dcterms:modified>
</cp:coreProperties>
</file>