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3" name="Espaço Reservado para Data 2"/>
          <p:cNvSpPr txBox="1">
            <a:spLocks noGrp="1"/>
          </p:cNvSpPr>
          <p:nvPr>
            <p:ph type="dt" sz="quarter" idx="1"/>
          </p:nvPr>
        </p:nvSpPr>
        <p:spPr>
          <a:xfrm>
            <a:off x="3881438" y="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4975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endParaRPr lang="pt-BR"/>
          </a:p>
        </p:txBody>
      </p:sp>
      <p:sp>
        <p:nvSpPr>
          <p:cNvPr id="5" name="Espaço Reservado para Número de Slide 4"/>
          <p:cNvSpPr txBox="1">
            <a:spLocks noGrp="1"/>
          </p:cNvSpPr>
          <p:nvPr>
            <p:ph type="sldNum" sz="quarter" idx="3"/>
          </p:nvPr>
        </p:nvSpPr>
        <p:spPr>
          <a:xfrm>
            <a:off x="3881438" y="8686800"/>
            <a:ext cx="2976562" cy="457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/>
          <a:lstStyle>
            <a:lvl1pPr algn="r" fontAlgn="auto">
              <a:spcBef>
                <a:spcPts val="0"/>
              </a:spcBef>
              <a:spcAft>
                <a:spcPts val="0"/>
              </a:spcAft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  <a:latin typeface="Calibri" pitchFamily="34"/>
                <a:ea typeface="Microsoft YaHei" pitchFamily="2"/>
                <a:cs typeface="Mangal" pitchFamily="2"/>
              </a:defRPr>
            </a:lvl1pPr>
          </a:lstStyle>
          <a:p>
            <a:pPr>
              <a:defRPr sz="1400"/>
            </a:pPr>
            <a:fld id="{0C7918B5-CD59-4FEF-B6A2-6C197A975E2C}" type="slidenum">
              <a:rPr lang="pt-BR"/>
              <a:pPr>
                <a:defRPr sz="1400"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329478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ço Reservado para Imagem de Slid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Espaço Reservado para Anotações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</p:spTree>
    <p:extLst>
      <p:ext uri="{BB962C8B-B14F-4D97-AF65-F5344CB8AC3E}">
        <p14:creationId xmlns="" xmlns:p14="http://schemas.microsoft.com/office/powerpoint/2010/main" val="3678621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>
      <a:spcBef>
        <a:spcPts val="450"/>
      </a:spcBef>
      <a:spcAft>
        <a:spcPct val="0"/>
      </a:spcAft>
      <a:tabLst>
        <a:tab pos="0" algn="l"/>
        <a:tab pos="914400" algn="l"/>
        <a:tab pos="1828800" algn="l"/>
        <a:tab pos="2741613" algn="l"/>
        <a:tab pos="3657600" algn="l"/>
        <a:tab pos="4572000" algn="l"/>
        <a:tab pos="5484813" algn="l"/>
        <a:tab pos="6399213" algn="l"/>
        <a:tab pos="7315200" algn="l"/>
        <a:tab pos="8229600" algn="l"/>
        <a:tab pos="9144000" algn="l"/>
        <a:tab pos="10058400" algn="l"/>
      </a:tabLst>
      <a:defRPr lang="pt-BR" sz="1200">
        <a:solidFill>
          <a:srgbClr val="000000"/>
        </a:solidFill>
        <a:latin typeface="Calibri" pitchFamily="34"/>
        <a:ea typeface="Microsoft YaHei" pitchFamily="2"/>
        <a:cs typeface="Mangal" pitchFamily="2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5123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4588" y="695325"/>
            <a:ext cx="4568825" cy="342741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6147" name="Espaço Reservado para Anotações 2"/>
          <p:cNvSpPr txBox="1">
            <a:spLocks noGrp="1"/>
          </p:cNvSpPr>
          <p:nvPr>
            <p:ph type="body" sz="quarter" idx="1"/>
          </p:nvPr>
        </p:nvSpPr>
        <p:spPr>
          <a:ln/>
        </p:spPr>
        <p:txBody>
          <a:bodyPr/>
          <a:lstStyle/>
          <a:p>
            <a:pPr eaLnBrk="1"/>
            <a:endParaRPr smtClean="0">
              <a:latin typeface="Calibri" pitchFamily="34" charset="0"/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68DFD-AF9F-4C32-87FA-079E68F868E9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5699587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06351-ECDE-4A1E-9DC1-D883B306188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626027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CAE08-33A7-4B44-A1D6-65C60D406A3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612781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A55F3-90B3-47AD-AD9A-4A6C04022DD7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2598023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FB782-EDA3-4040-890F-CE7205A51D5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4037823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117A7-DB9D-4EA8-ADA7-084B4B8FFD94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1086117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4F839-5D3D-4AF6-9940-EEBBFB8058FB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768613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2CE70-D449-4D26-88F9-C23EE3F1081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8510749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21C7-B96D-486A-B5EF-3390ED488FE3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5364480"/>
      </p:ext>
    </p:extLst>
  </p:cSld>
  <p:clrMapOvr>
    <a:masterClrMapping/>
  </p:clrMapOvr>
  <p:transition spd="slow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B1432-3A8E-4DEA-8E37-BA150A6AAC25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20062251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Rodapé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Espaço Reservado para Número de Slid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CC18E-0834-42D4-B522-F626D5049B62}" type="slidenum">
              <a:rPr/>
              <a:pPr>
                <a:defRPr/>
              </a:pPr>
              <a:t>‹nº›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9080214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pt-BR" smtClean="0"/>
          </a:p>
        </p:txBody>
      </p:sp>
      <p:sp>
        <p:nvSpPr>
          <p:cNvPr id="1027" name="Espaço Reservado para Texto 2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4" name="Espaço Reservado para Data 3"/>
          <p:cNvSpPr txBox="1"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Espaço Reservado para Rodapé 4"/>
          <p:cNvSpPr txBox="1"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Espaço Reservado para Número de Slide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/>
          <a:lstStyle>
            <a:lvl1pPr marL="0" marR="0" lvl="0" indent="0" algn="l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pt-BR" sz="1800" b="0" i="0" u="none" strike="noStrike" baseline="0" smtClean="0">
                <a:solidFill>
                  <a:srgbClr val="000000"/>
                </a:solidFill>
                <a:latin typeface="Calibri" pitchFamily="34"/>
                <a:ea typeface="Arial Unicode MS" pitchFamily="2"/>
                <a:cs typeface="Tahoma" pitchFamily="2"/>
              </a:defRPr>
            </a:lvl1pPr>
          </a:lstStyle>
          <a:p>
            <a:pPr>
              <a:defRPr/>
            </a:pPr>
            <a:fld id="{2C6C4E0A-7476-4818-BED8-1F5ED188BD8F}" type="slidenum">
              <a:rPr/>
              <a:pPr>
                <a:defRPr/>
              </a:pPr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xStyles>
    <p:titleStyle>
      <a:lvl1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lang="pt-BR" sz="44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2pPr>
      <a:lvl3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3pPr>
      <a:lvl4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4pPr>
      <a:lvl5pPr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5pPr>
      <a:lvl6pPr marL="4572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6pPr>
      <a:lvl7pPr marL="9144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7pPr>
      <a:lvl8pPr marL="13716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8pPr>
      <a:lvl9pPr marL="1828800" algn="ctr" rtl="0" eaLnBrk="0" fontAlgn="base">
        <a:spcBef>
          <a:spcPct val="0"/>
        </a:spcBef>
        <a:spcAft>
          <a:spcPct val="0"/>
        </a:spcAft>
        <a:tabLst>
          <a:tab pos="0" algn="l"/>
          <a:tab pos="914400" algn="l"/>
          <a:tab pos="1828800" algn="l"/>
          <a:tab pos="2741613" algn="l"/>
          <a:tab pos="3657600" algn="l"/>
          <a:tab pos="4572000" algn="l"/>
          <a:tab pos="5484813" algn="l"/>
          <a:tab pos="6399213" algn="l"/>
          <a:tab pos="7315200" algn="l"/>
          <a:tab pos="8229600" algn="l"/>
          <a:tab pos="9144000" algn="l"/>
          <a:tab pos="10058400" algn="l"/>
        </a:tabLst>
        <a:defRPr sz="4400">
          <a:solidFill>
            <a:srgbClr val="000000"/>
          </a:solidFill>
          <a:latin typeface="Calibri" pitchFamily="34" charset="0"/>
          <a:ea typeface="Microsoft YaHei" pitchFamily="34" charset="-122"/>
          <a:cs typeface="Mangal" pitchFamily="18" charset="0"/>
        </a:defRPr>
      </a:lvl9pPr>
    </p:titleStyle>
    <p:bodyStyle>
      <a:lvl1pPr algn="l" rtl="0" eaLnBrk="0" fontAlgn="base">
        <a:spcBef>
          <a:spcPts val="800"/>
        </a:spcBef>
        <a:spcAft>
          <a:spcPct val="0"/>
        </a:spcAft>
        <a:tabLst>
          <a:tab pos="569913" algn="l"/>
          <a:tab pos="1484313" algn="l"/>
          <a:tab pos="2398713" algn="l"/>
          <a:tab pos="3313113" algn="l"/>
          <a:tab pos="4227513" algn="l"/>
          <a:tab pos="5141913" algn="l"/>
          <a:tab pos="6056313" algn="l"/>
          <a:tab pos="6970713" algn="l"/>
          <a:tab pos="7885113" algn="l"/>
          <a:tab pos="8799513" algn="l"/>
          <a:tab pos="9713913" algn="l"/>
        </a:tabLst>
        <a:defRPr lang="pt-BR" sz="3200">
          <a:solidFill>
            <a:srgbClr val="000000"/>
          </a:solidFill>
          <a:latin typeface="Calibri" pitchFamily="34"/>
          <a:ea typeface="Microsoft YaHei" pitchFamily="2"/>
          <a:cs typeface="Mangal" pitchFamily="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charset="0"/>
          <a:ea typeface="Microsoft YaHei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Microsoft YaHei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icrosoft YaHei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icrosoft YaHei" pitchFamily="3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s://www.youtube.com/watch?v=HfcPAXVJKg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ime.unicamp.br/~ftorres/ENSINO/MONOGRAFIAS/G_M1_FM_2014.pdf" TargetMode="External"/><Relationship Id="rId5" Type="http://schemas.openxmlformats.org/officeDocument/2006/relationships/hyperlink" Target="http://www.infoescola.com/matematica/binomio-de-newton/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CaixaDeTexto 6"/>
          <p:cNvSpPr>
            <a:spLocks/>
          </p:cNvSpPr>
          <p:nvPr/>
        </p:nvSpPr>
        <p:spPr bwMode="auto">
          <a:xfrm>
            <a:off x="1835150" y="4292600"/>
            <a:ext cx="6302375" cy="2218172"/>
          </a:xfrm>
          <a:custGeom>
            <a:avLst/>
            <a:gdLst>
              <a:gd name="T0" fmla="*/ 3151080 w 21600"/>
              <a:gd name="T1" fmla="*/ 0 h 21600"/>
              <a:gd name="T2" fmla="*/ 6302160 w 21600"/>
              <a:gd name="T3" fmla="*/ 793620 h 21600"/>
              <a:gd name="T4" fmla="*/ 3151080 w 21600"/>
              <a:gd name="T5" fmla="*/ 1587240 h 21600"/>
              <a:gd name="T6" fmla="*/ 0 w 21600"/>
              <a:gd name="T7" fmla="*/ 79362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 E SUAS TECNOLOGIAS</a:t>
            </a:r>
            <a:endParaRPr lang="pt-BR" sz="4000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Ensino </a:t>
            </a:r>
            <a:r>
              <a:rPr lang="pt-BR" i="1" dirty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Médio, </a:t>
            </a:r>
            <a:r>
              <a:rPr lang="pt-BR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2º Ano</a:t>
            </a: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 algn="ctr"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sz="4000" i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Binômio de Newton</a:t>
            </a:r>
            <a:endParaRPr lang="pt-BR" sz="4000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268760"/>
            <a:ext cx="77768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</a:rPr>
              <a:t>Soma dos coeficientes numéricos da expansão binomial</a:t>
            </a:r>
          </a:p>
          <a:p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Fazendo a = b = 1, em (a + b)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(1 + 1)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 = 2</a:t>
            </a:r>
            <a:r>
              <a:rPr lang="pt-BR" sz="2000" baseline="30000" dirty="0" smtClean="0"/>
              <a:t>n</a:t>
            </a:r>
          </a:p>
          <a:p>
            <a:pPr>
              <a:lnSpc>
                <a:spcPct val="150000"/>
              </a:lnSpc>
            </a:pPr>
            <a:endParaRPr lang="pt-BR" sz="2000" baseline="30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Fazendo a = b = 1, em (a – b)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,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(1 – 1)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 = 0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 = 0  (supondo n </a:t>
            </a:r>
            <a:r>
              <a:rPr lang="pt-BR" sz="2000" dirty="0" smtClean="0">
                <a:sym typeface="Symbol"/>
              </a:rPr>
              <a:t> 1)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Isto também é válido para outras potências de polinômios.</a:t>
            </a: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700808"/>
            <a:ext cx="7848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Exemplos: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Para a obtenção da soma dos coeficientes dos termos do desenvolvimento de (4x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+ 5yz – 3xz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, fazemos x = 1, y = 1 e z = 1, assim: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(4 ∙ 1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+ 5 ∙ 1 ∙ 1 – 3 ∙ 1 ∙ 1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= (4 + 5 – 3)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= 6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Para a soma dos coeficientes dos termos do desenvolvimento de (3a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+ 2b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– c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6</a:t>
            </a:r>
            <a:r>
              <a:rPr lang="pt-BR" sz="2000" dirty="0" smtClean="0"/>
              <a:t>, fazemos a = 1, b = 1 e c = 1 e teremos: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(3 ∙ 1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+ 2 ∙ 1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– 1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6</a:t>
            </a:r>
            <a:r>
              <a:rPr lang="pt-BR" sz="2000" dirty="0" smtClean="0"/>
              <a:t> = (3 + 2 – 1)</a:t>
            </a:r>
            <a:r>
              <a:rPr lang="pt-BR" sz="2000" baseline="30000" dirty="0" smtClean="0"/>
              <a:t>6</a:t>
            </a:r>
            <a:r>
              <a:rPr lang="pt-BR" sz="2000" dirty="0" smtClean="0"/>
              <a:t> = 4</a:t>
            </a:r>
            <a:r>
              <a:rPr lang="pt-BR" sz="2000" baseline="30000" dirty="0" smtClean="0"/>
              <a:t>6</a:t>
            </a:r>
            <a:endParaRPr lang="pt-BR" sz="2000" baseline="30000" dirty="0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323528" y="1052736"/>
            <a:ext cx="85689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</a:rPr>
              <a:t>Fórmula de Leibniz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A fórmula do binômio de Newton, pode ser generalizada, para a potenciação dos polinômios.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Seja um polinômio de p termos, que devemos elevar à potência n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+ b + c + ... + m)</a:t>
            </a:r>
            <a:r>
              <a:rPr lang="pt-BR" sz="2000" baseline="30000" dirty="0" smtClean="0"/>
              <a:t>n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 problema se reduz, aos dois seguintes: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pt-BR" sz="2000" dirty="0" smtClean="0"/>
              <a:t>Determinar o coeficiente de cada termo;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pt-BR" sz="2000" dirty="0" smtClean="0"/>
              <a:t>Formar todos os termos possíveis da forma    a</a:t>
            </a:r>
            <a:r>
              <a:rPr lang="el-GR" sz="2000" baseline="30000" dirty="0" smtClean="0">
                <a:latin typeface="Times New Roman"/>
                <a:cs typeface="Times New Roman"/>
              </a:rPr>
              <a:t>α</a:t>
            </a:r>
            <a:r>
              <a:rPr lang="pt-BR" sz="2000" dirty="0" smtClean="0">
                <a:latin typeface="Times New Roman"/>
                <a:cs typeface="Times New Roman"/>
              </a:rPr>
              <a:t> </a:t>
            </a:r>
            <a:r>
              <a:rPr lang="pt-BR" sz="2000" dirty="0" smtClean="0"/>
              <a:t>∙ b</a:t>
            </a:r>
            <a:r>
              <a:rPr lang="el-GR" sz="2000" baseline="30000" dirty="0" smtClean="0">
                <a:latin typeface="Times New Roman"/>
                <a:cs typeface="Times New Roman"/>
              </a:rPr>
              <a:t>β</a:t>
            </a:r>
            <a:r>
              <a:rPr lang="pt-BR" sz="2000" dirty="0" smtClean="0">
                <a:latin typeface="Times New Roman"/>
                <a:cs typeface="Times New Roman"/>
              </a:rPr>
              <a:t> </a:t>
            </a:r>
            <a:r>
              <a:rPr lang="pt-BR" sz="2000" dirty="0" smtClean="0"/>
              <a:t>∙ c</a:t>
            </a:r>
            <a:r>
              <a:rPr lang="el-GR" sz="2000" baseline="30000" dirty="0" smtClean="0">
                <a:latin typeface="Times New Roman"/>
                <a:cs typeface="Times New Roman"/>
              </a:rPr>
              <a:t>γ</a:t>
            </a:r>
            <a:r>
              <a:rPr lang="pt-BR" sz="2000" dirty="0" smtClean="0"/>
              <a:t> ... m</a:t>
            </a:r>
            <a:r>
              <a:rPr lang="el-GR" sz="2000" baseline="30000" dirty="0" smtClean="0">
                <a:latin typeface="Times New Roman"/>
                <a:cs typeface="Times New Roman"/>
              </a:rPr>
              <a:t>λ</a:t>
            </a:r>
            <a:r>
              <a:rPr lang="pt-BR" sz="2000" dirty="0" smtClean="0">
                <a:latin typeface="Times New Roman"/>
                <a:cs typeface="Times New Roman"/>
              </a:rPr>
              <a:t>             (</a:t>
            </a:r>
            <a:r>
              <a:rPr lang="el-GR" sz="2000" dirty="0" smtClean="0">
                <a:latin typeface="Times New Roman"/>
                <a:cs typeface="Times New Roman"/>
              </a:rPr>
              <a:t>α</a:t>
            </a:r>
            <a:r>
              <a:rPr lang="pt-BR" sz="2000" dirty="0" smtClean="0">
                <a:latin typeface="Times New Roman"/>
                <a:cs typeface="Times New Roman"/>
              </a:rPr>
              <a:t> +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pt-BR" sz="2000" dirty="0" smtClean="0">
                <a:latin typeface="Times New Roman"/>
                <a:cs typeface="Times New Roman"/>
              </a:rPr>
              <a:t> + </a:t>
            </a:r>
            <a:r>
              <a:rPr lang="el-GR" sz="2000" dirty="0" smtClean="0">
                <a:latin typeface="Times New Roman"/>
                <a:cs typeface="Times New Roman"/>
              </a:rPr>
              <a:t>γ</a:t>
            </a:r>
            <a:r>
              <a:rPr lang="pt-BR" sz="2000" dirty="0" smtClean="0">
                <a:latin typeface="Times New Roman"/>
                <a:cs typeface="Times New Roman"/>
              </a:rPr>
              <a:t> + ... + </a:t>
            </a:r>
            <a:r>
              <a:rPr lang="el-GR" sz="2000" dirty="0" smtClean="0">
                <a:latin typeface="Times New Roman"/>
                <a:cs typeface="Times New Roman"/>
              </a:rPr>
              <a:t>λ</a:t>
            </a:r>
            <a:r>
              <a:rPr lang="pt-BR" sz="2000" dirty="0" smtClean="0">
                <a:latin typeface="Times New Roman"/>
                <a:cs typeface="Times New Roman"/>
              </a:rPr>
              <a:t> = 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n).</a:t>
            </a:r>
            <a:endParaRPr lang="pt-BR" sz="2000" dirty="0" smtClean="0"/>
          </a:p>
          <a:p>
            <a:pPr algn="just">
              <a:lnSpc>
                <a:spcPct val="150000"/>
              </a:lnSpc>
            </a:pPr>
            <a:endParaRPr lang="pt-BR" sz="2000" dirty="0" smtClean="0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tângulo 7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052736"/>
            <a:ext cx="80648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</a:rPr>
              <a:t>Fórmula de Leibniz</a:t>
            </a:r>
          </a:p>
          <a:p>
            <a:endParaRPr lang="pt-BR" sz="2800" dirty="0" smtClean="0"/>
          </a:p>
          <a:p>
            <a:r>
              <a:rPr lang="pt-BR" sz="2000" dirty="0" smtClean="0"/>
              <a:t>O coeficiente procurado será, pois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19872" y="2420889"/>
            <a:ext cx="1329377" cy="720079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11560" y="3212976"/>
            <a:ext cx="806489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O cálculo dos termos se executa facilmente, decompondo de todas as formas possíveis o número n em p parcelas, partindo da parcela de valor maior.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Podemos escrever a fórmula de Leibniz: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+ b + c + ... + m)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 = </a:t>
            </a:r>
            <a:r>
              <a:rPr lang="pt-BR" sz="5400" baseline="-16000" dirty="0" smtClean="0">
                <a:latin typeface="Times New Roman"/>
                <a:cs typeface="Times New Roman"/>
              </a:rPr>
              <a:t>Ʃ</a:t>
            </a:r>
            <a:r>
              <a:rPr lang="pt-BR" sz="2000" dirty="0" smtClean="0"/>
              <a:t>                    a</a:t>
            </a:r>
            <a:r>
              <a:rPr lang="el-GR" sz="2000" baseline="30000" dirty="0" smtClean="0">
                <a:latin typeface="Times New Roman"/>
                <a:cs typeface="Times New Roman"/>
              </a:rPr>
              <a:t>α</a:t>
            </a:r>
            <a:r>
              <a:rPr lang="pt-BR" sz="2000" dirty="0" smtClean="0"/>
              <a:t>∙b</a:t>
            </a:r>
            <a:r>
              <a:rPr lang="el-GR" sz="2000" baseline="30000" dirty="0" smtClean="0">
                <a:latin typeface="Times New Roman"/>
                <a:cs typeface="Times New Roman"/>
              </a:rPr>
              <a:t>β</a:t>
            </a:r>
            <a:r>
              <a:rPr lang="pt-BR" sz="2000" dirty="0" smtClean="0"/>
              <a:t>∙c</a:t>
            </a:r>
            <a:r>
              <a:rPr lang="el-GR" sz="2000" baseline="30000" dirty="0" smtClean="0">
                <a:latin typeface="Times New Roman"/>
                <a:cs typeface="Times New Roman"/>
              </a:rPr>
              <a:t>γ</a:t>
            </a:r>
            <a:r>
              <a:rPr lang="pt-BR" sz="2000" dirty="0" smtClean="0"/>
              <a:t> ... m</a:t>
            </a:r>
            <a:r>
              <a:rPr lang="el-GR" sz="2000" baseline="30000" dirty="0" smtClean="0">
                <a:latin typeface="Times New Roman"/>
                <a:cs typeface="Times New Roman"/>
              </a:rPr>
              <a:t>λ</a:t>
            </a:r>
            <a:endParaRPr lang="pt-BR" sz="2000" baseline="30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03848" y="5373216"/>
            <a:ext cx="1052425" cy="5700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340768"/>
            <a:ext cx="78488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</a:rPr>
              <a:t>Leibniz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err="1" smtClean="0">
                <a:solidFill>
                  <a:srgbClr val="0070C0"/>
                </a:solidFill>
              </a:rPr>
              <a:t>Gottfried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Wilhelm</a:t>
            </a:r>
            <a:r>
              <a:rPr lang="pt-BR" sz="2000" dirty="0" smtClean="0">
                <a:solidFill>
                  <a:srgbClr val="0070C0"/>
                </a:solidFill>
              </a:rPr>
              <a:t> </a:t>
            </a:r>
            <a:r>
              <a:rPr lang="pt-BR" sz="2000" dirty="0" err="1" smtClean="0">
                <a:solidFill>
                  <a:srgbClr val="0070C0"/>
                </a:solidFill>
              </a:rPr>
              <a:t>von</a:t>
            </a:r>
            <a:r>
              <a:rPr lang="pt-BR" sz="2000" dirty="0" smtClean="0">
                <a:solidFill>
                  <a:srgbClr val="0070C0"/>
                </a:solidFill>
              </a:rPr>
              <a:t> Leibniz nasceu em 1º de julho de 1646. Em 1666 Leibniz recebeu o título de Doutor em Direito. Em 1670, aos 24 anos, foi nomeado conselheiro da Alta Corte de Justiça de </a:t>
            </a:r>
            <a:r>
              <a:rPr lang="pt-BR" sz="2000" dirty="0" err="1" smtClean="0">
                <a:solidFill>
                  <a:srgbClr val="0070C0"/>
                </a:solidFill>
              </a:rPr>
              <a:t>Mogúncia</a:t>
            </a:r>
            <a:r>
              <a:rPr lang="pt-BR" sz="2000" dirty="0" smtClean="0">
                <a:solidFill>
                  <a:srgbClr val="0070C0"/>
                </a:solidFill>
              </a:rPr>
              <a:t>. Em 1676 descobriu o cálculo diferencial, praticamente ao mesmo tempo e independentemente das descobertas de Isaac Newton sobre o mesmo tema. A 14 de novembro de 1716, acometido de uma crise de gota, morre Leibniz.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tângulo 16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196752"/>
            <a:ext cx="806489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Exemplo: Dado o polinômio (4x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+ 3y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+ 2z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7</a:t>
            </a:r>
            <a:r>
              <a:rPr lang="pt-BR" sz="2000" dirty="0" smtClean="0"/>
              <a:t> calcule, no desenvolvimento da potência, o valor do coeficiente do termo de parte literal x</a:t>
            </a:r>
            <a:r>
              <a:rPr lang="pt-BR" sz="2000" baseline="30000" dirty="0" smtClean="0"/>
              <a:t>10</a:t>
            </a:r>
            <a:r>
              <a:rPr lang="pt-BR" sz="2000" dirty="0" smtClean="0"/>
              <a:t>y</a:t>
            </a:r>
            <a:r>
              <a:rPr lang="pt-BR" sz="2000" baseline="30000" dirty="0" smtClean="0"/>
              <a:t>6</a:t>
            </a:r>
            <a:r>
              <a:rPr lang="pt-BR" sz="2000" dirty="0" smtClean="0"/>
              <a:t>z</a:t>
            </a:r>
            <a:r>
              <a:rPr lang="pt-BR" sz="2000" baseline="30000" dirty="0" smtClean="0"/>
              <a:t>6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Temos, então: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5</a:t>
            </a:r>
            <a:r>
              <a:rPr lang="el-GR" sz="2000" dirty="0" smtClean="0">
                <a:latin typeface="Times New Roman"/>
                <a:cs typeface="Times New Roman"/>
              </a:rPr>
              <a:t>α</a:t>
            </a:r>
            <a:r>
              <a:rPr lang="pt-BR" sz="2000" dirty="0" smtClean="0"/>
              <a:t> = 10 </a:t>
            </a:r>
            <a:r>
              <a:rPr lang="pt-BR" sz="2000" dirty="0" smtClean="0">
                <a:sym typeface="Symbol"/>
              </a:rPr>
              <a:t>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Times New Roman"/>
                <a:cs typeface="Times New Roman"/>
              </a:rPr>
              <a:t>α</a:t>
            </a:r>
            <a:r>
              <a:rPr lang="pt-BR" sz="2000" dirty="0" smtClean="0"/>
              <a:t>= 2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2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pt-BR" sz="2000" dirty="0" smtClean="0"/>
              <a:t> = 6 </a:t>
            </a:r>
            <a:r>
              <a:rPr lang="pt-BR" sz="2000" dirty="0" smtClean="0">
                <a:sym typeface="Symbol"/>
              </a:rPr>
              <a:t>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Times New Roman"/>
                <a:cs typeface="Times New Roman"/>
              </a:rPr>
              <a:t>β</a:t>
            </a:r>
            <a:r>
              <a:rPr lang="pt-BR" sz="2000" dirty="0" smtClean="0"/>
              <a:t>= 3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3</a:t>
            </a:r>
            <a:r>
              <a:rPr lang="el-GR" sz="2000" dirty="0" smtClean="0">
                <a:latin typeface="Times New Roman"/>
                <a:cs typeface="Times New Roman"/>
              </a:rPr>
              <a:t>γ</a:t>
            </a:r>
            <a:r>
              <a:rPr lang="pt-BR" sz="2000" dirty="0" smtClean="0"/>
              <a:t> = 6 </a:t>
            </a:r>
            <a:r>
              <a:rPr lang="pt-BR" sz="2000" dirty="0" smtClean="0">
                <a:sym typeface="Symbol"/>
              </a:rPr>
              <a:t></a:t>
            </a:r>
            <a:r>
              <a:rPr lang="pt-BR" sz="2000" dirty="0" smtClean="0"/>
              <a:t> </a:t>
            </a:r>
            <a:r>
              <a:rPr lang="el-GR" sz="2000" dirty="0" smtClean="0">
                <a:latin typeface="Times New Roman"/>
                <a:cs typeface="Times New Roman"/>
              </a:rPr>
              <a:t>γ</a:t>
            </a:r>
            <a:r>
              <a:rPr lang="pt-BR" sz="2000" dirty="0" smtClean="0"/>
              <a:t>= 2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Portanto, o coeficiente será dado por:</a:t>
            </a:r>
          </a:p>
          <a:p>
            <a:pPr>
              <a:lnSpc>
                <a:spcPct val="150000"/>
              </a:lnSpc>
            </a:pPr>
            <a:r>
              <a:rPr lang="pt-BR" sz="2000" u="sng" dirty="0" smtClean="0"/>
              <a:t>     7!    </a:t>
            </a:r>
            <a:r>
              <a:rPr lang="pt-BR" sz="2000" dirty="0" smtClean="0"/>
              <a:t> . 4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∙ 3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∙ 2</a:t>
            </a:r>
            <a:r>
              <a:rPr lang="pt-BR" sz="2000" baseline="30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2! 3! 2!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ou seja: 362 880. </a:t>
            </a:r>
            <a:endParaRPr lang="pt-BR" sz="2000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755576" y="1484784"/>
            <a:ext cx="3096344" cy="133214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H="1">
            <a:off x="1475656" y="1916832"/>
            <a:ext cx="5400600" cy="7920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755576" y="1484784"/>
            <a:ext cx="3672408" cy="1728192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/>
          <p:nvPr/>
        </p:nvCxnSpPr>
        <p:spPr>
          <a:xfrm flipH="1">
            <a:off x="1331640" y="1916832"/>
            <a:ext cx="5904656" cy="1296144"/>
          </a:xfrm>
          <a:prstGeom prst="straightConnector1">
            <a:avLst/>
          </a:prstGeom>
          <a:ln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 flipH="1">
            <a:off x="755576" y="1484784"/>
            <a:ext cx="4203760" cy="2160240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1331640" y="1916832"/>
            <a:ext cx="6048672" cy="1728192"/>
          </a:xfrm>
          <a:prstGeom prst="straightConnector1">
            <a:avLst/>
          </a:prstGeom>
          <a:ln>
            <a:solidFill>
              <a:srgbClr val="00B0F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692696"/>
            <a:ext cx="770485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</a:rPr>
              <a:t>Atividades Resolvidas</a:t>
            </a:r>
          </a:p>
          <a:p>
            <a:endParaRPr lang="pt-BR" sz="1400" dirty="0" smtClean="0"/>
          </a:p>
          <a:p>
            <a:pPr>
              <a:lnSpc>
                <a:spcPct val="150000"/>
              </a:lnSpc>
              <a:buAutoNum type="arabicParenR"/>
            </a:pPr>
            <a:r>
              <a:rPr lang="pt-BR" sz="2800" dirty="0" smtClean="0"/>
              <a:t> </a:t>
            </a:r>
            <a:r>
              <a:rPr lang="pt-BR" sz="2000" dirty="0" smtClean="0"/>
              <a:t>No desenvolvimento de (3x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+ 2x</a:t>
            </a:r>
            <a:r>
              <a:rPr lang="pt-BR" sz="2000" baseline="30000" dirty="0" smtClean="0"/>
              <a:t>-3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14</a:t>
            </a:r>
            <a:r>
              <a:rPr lang="pt-BR" sz="2000" dirty="0" smtClean="0"/>
              <a:t>, obtenha o termo: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pt-BR" sz="2000" dirty="0" smtClean="0"/>
              <a:t>em x</a:t>
            </a:r>
            <a:r>
              <a:rPr lang="pt-BR" sz="2000" baseline="30000" dirty="0" smtClean="0"/>
              <a:t>21</a:t>
            </a:r>
            <a:r>
              <a:rPr lang="pt-BR" sz="2000" dirty="0" smtClean="0"/>
              <a:t>.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pt-BR" sz="2000" dirty="0" smtClean="0"/>
              <a:t>independente de x.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pt-BR" sz="2000" dirty="0" smtClean="0"/>
              <a:t>médio.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a) </a:t>
            </a:r>
            <a:r>
              <a:rPr lang="pt-BR" sz="2000" dirty="0" err="1" smtClean="0">
                <a:solidFill>
                  <a:srgbClr val="FF0000"/>
                </a:solidFill>
              </a:rPr>
              <a:t>T</a:t>
            </a:r>
            <a:r>
              <a:rPr lang="pt-BR" sz="2000" baseline="-25000" dirty="0" err="1" smtClean="0">
                <a:solidFill>
                  <a:srgbClr val="FF0000"/>
                </a:solidFill>
              </a:rPr>
              <a:t>p</a:t>
            </a:r>
            <a:r>
              <a:rPr lang="pt-BR" sz="2000" baseline="-25000" dirty="0" smtClean="0">
                <a:solidFill>
                  <a:srgbClr val="FF0000"/>
                </a:solidFill>
              </a:rPr>
              <a:t>+1</a:t>
            </a:r>
            <a:r>
              <a:rPr lang="pt-BR" sz="2000" dirty="0" smtClean="0">
                <a:solidFill>
                  <a:srgbClr val="FF0000"/>
                </a:solidFill>
              </a:rPr>
              <a:t> = C</a:t>
            </a:r>
            <a:r>
              <a:rPr lang="pt-BR" sz="2000" baseline="-25000" dirty="0" smtClean="0">
                <a:solidFill>
                  <a:srgbClr val="FF0000"/>
                </a:solidFill>
              </a:rPr>
              <a:t>14,p</a:t>
            </a:r>
            <a:r>
              <a:rPr lang="pt-BR" sz="2000" dirty="0" smtClean="0">
                <a:solidFill>
                  <a:srgbClr val="FF0000"/>
                </a:solidFill>
              </a:rPr>
              <a:t> ∙ (3x</a:t>
            </a:r>
            <a:r>
              <a:rPr lang="pt-BR" sz="2000" baseline="30000" dirty="0" smtClean="0">
                <a:solidFill>
                  <a:srgbClr val="FF0000"/>
                </a:solidFill>
              </a:rPr>
              <a:t>4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r>
              <a:rPr lang="pt-BR" sz="2000" baseline="30000" dirty="0" smtClean="0">
                <a:solidFill>
                  <a:srgbClr val="FF0000"/>
                </a:solidFill>
              </a:rPr>
              <a:t>14-p</a:t>
            </a:r>
            <a:r>
              <a:rPr lang="pt-BR" sz="2000" dirty="0" smtClean="0">
                <a:solidFill>
                  <a:srgbClr val="FF0000"/>
                </a:solidFill>
              </a:rPr>
              <a:t> ∙ (2x</a:t>
            </a:r>
            <a:r>
              <a:rPr lang="pt-BR" sz="2000" baseline="30000" dirty="0" smtClean="0">
                <a:solidFill>
                  <a:srgbClr val="FF0000"/>
                </a:solidFill>
              </a:rPr>
              <a:t>-3</a:t>
            </a:r>
            <a:r>
              <a:rPr lang="pt-BR" sz="2000" dirty="0" smtClean="0">
                <a:solidFill>
                  <a:srgbClr val="FF0000"/>
                </a:solidFill>
              </a:rPr>
              <a:t>)</a:t>
            </a:r>
            <a:r>
              <a:rPr lang="pt-BR" sz="2000" baseline="30000" dirty="0" smtClean="0">
                <a:solidFill>
                  <a:srgbClr val="FF0000"/>
                </a:solidFill>
              </a:rPr>
              <a:t>p</a:t>
            </a:r>
            <a:r>
              <a:rPr lang="pt-BR" sz="2000" dirty="0" smtClean="0">
                <a:solidFill>
                  <a:srgbClr val="FF0000"/>
                </a:solidFill>
              </a:rPr>
              <a:t> = C</a:t>
            </a:r>
            <a:r>
              <a:rPr lang="pt-BR" sz="2000" baseline="-25000" dirty="0" smtClean="0">
                <a:solidFill>
                  <a:srgbClr val="FF0000"/>
                </a:solidFill>
              </a:rPr>
              <a:t>14,p</a:t>
            </a:r>
            <a:r>
              <a:rPr lang="pt-BR" sz="2000" dirty="0" smtClean="0">
                <a:solidFill>
                  <a:srgbClr val="FF0000"/>
                </a:solidFill>
              </a:rPr>
              <a:t> ∙ 3</a:t>
            </a:r>
            <a:r>
              <a:rPr lang="pt-BR" sz="2000" baseline="30000" dirty="0" smtClean="0">
                <a:solidFill>
                  <a:srgbClr val="FF0000"/>
                </a:solidFill>
              </a:rPr>
              <a:t>14-p</a:t>
            </a:r>
            <a:r>
              <a:rPr lang="pt-BR" sz="2000" dirty="0" smtClean="0">
                <a:solidFill>
                  <a:srgbClr val="FF0000"/>
                </a:solidFill>
              </a:rPr>
              <a:t> ∙ 2</a:t>
            </a:r>
            <a:r>
              <a:rPr lang="pt-BR" sz="2000" baseline="30000" dirty="0" smtClean="0">
                <a:solidFill>
                  <a:srgbClr val="FF0000"/>
                </a:solidFill>
              </a:rPr>
              <a:t>p</a:t>
            </a:r>
            <a:r>
              <a:rPr lang="pt-BR" sz="2000" dirty="0" smtClean="0">
                <a:solidFill>
                  <a:srgbClr val="FF0000"/>
                </a:solidFill>
              </a:rPr>
              <a:t> ∙ x</a:t>
            </a:r>
            <a:r>
              <a:rPr lang="pt-BR" sz="2000" baseline="30000" dirty="0" smtClean="0">
                <a:solidFill>
                  <a:srgbClr val="FF0000"/>
                </a:solidFill>
              </a:rPr>
              <a:t>56-7p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O expoente de x deve ser 21, portanto: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56 – 7p = 21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p = 5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Logo: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T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5+1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C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14,5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∙ 3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14-5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∙ 2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5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∙ x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56-7∙5</a:t>
            </a:r>
          </a:p>
          <a:p>
            <a:pPr marL="342900" indent="-342900"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T</a:t>
            </a:r>
            <a:r>
              <a:rPr lang="pt-BR" sz="2000" b="1" baseline="-25000" dirty="0" smtClean="0">
                <a:solidFill>
                  <a:srgbClr val="FF0000"/>
                </a:solidFill>
              </a:rPr>
              <a:t>6</a:t>
            </a:r>
            <a:r>
              <a:rPr lang="pt-BR" sz="2000" b="1" dirty="0" smtClean="0">
                <a:solidFill>
                  <a:srgbClr val="FF0000"/>
                </a:solidFill>
              </a:rPr>
              <a:t> = C</a:t>
            </a:r>
            <a:r>
              <a:rPr lang="pt-BR" sz="2000" b="1" baseline="-25000" dirty="0" smtClean="0">
                <a:solidFill>
                  <a:srgbClr val="FF0000"/>
                </a:solidFill>
              </a:rPr>
              <a:t>14,5</a:t>
            </a:r>
            <a:r>
              <a:rPr lang="pt-BR" sz="2000" b="1" dirty="0" smtClean="0">
                <a:solidFill>
                  <a:srgbClr val="FF0000"/>
                </a:solidFill>
              </a:rPr>
              <a:t> ∙ 3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9</a:t>
            </a:r>
            <a:r>
              <a:rPr lang="pt-BR" sz="2000" b="1" dirty="0" smtClean="0">
                <a:solidFill>
                  <a:srgbClr val="FF0000"/>
                </a:solidFill>
              </a:rPr>
              <a:t> ∙ 2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5</a:t>
            </a:r>
            <a:r>
              <a:rPr lang="pt-BR" sz="2000" b="1" dirty="0" smtClean="0">
                <a:solidFill>
                  <a:srgbClr val="FF0000"/>
                </a:solidFill>
              </a:rPr>
              <a:t> ∙ x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21</a:t>
            </a:r>
            <a:endParaRPr lang="pt-BR" sz="20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836712"/>
            <a:ext cx="8064896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b) Nesse caso, o expoente de x deve ser zero: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56 – 7p = 0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 p = 8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Logo: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T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8+1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= C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14,8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∙ 3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14-8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 ∙ 2</a:t>
            </a:r>
            <a:r>
              <a:rPr lang="pt-BR" sz="2000" baseline="30000" dirty="0" smtClean="0">
                <a:solidFill>
                  <a:srgbClr val="FF0000"/>
                </a:solidFill>
                <a:sym typeface="Symbol"/>
              </a:rPr>
              <a:t>8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T</a:t>
            </a:r>
            <a:r>
              <a:rPr lang="pt-BR" sz="2000" b="1" baseline="-25000" dirty="0" smtClean="0">
                <a:solidFill>
                  <a:srgbClr val="FF0000"/>
                </a:solidFill>
                <a:sym typeface="Symbol"/>
              </a:rPr>
              <a:t>9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 = C</a:t>
            </a:r>
            <a:r>
              <a:rPr lang="pt-BR" sz="2000" b="1" baseline="-25000" dirty="0" smtClean="0">
                <a:solidFill>
                  <a:srgbClr val="FF0000"/>
                </a:solidFill>
                <a:sym typeface="Symbol"/>
              </a:rPr>
              <a:t>14,8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 ∙ 3</a:t>
            </a:r>
            <a:r>
              <a:rPr lang="pt-BR" sz="2000" b="1" baseline="30000" dirty="0" smtClean="0">
                <a:solidFill>
                  <a:srgbClr val="FF0000"/>
                </a:solidFill>
                <a:sym typeface="Symbol"/>
              </a:rPr>
              <a:t>6</a:t>
            </a: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 ∙ 2</a:t>
            </a:r>
            <a:r>
              <a:rPr lang="pt-BR" sz="2000" b="1" baseline="30000" dirty="0" smtClean="0">
                <a:solidFill>
                  <a:srgbClr val="FF0000"/>
                </a:solidFill>
                <a:sym typeface="Symbol"/>
              </a:rPr>
              <a:t>8</a:t>
            </a:r>
          </a:p>
          <a:p>
            <a:pPr>
              <a:lnSpc>
                <a:spcPct val="150000"/>
              </a:lnSpc>
            </a:pPr>
            <a:endParaRPr lang="pt-BR" sz="2000" dirty="0" smtClean="0">
              <a:solidFill>
                <a:srgbClr val="FF0000"/>
              </a:solidFill>
              <a:sym typeface="Symbol"/>
            </a:endParaRPr>
          </a:p>
          <a:p>
            <a:pPr>
              <a:lnSpc>
                <a:spcPct val="150000"/>
              </a:lnSpc>
            </a:pPr>
            <a:endParaRPr lang="pt-BR" sz="2000" dirty="0" smtClean="0">
              <a:solidFill>
                <a:srgbClr val="FF0000"/>
              </a:solidFill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c) A expansão de (3x4 + 2x-3)14 tem 15 termos.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Logo o termo solicitado é: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</a:t>
            </a:r>
            <a:r>
              <a:rPr lang="pt-BR" sz="2000" baseline="-25000" dirty="0" smtClean="0">
                <a:solidFill>
                  <a:srgbClr val="FF0000"/>
                </a:solidFill>
              </a:rPr>
              <a:t>8</a:t>
            </a:r>
            <a:r>
              <a:rPr lang="pt-BR" sz="2000" dirty="0" smtClean="0">
                <a:solidFill>
                  <a:srgbClr val="FF0000"/>
                </a:solidFill>
              </a:rPr>
              <a:t> = T</a:t>
            </a:r>
            <a:r>
              <a:rPr lang="pt-BR" sz="2000" baseline="-25000" dirty="0" smtClean="0">
                <a:solidFill>
                  <a:srgbClr val="FF0000"/>
                </a:solidFill>
              </a:rPr>
              <a:t>7+1</a:t>
            </a:r>
            <a:r>
              <a:rPr lang="pt-BR" sz="2000" dirty="0" smtClean="0">
                <a:solidFill>
                  <a:srgbClr val="FF0000"/>
                </a:solidFill>
              </a:rPr>
              <a:t> = C</a:t>
            </a:r>
            <a:r>
              <a:rPr lang="pt-BR" sz="2000" baseline="-25000" dirty="0" smtClean="0">
                <a:solidFill>
                  <a:srgbClr val="FF0000"/>
                </a:solidFill>
              </a:rPr>
              <a:t>14,7</a:t>
            </a:r>
            <a:r>
              <a:rPr lang="pt-BR" sz="2000" dirty="0" smtClean="0">
                <a:solidFill>
                  <a:srgbClr val="FF0000"/>
                </a:solidFill>
              </a:rPr>
              <a:t> ∙ 3</a:t>
            </a:r>
            <a:r>
              <a:rPr lang="pt-BR" sz="2000" baseline="30000" dirty="0" smtClean="0">
                <a:solidFill>
                  <a:srgbClr val="FF0000"/>
                </a:solidFill>
              </a:rPr>
              <a:t>14-7</a:t>
            </a:r>
            <a:r>
              <a:rPr lang="pt-BR" sz="2000" dirty="0" smtClean="0">
                <a:solidFill>
                  <a:srgbClr val="FF0000"/>
                </a:solidFill>
              </a:rPr>
              <a:t> ∙ 2</a:t>
            </a:r>
            <a:r>
              <a:rPr lang="pt-BR" sz="2000" baseline="30000" dirty="0" smtClean="0">
                <a:solidFill>
                  <a:srgbClr val="FF0000"/>
                </a:solidFill>
              </a:rPr>
              <a:t>7</a:t>
            </a:r>
            <a:r>
              <a:rPr lang="pt-BR" sz="2000" dirty="0" smtClean="0">
                <a:solidFill>
                  <a:srgbClr val="FF0000"/>
                </a:solidFill>
              </a:rPr>
              <a:t> ∙ x</a:t>
            </a:r>
            <a:r>
              <a:rPr lang="pt-BR" sz="2000" baseline="30000" dirty="0" smtClean="0">
                <a:solidFill>
                  <a:srgbClr val="FF0000"/>
                </a:solidFill>
              </a:rPr>
              <a:t>56-7∙7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T</a:t>
            </a:r>
            <a:r>
              <a:rPr lang="pt-BR" sz="2000" b="1" baseline="-25000" dirty="0" smtClean="0">
                <a:solidFill>
                  <a:srgbClr val="FF0000"/>
                </a:solidFill>
              </a:rPr>
              <a:t>8</a:t>
            </a:r>
            <a:r>
              <a:rPr lang="pt-BR" sz="2000" b="1" dirty="0" smtClean="0">
                <a:solidFill>
                  <a:srgbClr val="FF0000"/>
                </a:solidFill>
              </a:rPr>
              <a:t> = C</a:t>
            </a:r>
            <a:r>
              <a:rPr lang="pt-BR" sz="2000" b="1" baseline="-25000" dirty="0" smtClean="0">
                <a:solidFill>
                  <a:srgbClr val="FF0000"/>
                </a:solidFill>
              </a:rPr>
              <a:t>14,7</a:t>
            </a:r>
            <a:r>
              <a:rPr lang="pt-BR" sz="2000" b="1" dirty="0" smtClean="0">
                <a:solidFill>
                  <a:srgbClr val="FF0000"/>
                </a:solidFill>
              </a:rPr>
              <a:t> ∙ 3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7</a:t>
            </a:r>
            <a:r>
              <a:rPr lang="pt-BR" sz="2000" b="1" dirty="0" smtClean="0">
                <a:solidFill>
                  <a:srgbClr val="FF0000"/>
                </a:solidFill>
              </a:rPr>
              <a:t> ∙ 2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7</a:t>
            </a:r>
            <a:r>
              <a:rPr lang="pt-BR" sz="2000" b="1" dirty="0" smtClean="0">
                <a:solidFill>
                  <a:srgbClr val="FF0000"/>
                </a:solidFill>
              </a:rPr>
              <a:t> ∙ x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7</a:t>
            </a:r>
            <a:endParaRPr lang="pt-BR" sz="20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836712"/>
            <a:ext cx="8064896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2) No desenvolvimento de (x + 2y)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, segundo potências decrescentes de x, os coeficientes binomiais do 14º e do 28º termos são iguais. Calcule a soma dos coeficientes numéricos dessa expansão.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</a:t>
            </a:r>
            <a:r>
              <a:rPr lang="pt-BR" sz="2000" baseline="-25000" dirty="0" smtClean="0">
                <a:solidFill>
                  <a:srgbClr val="FF0000"/>
                </a:solidFill>
              </a:rPr>
              <a:t>14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dirty="0" err="1" smtClean="0">
                <a:solidFill>
                  <a:srgbClr val="FF0000"/>
                </a:solidFill>
              </a:rPr>
              <a:t>C</a:t>
            </a:r>
            <a:r>
              <a:rPr lang="pt-BR" sz="2000" baseline="-25000" dirty="0" err="1" smtClean="0">
                <a:solidFill>
                  <a:srgbClr val="FF0000"/>
                </a:solidFill>
              </a:rPr>
              <a:t>n</a:t>
            </a:r>
            <a:r>
              <a:rPr lang="pt-BR" sz="2000" baseline="-25000" dirty="0" smtClean="0">
                <a:solidFill>
                  <a:srgbClr val="FF0000"/>
                </a:solidFill>
              </a:rPr>
              <a:t>,13</a:t>
            </a:r>
            <a:r>
              <a:rPr lang="pt-BR" sz="2000" dirty="0" smtClean="0">
                <a:solidFill>
                  <a:srgbClr val="FF0000"/>
                </a:solidFill>
              </a:rPr>
              <a:t> ∙ </a:t>
            </a:r>
            <a:r>
              <a:rPr lang="pt-BR" sz="2000" dirty="0" err="1" smtClean="0">
                <a:solidFill>
                  <a:srgbClr val="FF0000"/>
                </a:solidFill>
              </a:rPr>
              <a:t>x</a:t>
            </a:r>
            <a:r>
              <a:rPr lang="pt-BR" sz="2000" baseline="30000" dirty="0" err="1" smtClean="0">
                <a:solidFill>
                  <a:srgbClr val="FF0000"/>
                </a:solidFill>
              </a:rPr>
              <a:t>n</a:t>
            </a:r>
            <a:r>
              <a:rPr lang="pt-BR" sz="2000" baseline="30000" dirty="0" smtClean="0">
                <a:solidFill>
                  <a:srgbClr val="FF0000"/>
                </a:solidFill>
              </a:rPr>
              <a:t>-13</a:t>
            </a:r>
            <a:r>
              <a:rPr lang="pt-BR" sz="2000" dirty="0" smtClean="0">
                <a:solidFill>
                  <a:srgbClr val="FF0000"/>
                </a:solidFill>
              </a:rPr>
              <a:t> ∙ (2y)</a:t>
            </a:r>
            <a:r>
              <a:rPr lang="pt-BR" sz="2000" baseline="30000" dirty="0" smtClean="0">
                <a:solidFill>
                  <a:srgbClr val="FF0000"/>
                </a:solidFill>
              </a:rPr>
              <a:t>13</a:t>
            </a:r>
            <a:r>
              <a:rPr lang="pt-BR" sz="2000" dirty="0" smtClean="0">
                <a:solidFill>
                  <a:srgbClr val="FF0000"/>
                </a:solidFill>
              </a:rPr>
              <a:t> e T</a:t>
            </a:r>
            <a:r>
              <a:rPr lang="pt-BR" sz="2000" baseline="-25000" dirty="0" smtClean="0">
                <a:solidFill>
                  <a:srgbClr val="FF0000"/>
                </a:solidFill>
              </a:rPr>
              <a:t>28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dirty="0" err="1" smtClean="0">
                <a:solidFill>
                  <a:srgbClr val="FF0000"/>
                </a:solidFill>
              </a:rPr>
              <a:t>C</a:t>
            </a:r>
            <a:r>
              <a:rPr lang="pt-BR" sz="2000" baseline="-25000" dirty="0" err="1" smtClean="0">
                <a:solidFill>
                  <a:srgbClr val="FF0000"/>
                </a:solidFill>
              </a:rPr>
              <a:t>n</a:t>
            </a:r>
            <a:r>
              <a:rPr lang="pt-BR" sz="2000" baseline="-25000" dirty="0" smtClean="0">
                <a:solidFill>
                  <a:srgbClr val="FF0000"/>
                </a:solidFill>
              </a:rPr>
              <a:t>,27</a:t>
            </a:r>
            <a:r>
              <a:rPr lang="pt-BR" sz="2000" dirty="0" smtClean="0">
                <a:solidFill>
                  <a:srgbClr val="FF0000"/>
                </a:solidFill>
              </a:rPr>
              <a:t> ∙ </a:t>
            </a:r>
            <a:r>
              <a:rPr lang="pt-BR" sz="2000" dirty="0" err="1" smtClean="0">
                <a:solidFill>
                  <a:srgbClr val="FF0000"/>
                </a:solidFill>
              </a:rPr>
              <a:t>x</a:t>
            </a:r>
            <a:r>
              <a:rPr lang="pt-BR" sz="2000" baseline="30000" dirty="0" err="1" smtClean="0">
                <a:solidFill>
                  <a:srgbClr val="FF0000"/>
                </a:solidFill>
              </a:rPr>
              <a:t>n</a:t>
            </a:r>
            <a:r>
              <a:rPr lang="pt-BR" sz="2000" baseline="30000" dirty="0" smtClean="0">
                <a:solidFill>
                  <a:srgbClr val="FF0000"/>
                </a:solidFill>
              </a:rPr>
              <a:t>-27</a:t>
            </a:r>
            <a:r>
              <a:rPr lang="pt-BR" sz="2000" dirty="0" smtClean="0">
                <a:solidFill>
                  <a:srgbClr val="FF0000"/>
                </a:solidFill>
              </a:rPr>
              <a:t> ∙ (2y)</a:t>
            </a:r>
            <a:r>
              <a:rPr lang="pt-BR" sz="2000" baseline="30000" dirty="0" smtClean="0">
                <a:solidFill>
                  <a:srgbClr val="FF0000"/>
                </a:solidFill>
              </a:rPr>
              <a:t>27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Daí vem: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n = 13 + 27 (propriedade das combinações)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n = 40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Portanto, a soma dos coeficientes numéricos da expansão de (x + 2y)</a:t>
            </a:r>
            <a:r>
              <a:rPr lang="pt-BR" sz="2000" baseline="30000" dirty="0" smtClean="0">
                <a:solidFill>
                  <a:srgbClr val="FF0000"/>
                </a:solidFill>
              </a:rPr>
              <a:t>40</a:t>
            </a:r>
            <a:r>
              <a:rPr lang="pt-BR" sz="2000" dirty="0" smtClean="0">
                <a:solidFill>
                  <a:srgbClr val="FF0000"/>
                </a:solidFill>
              </a:rPr>
              <a:t> é obtida fazendo x = 1 e y = 1: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(1 + 2 ∙ 1)</a:t>
            </a:r>
            <a:r>
              <a:rPr lang="pt-BR" sz="2000" baseline="30000" dirty="0" smtClean="0">
                <a:solidFill>
                  <a:srgbClr val="FF0000"/>
                </a:solidFill>
              </a:rPr>
              <a:t>40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</a:rPr>
              <a:t>3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40</a:t>
            </a:r>
            <a:endParaRPr lang="pt-BR" sz="20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55576" y="836712"/>
            <a:ext cx="76328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/>
              <a:t>3</a:t>
            </a:r>
            <a:r>
              <a:rPr lang="pt-BR" sz="2000" dirty="0" smtClean="0"/>
              <a:t>) Determine a condição sobre n pertencente ao conjunto dos números naturais, para que a expansão de (x – x-2)n tenha termo independente de x.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Sendo o termo geral: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rgbClr val="FF0000"/>
                </a:solidFill>
              </a:rPr>
              <a:t>Tp</a:t>
            </a:r>
            <a:r>
              <a:rPr lang="pt-BR" sz="2000" dirty="0" smtClean="0">
                <a:solidFill>
                  <a:srgbClr val="FF0000"/>
                </a:solidFill>
              </a:rPr>
              <a:t>+1 = (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1)p ∙ </a:t>
            </a:r>
            <a:r>
              <a:rPr lang="pt-BR" sz="2000" dirty="0" err="1" smtClean="0">
                <a:solidFill>
                  <a:srgbClr val="FF0000"/>
                </a:solidFill>
              </a:rPr>
              <a:t>Cn</a:t>
            </a:r>
            <a:r>
              <a:rPr lang="pt-BR" sz="2000" dirty="0" smtClean="0">
                <a:solidFill>
                  <a:srgbClr val="FF0000"/>
                </a:solidFill>
              </a:rPr>
              <a:t>,p ∙ </a:t>
            </a:r>
            <a:r>
              <a:rPr lang="pt-BR" sz="2000" dirty="0" err="1" smtClean="0">
                <a:solidFill>
                  <a:srgbClr val="FF0000"/>
                </a:solidFill>
              </a:rPr>
              <a:t>xn</a:t>
            </a:r>
            <a:r>
              <a:rPr lang="pt-BR" sz="2000" dirty="0" smtClean="0">
                <a:solidFill>
                  <a:srgbClr val="FF0000"/>
                </a:solidFill>
              </a:rPr>
              <a:t>-p ∙ (x-2)p</a:t>
            </a:r>
          </a:p>
          <a:p>
            <a:pPr>
              <a:lnSpc>
                <a:spcPct val="150000"/>
              </a:lnSpc>
            </a:pPr>
            <a:r>
              <a:rPr lang="pt-BR" sz="2000" dirty="0" err="1" smtClean="0">
                <a:solidFill>
                  <a:srgbClr val="FF0000"/>
                </a:solidFill>
              </a:rPr>
              <a:t>Tp</a:t>
            </a:r>
            <a:r>
              <a:rPr lang="pt-BR" sz="2000" dirty="0" smtClean="0">
                <a:solidFill>
                  <a:srgbClr val="FF0000"/>
                </a:solidFill>
              </a:rPr>
              <a:t>+1 = (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1)p ∙ </a:t>
            </a:r>
            <a:r>
              <a:rPr lang="pt-BR" sz="2000" dirty="0" err="1" smtClean="0">
                <a:solidFill>
                  <a:srgbClr val="FF0000"/>
                </a:solidFill>
              </a:rPr>
              <a:t>Cn</a:t>
            </a:r>
            <a:r>
              <a:rPr lang="pt-BR" sz="2000" dirty="0" smtClean="0">
                <a:solidFill>
                  <a:srgbClr val="FF0000"/>
                </a:solidFill>
              </a:rPr>
              <a:t>,p ∙ </a:t>
            </a:r>
            <a:r>
              <a:rPr lang="pt-BR" sz="2000" dirty="0" err="1" smtClean="0">
                <a:solidFill>
                  <a:srgbClr val="FF0000"/>
                </a:solidFill>
              </a:rPr>
              <a:t>xn</a:t>
            </a:r>
            <a:r>
              <a:rPr lang="pt-BR" sz="2000" dirty="0" smtClean="0">
                <a:solidFill>
                  <a:srgbClr val="FF0000"/>
                </a:solidFill>
              </a:rPr>
              <a:t>-3p.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O expoente de x deve ser zero, portanto:</a:t>
            </a: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n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 3p = 0  n = 3p, p pertencente ao conjunto dos números naturais e p  n.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sym typeface="Symbol"/>
              </a:rPr>
              <a:t>Logo:</a:t>
            </a:r>
          </a:p>
          <a:p>
            <a:pPr algn="ctr">
              <a:lnSpc>
                <a:spcPct val="150000"/>
              </a:lnSpc>
            </a:pPr>
            <a:r>
              <a:rPr lang="pt-BR" sz="2000" b="1" dirty="0" smtClean="0">
                <a:solidFill>
                  <a:srgbClr val="FF0000"/>
                </a:solidFill>
                <a:sym typeface="Symbol"/>
              </a:rPr>
              <a:t>n deve ser múltiplo natural de 3.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tângulo 1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08720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smtClean="0">
                <a:solidFill>
                  <a:srgbClr val="7030A0"/>
                </a:solidFill>
              </a:rPr>
              <a:t>Binômio de Newton</a:t>
            </a:r>
          </a:p>
          <a:p>
            <a:pPr algn="just">
              <a:lnSpc>
                <a:spcPct val="150000"/>
              </a:lnSpc>
            </a:pPr>
            <a:endParaRPr lang="pt-BR" sz="2000" dirty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O Binômio de Newton foi definido pelo físico e matemático inglês Isaac Newton (1642-1727), esse estudo veio complementar o estudo dos produtos notáveis (quadrado da soma ou quadrado da diferença).</a:t>
            </a:r>
          </a:p>
          <a:p>
            <a:pPr algn="just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Isaac Newton nasceu em 25 de dezembro de 1642. Em 1661 matriculou-se no Trinity </a:t>
            </a:r>
            <a:r>
              <a:rPr lang="pt-BR" sz="2000" dirty="0" err="1" smtClean="0"/>
              <a:t>College</a:t>
            </a:r>
            <a:r>
              <a:rPr lang="pt-BR" sz="2000" dirty="0" smtClean="0"/>
              <a:t>, em Cambridge. Em 1672 foi eleito membro da Royal </a:t>
            </a:r>
            <a:r>
              <a:rPr lang="pt-BR" sz="2000" dirty="0" err="1" smtClean="0"/>
              <a:t>Society</a:t>
            </a:r>
            <a:r>
              <a:rPr lang="pt-BR" sz="2000" dirty="0" smtClean="0"/>
              <a:t> e em 1703 tornou-se presidente da mesma. Em 20 de março de 1727 Newton faleceu.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836712"/>
            <a:ext cx="756084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/>
              <a:t>4</a:t>
            </a:r>
            <a:r>
              <a:rPr lang="pt-BR" sz="2000" dirty="0" smtClean="0"/>
              <a:t>) Calcule o valor de: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pt-BR" sz="2000" dirty="0" smtClean="0"/>
              <a:t>y = C</a:t>
            </a:r>
            <a:r>
              <a:rPr lang="pt-BR" sz="2000" baseline="-25000" dirty="0" smtClean="0"/>
              <a:t>18,0</a:t>
            </a:r>
            <a:r>
              <a:rPr lang="pt-BR" sz="2000" dirty="0" smtClean="0"/>
              <a:t> ∙ 7</a:t>
            </a:r>
            <a:r>
              <a:rPr lang="pt-BR" sz="2000" baseline="30000" dirty="0" smtClean="0"/>
              <a:t>18</a:t>
            </a:r>
            <a:r>
              <a:rPr lang="pt-BR" sz="2000" dirty="0" smtClean="0"/>
              <a:t> + C</a:t>
            </a:r>
            <a:r>
              <a:rPr lang="pt-BR" sz="2000" baseline="-25000" dirty="0" smtClean="0"/>
              <a:t>18,1</a:t>
            </a:r>
            <a:r>
              <a:rPr lang="pt-BR" sz="2000" dirty="0" smtClean="0"/>
              <a:t> ∙ 7</a:t>
            </a:r>
            <a:r>
              <a:rPr lang="pt-BR" sz="2000" baseline="30000" dirty="0" smtClean="0"/>
              <a:t>17</a:t>
            </a:r>
            <a:r>
              <a:rPr lang="pt-BR" sz="2000" dirty="0" smtClean="0"/>
              <a:t> ∙ 3 + C</a:t>
            </a:r>
            <a:r>
              <a:rPr lang="pt-BR" sz="2000" baseline="-25000" dirty="0" smtClean="0"/>
              <a:t>18,2</a:t>
            </a:r>
            <a:r>
              <a:rPr lang="pt-BR" sz="2000" dirty="0" smtClean="0"/>
              <a:t> ∙ 7</a:t>
            </a:r>
            <a:r>
              <a:rPr lang="pt-BR" sz="2000" baseline="30000" dirty="0" smtClean="0"/>
              <a:t>16</a:t>
            </a:r>
            <a:r>
              <a:rPr lang="pt-BR" sz="2000" dirty="0" smtClean="0"/>
              <a:t> ∙ 3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... + C</a:t>
            </a:r>
            <a:r>
              <a:rPr lang="pt-BR" sz="2000" baseline="-25000" dirty="0" smtClean="0"/>
              <a:t>18,18</a:t>
            </a:r>
            <a:r>
              <a:rPr lang="pt-BR" sz="2000" dirty="0" smtClean="0"/>
              <a:t> ∙ 3</a:t>
            </a:r>
            <a:r>
              <a:rPr lang="pt-BR" sz="2000" baseline="30000" dirty="0" smtClean="0"/>
              <a:t>18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pt-BR" sz="2000" dirty="0" smtClean="0"/>
              <a:t>E = C</a:t>
            </a:r>
            <a:r>
              <a:rPr lang="pt-BR" sz="2000" baseline="-25000" dirty="0" smtClean="0"/>
              <a:t>20,0</a:t>
            </a:r>
            <a:r>
              <a:rPr lang="pt-BR" sz="2000" dirty="0" smtClean="0"/>
              <a:t> ∙ 5</a:t>
            </a:r>
            <a:r>
              <a:rPr lang="pt-BR" sz="2000" baseline="30000" dirty="0" smtClean="0"/>
              <a:t>20</a:t>
            </a:r>
            <a:r>
              <a:rPr lang="pt-BR" sz="2000" dirty="0" smtClean="0"/>
              <a:t> – C</a:t>
            </a:r>
            <a:r>
              <a:rPr lang="pt-BR" sz="2000" baseline="-25000" dirty="0" smtClean="0"/>
              <a:t>20,1</a:t>
            </a:r>
            <a:r>
              <a:rPr lang="pt-BR" sz="2000" dirty="0" smtClean="0"/>
              <a:t> ∙ 5</a:t>
            </a:r>
            <a:r>
              <a:rPr lang="pt-BR" sz="2000" baseline="30000" dirty="0" smtClean="0"/>
              <a:t>19</a:t>
            </a:r>
            <a:r>
              <a:rPr lang="pt-BR" sz="2000" dirty="0" smtClean="0"/>
              <a:t> ∙ 3 + C</a:t>
            </a:r>
            <a:r>
              <a:rPr lang="pt-BR" sz="2000" baseline="-25000" dirty="0" smtClean="0"/>
              <a:t>20,2</a:t>
            </a:r>
            <a:r>
              <a:rPr lang="pt-BR" sz="2000" dirty="0" smtClean="0"/>
              <a:t> ∙ 5</a:t>
            </a:r>
            <a:r>
              <a:rPr lang="pt-BR" sz="2000" baseline="30000" dirty="0" smtClean="0"/>
              <a:t>18</a:t>
            </a:r>
            <a:r>
              <a:rPr lang="pt-BR" sz="2000" dirty="0" smtClean="0"/>
              <a:t> ∙ 3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</a:t>
            </a:r>
            <a:r>
              <a:rPr lang="pt-BR" sz="2000" dirty="0" smtClean="0">
                <a:sym typeface="Symbol"/>
              </a:rPr>
              <a:t> ... + C</a:t>
            </a:r>
            <a:r>
              <a:rPr lang="pt-BR" sz="2000" baseline="-25000" dirty="0" smtClean="0">
                <a:sym typeface="Symbol"/>
              </a:rPr>
              <a:t>20,20</a:t>
            </a:r>
            <a:r>
              <a:rPr lang="pt-BR" sz="2000" dirty="0" smtClean="0">
                <a:sym typeface="Symbol"/>
              </a:rPr>
              <a:t> ∙ 3</a:t>
            </a:r>
            <a:r>
              <a:rPr lang="pt-BR" sz="2000" baseline="30000" dirty="0" smtClean="0">
                <a:sym typeface="Symbol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a) Basta notar que a expressão dada é o desenvolvimento de     (7 + 3)</a:t>
            </a:r>
            <a:r>
              <a:rPr lang="pt-BR" sz="2000" baseline="30000" dirty="0" smtClean="0">
                <a:solidFill>
                  <a:srgbClr val="FF0000"/>
                </a:solidFill>
              </a:rPr>
              <a:t>18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Então: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y = (7 + 3)</a:t>
            </a:r>
            <a:r>
              <a:rPr lang="pt-BR" sz="2000" baseline="30000" dirty="0" smtClean="0">
                <a:solidFill>
                  <a:srgbClr val="FF0000"/>
                </a:solidFill>
              </a:rPr>
              <a:t>18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b="1" dirty="0" smtClean="0">
                <a:solidFill>
                  <a:srgbClr val="FF0000"/>
                </a:solidFill>
              </a:rPr>
              <a:t>10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18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endParaRPr lang="pt-BR" sz="20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b) Basta notar que a expressão dada é a expansão de               (5 – 3)</a:t>
            </a:r>
            <a:r>
              <a:rPr lang="pt-BR" sz="2000" baseline="30000" dirty="0" smtClean="0">
                <a:solidFill>
                  <a:srgbClr val="FF0000"/>
                </a:solidFill>
              </a:rPr>
              <a:t>20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Então: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E = (5 – 3)</a:t>
            </a:r>
            <a:r>
              <a:rPr lang="pt-BR" sz="2000" baseline="30000" dirty="0" smtClean="0">
                <a:solidFill>
                  <a:srgbClr val="FF0000"/>
                </a:solidFill>
              </a:rPr>
              <a:t>20</a:t>
            </a:r>
            <a:r>
              <a:rPr lang="pt-BR" sz="2000" dirty="0" smtClean="0">
                <a:solidFill>
                  <a:srgbClr val="FF0000"/>
                </a:solidFill>
              </a:rPr>
              <a:t> = </a:t>
            </a:r>
            <a:r>
              <a:rPr lang="pt-BR" sz="2000" b="1" dirty="0" smtClean="0">
                <a:solidFill>
                  <a:srgbClr val="FF0000"/>
                </a:solidFill>
              </a:rPr>
              <a:t>2</a:t>
            </a:r>
            <a:r>
              <a:rPr lang="pt-BR" sz="2000" b="1" baseline="30000" dirty="0" smtClean="0">
                <a:solidFill>
                  <a:srgbClr val="FF0000"/>
                </a:solidFill>
              </a:rPr>
              <a:t>20</a:t>
            </a:r>
            <a:r>
              <a:rPr lang="pt-BR" sz="2000" dirty="0" smtClean="0">
                <a:solidFill>
                  <a:srgbClr val="FF0000"/>
                </a:solidFill>
              </a:rPr>
              <a:t>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484784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5) Achar o coeficiente de 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no desenvolvimento de (1 + 2x + 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Temos, imediatamente: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α +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+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γ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=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+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γ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=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donde</a:t>
            </a:r>
          </a:p>
          <a:p>
            <a:pPr>
              <a:lnSpc>
                <a:spcPct val="150000"/>
              </a:lnSpc>
            </a:pP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=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γ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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1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,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=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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2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γ</a:t>
            </a:r>
            <a:endParaRPr lang="pt-BR" sz="2000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Ora,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α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e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β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devem ser inteiros positivos, logo a segunda relação mostra que   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γ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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2, enquanto que a primeira indica ser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γ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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  <a:sym typeface="Symbol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/>
              </a:rPr>
              <a:t>1.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Concluímos que </a:t>
            </a:r>
            <a:r>
              <a:rPr lang="el-G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γ</a:t>
            </a:r>
            <a:r>
              <a:rPr lang="pt-BR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pt-BR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só pode receber os valores 1 e 2.</a:t>
            </a:r>
            <a:endParaRPr lang="pt-BR" sz="20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700808"/>
            <a:ext cx="799288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FF0000"/>
                </a:solidFill>
              </a:rPr>
              <a:t>Obtemos assim o quadro:</a:t>
            </a:r>
          </a:p>
          <a:p>
            <a:endParaRPr lang="pt-BR" dirty="0"/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771800" y="2420888"/>
          <a:ext cx="302433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α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β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dirty="0" smtClean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γ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pt-BR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83568" y="3861048"/>
            <a:ext cx="7776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E o coeficiente procurado será, finalmente: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</a:t>
            </a:r>
            <a:r>
              <a:rPr lang="pt-BR" sz="2000" u="sng" dirty="0" smtClean="0">
                <a:solidFill>
                  <a:srgbClr val="FF0000"/>
                </a:solidFill>
              </a:rPr>
              <a:t>    4!     </a:t>
            </a:r>
            <a:r>
              <a:rPr lang="pt-BR" sz="2000" dirty="0" smtClean="0">
                <a:solidFill>
                  <a:srgbClr val="FF0000"/>
                </a:solidFill>
              </a:rPr>
              <a:t> 1</a:t>
            </a:r>
            <a:r>
              <a:rPr lang="pt-BR" sz="2000" baseline="30000" dirty="0" smtClean="0">
                <a:solidFill>
                  <a:srgbClr val="FF0000"/>
                </a:solidFill>
              </a:rPr>
              <a:t>0</a:t>
            </a:r>
            <a:r>
              <a:rPr lang="pt-BR" sz="2000" dirty="0" smtClean="0">
                <a:solidFill>
                  <a:srgbClr val="FF0000"/>
                </a:solidFill>
              </a:rPr>
              <a:t> ∙ 2</a:t>
            </a:r>
            <a:r>
              <a:rPr lang="pt-BR" sz="2000" baseline="30000" dirty="0" smtClean="0">
                <a:solidFill>
                  <a:srgbClr val="FF0000"/>
                </a:solidFill>
              </a:rPr>
              <a:t>3</a:t>
            </a:r>
            <a:r>
              <a:rPr lang="pt-BR" sz="2000" dirty="0" smtClean="0">
                <a:solidFill>
                  <a:srgbClr val="FF0000"/>
                </a:solidFill>
              </a:rPr>
              <a:t> ∙ 1</a:t>
            </a:r>
            <a:r>
              <a:rPr lang="pt-BR" sz="2000" baseline="30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+ </a:t>
            </a:r>
            <a:r>
              <a:rPr lang="pt-BR" sz="2000" u="sng" dirty="0" smtClean="0">
                <a:solidFill>
                  <a:srgbClr val="FF0000"/>
                </a:solidFill>
              </a:rPr>
              <a:t>    4!     </a:t>
            </a:r>
            <a:r>
              <a:rPr lang="pt-BR" sz="2000" dirty="0" smtClean="0">
                <a:solidFill>
                  <a:srgbClr val="FF0000"/>
                </a:solidFill>
              </a:rPr>
              <a:t>1</a:t>
            </a:r>
            <a:r>
              <a:rPr lang="pt-BR" sz="2000" baseline="30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∙ 2</a:t>
            </a:r>
            <a:r>
              <a:rPr lang="pt-BR" sz="2000" baseline="30000" dirty="0" smtClean="0">
                <a:solidFill>
                  <a:srgbClr val="FF0000"/>
                </a:solidFill>
              </a:rPr>
              <a:t>1</a:t>
            </a:r>
            <a:r>
              <a:rPr lang="pt-BR" sz="2000" dirty="0" smtClean="0">
                <a:solidFill>
                  <a:srgbClr val="FF0000"/>
                </a:solidFill>
              </a:rPr>
              <a:t> ∙ 1</a:t>
            </a:r>
            <a:r>
              <a:rPr lang="pt-BR" sz="2000" baseline="30000" dirty="0" smtClean="0">
                <a:solidFill>
                  <a:srgbClr val="FF0000"/>
                </a:solidFill>
              </a:rPr>
              <a:t>2</a:t>
            </a:r>
            <a:endParaRPr lang="pt-BR" sz="20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   0! 3! 1!                      1! 1! 2!</a:t>
            </a:r>
          </a:p>
          <a:p>
            <a:pPr>
              <a:lnSpc>
                <a:spcPct val="150000"/>
              </a:lnSpc>
            </a:pPr>
            <a:r>
              <a:rPr lang="pt-BR" sz="2000" dirty="0" smtClean="0">
                <a:solidFill>
                  <a:srgbClr val="FF0000"/>
                </a:solidFill>
              </a:rPr>
              <a:t>                       4 ∙ 1 ∙ 8 ∙ 1 + 12 ∙ 1 ∙ 2 ∙ 1 = 32 + 24 = </a:t>
            </a:r>
            <a:r>
              <a:rPr lang="pt-BR" sz="2000" b="1" dirty="0" smtClean="0">
                <a:solidFill>
                  <a:srgbClr val="FF0000"/>
                </a:solidFill>
              </a:rPr>
              <a:t>56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124744"/>
            <a:ext cx="777686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</a:rPr>
              <a:t>Atividades Propostas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  <a:buAutoNum type="arabicParenR"/>
            </a:pPr>
            <a:r>
              <a:rPr lang="pt-BR" sz="2000" dirty="0" smtClean="0"/>
              <a:t> Ao desenvolver totalmente (2x + 4)</a:t>
            </a:r>
            <a:r>
              <a:rPr lang="pt-BR" sz="2000" baseline="30000" dirty="0" smtClean="0"/>
              <a:t>12</a:t>
            </a:r>
            <a:r>
              <a:rPr lang="pt-BR" sz="2000" dirty="0" smtClean="0"/>
              <a:t>, qual o coeficiente do termo de grau 5?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endParaRPr lang="pt-BR" sz="2000" dirty="0" smtClean="0"/>
          </a:p>
          <a:p>
            <a:pPr algn="just">
              <a:lnSpc>
                <a:spcPct val="150000"/>
              </a:lnSpc>
              <a:buAutoNum type="arabicParenR"/>
            </a:pPr>
            <a:r>
              <a:rPr lang="pt-BR" sz="2000" dirty="0" smtClean="0"/>
              <a:t> Determine a soma dos coeficientes dos termos obtidos no desenvolvimento dos binômios: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(x + y)</a:t>
            </a:r>
            <a:r>
              <a:rPr lang="pt-BR" sz="2000" baseline="30000" dirty="0" smtClean="0"/>
              <a:t>6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(x + y)</a:t>
            </a:r>
            <a:r>
              <a:rPr lang="pt-BR" sz="2000" baseline="30000" dirty="0" smtClean="0"/>
              <a:t>11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(x + y)</a:t>
            </a:r>
            <a:r>
              <a:rPr lang="pt-BR" sz="2000" baseline="30000" dirty="0" smtClean="0"/>
              <a:t>13</a:t>
            </a:r>
            <a:endParaRPr lang="pt-BR" sz="2000" baseline="30000" dirty="0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3) Calcule o 10º termo do desenvolvimento dos binômios a seguir (segundo expoentes decrescentes de x)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(x + 4y)</a:t>
            </a:r>
            <a:r>
              <a:rPr lang="pt-BR" sz="2000" baseline="30000" dirty="0" smtClean="0"/>
              <a:t>11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(2x – y)</a:t>
            </a:r>
            <a:r>
              <a:rPr lang="pt-BR" sz="2000" baseline="30000" dirty="0" smtClean="0"/>
              <a:t>n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(x + y-1)</a:t>
            </a:r>
            <a:r>
              <a:rPr lang="pt-BR" sz="2000" baseline="30000" dirty="0" smtClean="0"/>
              <a:t>n</a:t>
            </a:r>
          </a:p>
          <a:p>
            <a:pPr marL="514350" indent="-514350">
              <a:lnSpc>
                <a:spcPct val="150000"/>
              </a:lnSpc>
            </a:pPr>
            <a:r>
              <a:rPr lang="pt-BR" sz="2000" dirty="0" smtClean="0"/>
              <a:t>d)  (x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– y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)</a:t>
            </a:r>
            <a:r>
              <a:rPr lang="pt-BR" sz="2000" baseline="30000" dirty="0" smtClean="0"/>
              <a:t>13</a:t>
            </a:r>
          </a:p>
          <a:p>
            <a:pPr marL="514350" indent="-514350"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4) No desenvolvimento de (a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– 2)</a:t>
            </a:r>
            <a:r>
              <a:rPr lang="pt-BR" sz="2000" baseline="30000" dirty="0" smtClean="0"/>
              <a:t>8</a:t>
            </a:r>
            <a:r>
              <a:rPr lang="pt-BR" sz="2000" dirty="0" smtClean="0"/>
              <a:t> encontre o termo que contém a</a:t>
            </a:r>
            <a:r>
              <a:rPr lang="pt-BR" sz="2000" baseline="30000" dirty="0" smtClean="0"/>
              <a:t>15</a:t>
            </a: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556792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5) Encontre o 4º termo no desenvolvimento do binômio (2 – x)</a:t>
            </a:r>
            <a:r>
              <a:rPr lang="pt-BR" sz="2000" baseline="30000" dirty="0" smtClean="0"/>
              <a:t>7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6) Marque verdadeiro ou falso e justifique sua resposta. No desenvolvimento de (x + 3y)</a:t>
            </a:r>
            <a:r>
              <a:rPr lang="pt-BR" sz="2000" baseline="30000" dirty="0" smtClean="0"/>
              <a:t>9</a:t>
            </a:r>
            <a:r>
              <a:rPr lang="pt-BR" sz="2000" dirty="0" smtClean="0"/>
              <a:t>: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existem 9 termos.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o coeficiente de x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é ímpar.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o coeficiente de y</a:t>
            </a:r>
            <a:r>
              <a:rPr lang="pt-BR" sz="2000" baseline="30000" dirty="0" smtClean="0"/>
              <a:t>7</a:t>
            </a:r>
            <a:r>
              <a:rPr lang="pt-BR" sz="2000" dirty="0" smtClean="0"/>
              <a:t> é par.</a:t>
            </a:r>
          </a:p>
          <a:p>
            <a:pPr marL="514350" indent="-514350">
              <a:lnSpc>
                <a:spcPct val="150000"/>
              </a:lnSpc>
              <a:buAutoNum type="alphaLcParenR"/>
            </a:pPr>
            <a:r>
              <a:rPr lang="pt-BR" sz="2000" dirty="0" smtClean="0"/>
              <a:t>a soma dos coeficientes é menor que 1 000.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611560" y="836712"/>
            <a:ext cx="79208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400" b="1" dirty="0" smtClean="0">
                <a:solidFill>
                  <a:srgbClr val="7030A0"/>
                </a:solidFill>
              </a:rPr>
              <a:t>LINKS</a:t>
            </a:r>
          </a:p>
          <a:p>
            <a:pPr algn="ctr">
              <a:lnSpc>
                <a:spcPct val="150000"/>
              </a:lnSpc>
            </a:pPr>
            <a:endParaRPr lang="pt-BR" sz="2400" b="1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hlinkClick r:id="rId5"/>
              </a:rPr>
              <a:t>http://www.infoescola.com/matematica/binomio-de-newton</a:t>
            </a:r>
            <a:r>
              <a:rPr lang="pt-BR" sz="2400" dirty="0" smtClean="0">
                <a:hlinkClick r:id="rId5"/>
              </a:rPr>
              <a:t>/</a:t>
            </a:r>
            <a:endParaRPr lang="pt-BR" sz="2400" dirty="0" smtClean="0"/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>
                <a:hlinkClick r:id="rId6"/>
              </a:rPr>
              <a:t>http://www.ime.unicamp.br/~</a:t>
            </a:r>
            <a:r>
              <a:rPr lang="pt-BR" sz="2400" dirty="0" smtClean="0">
                <a:hlinkClick r:id="rId6"/>
              </a:rPr>
              <a:t>ftorres/ENSINO/MONOGRAFIAS/G_M1_FM_2014.pdf</a:t>
            </a:r>
            <a:endParaRPr lang="pt-BR" sz="2400" dirty="0" smtClean="0"/>
          </a:p>
          <a:p>
            <a:pPr>
              <a:lnSpc>
                <a:spcPct val="150000"/>
              </a:lnSpc>
            </a:pPr>
            <a:endParaRPr lang="pt-BR" sz="2400" dirty="0" smtClean="0"/>
          </a:p>
          <a:p>
            <a:pPr>
              <a:lnSpc>
                <a:spcPct val="150000"/>
              </a:lnSpc>
            </a:pPr>
            <a:r>
              <a:rPr lang="pt-BR" sz="2400" dirty="0">
                <a:hlinkClick r:id="rId7"/>
              </a:rPr>
              <a:t>https://</a:t>
            </a:r>
            <a:r>
              <a:rPr lang="pt-BR" sz="2400" dirty="0" smtClean="0">
                <a:hlinkClick r:id="rId7"/>
              </a:rPr>
              <a:t>www.youtube.com/watch?v=HfcPAXVJKg8</a:t>
            </a:r>
            <a:endParaRPr lang="pt-BR" sz="2400" dirty="0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ângulo 5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39552" y="1484784"/>
            <a:ext cx="8064896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O quadrado da soma diz que um binômio elevado ao quadrado é igual ao quadrado do primeiro monômio (termo) mais duas vezes o primeiro vezes o segundo monômio (termo), mais o quadrado do segundo monômio (termo).</a:t>
            </a:r>
          </a:p>
          <a:p>
            <a:pPr algn="ctr">
              <a:lnSpc>
                <a:spcPct val="150000"/>
              </a:lnSpc>
            </a:pPr>
            <a:r>
              <a:rPr lang="pt-BR" sz="2000" dirty="0" smtClean="0"/>
              <a:t>(a + b)² = a² + 2ab + b²</a:t>
            </a:r>
            <a:endParaRPr lang="pt-BR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75856" y="3429000"/>
            <a:ext cx="2670576" cy="2613582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556792"/>
            <a:ext cx="77768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A fórmula do binômio de Newton destina-se ao desenvolvimento das potências sucessivas de um binômio.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Vejamos as seguintes potências: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+ b)</a:t>
            </a:r>
            <a:r>
              <a:rPr lang="pt-BR" sz="2000" baseline="30000" dirty="0" smtClean="0"/>
              <a:t>0</a:t>
            </a:r>
            <a:r>
              <a:rPr lang="pt-BR" sz="2000" dirty="0" smtClean="0"/>
              <a:t> = 1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+ b)</a:t>
            </a:r>
            <a:r>
              <a:rPr lang="pt-BR" sz="2000" baseline="30000" dirty="0" smtClean="0"/>
              <a:t>1</a:t>
            </a:r>
            <a:r>
              <a:rPr lang="pt-BR" sz="2000" dirty="0" smtClean="0"/>
              <a:t> = a + b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+ b)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= a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+ 2ab + b</a:t>
            </a:r>
            <a:r>
              <a:rPr lang="pt-BR" sz="2000" baseline="30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+ b)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= a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+ 3a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b + 3ab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b</a:t>
            </a:r>
            <a:r>
              <a:rPr lang="pt-BR" sz="2000" baseline="300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+ b)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= a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+ 4a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b + 6a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b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+ 4ab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+ b</a:t>
            </a:r>
            <a:r>
              <a:rPr lang="pt-BR" sz="2000" baseline="30000" dirty="0" smtClean="0"/>
              <a:t>4</a:t>
            </a:r>
            <a:endParaRPr lang="pt-BR" sz="2000" baseline="30000" dirty="0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980728"/>
            <a:ext cx="77768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 smtClean="0"/>
              <a:t>É interessante considerar a relação existente entre os coeficientes dos desenvolvimentos de cada potência anterior com os valores do triângulo de Pascal.</a:t>
            </a:r>
          </a:p>
          <a:p>
            <a:pPr>
              <a:lnSpc>
                <a:spcPct val="150000"/>
              </a:lnSpc>
            </a:pP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Triângulo de Pascal: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1</a:t>
            </a:r>
          </a:p>
          <a:p>
            <a:pPr marL="342900" indent="-342900">
              <a:lnSpc>
                <a:spcPct val="150000"/>
              </a:lnSpc>
              <a:buAutoNum type="arabicPlain"/>
            </a:pPr>
            <a:r>
              <a:rPr lang="pt-BR" sz="2000" dirty="0" smtClean="0"/>
              <a:t>1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/>
              <a:t>1    2    1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/>
              <a:t>1    3    3    1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/>
              <a:t>1    4    6    4    1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/>
              <a:t>1    5   10  10   5    1</a:t>
            </a:r>
          </a:p>
          <a:p>
            <a:pPr marL="342900" indent="-342900">
              <a:lnSpc>
                <a:spcPct val="150000"/>
              </a:lnSpc>
            </a:pPr>
            <a:r>
              <a:rPr lang="pt-BR" sz="2000" dirty="0" smtClean="0"/>
              <a:t>            ...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51520" y="1268760"/>
            <a:ext cx="87129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rgbClr val="7030A0"/>
                </a:solidFill>
              </a:rPr>
              <a:t>Fórmula do Binômio de Newton</a:t>
            </a:r>
          </a:p>
          <a:p>
            <a:endParaRPr lang="pt-BR" sz="2400" dirty="0" smtClean="0"/>
          </a:p>
          <a:p>
            <a:r>
              <a:rPr lang="pt-BR" sz="2000" dirty="0" smtClean="0"/>
              <a:t>(a + b)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 = </a:t>
            </a:r>
            <a:r>
              <a:rPr lang="pt-BR" sz="2000" dirty="0" err="1" smtClean="0"/>
              <a:t>C</a:t>
            </a:r>
            <a:r>
              <a:rPr lang="pt-BR" sz="2000" baseline="-25000" dirty="0" err="1" smtClean="0"/>
              <a:t>n</a:t>
            </a:r>
            <a:r>
              <a:rPr lang="pt-BR" sz="2000" baseline="-25000" dirty="0" smtClean="0"/>
              <a:t>,0</a:t>
            </a:r>
            <a:r>
              <a:rPr lang="pt-BR" sz="2000" dirty="0" smtClean="0"/>
              <a:t>∙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n</a:t>
            </a:r>
            <a:r>
              <a:rPr lang="pt-BR" sz="2000" dirty="0" smtClean="0"/>
              <a:t>∙b</a:t>
            </a:r>
            <a:r>
              <a:rPr lang="pt-BR" sz="2000" baseline="30000" dirty="0" smtClean="0"/>
              <a:t>0</a:t>
            </a:r>
            <a:r>
              <a:rPr lang="pt-BR" sz="2000" dirty="0" smtClean="0"/>
              <a:t> + </a:t>
            </a:r>
            <a:r>
              <a:rPr lang="pt-BR" sz="2000" dirty="0" err="1" smtClean="0"/>
              <a:t>C</a:t>
            </a:r>
            <a:r>
              <a:rPr lang="pt-BR" sz="2000" baseline="-25000" dirty="0" err="1" smtClean="0"/>
              <a:t>n</a:t>
            </a:r>
            <a:r>
              <a:rPr lang="pt-BR" sz="2000" baseline="-25000" dirty="0" smtClean="0"/>
              <a:t>,1</a:t>
            </a:r>
            <a:r>
              <a:rPr lang="pt-BR" sz="2000" dirty="0" smtClean="0"/>
              <a:t>∙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n</a:t>
            </a:r>
            <a:r>
              <a:rPr lang="pt-BR" sz="2000" baseline="30000" dirty="0" smtClean="0"/>
              <a:t>-1</a:t>
            </a:r>
            <a:r>
              <a:rPr lang="pt-BR" sz="2000" dirty="0" smtClean="0"/>
              <a:t>∙b</a:t>
            </a:r>
            <a:r>
              <a:rPr lang="pt-BR" sz="2000" baseline="30000" dirty="0" smtClean="0"/>
              <a:t>1</a:t>
            </a:r>
            <a:r>
              <a:rPr lang="pt-BR" sz="2000" dirty="0" smtClean="0"/>
              <a:t> + </a:t>
            </a:r>
            <a:r>
              <a:rPr lang="pt-BR" sz="2000" dirty="0" err="1" smtClean="0"/>
              <a:t>C</a:t>
            </a:r>
            <a:r>
              <a:rPr lang="pt-BR" sz="2000" baseline="-25000" dirty="0" err="1" smtClean="0"/>
              <a:t>n</a:t>
            </a:r>
            <a:r>
              <a:rPr lang="pt-BR" sz="2000" baseline="-25000" dirty="0" smtClean="0"/>
              <a:t>,2</a:t>
            </a:r>
            <a:r>
              <a:rPr lang="pt-BR" sz="2000" dirty="0" smtClean="0"/>
              <a:t>∙</a:t>
            </a:r>
            <a:r>
              <a:rPr lang="pt-BR" sz="2000" dirty="0" err="1" smtClean="0"/>
              <a:t>a</a:t>
            </a:r>
            <a:r>
              <a:rPr lang="pt-BR" sz="2000" baseline="30000" dirty="0" err="1" smtClean="0"/>
              <a:t>n</a:t>
            </a:r>
            <a:r>
              <a:rPr lang="pt-BR" sz="2000" baseline="30000" dirty="0" smtClean="0"/>
              <a:t>-2</a:t>
            </a:r>
            <a:r>
              <a:rPr lang="pt-BR" sz="2000" dirty="0" smtClean="0"/>
              <a:t>∙b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+ ... + </a:t>
            </a:r>
            <a:r>
              <a:rPr lang="pt-BR" sz="2000" dirty="0" err="1" smtClean="0"/>
              <a:t>C</a:t>
            </a:r>
            <a:r>
              <a:rPr lang="pt-BR" sz="2000" baseline="-25000" dirty="0" err="1" smtClean="0"/>
              <a:t>n</a:t>
            </a:r>
            <a:r>
              <a:rPr lang="pt-BR" sz="2000" baseline="-25000" dirty="0" smtClean="0"/>
              <a:t>,n</a:t>
            </a:r>
            <a:r>
              <a:rPr lang="pt-BR" sz="2000" dirty="0" smtClean="0"/>
              <a:t>∙n</a:t>
            </a:r>
            <a:r>
              <a:rPr lang="pt-BR" sz="2000" baseline="30000" dirty="0" smtClean="0"/>
              <a:t>a-n</a:t>
            </a:r>
            <a:r>
              <a:rPr lang="pt-BR" sz="2000" dirty="0" smtClean="0"/>
              <a:t>∙</a:t>
            </a:r>
            <a:r>
              <a:rPr lang="pt-BR" sz="2000" dirty="0" err="1" smtClean="0"/>
              <a:t>b</a:t>
            </a:r>
            <a:r>
              <a:rPr lang="pt-BR" sz="2000" baseline="30000" dirty="0" err="1" smtClean="0"/>
              <a:t>n</a:t>
            </a:r>
            <a:endParaRPr lang="pt-BR" sz="2000" baseline="30000" dirty="0" smtClean="0"/>
          </a:p>
          <a:p>
            <a:pPr algn="ctr"/>
            <a:endParaRPr lang="pt-BR" sz="2000" dirty="0" smtClean="0"/>
          </a:p>
          <a:p>
            <a:pPr algn="ctr"/>
            <a:r>
              <a:rPr lang="pt-BR" sz="2000" dirty="0" smtClean="0"/>
              <a:t>ou</a:t>
            </a:r>
          </a:p>
          <a:p>
            <a:endParaRPr lang="pt-BR" sz="2000" dirty="0" smtClean="0"/>
          </a:p>
          <a:p>
            <a:endParaRPr lang="pt-BR" sz="2000" dirty="0" smtClean="0"/>
          </a:p>
          <a:p>
            <a:pPr algn="ctr"/>
            <a:r>
              <a:rPr lang="pt-BR" sz="2000" dirty="0" smtClean="0"/>
              <a:t>(a + b)</a:t>
            </a:r>
            <a:r>
              <a:rPr lang="pt-BR" sz="2000" baseline="30000" dirty="0" smtClean="0"/>
              <a:t>n</a:t>
            </a:r>
            <a:r>
              <a:rPr lang="pt-BR" sz="2000" dirty="0" smtClean="0"/>
              <a:t> =         </a:t>
            </a:r>
            <a:r>
              <a:rPr lang="pt-BR" sz="2000" i="1" baseline="-25000" dirty="0" smtClean="0"/>
              <a:t>n,p</a:t>
            </a:r>
            <a:r>
              <a:rPr lang="pt-BR" sz="2000" i="1" dirty="0" smtClean="0"/>
              <a:t> ∙ </a:t>
            </a:r>
            <a:r>
              <a:rPr lang="pt-BR" sz="2000" i="1" dirty="0" err="1" smtClean="0"/>
              <a:t>a</a:t>
            </a:r>
            <a:r>
              <a:rPr lang="pt-BR" sz="2000" i="1" baseline="30000" dirty="0" err="1" smtClean="0"/>
              <a:t>n</a:t>
            </a:r>
            <a:r>
              <a:rPr lang="pt-BR" sz="2000" i="1" baseline="30000" dirty="0" smtClean="0"/>
              <a:t>-p</a:t>
            </a:r>
            <a:r>
              <a:rPr lang="pt-BR" sz="2000" i="1" dirty="0" smtClean="0"/>
              <a:t> ∙ </a:t>
            </a:r>
            <a:r>
              <a:rPr lang="pt-BR" sz="2000" i="1" dirty="0" err="1" smtClean="0"/>
              <a:t>b</a:t>
            </a:r>
            <a:r>
              <a:rPr lang="pt-BR" sz="2000" i="1" baseline="30000" dirty="0" err="1" smtClean="0"/>
              <a:t>p</a:t>
            </a:r>
            <a:r>
              <a:rPr lang="pt-BR" sz="2000" i="1" dirty="0" smtClean="0"/>
              <a:t> </a:t>
            </a:r>
          </a:p>
          <a:p>
            <a:pPr algn="ctr"/>
            <a:endParaRPr lang="pt-BR" sz="2000" i="1" baseline="30000" dirty="0" smtClean="0"/>
          </a:p>
          <a:p>
            <a:pPr algn="ctr"/>
            <a:endParaRPr lang="pt-BR" sz="2000" i="1" baseline="30000" dirty="0" smtClean="0"/>
          </a:p>
          <a:p>
            <a:pPr algn="ctr"/>
            <a:endParaRPr lang="pt-BR" sz="2000" i="1" baseline="30000" dirty="0" smtClean="0"/>
          </a:p>
          <a:p>
            <a:r>
              <a:rPr lang="pt-BR" sz="2000" dirty="0" smtClean="0"/>
              <a:t>Observação: </a:t>
            </a:r>
            <a:r>
              <a:rPr lang="pt-BR" sz="2000" i="1" dirty="0" err="1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pt-BR" sz="2000" i="1" baseline="-25000" dirty="0" err="1" smtClean="0">
                <a:latin typeface="Cambria Math" pitchFamily="18" charset="0"/>
              </a:rPr>
              <a:t>n</a:t>
            </a:r>
            <a:r>
              <a:rPr lang="pt-BR" sz="2000" i="1" baseline="-25000" dirty="0" smtClean="0">
                <a:latin typeface="Cambria Math" pitchFamily="18" charset="0"/>
              </a:rPr>
              <a:t>,p</a:t>
            </a:r>
            <a:r>
              <a:rPr lang="pt-BR" sz="2000" dirty="0" smtClean="0"/>
              <a:t> = 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3" y="3284984"/>
            <a:ext cx="646362" cy="1038094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4437112"/>
            <a:ext cx="162019" cy="576064"/>
          </a:xfrm>
          <a:prstGeom prst="rect">
            <a:avLst/>
          </a:prstGeom>
          <a:noFill/>
        </p:spPr>
      </p:pic>
      <p:sp>
        <p:nvSpPr>
          <p:cNvPr id="7" name="Colchete esquerdo 6"/>
          <p:cNvSpPr/>
          <p:nvPr/>
        </p:nvSpPr>
        <p:spPr>
          <a:xfrm>
            <a:off x="2483768" y="4365104"/>
            <a:ext cx="144016" cy="648072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olchete direito 7"/>
          <p:cNvSpPr/>
          <p:nvPr/>
        </p:nvSpPr>
        <p:spPr>
          <a:xfrm>
            <a:off x="2771800" y="4365104"/>
            <a:ext cx="144016" cy="648072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83568" y="1556792"/>
            <a:ext cx="770485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</a:rPr>
              <a:t>Termo Geral</a:t>
            </a:r>
          </a:p>
          <a:p>
            <a:endParaRPr lang="pt-BR" sz="2800" dirty="0" smtClean="0"/>
          </a:p>
          <a:p>
            <a:pPr algn="just">
              <a:lnSpc>
                <a:spcPct val="150000"/>
              </a:lnSpc>
            </a:pPr>
            <a:r>
              <a:rPr lang="pt-BR" sz="2000" dirty="0" smtClean="0"/>
              <a:t>Chama-se termo geral do desenvolvimento do binômio o termo que vem precedido de p termos. É, pois, o termo de ordem p + 1. Ele será designado por </a:t>
            </a:r>
            <a:r>
              <a:rPr lang="pt-BR" sz="2000" dirty="0" err="1" smtClean="0"/>
              <a:t>T</a:t>
            </a:r>
            <a:r>
              <a:rPr lang="pt-BR" sz="2000" baseline="-25000" dirty="0" err="1" smtClean="0"/>
              <a:t>p</a:t>
            </a:r>
            <a:r>
              <a:rPr lang="pt-BR" sz="2000" baseline="-25000" dirty="0" smtClean="0"/>
              <a:t>+1</a:t>
            </a:r>
            <a:r>
              <a:rPr lang="pt-B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Temos:</a:t>
            </a:r>
          </a:p>
          <a:p>
            <a:pPr algn="ctr">
              <a:lnSpc>
                <a:spcPct val="150000"/>
              </a:lnSpc>
            </a:pPr>
            <a:r>
              <a:rPr lang="pt-BR" sz="2800" b="1" dirty="0" err="1" smtClean="0">
                <a:solidFill>
                  <a:srgbClr val="00B050"/>
                </a:solidFill>
              </a:rPr>
              <a:t>T</a:t>
            </a:r>
            <a:r>
              <a:rPr lang="pt-BR" sz="2800" b="1" baseline="-25000" dirty="0" err="1" smtClean="0">
                <a:solidFill>
                  <a:srgbClr val="00B050"/>
                </a:solidFill>
              </a:rPr>
              <a:t>p</a:t>
            </a:r>
            <a:r>
              <a:rPr lang="pt-BR" sz="2800" b="1" baseline="-25000" dirty="0" smtClean="0">
                <a:solidFill>
                  <a:srgbClr val="00B050"/>
                </a:solidFill>
              </a:rPr>
              <a:t>+1</a:t>
            </a:r>
            <a:r>
              <a:rPr lang="pt-BR" sz="2800" b="1" dirty="0" smtClean="0">
                <a:solidFill>
                  <a:srgbClr val="00B050"/>
                </a:solidFill>
              </a:rPr>
              <a:t> = </a:t>
            </a:r>
            <a:r>
              <a:rPr lang="pt-BR" sz="2800" b="1" dirty="0" err="1" smtClean="0">
                <a:solidFill>
                  <a:srgbClr val="00B050"/>
                </a:solidFill>
              </a:rPr>
              <a:t>C</a:t>
            </a:r>
            <a:r>
              <a:rPr lang="pt-BR" sz="2800" b="1" baseline="-25000" dirty="0" err="1" smtClean="0">
                <a:solidFill>
                  <a:srgbClr val="00B050"/>
                </a:solidFill>
              </a:rPr>
              <a:t>n</a:t>
            </a:r>
            <a:r>
              <a:rPr lang="pt-BR" sz="2800" b="1" baseline="-25000" dirty="0" smtClean="0">
                <a:solidFill>
                  <a:srgbClr val="00B050"/>
                </a:solidFill>
              </a:rPr>
              <a:t>,p</a:t>
            </a:r>
            <a:r>
              <a:rPr lang="pt-BR" sz="2800" b="1" dirty="0" smtClean="0">
                <a:solidFill>
                  <a:srgbClr val="00B050"/>
                </a:solidFill>
              </a:rPr>
              <a:t> ∙ </a:t>
            </a:r>
            <a:r>
              <a:rPr lang="pt-BR" sz="2800" b="1" dirty="0" err="1" smtClean="0">
                <a:solidFill>
                  <a:srgbClr val="00B050"/>
                </a:solidFill>
              </a:rPr>
              <a:t>a</a:t>
            </a:r>
            <a:r>
              <a:rPr lang="pt-BR" sz="2800" b="1" baseline="30000" dirty="0" err="1" smtClean="0">
                <a:solidFill>
                  <a:srgbClr val="00B050"/>
                </a:solidFill>
              </a:rPr>
              <a:t>n</a:t>
            </a:r>
            <a:r>
              <a:rPr lang="pt-BR" sz="2800" b="1" baseline="30000" dirty="0" smtClean="0">
                <a:solidFill>
                  <a:srgbClr val="00B050"/>
                </a:solidFill>
              </a:rPr>
              <a:t>-p</a:t>
            </a:r>
            <a:r>
              <a:rPr lang="pt-BR" sz="2800" b="1" dirty="0" smtClean="0">
                <a:solidFill>
                  <a:srgbClr val="00B050"/>
                </a:solidFill>
              </a:rPr>
              <a:t> ∙ </a:t>
            </a:r>
            <a:r>
              <a:rPr lang="pt-BR" sz="2800" b="1" dirty="0" err="1" smtClean="0">
                <a:solidFill>
                  <a:srgbClr val="00B050"/>
                </a:solidFill>
              </a:rPr>
              <a:t>b</a:t>
            </a:r>
            <a:r>
              <a:rPr lang="pt-BR" sz="2800" b="1" baseline="30000" dirty="0" err="1" smtClean="0">
                <a:solidFill>
                  <a:srgbClr val="00B050"/>
                </a:solidFill>
              </a:rPr>
              <a:t>p</a:t>
            </a:r>
            <a:endParaRPr lang="pt-BR" sz="2800" b="1" baseline="3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556792"/>
            <a:ext cx="792088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rgbClr val="7030A0"/>
                </a:solidFill>
              </a:rPr>
              <a:t>Desenvolvimento de (a – b)</a:t>
            </a:r>
            <a:r>
              <a:rPr lang="pt-BR" sz="2800" b="1" baseline="30000" dirty="0" smtClean="0">
                <a:solidFill>
                  <a:srgbClr val="7030A0"/>
                </a:solidFill>
              </a:rPr>
              <a:t>n</a:t>
            </a:r>
          </a:p>
          <a:p>
            <a:endParaRPr lang="pt-BR" sz="28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Vejamos as potências: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– b)</a:t>
            </a:r>
            <a:r>
              <a:rPr lang="pt-BR" sz="2000" baseline="30000" dirty="0" smtClean="0"/>
              <a:t>0</a:t>
            </a:r>
            <a:r>
              <a:rPr lang="pt-BR" sz="2000" dirty="0" smtClean="0"/>
              <a:t> = 1   com a </a:t>
            </a:r>
            <a:r>
              <a:rPr lang="pt-BR" sz="2000" dirty="0" smtClean="0">
                <a:sym typeface="Symbol"/>
              </a:rPr>
              <a:t> b</a:t>
            </a:r>
            <a:endParaRPr lang="pt-BR" sz="2000" dirty="0" smtClean="0"/>
          </a:p>
          <a:p>
            <a:pPr>
              <a:lnSpc>
                <a:spcPct val="150000"/>
              </a:lnSpc>
            </a:pPr>
            <a:r>
              <a:rPr lang="pt-BR" sz="2000" dirty="0" smtClean="0"/>
              <a:t>(a – b)</a:t>
            </a:r>
            <a:r>
              <a:rPr lang="pt-BR" sz="2000" baseline="30000" dirty="0" smtClean="0"/>
              <a:t>1</a:t>
            </a:r>
            <a:r>
              <a:rPr lang="pt-BR" sz="2000" dirty="0" smtClean="0"/>
              <a:t> = a – b 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– b)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= a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– 2ab + b</a:t>
            </a:r>
            <a:r>
              <a:rPr lang="pt-BR" sz="2000" baseline="30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– b)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= a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– 3a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b + 3ab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– b</a:t>
            </a:r>
            <a:r>
              <a:rPr lang="pt-BR" sz="2000" baseline="300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– b)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= a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– 4a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b + 6a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b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– 4ab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+ b</a:t>
            </a:r>
            <a:r>
              <a:rPr lang="pt-BR" sz="2000" baseline="300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pt-BR" sz="2000" dirty="0" smtClean="0"/>
              <a:t>(a – b)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= a</a:t>
            </a:r>
            <a:r>
              <a:rPr lang="pt-BR" sz="2000" baseline="30000" dirty="0" smtClean="0"/>
              <a:t>5</a:t>
            </a:r>
            <a:r>
              <a:rPr lang="pt-BR" sz="2000" dirty="0" smtClean="0"/>
              <a:t> – 5a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b + 10a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b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 – 10a</a:t>
            </a:r>
            <a:r>
              <a:rPr lang="pt-BR" sz="2000" baseline="30000" dirty="0" smtClean="0"/>
              <a:t>2</a:t>
            </a:r>
            <a:r>
              <a:rPr lang="pt-BR" sz="2000" dirty="0" smtClean="0"/>
              <a:t>b</a:t>
            </a:r>
            <a:r>
              <a:rPr lang="pt-BR" sz="2000" baseline="30000" dirty="0" smtClean="0"/>
              <a:t>3</a:t>
            </a:r>
            <a:r>
              <a:rPr lang="pt-BR" sz="2000" dirty="0" smtClean="0"/>
              <a:t> + 5ab</a:t>
            </a:r>
            <a:r>
              <a:rPr lang="pt-BR" sz="2000" baseline="30000" dirty="0" smtClean="0"/>
              <a:t>4</a:t>
            </a:r>
            <a:r>
              <a:rPr lang="pt-BR" sz="2000" dirty="0" smtClean="0"/>
              <a:t> – b</a:t>
            </a:r>
            <a:r>
              <a:rPr lang="pt-BR" sz="2000" baseline="30000" dirty="0" smtClean="0"/>
              <a:t>5</a:t>
            </a:r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/>
          <p:cNvSpPr/>
          <p:nvPr/>
        </p:nvSpPr>
        <p:spPr>
          <a:xfrm>
            <a:off x="54592" y="726300"/>
            <a:ext cx="9036496" cy="54390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5" name="CaixaDeTexto 6"/>
          <p:cNvSpPr>
            <a:spLocks/>
          </p:cNvSpPr>
          <p:nvPr/>
        </p:nvSpPr>
        <p:spPr bwMode="auto">
          <a:xfrm>
            <a:off x="320675" y="77788"/>
            <a:ext cx="4251325" cy="648512"/>
          </a:xfrm>
          <a:custGeom>
            <a:avLst/>
            <a:gdLst>
              <a:gd name="T0" fmla="*/ 1980360 w 21600"/>
              <a:gd name="T1" fmla="*/ 0 h 21600"/>
              <a:gd name="T2" fmla="*/ 3960720 w 21600"/>
              <a:gd name="T3" fmla="*/ 321300 h 21600"/>
              <a:gd name="T4" fmla="*/ 1980360 w 21600"/>
              <a:gd name="T5" fmla="*/ 642600 h 21600"/>
              <a:gd name="T6" fmla="*/ 0 w 21600"/>
              <a:gd name="T7" fmla="*/ 321300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b="1" dirty="0" smtClean="0">
                <a:solidFill>
                  <a:srgbClr val="FFFFFF"/>
                </a:solidFill>
                <a:ea typeface="Microsoft YaHei" pitchFamily="34" charset="-122"/>
                <a:cs typeface="Mangal" pitchFamily="18" charset="0"/>
              </a:rPr>
              <a:t>Matemática, 2º Ano, Binômio de Newton</a:t>
            </a:r>
            <a:endParaRPr lang="pt-BR" b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  <a:p>
            <a:pPr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i="1" dirty="0">
              <a:solidFill>
                <a:srgbClr val="FFFFFF"/>
              </a:solidFill>
              <a:ea typeface="Microsoft YaHei" pitchFamily="34" charset="-122"/>
              <a:cs typeface="Mangal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11560" y="1412776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dirty="0" smtClean="0"/>
              <a:t>Assim, obtemos a fórmula</a:t>
            </a:r>
          </a:p>
          <a:p>
            <a:pPr algn="ctr">
              <a:lnSpc>
                <a:spcPct val="150000"/>
              </a:lnSpc>
            </a:pPr>
            <a:r>
              <a:rPr lang="pt-BR" sz="2800" b="1" dirty="0" err="1" smtClean="0">
                <a:solidFill>
                  <a:srgbClr val="00B050"/>
                </a:solidFill>
              </a:rPr>
              <a:t>T</a:t>
            </a:r>
            <a:r>
              <a:rPr lang="pt-BR" sz="2800" b="1" baseline="-25000" dirty="0" err="1" smtClean="0">
                <a:solidFill>
                  <a:srgbClr val="00B050"/>
                </a:solidFill>
              </a:rPr>
              <a:t>p</a:t>
            </a:r>
            <a:r>
              <a:rPr lang="pt-BR" sz="2800" b="1" baseline="-25000" dirty="0" smtClean="0">
                <a:solidFill>
                  <a:srgbClr val="00B050"/>
                </a:solidFill>
              </a:rPr>
              <a:t>+1</a:t>
            </a:r>
            <a:r>
              <a:rPr lang="pt-BR" sz="2800" b="1" dirty="0" smtClean="0">
                <a:solidFill>
                  <a:srgbClr val="00B050"/>
                </a:solidFill>
              </a:rPr>
              <a:t> = (</a:t>
            </a:r>
            <a:r>
              <a:rPr lang="pt-BR" sz="2800" b="1" dirty="0" smtClean="0">
                <a:solidFill>
                  <a:srgbClr val="00B050"/>
                </a:solidFill>
                <a:sym typeface="Symbol"/>
              </a:rPr>
              <a:t>1)</a:t>
            </a:r>
            <a:r>
              <a:rPr lang="pt-BR" sz="2800" b="1" baseline="30000" dirty="0" smtClean="0">
                <a:solidFill>
                  <a:srgbClr val="00B050"/>
                </a:solidFill>
                <a:sym typeface="Symbol"/>
              </a:rPr>
              <a:t>p</a:t>
            </a:r>
            <a:r>
              <a:rPr lang="pt-BR" sz="2800" b="1" dirty="0" smtClean="0">
                <a:solidFill>
                  <a:srgbClr val="00B050"/>
                </a:solidFill>
                <a:sym typeface="Symbol"/>
              </a:rPr>
              <a:t> ∙ </a:t>
            </a:r>
            <a:r>
              <a:rPr lang="pt-BR" sz="2800" b="1" dirty="0" err="1" smtClean="0">
                <a:solidFill>
                  <a:srgbClr val="00B050"/>
                </a:solidFill>
                <a:sym typeface="Symbol"/>
              </a:rPr>
              <a:t>C</a:t>
            </a:r>
            <a:r>
              <a:rPr lang="pt-BR" sz="2800" b="1" baseline="-25000" dirty="0" err="1" smtClean="0">
                <a:solidFill>
                  <a:srgbClr val="00B050"/>
                </a:solidFill>
                <a:sym typeface="Symbol"/>
              </a:rPr>
              <a:t>n</a:t>
            </a:r>
            <a:r>
              <a:rPr lang="pt-BR" sz="2800" b="1" baseline="-25000" dirty="0" smtClean="0">
                <a:solidFill>
                  <a:srgbClr val="00B050"/>
                </a:solidFill>
                <a:sym typeface="Symbol"/>
              </a:rPr>
              <a:t>,p</a:t>
            </a:r>
            <a:r>
              <a:rPr lang="pt-BR" sz="2800" b="1" dirty="0" smtClean="0">
                <a:solidFill>
                  <a:srgbClr val="00B050"/>
                </a:solidFill>
                <a:sym typeface="Symbol"/>
              </a:rPr>
              <a:t> ∙ </a:t>
            </a:r>
            <a:r>
              <a:rPr lang="pt-BR" sz="2800" b="1" dirty="0" err="1" smtClean="0">
                <a:solidFill>
                  <a:srgbClr val="00B050"/>
                </a:solidFill>
                <a:sym typeface="Symbol"/>
              </a:rPr>
              <a:t>a</a:t>
            </a:r>
            <a:r>
              <a:rPr lang="pt-BR" sz="2800" b="1" baseline="30000" dirty="0" err="1" smtClean="0">
                <a:solidFill>
                  <a:srgbClr val="00B050"/>
                </a:solidFill>
                <a:sym typeface="Symbol"/>
              </a:rPr>
              <a:t>n</a:t>
            </a:r>
            <a:r>
              <a:rPr lang="pt-BR" sz="2800" b="1" baseline="30000" dirty="0" smtClean="0">
                <a:solidFill>
                  <a:srgbClr val="00B050"/>
                </a:solidFill>
                <a:sym typeface="Symbol"/>
              </a:rPr>
              <a:t>-p</a:t>
            </a:r>
            <a:r>
              <a:rPr lang="pt-BR" sz="2800" b="1" dirty="0" smtClean="0">
                <a:solidFill>
                  <a:srgbClr val="00B050"/>
                </a:solidFill>
                <a:sym typeface="Symbol"/>
              </a:rPr>
              <a:t> ∙ </a:t>
            </a:r>
            <a:r>
              <a:rPr lang="pt-BR" sz="2800" b="1" dirty="0" err="1" smtClean="0">
                <a:solidFill>
                  <a:srgbClr val="00B050"/>
                </a:solidFill>
                <a:sym typeface="Symbol"/>
              </a:rPr>
              <a:t>b</a:t>
            </a:r>
            <a:r>
              <a:rPr lang="pt-BR" sz="2800" b="1" baseline="30000" dirty="0" err="1" smtClean="0">
                <a:solidFill>
                  <a:srgbClr val="00B050"/>
                </a:solidFill>
                <a:sym typeface="Symbol"/>
              </a:rPr>
              <a:t>p</a:t>
            </a:r>
            <a:endParaRPr lang="pt-BR" sz="2800" b="1" baseline="30000" dirty="0" smtClean="0">
              <a:solidFill>
                <a:srgbClr val="00B050"/>
              </a:solidFill>
              <a:sym typeface="Symbol"/>
            </a:endParaRPr>
          </a:p>
          <a:p>
            <a:pPr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para o termo geral de (a – b)</a:t>
            </a:r>
            <a:r>
              <a:rPr lang="pt-BR" sz="2000" baseline="30000" dirty="0" smtClean="0">
                <a:sym typeface="Symbol"/>
              </a:rPr>
              <a:t>n</a:t>
            </a:r>
            <a:r>
              <a:rPr lang="pt-BR" sz="2000" dirty="0" smtClean="0">
                <a:sym typeface="Symbol"/>
              </a:rPr>
              <a:t>.</a:t>
            </a:r>
          </a:p>
          <a:p>
            <a:pPr>
              <a:lnSpc>
                <a:spcPct val="150000"/>
              </a:lnSpc>
            </a:pPr>
            <a:endParaRPr lang="pt-BR" sz="2000" dirty="0" smtClean="0">
              <a:sym typeface="Symbol"/>
            </a:endParaRPr>
          </a:p>
          <a:p>
            <a:pPr algn="just">
              <a:lnSpc>
                <a:spcPct val="150000"/>
              </a:lnSpc>
            </a:pPr>
            <a:r>
              <a:rPr lang="pt-BR" sz="2000" dirty="0" smtClean="0">
                <a:sym typeface="Symbol"/>
              </a:rPr>
              <a:t>Observe que, desta forma, os termos do desenvolvimento terão os sinais alternados entre positivo e negativo, pois (− 1) quando elevado a um expoente par resulta em 1 e quando elevado a um expoente ímpar resulta em  − 1.</a:t>
            </a:r>
            <a:endParaRPr lang="pt-BR" sz="2000" dirty="0"/>
          </a:p>
        </p:txBody>
      </p:sp>
    </p:spTree>
    <p:extLst>
      <p:ext uri="{BB962C8B-B14F-4D97-AF65-F5344CB8AC3E}">
        <p14:creationId xmlns="" xmlns:p14="http://schemas.microsoft.com/office/powerpoint/2010/main" val="9673601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Padrã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2026</Words>
  <Application>Microsoft Office PowerPoint</Application>
  <PresentationFormat>Apresentação na tela (4:3)</PresentationFormat>
  <Paragraphs>224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Padrão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Otavio Barros Falcao Junior</dc:creator>
  <cp:lastModifiedBy>Positivo Master</cp:lastModifiedBy>
  <cp:revision>12</cp:revision>
  <dcterms:created xsi:type="dcterms:W3CDTF">2015-04-17T15:03:36Z</dcterms:created>
  <dcterms:modified xsi:type="dcterms:W3CDTF">2015-10-06T13:14:19Z</dcterms:modified>
</cp:coreProperties>
</file>