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3" r:id="rId3"/>
  </p:sldMasterIdLst>
  <p:notesMasterIdLst>
    <p:notesMasterId r:id="rId29"/>
  </p:notesMasterIdLst>
  <p:sldIdLst>
    <p:sldId id="282" r:id="rId4"/>
    <p:sldId id="258" r:id="rId5"/>
    <p:sldId id="259" r:id="rId6"/>
    <p:sldId id="270" r:id="rId7"/>
    <p:sldId id="271" r:id="rId8"/>
    <p:sldId id="260" r:id="rId9"/>
    <p:sldId id="272" r:id="rId10"/>
    <p:sldId id="261" r:id="rId11"/>
    <p:sldId id="262" r:id="rId12"/>
    <p:sldId id="263" r:id="rId13"/>
    <p:sldId id="274" r:id="rId14"/>
    <p:sldId id="264" r:id="rId15"/>
    <p:sldId id="266" r:id="rId16"/>
    <p:sldId id="265" r:id="rId17"/>
    <p:sldId id="267" r:id="rId18"/>
    <p:sldId id="273" r:id="rId19"/>
    <p:sldId id="268" r:id="rId20"/>
    <p:sldId id="269" r:id="rId21"/>
    <p:sldId id="275" r:id="rId22"/>
    <p:sldId id="276" r:id="rId23"/>
    <p:sldId id="277" r:id="rId24"/>
    <p:sldId id="278" r:id="rId25"/>
    <p:sldId id="279" r:id="rId26"/>
    <p:sldId id="280" r:id="rId27"/>
    <p:sldId id="281" r:id="rId28"/>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27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FB8A95F-1788-40FF-99FC-9FB16803A7E6}" type="datetimeFigureOut">
              <a:rPr lang="pt-BR"/>
              <a:pPr>
                <a:defRPr/>
              </a:pPr>
              <a:t>25/10/2012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noProof="0" smtClean="0"/>
              <a:t>Clique para editar os estilos do texto mestre</a:t>
            </a:r>
          </a:p>
          <a:p>
            <a:pPr lvl="1"/>
            <a:r>
              <a:rPr lang="pt-BR" noProof="0" smtClean="0"/>
              <a:t>Segundo nível</a:t>
            </a:r>
          </a:p>
          <a:p>
            <a:pPr lvl="2"/>
            <a:r>
              <a:rPr lang="pt-BR" noProof="0" smtClean="0"/>
              <a:t>Terceiro nível</a:t>
            </a:r>
          </a:p>
          <a:p>
            <a:pPr lvl="3"/>
            <a:r>
              <a:rPr lang="pt-BR" noProof="0" smtClean="0"/>
              <a:t>Quarto nível</a:t>
            </a:r>
          </a:p>
          <a:p>
            <a:pPr lvl="4"/>
            <a:r>
              <a:rPr lang="pt-BR" noProof="0" smtClean="0"/>
              <a:t>Quinto nível</a:t>
            </a:r>
            <a:endParaRPr lang="pt-BR" noProof="0"/>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3A4B3C0-6D7B-49E7-993F-EDAB900555F9}" type="slidenum">
              <a:rPr lang="pt-BR"/>
              <a:pPr>
                <a:defRPr/>
              </a:pPr>
              <a:t>‹nº›</a:t>
            </a:fld>
            <a:endParaRPr lang="pt-BR"/>
          </a:p>
        </p:txBody>
      </p:sp>
    </p:spTree>
    <p:extLst>
      <p:ext uri="{BB962C8B-B14F-4D97-AF65-F5344CB8AC3E}">
        <p14:creationId xmlns:p14="http://schemas.microsoft.com/office/powerpoint/2010/main" xmlns="" val="97121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Espaço Reservado para Imagem de Slide 1"/>
          <p:cNvSpPr>
            <a:spLocks noGrp="1" noRot="1" noChangeAspect="1" noTextEdit="1"/>
          </p:cNvSpPr>
          <p:nvPr>
            <p:ph type="sldImg"/>
          </p:nvPr>
        </p:nvSpPr>
        <p:spPr bwMode="auto">
          <a:noFill/>
          <a:ln>
            <a:solidFill>
              <a:srgbClr val="000000"/>
            </a:solidFill>
            <a:miter lim="800000"/>
            <a:headEnd/>
            <a:tailEnd/>
          </a:ln>
        </p:spPr>
      </p:sp>
      <p:sp>
        <p:nvSpPr>
          <p:cNvPr id="29698" name="Espaço Reservado para Anotaçõ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pt-BR" smtClean="0"/>
          </a:p>
        </p:txBody>
      </p:sp>
      <p:sp>
        <p:nvSpPr>
          <p:cNvPr id="7172" name="Espaço Reservado para Número de Slid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B56CC7-B652-44AD-9AED-134C602BAE08}" type="slidenum">
              <a:rPr lang="pt-BR" smtClean="0"/>
              <a:pPr fontAlgn="base">
                <a:spcBef>
                  <a:spcPct val="0"/>
                </a:spcBef>
                <a:spcAft>
                  <a:spcPct val="0"/>
                </a:spcAft>
                <a:defRPr/>
              </a:pPr>
              <a:t>2</a:t>
            </a:fld>
            <a:endParaRPr 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D42E78C7-38D4-4AE8-98E9-167C33BA2363}"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4B61453F-2C08-457A-8166-0672E8D7FF46}" type="slidenum">
              <a:rPr lang="pt-BR"/>
              <a:pPr>
                <a:defRP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9D8FB946-286B-4B4F-BB28-DAA05539DE2A}"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BCF1DD12-DEE8-46A0-BD32-6EC60BBDB8A1}" type="slidenum">
              <a:rPr lang="pt-BR"/>
              <a:pPr>
                <a:defRP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AAB8AD6D-877A-459E-9654-6186E38AD17B}"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9D10DB5A-C859-4DD5-B47E-53CF0E0C38A7}" type="slidenum">
              <a:rPr lang="pt-BR"/>
              <a:pPr>
                <a:defRPr/>
              </a:pPr>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lvl1pPr>
              <a:defRPr/>
            </a:lvl1pPr>
          </a:lstStyle>
          <a:p>
            <a:pPr>
              <a:defRPr/>
            </a:pPr>
            <a:fld id="{7561CBDD-C92F-4582-BCEC-AEB8745E9496}"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F7CD4A99-A38A-49F9-90B6-CDE8497ABE91}" type="slidenum">
              <a:rPr lang="pt-BR"/>
              <a:pPr>
                <a:defRPr/>
              </a:pPr>
              <a:t>‹nº›</a:t>
            </a:fld>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81FB2DFF-40B6-4EE0-B1E7-EB4E91CFFB9B}"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4938570E-F40A-4230-9E29-62E8A9EC6BCB}" type="slidenum">
              <a:rPr lang="pt-BR"/>
              <a:pPr>
                <a:defRPr/>
              </a:pPr>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6A60D68A-BCBC-4F69-B4D1-39E010C1C0F7}"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C8261610-CF37-413E-B50E-B01C60A83F1D}" type="slidenum">
              <a:rPr lang="pt-BR"/>
              <a:pPr>
                <a:defRPr/>
              </a:pPr>
              <a:t>‹nº›</a:t>
            </a:fld>
            <a:endParaRPr lang="pt-B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EEFCFAD5-3C51-4F06-94F7-2B95E84BB326}" type="datetimeFigureOut">
              <a:rPr lang="pt-BR"/>
              <a:pPr>
                <a:defRPr/>
              </a:pPr>
              <a:t>25/10/2012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82DDF9E8-F839-48DA-BE19-E07BC08A3E51}" type="slidenum">
              <a:rPr lang="pt-BR"/>
              <a:pPr>
                <a:defRPr/>
              </a:pPr>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853DB12F-66DD-4933-91DD-F0D1F9BCA189}" type="datetimeFigureOut">
              <a:rPr lang="pt-BR"/>
              <a:pPr>
                <a:defRPr/>
              </a:pPr>
              <a:t>25/10/2012</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AF1D5B92-5AB2-4E83-A992-F012CAE26E89}" type="slidenum">
              <a:rPr lang="pt-BR"/>
              <a:pPr>
                <a:defRPr/>
              </a:pPr>
              <a:t>‹nº›</a:t>
            </a:fld>
            <a:endParaRPr lang="pt-B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14AF5AC1-54DF-4F55-AA28-BD6EA6CF9957}" type="datetimeFigureOut">
              <a:rPr lang="pt-BR"/>
              <a:pPr>
                <a:defRPr/>
              </a:pPr>
              <a:t>25/10/2012</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90011F88-8F05-48AE-B1D6-FB8A1023B443}" type="slidenum">
              <a:rPr lang="pt-BR"/>
              <a:pPr>
                <a:defRPr/>
              </a:pPr>
              <a:t>‹nº›</a:t>
            </a:fld>
            <a:endParaRPr lang="pt-B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9E0473A0-6C34-4B2F-BF34-C761C231123F}" type="datetimeFigureOut">
              <a:rPr lang="pt-BR"/>
              <a:pPr>
                <a:defRPr/>
              </a:pPr>
              <a:t>25/10/2012</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99B49BC4-2B40-47AB-A9D7-48B9338FE663}" type="slidenum">
              <a:rPr lang="pt-BR"/>
              <a:pPr>
                <a:defRPr/>
              </a:pPr>
              <a:t>‹nº›</a:t>
            </a:fld>
            <a:endParaRPr lang="pt-B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6B6564E2-AF59-462E-BEB4-F1C969A116E3}" type="datetimeFigureOut">
              <a:rPr lang="pt-BR"/>
              <a:pPr>
                <a:defRPr/>
              </a:pPr>
              <a:t>25/10/2012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3B9338BF-E51F-40F0-BC84-6F87E99595B2}" type="slidenum">
              <a:rPr lang="pt-BR"/>
              <a:pPr>
                <a:defRP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924600EB-81B3-4646-A949-C38AB4C87F0E}"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0F28F751-5E85-41A9-B39A-FD0B84F84D03}" type="slidenum">
              <a:rPr lang="pt-BR"/>
              <a:pPr>
                <a:defRPr/>
              </a:pPr>
              <a:t>‹nº›</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818BA6CD-833A-4DBC-9D3C-27D3A65BC6D3}" type="datetimeFigureOut">
              <a:rPr lang="pt-BR"/>
              <a:pPr>
                <a:defRPr/>
              </a:pPr>
              <a:t>25/10/2012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13F569FD-65C0-4787-A8F5-3CA12F8CE9C2}" type="slidenum">
              <a:rPr lang="pt-BR"/>
              <a:pPr>
                <a:defRPr/>
              </a:pPr>
              <a:t>‹nº›</a:t>
            </a:fld>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F716797A-9867-4A8C-948A-7F7C1988EC96}"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76EE63DD-4094-4009-BC89-4C23F75C67E4}" type="slidenum">
              <a:rPr lang="pt-BR"/>
              <a:pPr>
                <a:defRPr/>
              </a:pPr>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pPr>
              <a:defRPr/>
            </a:pPr>
            <a:fld id="{B5C8D915-4A79-4927-A300-78E69DF492CE}"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77FA93E5-6252-4035-81FD-AA34D8E25F89}" type="slidenum">
              <a:rPr lang="pt-BR"/>
              <a:pPr>
                <a:defRPr/>
              </a:pPr>
              <a:t>‹nº›</a:t>
            </a:fld>
            <a:endParaRPr lang="pt-B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3072252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18995630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5937521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9087671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endParaRPr lang="pt-BR">
              <a:solidFill>
                <a:prstClr val="black">
                  <a:tint val="75000"/>
                </a:prstClr>
              </a:solidFill>
            </a:endParaRPr>
          </a:p>
        </p:txBody>
      </p:sp>
      <p:sp>
        <p:nvSpPr>
          <p:cNvPr id="9" name="Espaço Reservado para Número de Slide 8"/>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26045295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endParaRPr lang="pt-BR">
              <a:solidFill>
                <a:prstClr val="black">
                  <a:tint val="75000"/>
                </a:prstClr>
              </a:solidFill>
            </a:endParaRPr>
          </a:p>
        </p:txBody>
      </p:sp>
      <p:sp>
        <p:nvSpPr>
          <p:cNvPr id="5" name="Espaço Reservado para Número de Slide 4"/>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10656368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endParaRPr lang="pt-BR">
              <a:solidFill>
                <a:prstClr val="black">
                  <a:tint val="75000"/>
                </a:prstClr>
              </a:solidFill>
            </a:endParaRPr>
          </a:p>
        </p:txBody>
      </p:sp>
      <p:sp>
        <p:nvSpPr>
          <p:cNvPr id="4" name="Espaço Reservado para Número de Slide 3"/>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2774058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C25F2992-CC59-4028-BFF3-1361D1FABA28}" type="datetimeFigureOut">
              <a:rPr lang="pt-BR"/>
              <a:pPr>
                <a:defRPr/>
              </a:pPr>
              <a:t>25/10/2012</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BB2087FB-1C0F-4F86-87C3-5D53A732D8DA}" type="slidenum">
              <a:rPr lang="pt-BR"/>
              <a:pPr>
                <a:defRPr/>
              </a:pPr>
              <a:t>‹nº›</a:t>
            </a:fld>
            <a:endParaRPr lang="pt-B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2741688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23483009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9862884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EA5E15B5-F8A7-449A-B614-F351C7B7FCAD}" type="datetimeFigureOut">
              <a:rPr lang="pt-BR" smtClean="0">
                <a:solidFill>
                  <a:prstClr val="black">
                    <a:tint val="75000"/>
                  </a:prstClr>
                </a:solidFill>
              </a:rPr>
              <a:pPr/>
              <a:t>25/10/2012</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AF071C44-DE8F-4696-B19F-6B59B02EA09C}"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xmlns="" val="160355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3"/>
          <p:cNvSpPr>
            <a:spLocks noGrp="1"/>
          </p:cNvSpPr>
          <p:nvPr>
            <p:ph type="dt" sz="half" idx="10"/>
          </p:nvPr>
        </p:nvSpPr>
        <p:spPr/>
        <p:txBody>
          <a:bodyPr/>
          <a:lstStyle>
            <a:lvl1pPr>
              <a:defRPr/>
            </a:lvl1pPr>
          </a:lstStyle>
          <a:p>
            <a:pPr>
              <a:defRPr/>
            </a:pPr>
            <a:fld id="{61893D24-4EEB-4007-A8C9-0FC319D5E305}" type="datetimeFigureOut">
              <a:rPr lang="pt-BR"/>
              <a:pPr>
                <a:defRPr/>
              </a:pPr>
              <a:t>25/10/2012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B124C484-EC49-4DB7-9D6F-644DC9F834D4}" type="slidenum">
              <a:rPr lang="pt-BR"/>
              <a:pPr>
                <a:defRP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3"/>
          <p:cNvSpPr>
            <a:spLocks noGrp="1"/>
          </p:cNvSpPr>
          <p:nvPr>
            <p:ph type="dt" sz="half" idx="10"/>
          </p:nvPr>
        </p:nvSpPr>
        <p:spPr/>
        <p:txBody>
          <a:bodyPr/>
          <a:lstStyle>
            <a:lvl1pPr>
              <a:defRPr/>
            </a:lvl1pPr>
          </a:lstStyle>
          <a:p>
            <a:pPr>
              <a:defRPr/>
            </a:pPr>
            <a:fld id="{0E2D1318-400D-4774-98D2-6A202440242C}" type="datetimeFigureOut">
              <a:rPr lang="pt-BR"/>
              <a:pPr>
                <a:defRPr/>
              </a:pPr>
              <a:t>25/10/2012</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1736D347-9045-4AEA-8C0E-78F7E025F3B7}" type="slidenum">
              <a:rPr lang="pt-BR"/>
              <a:pPr>
                <a:defRP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3"/>
          <p:cNvSpPr>
            <a:spLocks noGrp="1"/>
          </p:cNvSpPr>
          <p:nvPr>
            <p:ph type="dt" sz="half" idx="10"/>
          </p:nvPr>
        </p:nvSpPr>
        <p:spPr/>
        <p:txBody>
          <a:bodyPr/>
          <a:lstStyle>
            <a:lvl1pPr>
              <a:defRPr/>
            </a:lvl1pPr>
          </a:lstStyle>
          <a:p>
            <a:pPr>
              <a:defRPr/>
            </a:pPr>
            <a:fld id="{3742D598-FCB3-4646-BD71-EB5668B64CF7}" type="datetimeFigureOut">
              <a:rPr lang="pt-BR"/>
              <a:pPr>
                <a:defRPr/>
              </a:pPr>
              <a:t>25/10/2012</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B84DE3DE-B38F-48C8-8E20-23071C64BFCC}" type="slidenum">
              <a:rPr lang="pt-BR"/>
              <a:pPr>
                <a:defRP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D53E3338-E25F-4243-ABFA-70F9C350FA39}" type="datetimeFigureOut">
              <a:rPr lang="pt-BR"/>
              <a:pPr>
                <a:defRPr/>
              </a:pPr>
              <a:t>25/10/2012</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DE801DA2-DE78-484B-BC50-8648D1E845F4}" type="slidenum">
              <a:rPr lang="pt-BR"/>
              <a:pPr>
                <a:defRP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EABB8A71-3BC9-4005-B483-88C69F696F92}" type="datetimeFigureOut">
              <a:rPr lang="pt-BR"/>
              <a:pPr>
                <a:defRPr/>
              </a:pPr>
              <a:t>25/10/2012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D1F3AD85-6B2B-4664-A912-4800F85CD9B9}" type="slidenum">
              <a:rPr lang="pt-BR"/>
              <a:pPr>
                <a:defRP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C8454503-F706-4F78-99B5-D85C9BBD1864}" type="datetimeFigureOut">
              <a:rPr lang="pt-BR"/>
              <a:pPr>
                <a:defRPr/>
              </a:pPr>
              <a:t>25/10/2012</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C3A79206-DD38-495C-BD97-FF3EFD4C3779}" type="slidenum">
              <a:rPr lang="pt-BR"/>
              <a:pPr>
                <a:defRP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título mestre</a:t>
            </a:r>
          </a:p>
        </p:txBody>
      </p:sp>
      <p:sp>
        <p:nvSpPr>
          <p:cNvPr id="1027"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CC6FCC4-E37C-416F-BC6F-C383E1B3065C}" type="datetimeFigureOut">
              <a:rPr lang="pt-BR"/>
              <a:pPr>
                <a:defRPr/>
              </a:pPr>
              <a:t>25/10/2012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A65F073-69EF-41E3-B5FC-77257BFB48AC}" type="slidenum">
              <a:rPr lang="pt-BR"/>
              <a:pPr>
                <a:defRPr/>
              </a:pPr>
              <a:t>‹nº›</a:t>
            </a:fld>
            <a:endParaRPr lang="pt-BR"/>
          </a:p>
        </p:txBody>
      </p:sp>
      <p:pic>
        <p:nvPicPr>
          <p:cNvPr id="1031" name="Imagem 6"/>
          <p:cNvPicPr>
            <a:picLocks noChangeAspect="1"/>
          </p:cNvPicPr>
          <p:nvPr userDrawn="1"/>
        </p:nvPicPr>
        <p:blipFill>
          <a:blip r:embed="rId13" cstate="print"/>
          <a:srcRect/>
          <a:stretch>
            <a:fillRect/>
          </a:stretch>
        </p:blipFill>
        <p:spPr bwMode="auto">
          <a:xfrm>
            <a:off x="4763" y="0"/>
            <a:ext cx="9134475"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Espaço Reservado para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pt-BR" smtClean="0"/>
              <a:t>Clique para editar o título mestre</a:t>
            </a:r>
          </a:p>
        </p:txBody>
      </p:sp>
      <p:sp>
        <p:nvSpPr>
          <p:cNvPr id="13315" name="Espaço Reservado para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412CA93-96DD-49AF-BA07-3A092338C8B9}" type="datetimeFigureOut">
              <a:rPr lang="pt-BR"/>
              <a:pPr>
                <a:defRPr/>
              </a:pPr>
              <a:t>25/10/2012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103CAF2-B74C-4544-BE1B-4CF325991C93}"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A5E15B5-F8A7-449A-B614-F351C7B7FCAD}" type="datetimeFigureOut">
              <a:rPr lang="pt-BR" smtClean="0">
                <a:solidFill>
                  <a:prstClr val="black">
                    <a:tint val="75000"/>
                  </a:prstClr>
                </a:solidFill>
                <a:latin typeface="Calibri"/>
                <a:cs typeface="+mn-cs"/>
              </a:rPr>
              <a:pPr fontAlgn="auto">
                <a:spcBef>
                  <a:spcPts val="0"/>
                </a:spcBef>
                <a:spcAft>
                  <a:spcPts val="0"/>
                </a:spcAft>
              </a:pPr>
              <a:t>25/10/2012</a:t>
            </a:fld>
            <a:endParaRPr lang="pt-BR">
              <a:solidFill>
                <a:prstClr val="black">
                  <a:tint val="75000"/>
                </a:prstClr>
              </a:solidFill>
              <a:latin typeface="Calibri"/>
              <a:cs typeface="+mn-cs"/>
            </a:endParaRP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pt-BR">
              <a:solidFill>
                <a:prstClr val="black">
                  <a:tint val="75000"/>
                </a:prstClr>
              </a:solidFill>
              <a:latin typeface="Calibri"/>
              <a:cs typeface="+mn-cs"/>
            </a:endParaRP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AF071C44-DE8F-4696-B19F-6B59B02EA09C}" type="slidenum">
              <a:rPr lang="pt-BR" smtClean="0">
                <a:solidFill>
                  <a:prstClr val="black">
                    <a:tint val="75000"/>
                  </a:prstClr>
                </a:solidFill>
                <a:latin typeface="Calibri"/>
                <a:cs typeface="+mn-cs"/>
              </a:rPr>
              <a:pPr fontAlgn="auto">
                <a:spcBef>
                  <a:spcPts val="0"/>
                </a:spcBef>
                <a:spcAft>
                  <a:spcPts val="0"/>
                </a:spcAft>
              </a:pPr>
              <a:t>‹nº›</a:t>
            </a:fld>
            <a:endParaRPr lang="pt-BR">
              <a:solidFill>
                <a:prstClr val="black">
                  <a:tint val="75000"/>
                </a:prstClr>
              </a:solidFill>
              <a:latin typeface="Calibri"/>
              <a:cs typeface="+mn-cs"/>
            </a:endParaRPr>
          </a:p>
        </p:txBody>
      </p:sp>
      <p:pic>
        <p:nvPicPr>
          <p:cNvPr id="7" name="Imagem 7"/>
          <p:cNvPicPr>
            <a:picLocks noChangeAspect="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xmlns="" val="374603399"/>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6"/>
          <p:cNvSpPr txBox="1">
            <a:spLocks noChangeArrowheads="1"/>
          </p:cNvSpPr>
          <p:nvPr/>
        </p:nvSpPr>
        <p:spPr bwMode="auto">
          <a:xfrm>
            <a:off x="0" y="4503891"/>
            <a:ext cx="9143999" cy="1877437"/>
          </a:xfrm>
          <a:prstGeom prst="rect">
            <a:avLst/>
          </a:prstGeom>
          <a:noFill/>
          <a:ln w="9525">
            <a:noFill/>
            <a:miter lim="800000"/>
            <a:headEnd/>
            <a:tailEnd/>
          </a:ln>
        </p:spPr>
        <p:txBody>
          <a:bodyPr wrap="square">
            <a:spAutoFit/>
          </a:bodyPr>
          <a:lstStyle/>
          <a:p>
            <a:pPr algn="ctr" fontAlgn="auto">
              <a:spcBef>
                <a:spcPts val="0"/>
              </a:spcBef>
              <a:spcAft>
                <a:spcPts val="0"/>
              </a:spcAft>
            </a:pPr>
            <a:r>
              <a:rPr lang="pt-BR" sz="3600" b="1" dirty="0">
                <a:solidFill>
                  <a:srgbClr val="102766"/>
                </a:solidFill>
                <a:latin typeface="Calibri" pitchFamily="34" charset="0"/>
                <a:cs typeface="+mn-cs"/>
              </a:rPr>
              <a:t> </a:t>
            </a:r>
            <a:r>
              <a:rPr lang="pt-BR" sz="3600" b="1" dirty="0" smtClean="0">
                <a:solidFill>
                  <a:srgbClr val="102766"/>
                </a:solidFill>
                <a:latin typeface="Calibri" pitchFamily="34" charset="0"/>
                <a:cs typeface="+mn-cs"/>
              </a:rPr>
              <a:t>Matemática e </a:t>
            </a:r>
            <a:r>
              <a:rPr lang="pt-BR" sz="3600" b="1" dirty="0">
                <a:solidFill>
                  <a:srgbClr val="102766"/>
                </a:solidFill>
                <a:latin typeface="Calibri" pitchFamily="34" charset="0"/>
                <a:cs typeface="+mn-cs"/>
              </a:rPr>
              <a:t>suas </a:t>
            </a:r>
            <a:endParaRPr lang="pt-BR" sz="3600" b="1" dirty="0" smtClean="0">
              <a:solidFill>
                <a:srgbClr val="102766"/>
              </a:solidFill>
              <a:latin typeface="Calibri" pitchFamily="34" charset="0"/>
              <a:cs typeface="+mn-cs"/>
            </a:endParaRPr>
          </a:p>
          <a:p>
            <a:pPr algn="ctr" fontAlgn="auto">
              <a:spcBef>
                <a:spcPts val="0"/>
              </a:spcBef>
              <a:spcAft>
                <a:spcPts val="0"/>
              </a:spcAft>
            </a:pPr>
            <a:r>
              <a:rPr lang="pt-BR" sz="3600" b="1" dirty="0" smtClean="0">
                <a:solidFill>
                  <a:srgbClr val="102766"/>
                </a:solidFill>
                <a:latin typeface="Calibri" pitchFamily="34" charset="0"/>
                <a:cs typeface="+mn-cs"/>
              </a:rPr>
              <a:t>Tecnologias </a:t>
            </a:r>
            <a:r>
              <a:rPr lang="pt-BR" sz="3600" b="1" dirty="0">
                <a:solidFill>
                  <a:srgbClr val="102766"/>
                </a:solidFill>
                <a:latin typeface="Calibri" pitchFamily="34" charset="0"/>
                <a:cs typeface="+mn-cs"/>
              </a:rPr>
              <a:t>- </a:t>
            </a:r>
            <a:r>
              <a:rPr lang="pt-BR" sz="3600" b="1" dirty="0" smtClean="0">
                <a:solidFill>
                  <a:srgbClr val="102766"/>
                </a:solidFill>
                <a:latin typeface="Calibri" pitchFamily="34" charset="0"/>
                <a:cs typeface="+mn-cs"/>
              </a:rPr>
              <a:t>Matemática</a:t>
            </a:r>
            <a:endParaRPr lang="pt-BR" sz="3600" b="1" dirty="0">
              <a:solidFill>
                <a:srgbClr val="102766"/>
              </a:solidFill>
              <a:latin typeface="Calibri" pitchFamily="34" charset="0"/>
              <a:cs typeface="+mn-cs"/>
            </a:endParaRPr>
          </a:p>
          <a:p>
            <a:pPr algn="ctr" fontAlgn="auto">
              <a:spcBef>
                <a:spcPts val="0"/>
              </a:spcBef>
              <a:spcAft>
                <a:spcPts val="0"/>
              </a:spcAft>
            </a:pPr>
            <a:r>
              <a:rPr lang="pt-BR" sz="2000" dirty="0" smtClean="0">
                <a:solidFill>
                  <a:srgbClr val="102766"/>
                </a:solidFill>
                <a:latin typeface="Calibri" pitchFamily="34" charset="0"/>
                <a:cs typeface="+mn-cs"/>
              </a:rPr>
              <a:t>Ensino Médio,  2ª Série</a:t>
            </a:r>
          </a:p>
          <a:p>
            <a:pPr algn="ctr" fontAlgn="auto">
              <a:spcBef>
                <a:spcPts val="0"/>
              </a:spcBef>
              <a:spcAft>
                <a:spcPts val="0"/>
              </a:spcAft>
            </a:pPr>
            <a:r>
              <a:rPr lang="pt-BR" sz="2400" b="1" dirty="0">
                <a:solidFill>
                  <a:srgbClr val="102766"/>
                </a:solidFill>
                <a:latin typeface="Calibri" pitchFamily="34" charset="0"/>
                <a:cs typeface="+mn-cs"/>
              </a:rPr>
              <a:t>Combinações simples</a:t>
            </a:r>
          </a:p>
        </p:txBody>
      </p:sp>
    </p:spTree>
    <p:extLst>
      <p:ext uri="{BB962C8B-B14F-4D97-AF65-F5344CB8AC3E}">
        <p14:creationId xmlns:p14="http://schemas.microsoft.com/office/powerpoint/2010/main" xmlns="" val="282089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557338"/>
            <a:ext cx="7921625" cy="3724275"/>
          </a:xfrm>
          <a:prstGeom prst="rect">
            <a:avLst/>
          </a:prstGeom>
          <a:noFill/>
          <a:ln w="9525">
            <a:noFill/>
            <a:miter lim="800000"/>
            <a:headEnd/>
            <a:tailEnd/>
          </a:ln>
        </p:spPr>
        <p:txBody>
          <a:bodyPr>
            <a:spAutoFit/>
          </a:bodyPr>
          <a:lstStyle/>
          <a:p>
            <a:pPr algn="ctr"/>
            <a:r>
              <a:rPr lang="pt-BR" sz="2800" dirty="0"/>
              <a:t>Propriedades das </a:t>
            </a:r>
            <a:r>
              <a:rPr lang="pt-BR" sz="2800" dirty="0" smtClean="0"/>
              <a:t>Combinações</a:t>
            </a:r>
            <a:endParaRPr lang="pt-BR" sz="2800" dirty="0"/>
          </a:p>
          <a:p>
            <a:endParaRPr lang="pt-BR" sz="2800" dirty="0"/>
          </a:p>
          <a:p>
            <a:pPr algn="just">
              <a:lnSpc>
                <a:spcPct val="150000"/>
              </a:lnSpc>
            </a:pPr>
            <a:r>
              <a:rPr lang="pt-BR" sz="2000" dirty="0"/>
              <a:t>1. O número de combinações de n elementos tomados p a p é igual ao número de combinações de n elementos tomados n – p a n – p.</a:t>
            </a:r>
          </a:p>
          <a:p>
            <a:pPr algn="just">
              <a:lnSpc>
                <a:spcPct val="150000"/>
              </a:lnSpc>
            </a:pPr>
            <a:r>
              <a:rPr lang="pt-BR" sz="2000" dirty="0"/>
              <a:t>Exemplo: Havendo 8 pessoas para se formar uma comissão, o número de combinações possíveis com 3 pessoas é igual ao número de combinações possíveis com 5 pessoas, ou seja, C</a:t>
            </a:r>
            <a:r>
              <a:rPr lang="pt-BR" sz="2000" baseline="-25000" dirty="0"/>
              <a:t>8,3</a:t>
            </a:r>
            <a:r>
              <a:rPr lang="pt-BR" sz="2000" dirty="0"/>
              <a:t> = C</a:t>
            </a:r>
            <a:r>
              <a:rPr lang="pt-BR" sz="2000" baseline="-25000" dirty="0"/>
              <a:t>8,5</a:t>
            </a:r>
            <a:r>
              <a:rPr lang="pt-BR" sz="2000" dirty="0"/>
              <a:t>, pois 3 + 5 =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557338"/>
            <a:ext cx="7848600" cy="3724096"/>
          </a:xfrm>
          <a:prstGeom prst="rect">
            <a:avLst/>
          </a:prstGeom>
          <a:noFill/>
          <a:ln w="9525">
            <a:noFill/>
            <a:miter lim="800000"/>
            <a:headEnd/>
            <a:tailEnd/>
          </a:ln>
        </p:spPr>
        <p:txBody>
          <a:bodyPr>
            <a:spAutoFit/>
          </a:bodyPr>
          <a:lstStyle/>
          <a:p>
            <a:pPr algn="ctr"/>
            <a:r>
              <a:rPr lang="pt-BR" sz="2800" dirty="0"/>
              <a:t>Propriedades das </a:t>
            </a:r>
            <a:r>
              <a:rPr lang="pt-BR" sz="2800" dirty="0" smtClean="0"/>
              <a:t>Combinações</a:t>
            </a:r>
            <a:endParaRPr lang="pt-BR" sz="2800" dirty="0"/>
          </a:p>
          <a:p>
            <a:pPr algn="just"/>
            <a:endParaRPr lang="pt-BR" sz="2800" dirty="0"/>
          </a:p>
          <a:p>
            <a:pPr algn="just">
              <a:lnSpc>
                <a:spcPct val="150000"/>
              </a:lnSpc>
            </a:pPr>
            <a:r>
              <a:rPr lang="pt-BR" sz="2000" dirty="0"/>
              <a:t>2. O número de combinações de n elementos tomados p a p, que contêm r elementos dados, é expresso por </a:t>
            </a:r>
            <a:r>
              <a:rPr lang="pt-BR" sz="2000" dirty="0" err="1"/>
              <a:t>C</a:t>
            </a:r>
            <a:r>
              <a:rPr lang="pt-BR" sz="2000" baseline="-25000" dirty="0" err="1"/>
              <a:t>n</a:t>
            </a:r>
            <a:r>
              <a:rPr lang="pt-BR" sz="2000" baseline="-25000" dirty="0"/>
              <a:t>-r,p-r</a:t>
            </a:r>
            <a:r>
              <a:rPr lang="pt-BR" sz="2000" dirty="0"/>
              <a:t>.</a:t>
            </a:r>
          </a:p>
          <a:p>
            <a:pPr algn="just">
              <a:lnSpc>
                <a:spcPct val="150000"/>
              </a:lnSpc>
            </a:pPr>
            <a:r>
              <a:rPr lang="pt-BR" sz="2000" dirty="0"/>
              <a:t>Exemplo: Em um grupo de 10 pessoas deseja-se formar uma comissão com 5 pessoas de forma que João e Maria façam parte dessa comissão. De quantas maneiras podemos formar essa </a:t>
            </a:r>
            <a:r>
              <a:rPr lang="pt-BR" sz="2000" dirty="0" smtClean="0"/>
              <a:t>comissão? Assim</a:t>
            </a:r>
            <a:r>
              <a:rPr lang="pt-BR" sz="2000" dirty="0"/>
              <a:t>, a resposta será dada por C</a:t>
            </a:r>
            <a:r>
              <a:rPr lang="pt-BR" sz="2000" baseline="-25000" dirty="0"/>
              <a:t>10-2, 5-2</a:t>
            </a:r>
            <a:r>
              <a:rPr lang="pt-BR" sz="2000" dirty="0"/>
              <a:t> = C</a:t>
            </a:r>
            <a:r>
              <a:rPr lang="pt-BR" sz="2000" baseline="-25000" dirty="0"/>
              <a:t>8,3</a:t>
            </a:r>
            <a:r>
              <a:rPr lang="pt-BR" sz="2000" dirty="0"/>
              <a:t> = 56.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628775"/>
            <a:ext cx="7848600" cy="4000500"/>
          </a:xfrm>
          <a:prstGeom prst="rect">
            <a:avLst/>
          </a:prstGeom>
          <a:noFill/>
          <a:ln w="9525">
            <a:noFill/>
            <a:miter lim="800000"/>
            <a:headEnd/>
            <a:tailEnd/>
          </a:ln>
        </p:spPr>
        <p:txBody>
          <a:bodyPr>
            <a:spAutoFit/>
          </a:bodyPr>
          <a:lstStyle/>
          <a:p>
            <a:pPr algn="ctr"/>
            <a:r>
              <a:rPr lang="pt-BR" sz="2800" dirty="0" smtClean="0"/>
              <a:t>Propriedades das Combinações</a:t>
            </a:r>
          </a:p>
          <a:p>
            <a:endParaRPr lang="pt-BR" sz="2800" dirty="0"/>
          </a:p>
          <a:p>
            <a:pPr algn="just">
              <a:lnSpc>
                <a:spcPct val="150000"/>
              </a:lnSpc>
            </a:pPr>
            <a:r>
              <a:rPr lang="pt-BR" sz="2000" dirty="0"/>
              <a:t>3. O número de combinações de n elementos tomados p a p que não contêm r elementos dados, é expresso por </a:t>
            </a:r>
            <a:r>
              <a:rPr lang="pt-BR" sz="2000" dirty="0" err="1"/>
              <a:t>C</a:t>
            </a:r>
            <a:r>
              <a:rPr lang="pt-BR" sz="2000" baseline="-25000" dirty="0" err="1"/>
              <a:t>n-r,p</a:t>
            </a:r>
            <a:r>
              <a:rPr lang="pt-BR" sz="2000" dirty="0"/>
              <a:t>.</a:t>
            </a:r>
          </a:p>
          <a:p>
            <a:pPr algn="just">
              <a:lnSpc>
                <a:spcPct val="150000"/>
              </a:lnSpc>
            </a:pPr>
            <a:r>
              <a:rPr lang="pt-BR" sz="2000" dirty="0"/>
              <a:t>Exemplo: </a:t>
            </a:r>
            <a:r>
              <a:rPr lang="pt-BR" sz="2000" dirty="0" smtClean="0"/>
              <a:t>em </a:t>
            </a:r>
            <a:r>
              <a:rPr lang="pt-BR" sz="2000" dirty="0"/>
              <a:t>um grupo de 10 pessoas deseja-se formar uma comissão com 5 pessoas de forma que Pedro não faça parte dessa comissão. De quantas maneiras podemos formar essa </a:t>
            </a:r>
            <a:r>
              <a:rPr lang="pt-BR" sz="2000" dirty="0" smtClean="0"/>
              <a:t>comissão? Assim</a:t>
            </a:r>
            <a:r>
              <a:rPr lang="pt-BR" sz="2000" dirty="0"/>
              <a:t>, a resposta será dada por C</a:t>
            </a:r>
            <a:r>
              <a:rPr lang="pt-BR" sz="2000" baseline="-25000" dirty="0"/>
              <a:t>10-1, 5</a:t>
            </a:r>
            <a:r>
              <a:rPr lang="pt-BR" sz="2000" dirty="0"/>
              <a:t> = C</a:t>
            </a:r>
            <a:r>
              <a:rPr lang="pt-BR" sz="2000" baseline="-25000" dirty="0"/>
              <a:t>9,5</a:t>
            </a:r>
            <a:r>
              <a:rPr lang="pt-BR" sz="2000" dirty="0"/>
              <a:t> = 126.</a:t>
            </a:r>
          </a:p>
          <a:p>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42910" y="1819287"/>
            <a:ext cx="7848600" cy="3324225"/>
          </a:xfrm>
          <a:prstGeom prst="rect">
            <a:avLst/>
          </a:prstGeom>
          <a:noFill/>
          <a:ln w="9525">
            <a:noFill/>
            <a:miter lim="800000"/>
            <a:headEnd/>
            <a:tailEnd/>
          </a:ln>
        </p:spPr>
        <p:txBody>
          <a:bodyPr>
            <a:spAutoFit/>
          </a:bodyPr>
          <a:lstStyle/>
          <a:p>
            <a:pPr algn="just">
              <a:lnSpc>
                <a:spcPct val="150000"/>
              </a:lnSpc>
            </a:pPr>
            <a:r>
              <a:rPr lang="pt-BR" sz="2000" dirty="0"/>
              <a:t>Se na fórmula das combinações simples fizermos p = n, vem:</a:t>
            </a:r>
          </a:p>
          <a:p>
            <a:pPr algn="just">
              <a:lnSpc>
                <a:spcPct val="150000"/>
              </a:lnSpc>
            </a:pPr>
            <a:r>
              <a:rPr lang="pt-BR" sz="2000" dirty="0" err="1"/>
              <a:t>C</a:t>
            </a:r>
            <a:r>
              <a:rPr lang="pt-BR" sz="2000" baseline="-25000" dirty="0" err="1"/>
              <a:t>n</a:t>
            </a:r>
            <a:r>
              <a:rPr lang="pt-BR" sz="2000" baseline="-25000" dirty="0"/>
              <a:t>,n</a:t>
            </a:r>
            <a:r>
              <a:rPr lang="pt-BR" sz="2000" dirty="0"/>
              <a:t> </a:t>
            </a:r>
            <a:r>
              <a:rPr lang="pt-BR" sz="2000" baseline="-25000" dirty="0"/>
              <a:t>=</a:t>
            </a:r>
            <a:r>
              <a:rPr lang="pt-BR" sz="2000" dirty="0"/>
              <a:t>  </a:t>
            </a:r>
            <a:r>
              <a:rPr lang="pt-BR" sz="2000" u="sng" dirty="0"/>
              <a:t>  n!   </a:t>
            </a:r>
            <a:r>
              <a:rPr lang="pt-BR" sz="2000" dirty="0"/>
              <a:t>   ou 1 </a:t>
            </a:r>
            <a:r>
              <a:rPr lang="pt-BR" sz="2000" baseline="-25000" dirty="0"/>
              <a:t>=</a:t>
            </a:r>
            <a:r>
              <a:rPr lang="pt-BR" sz="2000" dirty="0"/>
              <a:t>  </a:t>
            </a:r>
            <a:r>
              <a:rPr lang="pt-BR" sz="2000" u="sng" dirty="0"/>
              <a:t> 1  </a:t>
            </a:r>
            <a:r>
              <a:rPr lang="pt-BR" sz="2000" dirty="0"/>
              <a:t>. </a:t>
            </a:r>
          </a:p>
          <a:p>
            <a:pPr>
              <a:lnSpc>
                <a:spcPct val="150000"/>
              </a:lnSpc>
            </a:pPr>
            <a:r>
              <a:rPr lang="pt-BR" sz="2000" dirty="0"/>
              <a:t>           n! 0!                0!</a:t>
            </a:r>
          </a:p>
          <a:p>
            <a:pPr>
              <a:lnSpc>
                <a:spcPct val="150000"/>
              </a:lnSpc>
            </a:pPr>
            <a:r>
              <a:rPr lang="pt-BR" sz="2000" dirty="0"/>
              <a:t>que justifica a convenção 0! = 1.</a:t>
            </a:r>
          </a:p>
          <a:p>
            <a:pPr>
              <a:lnSpc>
                <a:spcPct val="150000"/>
              </a:lnSpc>
            </a:pPr>
            <a:endParaRPr lang="pt-BR" sz="2000" dirty="0"/>
          </a:p>
          <a:p>
            <a:pPr>
              <a:lnSpc>
                <a:spcPct val="150000"/>
              </a:lnSpc>
            </a:pPr>
            <a:r>
              <a:rPr lang="pt-BR" sz="2000" dirty="0"/>
              <a:t>Convém  notar as relações: </a:t>
            </a:r>
          </a:p>
          <a:p>
            <a:pPr algn="ctr">
              <a:lnSpc>
                <a:spcPct val="150000"/>
              </a:lnSpc>
            </a:pPr>
            <a:r>
              <a:rPr lang="pt-BR" sz="2000" dirty="0" err="1"/>
              <a:t>C</a:t>
            </a:r>
            <a:r>
              <a:rPr lang="pt-BR" sz="2000" baseline="-25000" dirty="0" err="1"/>
              <a:t>n</a:t>
            </a:r>
            <a:r>
              <a:rPr lang="pt-BR" sz="2000" baseline="-25000" dirty="0"/>
              <a:t>,n</a:t>
            </a:r>
            <a:r>
              <a:rPr lang="pt-BR" sz="2000" dirty="0"/>
              <a:t> = 1 e </a:t>
            </a:r>
            <a:r>
              <a:rPr lang="pt-BR" sz="2000" dirty="0" err="1"/>
              <a:t>C</a:t>
            </a:r>
            <a:r>
              <a:rPr lang="pt-BR" sz="2000" baseline="-25000" dirty="0" err="1"/>
              <a:t>n</a:t>
            </a:r>
            <a:r>
              <a:rPr lang="pt-BR" sz="2000" baseline="-25000" dirty="0"/>
              <a:t>,1</a:t>
            </a:r>
            <a:r>
              <a:rPr lang="pt-BR" sz="2000" dirty="0"/>
              <a:t> =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up)">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484313"/>
            <a:ext cx="7848600" cy="3786187"/>
          </a:xfrm>
          <a:prstGeom prst="rect">
            <a:avLst/>
          </a:prstGeom>
          <a:noFill/>
          <a:ln w="9525">
            <a:noFill/>
            <a:miter lim="800000"/>
            <a:headEnd/>
            <a:tailEnd/>
          </a:ln>
        </p:spPr>
        <p:txBody>
          <a:bodyPr>
            <a:spAutoFit/>
          </a:bodyPr>
          <a:lstStyle/>
          <a:p>
            <a:pPr algn="just">
              <a:lnSpc>
                <a:spcPct val="150000"/>
              </a:lnSpc>
            </a:pPr>
            <a:r>
              <a:rPr lang="pt-BR" sz="2000" dirty="0"/>
              <a:t>Os números representados pelo símbolo </a:t>
            </a:r>
            <a:r>
              <a:rPr lang="pt-BR" sz="2000" dirty="0" err="1"/>
              <a:t>C</a:t>
            </a:r>
            <a:r>
              <a:rPr lang="pt-BR" sz="2000" baseline="-25000" dirty="0" err="1"/>
              <a:t>n</a:t>
            </a:r>
            <a:r>
              <a:rPr lang="pt-BR" sz="2000" baseline="-25000" dirty="0"/>
              <a:t>,p</a:t>
            </a:r>
            <a:r>
              <a:rPr lang="pt-BR" sz="2000" dirty="0"/>
              <a:t> são denominados números combinatórios.</a:t>
            </a:r>
          </a:p>
          <a:p>
            <a:pPr algn="just">
              <a:lnSpc>
                <a:spcPct val="150000"/>
              </a:lnSpc>
            </a:pPr>
            <a:endParaRPr lang="pt-BR" sz="2000" dirty="0"/>
          </a:p>
          <a:p>
            <a:pPr algn="just">
              <a:lnSpc>
                <a:spcPct val="150000"/>
              </a:lnSpc>
            </a:pPr>
            <a:r>
              <a:rPr lang="pt-BR" sz="2000" dirty="0"/>
              <a:t>Dois números combinatórios dizem-se complementares quando a soma dos segundos índices reproduz o primeiro.</a:t>
            </a:r>
          </a:p>
          <a:p>
            <a:pPr algn="just">
              <a:lnSpc>
                <a:spcPct val="150000"/>
              </a:lnSpc>
            </a:pPr>
            <a:endParaRPr lang="pt-BR" sz="2000" dirty="0"/>
          </a:p>
          <a:p>
            <a:pPr algn="just">
              <a:lnSpc>
                <a:spcPct val="150000"/>
              </a:lnSpc>
            </a:pPr>
            <a:r>
              <a:rPr lang="pt-BR" sz="2000" dirty="0"/>
              <a:t>Dois números combinatórios complementares são iguais.</a:t>
            </a:r>
          </a:p>
          <a:p>
            <a:pPr algn="ctr">
              <a:lnSpc>
                <a:spcPct val="150000"/>
              </a:lnSpc>
            </a:pPr>
            <a:r>
              <a:rPr lang="pt-BR" sz="2000" dirty="0" err="1"/>
              <a:t>C</a:t>
            </a:r>
            <a:r>
              <a:rPr lang="pt-BR" sz="2000" baseline="-25000" dirty="0" err="1"/>
              <a:t>n</a:t>
            </a:r>
            <a:r>
              <a:rPr lang="pt-BR" sz="2000" baseline="-25000" dirty="0"/>
              <a:t>,p</a:t>
            </a:r>
            <a:r>
              <a:rPr lang="pt-BR" sz="2000" dirty="0"/>
              <a:t> = </a:t>
            </a:r>
            <a:r>
              <a:rPr lang="pt-BR" sz="2000" dirty="0" err="1"/>
              <a:t>C</a:t>
            </a:r>
            <a:r>
              <a:rPr lang="pt-BR" sz="2000" baseline="-25000" dirty="0" err="1"/>
              <a:t>n</a:t>
            </a:r>
            <a:r>
              <a:rPr lang="pt-BR" sz="2000" baseline="-25000" dirty="0"/>
              <a:t>,n-p</a:t>
            </a:r>
            <a:r>
              <a:rPr lang="pt-BR" sz="2000" dirty="0"/>
              <a:t> (primeira propriedade das combinações)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up)">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84213" y="1557338"/>
            <a:ext cx="7704137" cy="3262312"/>
          </a:xfrm>
          <a:prstGeom prst="rect">
            <a:avLst/>
          </a:prstGeom>
          <a:noFill/>
          <a:ln w="9525">
            <a:noFill/>
            <a:miter lim="800000"/>
            <a:headEnd/>
            <a:tailEnd/>
          </a:ln>
        </p:spPr>
        <p:txBody>
          <a:bodyPr>
            <a:spAutoFit/>
          </a:bodyPr>
          <a:lstStyle/>
          <a:p>
            <a:pPr algn="ctr"/>
            <a:r>
              <a:rPr lang="pt-BR" sz="2800" dirty="0"/>
              <a:t>Relação de </a:t>
            </a:r>
            <a:r>
              <a:rPr lang="pt-BR" sz="2800" dirty="0" err="1"/>
              <a:t>Stifel</a:t>
            </a:r>
            <a:endParaRPr lang="pt-BR" sz="2800" dirty="0"/>
          </a:p>
          <a:p>
            <a:endParaRPr lang="pt-BR" sz="2800" dirty="0"/>
          </a:p>
          <a:p>
            <a:pPr algn="just">
              <a:lnSpc>
                <a:spcPct val="150000"/>
              </a:lnSpc>
            </a:pPr>
            <a:r>
              <a:rPr lang="pt-BR" sz="2000" dirty="0"/>
              <a:t>O número de combinações de n elementos tomados p a p é igual ao número das combinações de n – 1 elementos p a p, somado ao número  das  combinações  de  n – 1  elementos  tomados  p – 1  a  p – 1. </a:t>
            </a:r>
          </a:p>
          <a:p>
            <a:pPr algn="ctr">
              <a:lnSpc>
                <a:spcPct val="150000"/>
              </a:lnSpc>
            </a:pPr>
            <a:r>
              <a:rPr lang="pt-BR" sz="2000" dirty="0" err="1"/>
              <a:t>C</a:t>
            </a:r>
            <a:r>
              <a:rPr lang="pt-BR" sz="2000" baseline="-25000" dirty="0" err="1"/>
              <a:t>n</a:t>
            </a:r>
            <a:r>
              <a:rPr lang="pt-BR" sz="2000" baseline="-25000" dirty="0"/>
              <a:t>,p</a:t>
            </a:r>
            <a:r>
              <a:rPr lang="pt-BR" sz="2000" dirty="0"/>
              <a:t> = </a:t>
            </a:r>
            <a:r>
              <a:rPr lang="pt-BR" sz="2000" dirty="0" err="1"/>
              <a:t>C</a:t>
            </a:r>
            <a:r>
              <a:rPr lang="pt-BR" sz="2000" baseline="-25000" dirty="0" err="1"/>
              <a:t>n</a:t>
            </a:r>
            <a:r>
              <a:rPr lang="pt-BR" sz="2000" baseline="-25000" dirty="0"/>
              <a:t>-1,p-1</a:t>
            </a:r>
            <a:r>
              <a:rPr lang="pt-BR" sz="2000" dirty="0"/>
              <a:t> + </a:t>
            </a:r>
            <a:r>
              <a:rPr lang="pt-BR" sz="2000" dirty="0" err="1"/>
              <a:t>C</a:t>
            </a:r>
            <a:r>
              <a:rPr lang="pt-BR" sz="2000" baseline="-25000" dirty="0" err="1"/>
              <a:t>n</a:t>
            </a:r>
            <a:r>
              <a:rPr lang="pt-BR" sz="2000" baseline="-25000" dirty="0"/>
              <a:t>-1,p</a:t>
            </a:r>
            <a:r>
              <a:rPr lang="pt-BR"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84213" y="1557338"/>
            <a:ext cx="7775575" cy="4924425"/>
          </a:xfrm>
          <a:prstGeom prst="rect">
            <a:avLst/>
          </a:prstGeom>
          <a:noFill/>
          <a:ln w="9525">
            <a:noFill/>
            <a:miter lim="800000"/>
            <a:headEnd/>
            <a:tailEnd/>
          </a:ln>
        </p:spPr>
        <p:txBody>
          <a:bodyPr>
            <a:spAutoFit/>
          </a:bodyPr>
          <a:lstStyle/>
          <a:p>
            <a:pPr algn="ctr"/>
            <a:r>
              <a:rPr lang="pt-BR" sz="2800" dirty="0"/>
              <a:t>Teorema </a:t>
            </a:r>
          </a:p>
          <a:p>
            <a:endParaRPr lang="pt-BR" sz="2800" dirty="0"/>
          </a:p>
          <a:p>
            <a:pPr algn="just">
              <a:lnSpc>
                <a:spcPct val="150000"/>
              </a:lnSpc>
            </a:pPr>
            <a:r>
              <a:rPr lang="pt-BR" sz="2000" dirty="0"/>
              <a:t>Desenvolvendo a Relação de </a:t>
            </a:r>
            <a:r>
              <a:rPr lang="pt-BR" sz="2000" dirty="0" err="1"/>
              <a:t>Stifel</a:t>
            </a:r>
            <a:r>
              <a:rPr lang="pt-BR" sz="2000" dirty="0"/>
              <a:t> chegamos ao seguinte teorema</a:t>
            </a:r>
            <a:r>
              <a:rPr lang="pt-BR" sz="2000" dirty="0" smtClean="0"/>
              <a:t>:</a:t>
            </a:r>
          </a:p>
          <a:p>
            <a:pPr algn="just">
              <a:lnSpc>
                <a:spcPct val="150000"/>
              </a:lnSpc>
            </a:pPr>
            <a:endParaRPr lang="pt-BR" sz="2000" dirty="0"/>
          </a:p>
          <a:p>
            <a:pPr algn="just">
              <a:lnSpc>
                <a:spcPct val="150000"/>
              </a:lnSpc>
            </a:pPr>
            <a:r>
              <a:rPr lang="pt-BR" sz="2000" dirty="0"/>
              <a:t>O número de combinações de n elementos tomados p a p, é igual à soma dos números de combinações que se podem fazer sucessivamente, com n – 1, n – 2, n – 3, ..., p, p – 1 elementos, tomados sempre p – 1 a p – 1.</a:t>
            </a:r>
          </a:p>
          <a:p>
            <a:pPr algn="ctr">
              <a:lnSpc>
                <a:spcPct val="150000"/>
              </a:lnSpc>
            </a:pPr>
            <a:r>
              <a:rPr lang="pt-BR" sz="2000" dirty="0" err="1"/>
              <a:t>C</a:t>
            </a:r>
            <a:r>
              <a:rPr lang="pt-BR" sz="2000" baseline="-25000" dirty="0" err="1"/>
              <a:t>n</a:t>
            </a:r>
            <a:r>
              <a:rPr lang="pt-BR" sz="2000" baseline="-25000" dirty="0"/>
              <a:t>,p</a:t>
            </a:r>
            <a:r>
              <a:rPr lang="pt-BR" sz="2000" dirty="0"/>
              <a:t> = </a:t>
            </a:r>
            <a:r>
              <a:rPr lang="pt-BR" sz="2000" dirty="0" err="1"/>
              <a:t>C</a:t>
            </a:r>
            <a:r>
              <a:rPr lang="pt-BR" sz="2000" baseline="-25000" dirty="0" err="1"/>
              <a:t>n</a:t>
            </a:r>
            <a:r>
              <a:rPr lang="pt-BR" sz="2000" baseline="-25000" dirty="0"/>
              <a:t>-1,p-1</a:t>
            </a:r>
            <a:r>
              <a:rPr lang="pt-BR" sz="2000" dirty="0"/>
              <a:t> + </a:t>
            </a:r>
            <a:r>
              <a:rPr lang="pt-BR" sz="2000" dirty="0" err="1"/>
              <a:t>C</a:t>
            </a:r>
            <a:r>
              <a:rPr lang="pt-BR" sz="2000" baseline="-25000" dirty="0" err="1"/>
              <a:t>n</a:t>
            </a:r>
            <a:r>
              <a:rPr lang="pt-BR" sz="2000" baseline="-25000" dirty="0"/>
              <a:t>-2,p-1</a:t>
            </a:r>
            <a:r>
              <a:rPr lang="pt-BR" sz="2000" dirty="0"/>
              <a:t> + </a:t>
            </a:r>
            <a:r>
              <a:rPr lang="pt-BR" sz="2000" dirty="0" err="1"/>
              <a:t>C</a:t>
            </a:r>
            <a:r>
              <a:rPr lang="pt-BR" sz="2000" baseline="-25000" dirty="0" err="1"/>
              <a:t>n</a:t>
            </a:r>
            <a:r>
              <a:rPr lang="pt-BR" sz="2000" baseline="-25000" dirty="0"/>
              <a:t>-3,p-1</a:t>
            </a:r>
            <a:r>
              <a:rPr lang="pt-BR" sz="2000" dirty="0"/>
              <a:t> + ...+ </a:t>
            </a:r>
            <a:r>
              <a:rPr lang="pt-BR" sz="2000" dirty="0" err="1"/>
              <a:t>C</a:t>
            </a:r>
            <a:r>
              <a:rPr lang="pt-BR" sz="2000" baseline="-25000" dirty="0" err="1"/>
              <a:t>p</a:t>
            </a:r>
            <a:r>
              <a:rPr lang="pt-BR" sz="2000" baseline="-25000" dirty="0"/>
              <a:t>,p-1</a:t>
            </a:r>
            <a:r>
              <a:rPr lang="pt-BR" sz="2000" dirty="0"/>
              <a:t> + </a:t>
            </a:r>
            <a:r>
              <a:rPr lang="pt-BR" sz="2000" dirty="0" err="1"/>
              <a:t>C</a:t>
            </a:r>
            <a:r>
              <a:rPr lang="pt-BR" sz="2000" baseline="-25000" dirty="0" err="1"/>
              <a:t>p</a:t>
            </a:r>
            <a:r>
              <a:rPr lang="pt-BR" sz="2000" baseline="-25000" dirty="0"/>
              <a:t>-1,p-1</a:t>
            </a:r>
            <a:r>
              <a:rPr lang="pt-BR" sz="2000" dirty="0"/>
              <a:t> </a:t>
            </a:r>
          </a:p>
          <a:p>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up)">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p:nvPr/>
        </p:nvSpPr>
        <p:spPr>
          <a:xfrm>
            <a:off x="539552" y="1268760"/>
            <a:ext cx="8064896" cy="5170646"/>
          </a:xfrm>
          <a:prstGeom prst="rect">
            <a:avLst/>
          </a:prstGeom>
          <a:noFill/>
        </p:spPr>
        <p:txBody>
          <a:bodyPr>
            <a:spAutoFit/>
          </a:bodyPr>
          <a:lstStyle/>
          <a:p>
            <a:pPr algn="just">
              <a:lnSpc>
                <a:spcPct val="150000"/>
              </a:lnSpc>
              <a:defRPr/>
            </a:pPr>
            <a:r>
              <a:rPr lang="pt-BR" sz="2000" dirty="0"/>
              <a:t>Agora, baseados nessas informações, vamos ajudar Vítor a descobrir quantas são as combinações possíveis dos 60 números do cartão da </a:t>
            </a:r>
            <a:r>
              <a:rPr lang="pt-BR" sz="2000" dirty="0" err="1"/>
              <a:t>Mega-sena</a:t>
            </a:r>
            <a:r>
              <a:rPr lang="pt-BR" sz="2000" dirty="0"/>
              <a:t> tomados 6 a 6.</a:t>
            </a:r>
          </a:p>
          <a:p>
            <a:pPr>
              <a:lnSpc>
                <a:spcPct val="150000"/>
              </a:lnSpc>
              <a:defRPr/>
            </a:pPr>
            <a:r>
              <a:rPr lang="pt-BR" sz="2000" dirty="0"/>
              <a:t>Dados n = 60 e p = 6, teremos:</a:t>
            </a:r>
          </a:p>
          <a:p>
            <a:pPr>
              <a:lnSpc>
                <a:spcPct val="150000"/>
              </a:lnSpc>
              <a:defRPr/>
            </a:pPr>
            <a:r>
              <a:rPr lang="pt-BR" sz="2000" dirty="0"/>
              <a:t>C</a:t>
            </a:r>
            <a:r>
              <a:rPr lang="pt-BR" sz="2000" baseline="-25000" dirty="0"/>
              <a:t>60,6</a:t>
            </a:r>
            <a:r>
              <a:rPr lang="pt-BR" sz="2000" dirty="0"/>
              <a:t> </a:t>
            </a:r>
            <a:r>
              <a:rPr lang="pt-BR" sz="2000" baseline="-25000" dirty="0"/>
              <a:t>=</a:t>
            </a:r>
            <a:r>
              <a:rPr lang="pt-BR" sz="2000" dirty="0"/>
              <a:t> </a:t>
            </a:r>
            <a:r>
              <a:rPr lang="pt-BR" sz="2000" u="sng" dirty="0"/>
              <a:t>      60!        </a:t>
            </a:r>
            <a:r>
              <a:rPr lang="pt-BR" sz="2000" dirty="0"/>
              <a:t>.</a:t>
            </a:r>
          </a:p>
          <a:p>
            <a:pPr>
              <a:lnSpc>
                <a:spcPct val="150000"/>
              </a:lnSpc>
              <a:defRPr/>
            </a:pPr>
            <a:r>
              <a:rPr lang="pt-BR" sz="2000" dirty="0"/>
              <a:t>            6!(60 – 6)!</a:t>
            </a:r>
          </a:p>
          <a:p>
            <a:pPr>
              <a:lnSpc>
                <a:spcPct val="150000"/>
              </a:lnSpc>
              <a:defRPr/>
            </a:pPr>
            <a:r>
              <a:rPr lang="pt-BR" sz="2000" dirty="0"/>
              <a:t>Ou seja:</a:t>
            </a:r>
          </a:p>
          <a:p>
            <a:pPr>
              <a:lnSpc>
                <a:spcPct val="150000"/>
              </a:lnSpc>
              <a:defRPr/>
            </a:pPr>
            <a:r>
              <a:rPr lang="pt-BR" sz="2000" dirty="0"/>
              <a:t>C</a:t>
            </a:r>
            <a:r>
              <a:rPr lang="pt-BR" sz="2000" baseline="-25000" dirty="0"/>
              <a:t>60,6</a:t>
            </a:r>
            <a:r>
              <a:rPr lang="pt-BR" sz="2000" dirty="0"/>
              <a:t> </a:t>
            </a:r>
            <a:r>
              <a:rPr lang="pt-BR" sz="2000" baseline="-25000" dirty="0"/>
              <a:t>=</a:t>
            </a:r>
            <a:r>
              <a:rPr lang="pt-BR" sz="2000" dirty="0"/>
              <a:t> </a:t>
            </a:r>
            <a:r>
              <a:rPr lang="pt-BR" sz="2000" u="sng" dirty="0"/>
              <a:t>60 ∙ 59 ∙ 58 ∙ 57 ∙ 56 ∙ 55 ∙ </a:t>
            </a:r>
            <a:r>
              <a:rPr lang="pt-BR" sz="2000" u="sng" strike="sngStrike" dirty="0"/>
              <a:t>54!</a:t>
            </a:r>
          </a:p>
          <a:p>
            <a:pPr>
              <a:lnSpc>
                <a:spcPct val="150000"/>
              </a:lnSpc>
              <a:defRPr/>
            </a:pPr>
            <a:r>
              <a:rPr lang="pt-BR" sz="2000" dirty="0"/>
              <a:t>                 6 ∙ 5 ∙ 4 ∙ 3 ∙ 2 ∙ 1 ∙ </a:t>
            </a:r>
            <a:r>
              <a:rPr lang="pt-BR" sz="2000" strike="sngStrike" dirty="0"/>
              <a:t>54!</a:t>
            </a:r>
          </a:p>
          <a:p>
            <a:pPr>
              <a:lnSpc>
                <a:spcPct val="150000"/>
              </a:lnSpc>
              <a:defRPr/>
            </a:pPr>
            <a:r>
              <a:rPr lang="pt-BR" sz="2000" dirty="0"/>
              <a:t>Que nos dá:</a:t>
            </a:r>
          </a:p>
          <a:p>
            <a:pPr algn="ctr">
              <a:lnSpc>
                <a:spcPct val="150000"/>
              </a:lnSpc>
              <a:defRPr/>
            </a:pPr>
            <a:r>
              <a:rPr lang="pt-BR" sz="2000" b="1" dirty="0"/>
              <a:t>C</a:t>
            </a:r>
            <a:r>
              <a:rPr lang="pt-BR" sz="2000" b="1" baseline="-25000" dirty="0"/>
              <a:t>60,6</a:t>
            </a:r>
            <a:r>
              <a:rPr lang="pt-BR" sz="2000" b="1" dirty="0"/>
              <a:t> = 50 063 860 possibilidades.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up)">
                                      <p:cBhvr>
                                        <p:cTn id="30" dur="500"/>
                                        <p:tgtEl>
                                          <p:spTgt spid="3">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up)">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up)">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up)">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p:nvPr/>
        </p:nvSpPr>
        <p:spPr>
          <a:xfrm>
            <a:off x="539552" y="1268760"/>
            <a:ext cx="8136904" cy="4647426"/>
          </a:xfrm>
          <a:prstGeom prst="rect">
            <a:avLst/>
          </a:prstGeom>
          <a:noFill/>
        </p:spPr>
        <p:txBody>
          <a:bodyPr>
            <a:spAutoFit/>
          </a:bodyPr>
          <a:lstStyle/>
          <a:p>
            <a:pPr algn="ctr">
              <a:defRPr/>
            </a:pPr>
            <a:r>
              <a:rPr lang="pt-BR" sz="2800" dirty="0"/>
              <a:t>Atividades </a:t>
            </a:r>
            <a:r>
              <a:rPr lang="pt-BR" sz="2800" dirty="0" smtClean="0"/>
              <a:t>Resolvidas</a:t>
            </a:r>
            <a:endParaRPr lang="pt-BR" sz="2800" dirty="0"/>
          </a:p>
          <a:p>
            <a:pPr>
              <a:defRPr/>
            </a:pPr>
            <a:endParaRPr lang="pt-BR" sz="2800" dirty="0"/>
          </a:p>
          <a:p>
            <a:pPr algn="just">
              <a:lnSpc>
                <a:spcPct val="150000"/>
              </a:lnSpc>
              <a:defRPr/>
            </a:pPr>
            <a:r>
              <a:rPr lang="pt-BR" sz="2000" dirty="0"/>
              <a:t>1) Um garoto gostaria de convidar 7 amigos para um acampamento, porém só há lugar para 4 amigos na barraca. Calcular de quantas maneiras o garoto pode escolher 4 amigos entre 7.</a:t>
            </a:r>
          </a:p>
          <a:p>
            <a:pPr algn="just">
              <a:lnSpc>
                <a:spcPct val="150000"/>
              </a:lnSpc>
              <a:defRPr/>
            </a:pPr>
            <a:r>
              <a:rPr lang="pt-BR" sz="2000" dirty="0">
                <a:solidFill>
                  <a:srgbClr val="FF0000"/>
                </a:solidFill>
              </a:rPr>
              <a:t>Temos, portanto, um problema de combinação, pois a ordem de escolha dos 4 garotos não é importante. Logo:</a:t>
            </a:r>
          </a:p>
          <a:p>
            <a:pPr>
              <a:lnSpc>
                <a:spcPct val="150000"/>
              </a:lnSpc>
              <a:defRPr/>
            </a:pPr>
            <a:r>
              <a:rPr lang="pt-BR" sz="2000" dirty="0">
                <a:solidFill>
                  <a:srgbClr val="FF0000"/>
                </a:solidFill>
              </a:rPr>
              <a:t>C</a:t>
            </a:r>
            <a:r>
              <a:rPr lang="pt-BR" sz="2000" baseline="-25000" dirty="0">
                <a:solidFill>
                  <a:srgbClr val="FF0000"/>
                </a:solidFill>
              </a:rPr>
              <a:t>7,4</a:t>
            </a:r>
            <a:r>
              <a:rPr lang="pt-BR" sz="2000" dirty="0">
                <a:solidFill>
                  <a:srgbClr val="FF0000"/>
                </a:solidFill>
              </a:rPr>
              <a:t> = </a:t>
            </a:r>
            <a:r>
              <a:rPr lang="pt-BR" sz="2000" u="sng" dirty="0">
                <a:solidFill>
                  <a:srgbClr val="FF0000"/>
                </a:solidFill>
              </a:rPr>
              <a:t>      7!      </a:t>
            </a:r>
            <a:r>
              <a:rPr lang="pt-BR" sz="2000" dirty="0">
                <a:solidFill>
                  <a:srgbClr val="FF0000"/>
                </a:solidFill>
              </a:rPr>
              <a:t> </a:t>
            </a:r>
            <a:r>
              <a:rPr lang="pt-BR" sz="2000" dirty="0">
                <a:solidFill>
                  <a:srgbClr val="FF0000"/>
                </a:solidFill>
                <a:sym typeface="Symbol"/>
              </a:rPr>
              <a:t> C</a:t>
            </a:r>
            <a:r>
              <a:rPr lang="pt-BR" sz="2000" baseline="-25000" dirty="0">
                <a:solidFill>
                  <a:srgbClr val="FF0000"/>
                </a:solidFill>
                <a:sym typeface="Symbol"/>
              </a:rPr>
              <a:t>7,4</a:t>
            </a:r>
            <a:r>
              <a:rPr lang="pt-BR" sz="2000" dirty="0">
                <a:solidFill>
                  <a:srgbClr val="FF0000"/>
                </a:solidFill>
                <a:sym typeface="Symbol"/>
              </a:rPr>
              <a:t> = </a:t>
            </a:r>
            <a:r>
              <a:rPr lang="pt-BR" sz="2000" u="sng" dirty="0">
                <a:solidFill>
                  <a:srgbClr val="FF0000"/>
                </a:solidFill>
                <a:sym typeface="Symbol"/>
              </a:rPr>
              <a:t>7∙6∙5∙</a:t>
            </a:r>
            <a:r>
              <a:rPr lang="pt-BR" sz="2000" u="sng" strike="sngStrike" dirty="0">
                <a:solidFill>
                  <a:srgbClr val="FF0000"/>
                </a:solidFill>
                <a:sym typeface="Symbol"/>
              </a:rPr>
              <a:t>4!</a:t>
            </a:r>
            <a:r>
              <a:rPr lang="pt-BR" sz="2000" dirty="0">
                <a:solidFill>
                  <a:srgbClr val="FF0000"/>
                </a:solidFill>
                <a:sym typeface="Symbol"/>
              </a:rPr>
              <a:t>  C</a:t>
            </a:r>
            <a:r>
              <a:rPr lang="pt-BR" sz="2000" baseline="-25000" dirty="0">
                <a:solidFill>
                  <a:srgbClr val="FF0000"/>
                </a:solidFill>
                <a:sym typeface="Symbol"/>
              </a:rPr>
              <a:t>7,4</a:t>
            </a:r>
            <a:r>
              <a:rPr lang="pt-BR" sz="2000" dirty="0">
                <a:solidFill>
                  <a:srgbClr val="FF0000"/>
                </a:solidFill>
                <a:sym typeface="Symbol"/>
              </a:rPr>
              <a:t> = </a:t>
            </a:r>
            <a:r>
              <a:rPr lang="pt-BR" sz="2000" u="sng" dirty="0">
                <a:solidFill>
                  <a:srgbClr val="FF0000"/>
                </a:solidFill>
                <a:sym typeface="Symbol"/>
              </a:rPr>
              <a:t>210</a:t>
            </a:r>
            <a:endParaRPr lang="pt-BR" sz="2000" u="sng" dirty="0">
              <a:solidFill>
                <a:srgbClr val="FF0000"/>
              </a:solidFill>
            </a:endParaRPr>
          </a:p>
          <a:p>
            <a:pPr>
              <a:lnSpc>
                <a:spcPct val="150000"/>
              </a:lnSpc>
              <a:defRPr/>
            </a:pPr>
            <a:r>
              <a:rPr lang="pt-BR" sz="2000" dirty="0">
                <a:solidFill>
                  <a:srgbClr val="FF0000"/>
                </a:solidFill>
              </a:rPr>
              <a:t>          4!(7 – 4)!                 </a:t>
            </a:r>
            <a:r>
              <a:rPr lang="pt-BR" sz="2000" strike="sngStrike" dirty="0">
                <a:solidFill>
                  <a:srgbClr val="FF0000"/>
                </a:solidFill>
              </a:rPr>
              <a:t>4!</a:t>
            </a:r>
            <a:r>
              <a:rPr lang="pt-BR" sz="2000" dirty="0">
                <a:solidFill>
                  <a:srgbClr val="FF0000"/>
                </a:solidFill>
              </a:rPr>
              <a:t>3∙2∙1                  6</a:t>
            </a:r>
          </a:p>
          <a:p>
            <a:pPr algn="ctr">
              <a:lnSpc>
                <a:spcPct val="150000"/>
              </a:lnSpc>
              <a:defRPr/>
            </a:pPr>
            <a:r>
              <a:rPr lang="pt-BR" sz="2000" b="1" dirty="0">
                <a:solidFill>
                  <a:srgbClr val="FF0000"/>
                </a:solidFill>
              </a:rPr>
              <a:t>C</a:t>
            </a:r>
            <a:r>
              <a:rPr lang="pt-BR" sz="2000" b="1" baseline="-25000" dirty="0">
                <a:solidFill>
                  <a:srgbClr val="FF0000"/>
                </a:solidFill>
              </a:rPr>
              <a:t>7,4</a:t>
            </a:r>
            <a:r>
              <a:rPr lang="pt-BR" sz="2000" b="1" dirty="0">
                <a:solidFill>
                  <a:srgbClr val="FF0000"/>
                </a:solidFill>
              </a:rPr>
              <a:t> = 35 maneiras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up)">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p:nvPr/>
        </p:nvSpPr>
        <p:spPr>
          <a:xfrm>
            <a:off x="539552" y="1268760"/>
            <a:ext cx="8064896" cy="4708981"/>
          </a:xfrm>
          <a:prstGeom prst="rect">
            <a:avLst/>
          </a:prstGeom>
          <a:noFill/>
        </p:spPr>
        <p:txBody>
          <a:bodyPr>
            <a:spAutoFit/>
          </a:bodyPr>
          <a:lstStyle/>
          <a:p>
            <a:pPr algn="just">
              <a:lnSpc>
                <a:spcPct val="150000"/>
              </a:lnSpc>
              <a:defRPr/>
            </a:pPr>
            <a:r>
              <a:rPr lang="pt-BR" sz="2000" dirty="0"/>
              <a:t>2) Os 32 alunos de uma classe devem fazer um trabalho em equipes de 4 pessoas. Há 20 garotas e 12 garotos. Quantas equipes podem ser formadas:</a:t>
            </a:r>
          </a:p>
          <a:p>
            <a:pPr marL="266700" indent="-266700">
              <a:lnSpc>
                <a:spcPct val="150000"/>
              </a:lnSpc>
              <a:buFontTx/>
              <a:buAutoNum type="alphaLcParenR"/>
              <a:defRPr/>
            </a:pPr>
            <a:r>
              <a:rPr lang="pt-BR" sz="2000" dirty="0" smtClean="0"/>
              <a:t> Se </a:t>
            </a:r>
            <a:r>
              <a:rPr lang="pt-BR" sz="2000" dirty="0"/>
              <a:t>não houver restrições quanto ao sexo?</a:t>
            </a:r>
          </a:p>
          <a:p>
            <a:pPr>
              <a:lnSpc>
                <a:spcPct val="150000"/>
              </a:lnSpc>
              <a:buFontTx/>
              <a:buAutoNum type="alphaLcParenR"/>
              <a:defRPr/>
            </a:pPr>
            <a:r>
              <a:rPr lang="pt-BR" sz="2000" dirty="0" smtClean="0"/>
              <a:t> Com </a:t>
            </a:r>
            <a:r>
              <a:rPr lang="pt-BR" sz="2000" dirty="0"/>
              <a:t>2 garotas e 2 garotos?</a:t>
            </a:r>
          </a:p>
          <a:p>
            <a:pPr algn="just">
              <a:lnSpc>
                <a:spcPct val="150000"/>
              </a:lnSpc>
              <a:defRPr/>
            </a:pPr>
            <a:r>
              <a:rPr lang="pt-BR" sz="2000" dirty="0">
                <a:solidFill>
                  <a:srgbClr val="FF0000"/>
                </a:solidFill>
              </a:rPr>
              <a:t>a) Nesse caso, as 4 pessoas devem ser escolhidas entre o total de 32 alunos. Assim:</a:t>
            </a:r>
          </a:p>
          <a:p>
            <a:pPr>
              <a:lnSpc>
                <a:spcPct val="150000"/>
              </a:lnSpc>
              <a:defRPr/>
            </a:pPr>
            <a:r>
              <a:rPr lang="pt-BR" sz="2000" dirty="0">
                <a:solidFill>
                  <a:srgbClr val="FF0000"/>
                </a:solidFill>
              </a:rPr>
              <a:t>C</a:t>
            </a:r>
            <a:r>
              <a:rPr lang="pt-BR" sz="2000" baseline="-25000" dirty="0">
                <a:solidFill>
                  <a:srgbClr val="FF0000"/>
                </a:solidFill>
              </a:rPr>
              <a:t>32,4</a:t>
            </a:r>
            <a:r>
              <a:rPr lang="pt-BR" sz="2000" dirty="0">
                <a:solidFill>
                  <a:srgbClr val="FF0000"/>
                </a:solidFill>
              </a:rPr>
              <a:t> = </a:t>
            </a:r>
            <a:r>
              <a:rPr lang="pt-BR" sz="2000" u="sng" dirty="0">
                <a:solidFill>
                  <a:srgbClr val="FF0000"/>
                </a:solidFill>
              </a:rPr>
              <a:t>       32!      </a:t>
            </a:r>
            <a:r>
              <a:rPr lang="pt-BR" sz="2000" dirty="0">
                <a:solidFill>
                  <a:srgbClr val="FF0000"/>
                </a:solidFill>
              </a:rPr>
              <a:t> </a:t>
            </a:r>
            <a:r>
              <a:rPr lang="pt-BR" sz="2000" dirty="0">
                <a:solidFill>
                  <a:srgbClr val="FF0000"/>
                </a:solidFill>
                <a:sym typeface="Symbol"/>
              </a:rPr>
              <a:t> C</a:t>
            </a:r>
            <a:r>
              <a:rPr lang="pt-BR" sz="2000" baseline="-25000" dirty="0">
                <a:solidFill>
                  <a:srgbClr val="FF0000"/>
                </a:solidFill>
                <a:sym typeface="Symbol"/>
              </a:rPr>
              <a:t>32,4</a:t>
            </a:r>
            <a:r>
              <a:rPr lang="pt-BR" sz="2000" dirty="0">
                <a:solidFill>
                  <a:srgbClr val="FF0000"/>
                </a:solidFill>
                <a:sym typeface="Symbol"/>
              </a:rPr>
              <a:t> = </a:t>
            </a:r>
            <a:r>
              <a:rPr lang="pt-BR" sz="2000" u="sng" dirty="0">
                <a:solidFill>
                  <a:srgbClr val="FF0000"/>
                </a:solidFill>
                <a:sym typeface="Symbol"/>
              </a:rPr>
              <a:t>32∙31∙30∙29∙</a:t>
            </a:r>
            <a:r>
              <a:rPr lang="pt-BR" sz="2000" u="sng" strike="sngStrike" dirty="0">
                <a:solidFill>
                  <a:srgbClr val="FF0000"/>
                </a:solidFill>
                <a:sym typeface="Symbol"/>
              </a:rPr>
              <a:t>28!</a:t>
            </a:r>
          </a:p>
          <a:p>
            <a:pPr>
              <a:lnSpc>
                <a:spcPct val="150000"/>
              </a:lnSpc>
              <a:defRPr/>
            </a:pPr>
            <a:r>
              <a:rPr lang="pt-BR" sz="2000" dirty="0">
                <a:solidFill>
                  <a:srgbClr val="FF0000"/>
                </a:solidFill>
                <a:sym typeface="Symbol"/>
              </a:rPr>
              <a:t>            4!(32 – 4)!                     4∙3∙2∙1∙</a:t>
            </a:r>
            <a:r>
              <a:rPr lang="pt-BR" sz="2000" strike="sngStrike" dirty="0">
                <a:solidFill>
                  <a:srgbClr val="FF0000"/>
                </a:solidFill>
                <a:sym typeface="Symbol"/>
              </a:rPr>
              <a:t>28!</a:t>
            </a:r>
            <a:r>
              <a:rPr lang="pt-BR" sz="2000" dirty="0">
                <a:solidFill>
                  <a:srgbClr val="FF0000"/>
                </a:solidFill>
                <a:sym typeface="Symbol"/>
              </a:rPr>
              <a:t>   </a:t>
            </a:r>
          </a:p>
          <a:p>
            <a:pPr algn="ctr">
              <a:lnSpc>
                <a:spcPct val="150000"/>
              </a:lnSpc>
              <a:defRPr/>
            </a:pPr>
            <a:r>
              <a:rPr lang="pt-BR" sz="2000" b="1" dirty="0">
                <a:solidFill>
                  <a:srgbClr val="FF0000"/>
                </a:solidFill>
                <a:sym typeface="Symbol"/>
              </a:rPr>
              <a:t>C</a:t>
            </a:r>
            <a:r>
              <a:rPr lang="pt-BR" sz="2000" b="1" baseline="-25000" dirty="0">
                <a:solidFill>
                  <a:srgbClr val="FF0000"/>
                </a:solidFill>
                <a:sym typeface="Symbol"/>
              </a:rPr>
              <a:t>32,4</a:t>
            </a:r>
            <a:r>
              <a:rPr lang="pt-BR" sz="2000" b="1" dirty="0">
                <a:solidFill>
                  <a:srgbClr val="FF0000"/>
                </a:solidFill>
                <a:sym typeface="Symbol"/>
              </a:rPr>
              <a:t> = 35 960 equipes</a:t>
            </a:r>
            <a:endParaRPr lang="pt-BR"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up)">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571472" y="1714488"/>
            <a:ext cx="7921625" cy="2400657"/>
          </a:xfrm>
          <a:prstGeom prst="rect">
            <a:avLst/>
          </a:prstGeom>
          <a:noFill/>
          <a:ln w="9525">
            <a:noFill/>
            <a:miter lim="800000"/>
            <a:headEnd/>
            <a:tailEnd/>
          </a:ln>
        </p:spPr>
        <p:txBody>
          <a:bodyPr>
            <a:spAutoFit/>
          </a:bodyPr>
          <a:lstStyle/>
          <a:p>
            <a:pPr algn="just">
              <a:lnSpc>
                <a:spcPct val="150000"/>
              </a:lnSpc>
            </a:pPr>
            <a:r>
              <a:rPr lang="pt-BR" sz="2000" dirty="0"/>
              <a:t>Vítor foi até a lotérica para fazer o seu jogo da Mega-sena. Ele nunca deixa de fazer a sua </a:t>
            </a:r>
            <a:r>
              <a:rPr lang="pt-BR" sz="2000" dirty="0" smtClean="0"/>
              <a:t>aposta. Só </a:t>
            </a:r>
            <a:r>
              <a:rPr lang="pt-BR" sz="2000" dirty="0"/>
              <a:t>que ele não sabe, exatamente, onde está “pisando”, pois não tem ideia de </a:t>
            </a:r>
            <a:r>
              <a:rPr lang="pt-BR" sz="2000" dirty="0" smtClean="0"/>
              <a:t>quantas combinações </a:t>
            </a:r>
            <a:r>
              <a:rPr lang="pt-BR" sz="2000" dirty="0"/>
              <a:t>são possíveis com os números do </a:t>
            </a:r>
            <a:r>
              <a:rPr lang="pt-BR" sz="2000" dirty="0" smtClean="0"/>
              <a:t>cartão. E </a:t>
            </a:r>
            <a:r>
              <a:rPr lang="pt-BR" sz="2000" dirty="0"/>
              <a:t>você, </a:t>
            </a:r>
            <a:r>
              <a:rPr lang="pt-BR" sz="2000" dirty="0" smtClean="0"/>
              <a:t>sabe? Se </a:t>
            </a:r>
            <a:r>
              <a:rPr lang="pt-BR" sz="2000" dirty="0"/>
              <a:t>sua resposta for “não”, aprenda nas próximas páginas.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539750" y="1341438"/>
            <a:ext cx="8064500" cy="3784600"/>
          </a:xfrm>
          <a:prstGeom prst="rect">
            <a:avLst/>
          </a:prstGeom>
          <a:noFill/>
          <a:ln w="9525">
            <a:noFill/>
            <a:miter lim="800000"/>
            <a:headEnd/>
            <a:tailEnd/>
          </a:ln>
        </p:spPr>
        <p:txBody>
          <a:bodyPr>
            <a:spAutoFit/>
          </a:bodyPr>
          <a:lstStyle/>
          <a:p>
            <a:pPr>
              <a:lnSpc>
                <a:spcPct val="150000"/>
              </a:lnSpc>
            </a:pPr>
            <a:r>
              <a:rPr lang="pt-BR" sz="2000">
                <a:solidFill>
                  <a:srgbClr val="FF0000"/>
                </a:solidFill>
              </a:rPr>
              <a:t>b) Nesse caso a escolha deve ser feita em duas etapas:</a:t>
            </a:r>
          </a:p>
          <a:p>
            <a:pPr>
              <a:lnSpc>
                <a:spcPct val="150000"/>
              </a:lnSpc>
            </a:pPr>
            <a:r>
              <a:rPr lang="pt-BR" sz="2000">
                <a:solidFill>
                  <a:srgbClr val="FF0000"/>
                </a:solidFill>
              </a:rPr>
              <a:t>E1: escolher 2 das 20 garotas;</a:t>
            </a:r>
          </a:p>
          <a:p>
            <a:pPr>
              <a:lnSpc>
                <a:spcPct val="150000"/>
              </a:lnSpc>
            </a:pPr>
            <a:r>
              <a:rPr lang="pt-BR" sz="2000">
                <a:solidFill>
                  <a:srgbClr val="FF0000"/>
                </a:solidFill>
              </a:rPr>
              <a:t>E2: escolher 2 dos 12 garotos.</a:t>
            </a:r>
          </a:p>
          <a:p>
            <a:pPr>
              <a:lnSpc>
                <a:spcPct val="150000"/>
              </a:lnSpc>
            </a:pPr>
            <a:r>
              <a:rPr lang="pt-BR" sz="2000">
                <a:solidFill>
                  <a:srgbClr val="FF0000"/>
                </a:solidFill>
              </a:rPr>
              <a:t>Pelo princípio multiplicativo, temos:</a:t>
            </a:r>
          </a:p>
          <a:p>
            <a:pPr>
              <a:lnSpc>
                <a:spcPct val="150000"/>
              </a:lnSpc>
            </a:pPr>
            <a:r>
              <a:rPr lang="pt-BR" sz="2000">
                <a:solidFill>
                  <a:srgbClr val="FF0000"/>
                </a:solidFill>
              </a:rPr>
              <a:t>C</a:t>
            </a:r>
            <a:r>
              <a:rPr lang="pt-BR" sz="2000" baseline="-25000">
                <a:solidFill>
                  <a:srgbClr val="FF0000"/>
                </a:solidFill>
              </a:rPr>
              <a:t>20,2</a:t>
            </a:r>
            <a:r>
              <a:rPr lang="pt-BR" sz="2000">
                <a:solidFill>
                  <a:srgbClr val="FF0000"/>
                </a:solidFill>
              </a:rPr>
              <a:t> ∙ C</a:t>
            </a:r>
            <a:r>
              <a:rPr lang="pt-BR" sz="2000" baseline="-25000">
                <a:solidFill>
                  <a:srgbClr val="FF0000"/>
                </a:solidFill>
              </a:rPr>
              <a:t>12,2</a:t>
            </a:r>
            <a:r>
              <a:rPr lang="pt-BR" sz="2000">
                <a:solidFill>
                  <a:srgbClr val="FF0000"/>
                </a:solidFill>
              </a:rPr>
              <a:t> = </a:t>
            </a:r>
            <a:r>
              <a:rPr lang="pt-BR" sz="2000" u="sng">
                <a:solidFill>
                  <a:srgbClr val="FF0000"/>
                </a:solidFill>
              </a:rPr>
              <a:t>      20!       </a:t>
            </a:r>
            <a:r>
              <a:rPr lang="pt-BR" sz="2000">
                <a:solidFill>
                  <a:srgbClr val="FF0000"/>
                </a:solidFill>
              </a:rPr>
              <a:t> .  </a:t>
            </a:r>
            <a:r>
              <a:rPr lang="pt-BR" sz="2000" u="sng">
                <a:solidFill>
                  <a:srgbClr val="FF0000"/>
                </a:solidFill>
              </a:rPr>
              <a:t>     12!       </a:t>
            </a:r>
            <a:r>
              <a:rPr lang="pt-BR" sz="2000">
                <a:solidFill>
                  <a:srgbClr val="FF0000"/>
                </a:solidFill>
              </a:rPr>
              <a:t> .</a:t>
            </a:r>
          </a:p>
          <a:p>
            <a:pPr>
              <a:lnSpc>
                <a:spcPct val="150000"/>
              </a:lnSpc>
            </a:pPr>
            <a:r>
              <a:rPr lang="pt-BR" sz="2000">
                <a:solidFill>
                  <a:srgbClr val="FF0000"/>
                </a:solidFill>
              </a:rPr>
              <a:t>                      2!(20 – 2)!     2!(12 – 2)!</a:t>
            </a:r>
          </a:p>
          <a:p>
            <a:pPr>
              <a:lnSpc>
                <a:spcPct val="150000"/>
              </a:lnSpc>
            </a:pPr>
            <a:r>
              <a:rPr lang="pt-BR" sz="2000">
                <a:solidFill>
                  <a:srgbClr val="FF0000"/>
                </a:solidFill>
              </a:rPr>
              <a:t>C</a:t>
            </a:r>
            <a:r>
              <a:rPr lang="pt-BR" sz="2000" baseline="-25000">
                <a:solidFill>
                  <a:srgbClr val="FF0000"/>
                </a:solidFill>
              </a:rPr>
              <a:t>20,2</a:t>
            </a:r>
            <a:r>
              <a:rPr lang="pt-BR" sz="2000">
                <a:solidFill>
                  <a:srgbClr val="FF0000"/>
                </a:solidFill>
              </a:rPr>
              <a:t> ∙ C</a:t>
            </a:r>
            <a:r>
              <a:rPr lang="pt-BR" sz="2000" baseline="-25000">
                <a:solidFill>
                  <a:srgbClr val="FF0000"/>
                </a:solidFill>
              </a:rPr>
              <a:t>12,2</a:t>
            </a:r>
            <a:r>
              <a:rPr lang="pt-BR" sz="2000">
                <a:solidFill>
                  <a:srgbClr val="FF0000"/>
                </a:solidFill>
              </a:rPr>
              <a:t> = 190 ∙ 66</a:t>
            </a:r>
          </a:p>
          <a:p>
            <a:pPr algn="ctr">
              <a:lnSpc>
                <a:spcPct val="150000"/>
              </a:lnSpc>
            </a:pPr>
            <a:r>
              <a:rPr lang="pt-BR" sz="2000" b="1">
                <a:solidFill>
                  <a:srgbClr val="FF0000"/>
                </a:solidFill>
              </a:rPr>
              <a:t>C</a:t>
            </a:r>
            <a:r>
              <a:rPr lang="pt-BR" sz="2000" b="1" baseline="-25000">
                <a:solidFill>
                  <a:srgbClr val="FF0000"/>
                </a:solidFill>
              </a:rPr>
              <a:t>20,2</a:t>
            </a:r>
            <a:r>
              <a:rPr lang="pt-BR" sz="2000" b="1">
                <a:solidFill>
                  <a:srgbClr val="FF0000"/>
                </a:solidFill>
              </a:rPr>
              <a:t> ∙ C</a:t>
            </a:r>
            <a:r>
              <a:rPr lang="pt-BR" sz="2000" b="1" baseline="-25000">
                <a:solidFill>
                  <a:srgbClr val="FF0000"/>
                </a:solidFill>
              </a:rPr>
              <a:t>12,2</a:t>
            </a:r>
            <a:r>
              <a:rPr lang="pt-BR" sz="2000" b="1">
                <a:solidFill>
                  <a:srgbClr val="FF0000"/>
                </a:solidFill>
              </a:rPr>
              <a:t> = 12 540 equipes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up)">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up)">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539750" y="1268413"/>
            <a:ext cx="8064500" cy="3786187"/>
          </a:xfrm>
          <a:prstGeom prst="rect">
            <a:avLst/>
          </a:prstGeom>
          <a:noFill/>
          <a:ln w="9525">
            <a:noFill/>
            <a:miter lim="800000"/>
            <a:headEnd/>
            <a:tailEnd/>
          </a:ln>
        </p:spPr>
        <p:txBody>
          <a:bodyPr>
            <a:spAutoFit/>
          </a:bodyPr>
          <a:lstStyle/>
          <a:p>
            <a:pPr algn="just">
              <a:lnSpc>
                <a:spcPct val="150000"/>
              </a:lnSpc>
            </a:pPr>
            <a:r>
              <a:rPr lang="pt-BR" sz="2000"/>
              <a:t>3) Para fazer uma aposta da Lotofácil, devemos marcar 15 números entre os 25 constantes no volante. De quantas maneiras é possível preencher um cartão da Lotofácil?</a:t>
            </a:r>
          </a:p>
          <a:p>
            <a:pPr algn="just">
              <a:lnSpc>
                <a:spcPct val="150000"/>
              </a:lnSpc>
            </a:pPr>
            <a:r>
              <a:rPr lang="pt-BR" sz="2000">
                <a:solidFill>
                  <a:srgbClr val="FF0000"/>
                </a:solidFill>
              </a:rPr>
              <a:t>Mais uma vez, como a ordem na escolha dos números não muda a aposta, teremos:</a:t>
            </a:r>
          </a:p>
          <a:p>
            <a:pPr algn="just">
              <a:lnSpc>
                <a:spcPct val="150000"/>
              </a:lnSpc>
            </a:pPr>
            <a:r>
              <a:rPr lang="pt-BR" sz="2000">
                <a:solidFill>
                  <a:srgbClr val="FF0000"/>
                </a:solidFill>
              </a:rPr>
              <a:t>C</a:t>
            </a:r>
            <a:r>
              <a:rPr lang="pt-BR" sz="2000" baseline="-25000">
                <a:solidFill>
                  <a:srgbClr val="FF0000"/>
                </a:solidFill>
              </a:rPr>
              <a:t>25,15</a:t>
            </a:r>
            <a:r>
              <a:rPr lang="pt-BR" sz="2000">
                <a:solidFill>
                  <a:srgbClr val="FF0000"/>
                </a:solidFill>
              </a:rPr>
              <a:t> = </a:t>
            </a:r>
            <a:r>
              <a:rPr lang="pt-BR" sz="2000" u="sng">
                <a:solidFill>
                  <a:srgbClr val="FF0000"/>
                </a:solidFill>
              </a:rPr>
              <a:t>        25!         </a:t>
            </a:r>
            <a:r>
              <a:rPr lang="pt-BR" sz="2000">
                <a:solidFill>
                  <a:srgbClr val="FF0000"/>
                </a:solidFill>
              </a:rPr>
              <a:t> .</a:t>
            </a:r>
          </a:p>
          <a:p>
            <a:pPr algn="just">
              <a:lnSpc>
                <a:spcPct val="150000"/>
              </a:lnSpc>
            </a:pPr>
            <a:r>
              <a:rPr lang="pt-BR" sz="2000">
                <a:solidFill>
                  <a:srgbClr val="FF0000"/>
                </a:solidFill>
              </a:rPr>
              <a:t>             15!(25 – 15)!</a:t>
            </a:r>
          </a:p>
          <a:p>
            <a:pPr algn="ctr">
              <a:lnSpc>
                <a:spcPct val="150000"/>
              </a:lnSpc>
            </a:pPr>
            <a:r>
              <a:rPr lang="pt-BR" sz="2000" b="1">
                <a:solidFill>
                  <a:srgbClr val="FF0000"/>
                </a:solidFill>
              </a:rPr>
              <a:t>C</a:t>
            </a:r>
            <a:r>
              <a:rPr lang="pt-BR" sz="2000" b="1" baseline="-25000">
                <a:solidFill>
                  <a:srgbClr val="FF0000"/>
                </a:solidFill>
              </a:rPr>
              <a:t>25,15</a:t>
            </a:r>
            <a:r>
              <a:rPr lang="pt-BR" sz="2000" b="1">
                <a:solidFill>
                  <a:srgbClr val="FF0000"/>
                </a:solidFill>
              </a:rPr>
              <a:t> = 3 268 760 maneiras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p:nvPr/>
        </p:nvSpPr>
        <p:spPr>
          <a:xfrm>
            <a:off x="539552" y="1340768"/>
            <a:ext cx="7776864" cy="4247317"/>
          </a:xfrm>
          <a:prstGeom prst="rect">
            <a:avLst/>
          </a:prstGeom>
          <a:noFill/>
        </p:spPr>
        <p:txBody>
          <a:bodyPr>
            <a:spAutoFit/>
          </a:bodyPr>
          <a:lstStyle/>
          <a:p>
            <a:pPr algn="just">
              <a:lnSpc>
                <a:spcPct val="150000"/>
              </a:lnSpc>
              <a:defRPr/>
            </a:pPr>
            <a:r>
              <a:rPr lang="pt-BR" sz="2000" dirty="0"/>
              <a:t>4) Considerando 6 pontos, pertencentes a um mesmo plano e distribuídos de tal forma que 3 pontos não seja colineares, determinar quantos triângulos podem ser formados com 3 desses pontos como vértices.</a:t>
            </a:r>
          </a:p>
          <a:p>
            <a:pPr algn="just">
              <a:lnSpc>
                <a:spcPct val="150000"/>
              </a:lnSpc>
              <a:defRPr/>
            </a:pPr>
            <a:r>
              <a:rPr lang="pt-BR" sz="2000" dirty="0">
                <a:solidFill>
                  <a:srgbClr val="FF0000"/>
                </a:solidFill>
              </a:rPr>
              <a:t>A ordem em que tomamos os vértices de um triângulo não altera o triângulo. Logo, temos um problema envolvendo combinação.</a:t>
            </a:r>
          </a:p>
          <a:p>
            <a:pPr algn="just">
              <a:lnSpc>
                <a:spcPct val="150000"/>
              </a:lnSpc>
              <a:defRPr/>
            </a:pPr>
            <a:r>
              <a:rPr lang="pt-BR" sz="2000" dirty="0">
                <a:solidFill>
                  <a:srgbClr val="FF0000"/>
                </a:solidFill>
              </a:rPr>
              <a:t>C</a:t>
            </a:r>
            <a:r>
              <a:rPr lang="pt-BR" sz="2000" baseline="-25000" dirty="0">
                <a:solidFill>
                  <a:srgbClr val="FF0000"/>
                </a:solidFill>
              </a:rPr>
              <a:t>6,3</a:t>
            </a:r>
            <a:r>
              <a:rPr lang="pt-BR" sz="2000" dirty="0">
                <a:solidFill>
                  <a:srgbClr val="FF0000"/>
                </a:solidFill>
              </a:rPr>
              <a:t> = </a:t>
            </a:r>
            <a:r>
              <a:rPr lang="pt-BR" sz="2000" u="sng" dirty="0">
                <a:solidFill>
                  <a:srgbClr val="FF0000"/>
                </a:solidFill>
              </a:rPr>
              <a:t>      6!      </a:t>
            </a:r>
            <a:r>
              <a:rPr lang="pt-BR" sz="2000" dirty="0">
                <a:solidFill>
                  <a:srgbClr val="FF0000"/>
                </a:solidFill>
              </a:rPr>
              <a:t> = </a:t>
            </a:r>
            <a:r>
              <a:rPr lang="pt-BR" sz="2000" u="sng" dirty="0">
                <a:solidFill>
                  <a:srgbClr val="FF0000"/>
                </a:solidFill>
              </a:rPr>
              <a:t>6 ∙ 5 ∙ 4 ∙ </a:t>
            </a:r>
            <a:r>
              <a:rPr lang="pt-BR" sz="2000" u="sng" strike="sngStrike" dirty="0">
                <a:solidFill>
                  <a:srgbClr val="FF0000"/>
                </a:solidFill>
              </a:rPr>
              <a:t>3!</a:t>
            </a:r>
            <a:r>
              <a:rPr lang="pt-BR" sz="2000" u="sng" dirty="0">
                <a:solidFill>
                  <a:srgbClr val="FF0000"/>
                </a:solidFill>
              </a:rPr>
              <a:t> </a:t>
            </a:r>
          </a:p>
          <a:p>
            <a:pPr algn="just">
              <a:lnSpc>
                <a:spcPct val="150000"/>
              </a:lnSpc>
              <a:defRPr/>
            </a:pPr>
            <a:r>
              <a:rPr lang="pt-BR" sz="2000" dirty="0">
                <a:solidFill>
                  <a:srgbClr val="FF0000"/>
                </a:solidFill>
              </a:rPr>
              <a:t>          3!(6 – 3)!     3 ∙ 2 ∙ 1 ∙ </a:t>
            </a:r>
            <a:r>
              <a:rPr lang="pt-BR" sz="2000" strike="sngStrike" dirty="0">
                <a:solidFill>
                  <a:srgbClr val="FF0000"/>
                </a:solidFill>
              </a:rPr>
              <a:t>3!</a:t>
            </a:r>
          </a:p>
          <a:p>
            <a:pPr algn="ctr">
              <a:lnSpc>
                <a:spcPct val="150000"/>
              </a:lnSpc>
              <a:defRPr/>
            </a:pPr>
            <a:r>
              <a:rPr lang="pt-BR" sz="2000" b="1" dirty="0">
                <a:solidFill>
                  <a:srgbClr val="FF0000"/>
                </a:solidFill>
              </a:rPr>
              <a:t>C</a:t>
            </a:r>
            <a:r>
              <a:rPr lang="pt-BR" sz="2000" b="1" baseline="-25000" dirty="0">
                <a:solidFill>
                  <a:srgbClr val="FF0000"/>
                </a:solidFill>
              </a:rPr>
              <a:t>6,3</a:t>
            </a:r>
            <a:r>
              <a:rPr lang="pt-BR" sz="2000" b="1" dirty="0">
                <a:solidFill>
                  <a:srgbClr val="FF0000"/>
                </a:solidFill>
              </a:rPr>
              <a:t> = 20 triângulos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up)">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539750" y="1341438"/>
            <a:ext cx="8135938" cy="4184650"/>
          </a:xfrm>
          <a:prstGeom prst="rect">
            <a:avLst/>
          </a:prstGeom>
          <a:noFill/>
          <a:ln w="9525">
            <a:noFill/>
            <a:miter lim="800000"/>
            <a:headEnd/>
            <a:tailEnd/>
          </a:ln>
        </p:spPr>
        <p:txBody>
          <a:bodyPr>
            <a:spAutoFit/>
          </a:bodyPr>
          <a:lstStyle/>
          <a:p>
            <a:pPr algn="ctr"/>
            <a:r>
              <a:rPr lang="pt-BR" sz="2800" dirty="0"/>
              <a:t>Atividades </a:t>
            </a:r>
            <a:r>
              <a:rPr lang="pt-BR" sz="2800" dirty="0" smtClean="0"/>
              <a:t>Propostas</a:t>
            </a:r>
            <a:endParaRPr lang="pt-BR" sz="2800" dirty="0"/>
          </a:p>
          <a:p>
            <a:endParaRPr lang="pt-BR" sz="2800" dirty="0"/>
          </a:p>
          <a:p>
            <a:pPr algn="just">
              <a:lnSpc>
                <a:spcPct val="150000"/>
              </a:lnSpc>
            </a:pPr>
            <a:r>
              <a:rPr lang="pt-BR" sz="2000" dirty="0"/>
              <a:t>1) Uma comissão de quatro membros deve ser escolhida entre sete pessoas. De quantos modos diferentes essa comissão pode ser formada se seus componentes terão funções idênticas?</a:t>
            </a:r>
          </a:p>
          <a:p>
            <a:pPr>
              <a:lnSpc>
                <a:spcPct val="150000"/>
              </a:lnSpc>
            </a:pPr>
            <a:endParaRPr lang="pt-BR" sz="2000" dirty="0"/>
          </a:p>
          <a:p>
            <a:pPr algn="just">
              <a:lnSpc>
                <a:spcPct val="150000"/>
              </a:lnSpc>
            </a:pPr>
            <a:r>
              <a:rPr lang="pt-BR" sz="2000" dirty="0"/>
              <a:t>2) Cada uma das dez equipes que disputam um campeonato de futebol enfrenta cada uma das </a:t>
            </a:r>
            <a:r>
              <a:rPr lang="pt-BR" sz="2000" dirty="0" smtClean="0"/>
              <a:t>demais, </a:t>
            </a:r>
            <a:r>
              <a:rPr lang="pt-BR" sz="2000" dirty="0"/>
              <a:t>uma única vez. Quantos jogos compõem esse campeonato?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up)">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714515"/>
            <a:ext cx="7921625" cy="3786187"/>
          </a:xfrm>
          <a:prstGeom prst="rect">
            <a:avLst/>
          </a:prstGeom>
          <a:noFill/>
          <a:ln w="9525">
            <a:noFill/>
            <a:miter lim="800000"/>
            <a:headEnd/>
            <a:tailEnd/>
          </a:ln>
        </p:spPr>
        <p:txBody>
          <a:bodyPr>
            <a:spAutoFit/>
          </a:bodyPr>
          <a:lstStyle/>
          <a:p>
            <a:pPr algn="just">
              <a:lnSpc>
                <a:spcPct val="150000"/>
              </a:lnSpc>
            </a:pPr>
            <a:r>
              <a:rPr lang="pt-BR" sz="2000" dirty="0"/>
              <a:t>3) Uma salada de frutas deve conter quantidades iguais de quatro tipos de frutas escolhidas entre uva, maçã, laranja, mamão, morango e melão. Quantas saladas diferentes podem ser preparadas se maçã e laranja forem ingredientes obrigatórios?</a:t>
            </a:r>
          </a:p>
          <a:p>
            <a:pPr>
              <a:lnSpc>
                <a:spcPct val="150000"/>
              </a:lnSpc>
            </a:pPr>
            <a:endParaRPr lang="pt-BR" sz="2000" dirty="0"/>
          </a:p>
          <a:p>
            <a:pPr algn="just">
              <a:lnSpc>
                <a:spcPct val="150000"/>
              </a:lnSpc>
            </a:pPr>
            <a:r>
              <a:rPr lang="pt-BR" sz="2000" dirty="0"/>
              <a:t>4) Uma equipe formada por dois arquitetos e por três engenheiros será escolhida entre cinco arquitetos e seis engenheiros. De quantas maneiras diferentes essa equipe pode ser formada?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p:nvPr/>
        </p:nvSpPr>
        <p:spPr>
          <a:xfrm>
            <a:off x="611188" y="1500174"/>
            <a:ext cx="7921625" cy="3324225"/>
          </a:xfrm>
          <a:prstGeom prst="rect">
            <a:avLst/>
          </a:prstGeom>
          <a:noFill/>
        </p:spPr>
        <p:txBody>
          <a:bodyPr>
            <a:spAutoFit/>
          </a:bodyPr>
          <a:lstStyle/>
          <a:p>
            <a:pPr algn="just">
              <a:lnSpc>
                <a:spcPct val="150000"/>
              </a:lnSpc>
              <a:defRPr/>
            </a:pPr>
            <a:r>
              <a:rPr lang="pt-BR" sz="2000" dirty="0"/>
              <a:t>5) Gabriel e Maísa fazem parte de um grupo de dez pessoas, sete das quais serão escolhidas para formarem um júri em que todos os jurados terão funções idênticas. Do total de júris que podem ser formados:</a:t>
            </a:r>
          </a:p>
          <a:p>
            <a:pPr>
              <a:lnSpc>
                <a:spcPct val="150000"/>
              </a:lnSpc>
              <a:buFontTx/>
              <a:buAutoNum type="alphaLcParenR"/>
              <a:defRPr/>
            </a:pPr>
            <a:r>
              <a:rPr lang="pt-BR" sz="2000" dirty="0" smtClean="0"/>
              <a:t> Quantos </a:t>
            </a:r>
            <a:r>
              <a:rPr lang="pt-BR" sz="2000" dirty="0"/>
              <a:t>contém Gabriel e Maísa?</a:t>
            </a:r>
          </a:p>
          <a:p>
            <a:pPr>
              <a:lnSpc>
                <a:spcPct val="150000"/>
              </a:lnSpc>
              <a:buFontTx/>
              <a:buAutoNum type="alphaLcParenR"/>
              <a:defRPr/>
            </a:pPr>
            <a:r>
              <a:rPr lang="pt-BR" sz="2000" dirty="0" smtClean="0"/>
              <a:t> Quantos </a:t>
            </a:r>
            <a:r>
              <a:rPr lang="pt-BR" sz="2000" dirty="0"/>
              <a:t>não contém Gabriel nem Maísa?</a:t>
            </a:r>
          </a:p>
          <a:p>
            <a:pPr>
              <a:lnSpc>
                <a:spcPct val="150000"/>
              </a:lnSpc>
              <a:buFontTx/>
              <a:buAutoNum type="alphaLcParenR"/>
              <a:defRPr/>
            </a:pPr>
            <a:r>
              <a:rPr lang="pt-BR" sz="2000" dirty="0" smtClean="0"/>
              <a:t> Quantos </a:t>
            </a:r>
            <a:r>
              <a:rPr lang="pt-BR" sz="2000" dirty="0"/>
              <a:t>contém Maísa e não contém Gabriel?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700213"/>
            <a:ext cx="7921625" cy="3785652"/>
          </a:xfrm>
          <a:prstGeom prst="rect">
            <a:avLst/>
          </a:prstGeom>
          <a:noFill/>
          <a:ln w="9525">
            <a:noFill/>
            <a:miter lim="800000"/>
            <a:headEnd/>
            <a:tailEnd/>
          </a:ln>
        </p:spPr>
        <p:txBody>
          <a:bodyPr>
            <a:spAutoFit/>
          </a:bodyPr>
          <a:lstStyle/>
          <a:p>
            <a:pPr algn="just">
              <a:lnSpc>
                <a:spcPct val="150000"/>
              </a:lnSpc>
            </a:pPr>
            <a:r>
              <a:rPr lang="pt-BR" sz="2000" b="1" dirty="0"/>
              <a:t>Combinação</a:t>
            </a:r>
            <a:r>
              <a:rPr lang="pt-BR" sz="2000" dirty="0"/>
              <a:t> é um dos tipos de agrupamentos estudados na Análise Combinatória.</a:t>
            </a:r>
          </a:p>
          <a:p>
            <a:pPr algn="just">
              <a:lnSpc>
                <a:spcPct val="150000"/>
              </a:lnSpc>
            </a:pPr>
            <a:endParaRPr lang="pt-BR" sz="2000" dirty="0"/>
          </a:p>
          <a:p>
            <a:pPr algn="just">
              <a:lnSpc>
                <a:spcPct val="150000"/>
              </a:lnSpc>
            </a:pPr>
            <a:r>
              <a:rPr lang="pt-BR" sz="2000" dirty="0" smtClean="0"/>
              <a:t>O </a:t>
            </a:r>
            <a:r>
              <a:rPr lang="pt-BR" sz="2000" dirty="0"/>
              <a:t>sorteio dos números da Mega-sena é um caso de combinação, pois se refere a um tipo de sorteio no qual a </a:t>
            </a:r>
            <a:r>
              <a:rPr lang="pt-BR" sz="2000" dirty="0" err="1"/>
              <a:t>sequência</a:t>
            </a:r>
            <a:r>
              <a:rPr lang="pt-BR" sz="2000" dirty="0"/>
              <a:t> em que os números são sorteados não interfere no resultado final, ou seja, sortear os números 14, 37, 02, 51, 17 e 28 é a mesma coisa que sortear 37, 28, 14, 17, 02 e 51.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506557"/>
            <a:ext cx="7848600" cy="4708525"/>
          </a:xfrm>
          <a:prstGeom prst="rect">
            <a:avLst/>
          </a:prstGeom>
          <a:noFill/>
          <a:ln w="9525">
            <a:noFill/>
            <a:miter lim="800000"/>
            <a:headEnd/>
            <a:tailEnd/>
          </a:ln>
        </p:spPr>
        <p:txBody>
          <a:bodyPr>
            <a:spAutoFit/>
          </a:bodyPr>
          <a:lstStyle/>
          <a:p>
            <a:pPr algn="just">
              <a:lnSpc>
                <a:spcPct val="150000"/>
              </a:lnSpc>
            </a:pPr>
            <a:r>
              <a:rPr lang="pt-BR" sz="2000" dirty="0" smtClean="0"/>
              <a:t>A </a:t>
            </a:r>
            <a:r>
              <a:rPr lang="pt-BR" sz="2000" dirty="0"/>
              <a:t>Análise Combinatória tem por finalidade o estudo das propriedades dos diversos agrupamentos que se podem formar, segundo leis pré-estabelecidas, com um número finito de elementos de natureza qualquer.</a:t>
            </a:r>
          </a:p>
          <a:p>
            <a:pPr algn="just">
              <a:lnSpc>
                <a:spcPct val="150000"/>
              </a:lnSpc>
            </a:pPr>
            <a:endParaRPr lang="pt-BR" sz="2000" dirty="0"/>
          </a:p>
          <a:p>
            <a:pPr algn="just">
              <a:lnSpc>
                <a:spcPct val="150000"/>
              </a:lnSpc>
            </a:pPr>
            <a:r>
              <a:rPr lang="pt-BR" sz="2000" dirty="0"/>
              <a:t>Dentre os vários tipos de agrupamentos que são estudados na Análise Combinatória, destacam-se:</a:t>
            </a:r>
          </a:p>
          <a:p>
            <a:pPr algn="just">
              <a:lnSpc>
                <a:spcPct val="150000"/>
              </a:lnSpc>
              <a:buFont typeface="Arial" charset="0"/>
              <a:buChar char="•"/>
            </a:pPr>
            <a:r>
              <a:rPr lang="pt-BR" sz="2000" dirty="0"/>
              <a:t> A permutação simples;</a:t>
            </a:r>
          </a:p>
          <a:p>
            <a:pPr algn="just">
              <a:lnSpc>
                <a:spcPct val="150000"/>
              </a:lnSpc>
              <a:buFont typeface="Arial" charset="0"/>
              <a:buChar char="•"/>
            </a:pPr>
            <a:r>
              <a:rPr lang="pt-BR" sz="2000" dirty="0"/>
              <a:t> O arranjo simples;</a:t>
            </a:r>
          </a:p>
          <a:p>
            <a:pPr algn="just">
              <a:lnSpc>
                <a:spcPct val="150000"/>
              </a:lnSpc>
              <a:buFont typeface="Arial" charset="0"/>
              <a:buChar char="•"/>
            </a:pPr>
            <a:r>
              <a:rPr lang="pt-BR" sz="2000" dirty="0"/>
              <a:t> A combinação simples.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484313"/>
            <a:ext cx="7921625" cy="4710112"/>
          </a:xfrm>
          <a:prstGeom prst="rect">
            <a:avLst/>
          </a:prstGeom>
          <a:noFill/>
          <a:ln w="9525">
            <a:noFill/>
            <a:miter lim="800000"/>
            <a:headEnd/>
            <a:tailEnd/>
          </a:ln>
        </p:spPr>
        <p:txBody>
          <a:bodyPr>
            <a:spAutoFit/>
          </a:bodyPr>
          <a:lstStyle/>
          <a:p>
            <a:pPr algn="just">
              <a:lnSpc>
                <a:spcPct val="150000"/>
              </a:lnSpc>
            </a:pPr>
            <a:r>
              <a:rPr lang="pt-BR" sz="2000" dirty="0"/>
              <a:t>A Análise Combinatória, em particular, propõe-se pesquisar </a:t>
            </a:r>
            <a:r>
              <a:rPr lang="pt-BR" sz="2000" dirty="0" smtClean="0"/>
              <a:t>regras </a:t>
            </a:r>
            <a:r>
              <a:rPr lang="pt-BR" sz="2000" dirty="0"/>
              <a:t>que permitam formar todos esses agrupamentos e calcular seu número.</a:t>
            </a:r>
          </a:p>
          <a:p>
            <a:pPr algn="just">
              <a:lnSpc>
                <a:spcPct val="150000"/>
              </a:lnSpc>
            </a:pPr>
            <a:endParaRPr lang="pt-BR" sz="2000" dirty="0"/>
          </a:p>
          <a:p>
            <a:pPr algn="just">
              <a:lnSpc>
                <a:spcPct val="150000"/>
              </a:lnSpc>
            </a:pPr>
            <a:r>
              <a:rPr lang="pt-BR" sz="2000" dirty="0"/>
              <a:t>Exemplos:</a:t>
            </a:r>
          </a:p>
          <a:p>
            <a:pPr algn="just">
              <a:lnSpc>
                <a:spcPct val="150000"/>
              </a:lnSpc>
            </a:pPr>
            <a:r>
              <a:rPr lang="pt-BR" sz="2000" dirty="0" smtClean="0"/>
              <a:t>- De </a:t>
            </a:r>
            <a:r>
              <a:rPr lang="pt-BR" sz="2000" dirty="0"/>
              <a:t>quantas maneiras diferentes cinco pessoas podem sentar-se nos bancos de um carro, sendo um no banco do motorista, um no banco do passageiro e três no banco traseiro?</a:t>
            </a:r>
          </a:p>
          <a:p>
            <a:pPr algn="just">
              <a:lnSpc>
                <a:spcPct val="150000"/>
              </a:lnSpc>
            </a:pPr>
            <a:r>
              <a:rPr lang="pt-BR" sz="2000" dirty="0" smtClean="0"/>
              <a:t>- Quantas </a:t>
            </a:r>
            <a:r>
              <a:rPr lang="pt-BR" sz="2000" dirty="0"/>
              <a:t>sequências diferentes são possíveis para se assistir </a:t>
            </a:r>
            <a:r>
              <a:rPr lang="pt-BR" sz="2000" dirty="0" smtClean="0"/>
              <a:t>a três </a:t>
            </a:r>
            <a:r>
              <a:rPr lang="pt-BR" sz="2000" dirty="0"/>
              <a:t>filmes selecionados em uma lista com cinco filmes?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700213"/>
            <a:ext cx="7921625" cy="3786187"/>
          </a:xfrm>
          <a:prstGeom prst="rect">
            <a:avLst/>
          </a:prstGeom>
          <a:noFill/>
          <a:ln w="9525">
            <a:noFill/>
            <a:miter lim="800000"/>
            <a:headEnd/>
            <a:tailEnd/>
          </a:ln>
        </p:spPr>
        <p:txBody>
          <a:bodyPr>
            <a:spAutoFit/>
          </a:bodyPr>
          <a:lstStyle/>
          <a:p>
            <a:pPr algn="just">
              <a:lnSpc>
                <a:spcPct val="150000"/>
              </a:lnSpc>
            </a:pPr>
            <a:r>
              <a:rPr lang="pt-BR" sz="2000" dirty="0"/>
              <a:t>Nas resoluções dos </a:t>
            </a:r>
            <a:r>
              <a:rPr lang="pt-BR" sz="2000" dirty="0" smtClean="0"/>
              <a:t>problemas, </a:t>
            </a:r>
            <a:r>
              <a:rPr lang="pt-BR" sz="2000" dirty="0"/>
              <a:t>envolvendo Análise Combinatória, em particular nas combinações, os objetos que vamos utilizar serão denotados por meio das letras do alfabeto, a, b, c, d, ..., m ou por meio de uma mesma letra acompanhada de índices a</a:t>
            </a:r>
            <a:r>
              <a:rPr lang="pt-BR" sz="2000" baseline="-25000" dirty="0"/>
              <a:t>1</a:t>
            </a:r>
            <a:r>
              <a:rPr lang="pt-BR" sz="2000" dirty="0"/>
              <a:t>, a</a:t>
            </a:r>
            <a:r>
              <a:rPr lang="pt-BR" sz="2000" baseline="-25000" dirty="0"/>
              <a:t>2</a:t>
            </a:r>
            <a:r>
              <a:rPr lang="pt-BR" sz="2000" dirty="0"/>
              <a:t>, a</a:t>
            </a:r>
            <a:r>
              <a:rPr lang="pt-BR" sz="2000" baseline="-25000" dirty="0"/>
              <a:t>3</a:t>
            </a:r>
            <a:r>
              <a:rPr lang="pt-BR" sz="2000" dirty="0"/>
              <a:t>, a</a:t>
            </a:r>
            <a:r>
              <a:rPr lang="pt-BR" sz="2000" baseline="-25000" dirty="0"/>
              <a:t>4</a:t>
            </a:r>
            <a:r>
              <a:rPr lang="pt-BR" sz="2000" dirty="0"/>
              <a:t>, ..., </a:t>
            </a:r>
            <a:r>
              <a:rPr lang="pt-BR" sz="2000" dirty="0" err="1"/>
              <a:t>a</a:t>
            </a:r>
            <a:r>
              <a:rPr lang="pt-BR" sz="2000" baseline="-25000" dirty="0" err="1"/>
              <a:t>n</a:t>
            </a:r>
            <a:r>
              <a:rPr lang="pt-BR" sz="2000" dirty="0"/>
              <a:t> e, algumas vezes, pelos números, 1, 2, 3, ..., n.</a:t>
            </a:r>
          </a:p>
          <a:p>
            <a:pPr algn="just">
              <a:lnSpc>
                <a:spcPct val="150000"/>
              </a:lnSpc>
            </a:pPr>
            <a:endParaRPr lang="pt-BR" sz="2000" dirty="0"/>
          </a:p>
          <a:p>
            <a:pPr algn="just">
              <a:lnSpc>
                <a:spcPct val="150000"/>
              </a:lnSpc>
            </a:pPr>
            <a:r>
              <a:rPr lang="pt-BR" sz="2000" dirty="0"/>
              <a:t>Obviamente, o mais importante, na realização dos cálculos, é o número desses objetos e não o objeto em si.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571472" y="1484313"/>
            <a:ext cx="7921625" cy="4247317"/>
          </a:xfrm>
          <a:prstGeom prst="rect">
            <a:avLst/>
          </a:prstGeom>
          <a:noFill/>
          <a:ln w="9525">
            <a:noFill/>
            <a:miter lim="800000"/>
            <a:headEnd/>
            <a:tailEnd/>
          </a:ln>
        </p:spPr>
        <p:txBody>
          <a:bodyPr>
            <a:spAutoFit/>
          </a:bodyPr>
          <a:lstStyle/>
          <a:p>
            <a:pPr algn="just">
              <a:lnSpc>
                <a:spcPct val="150000"/>
              </a:lnSpc>
            </a:pPr>
            <a:r>
              <a:rPr lang="pt-BR" sz="2000" dirty="0"/>
              <a:t>Admitindo-se que o conjunto dado tenha n objetos, dele extrairemos um agrupamento contendo p objetos (p </a:t>
            </a:r>
            <a:r>
              <a:rPr lang="pt-BR" sz="2000" dirty="0">
                <a:sym typeface="Symbol" pitchFamily="18" charset="2"/>
              </a:rPr>
              <a:t> n), que suporemos dispostos linearmente e segundo uma ordem arbitrária, a</a:t>
            </a:r>
            <a:r>
              <a:rPr lang="pt-BR" sz="2000" baseline="-25000" dirty="0">
                <a:sym typeface="Symbol" pitchFamily="18" charset="2"/>
              </a:rPr>
              <a:t>1</a:t>
            </a:r>
            <a:r>
              <a:rPr lang="pt-BR" sz="2000" dirty="0">
                <a:sym typeface="Symbol" pitchFamily="18" charset="2"/>
              </a:rPr>
              <a:t>, a</a:t>
            </a:r>
            <a:r>
              <a:rPr lang="pt-BR" sz="2000" baseline="-25000" dirty="0">
                <a:sym typeface="Symbol" pitchFamily="18" charset="2"/>
              </a:rPr>
              <a:t>2</a:t>
            </a:r>
            <a:r>
              <a:rPr lang="pt-BR" sz="2000" dirty="0">
                <a:sym typeface="Symbol" pitchFamily="18" charset="2"/>
              </a:rPr>
              <a:t>, a</a:t>
            </a:r>
            <a:r>
              <a:rPr lang="pt-BR" sz="2000" baseline="-25000" dirty="0">
                <a:sym typeface="Symbol" pitchFamily="18" charset="2"/>
              </a:rPr>
              <a:t>3</a:t>
            </a:r>
            <a:r>
              <a:rPr lang="pt-BR" sz="2000" dirty="0">
                <a:sym typeface="Symbol" pitchFamily="18" charset="2"/>
              </a:rPr>
              <a:t>, a</a:t>
            </a:r>
            <a:r>
              <a:rPr lang="pt-BR" sz="2000" baseline="-25000" dirty="0">
                <a:sym typeface="Symbol" pitchFamily="18" charset="2"/>
              </a:rPr>
              <a:t>4</a:t>
            </a:r>
            <a:r>
              <a:rPr lang="pt-BR" sz="2000" dirty="0">
                <a:sym typeface="Symbol" pitchFamily="18" charset="2"/>
              </a:rPr>
              <a:t>, ..., a</a:t>
            </a:r>
            <a:r>
              <a:rPr lang="pt-BR" sz="2000" baseline="-25000" dirty="0">
                <a:sym typeface="Symbol" pitchFamily="18" charset="2"/>
              </a:rPr>
              <a:t>p</a:t>
            </a:r>
            <a:r>
              <a:rPr lang="pt-BR" sz="2000" dirty="0" smtClean="0">
                <a:sym typeface="Symbol" pitchFamily="18" charset="2"/>
              </a:rPr>
              <a:t>. Um </a:t>
            </a:r>
            <a:r>
              <a:rPr lang="pt-BR" sz="2000" dirty="0">
                <a:sym typeface="Symbol" pitchFamily="18" charset="2"/>
              </a:rPr>
              <a:t>agrupamento diz-se de ordem p, quando contém, justamente, p objetos</a:t>
            </a:r>
            <a:r>
              <a:rPr lang="pt-BR" sz="2000" dirty="0" smtClean="0">
                <a:sym typeface="Symbol" pitchFamily="18" charset="2"/>
              </a:rPr>
              <a:t>.</a:t>
            </a:r>
          </a:p>
          <a:p>
            <a:pPr algn="just">
              <a:lnSpc>
                <a:spcPct val="150000"/>
              </a:lnSpc>
            </a:pPr>
            <a:endParaRPr lang="pt-BR" sz="2000" dirty="0">
              <a:sym typeface="Symbol" pitchFamily="18" charset="2"/>
            </a:endParaRPr>
          </a:p>
          <a:p>
            <a:pPr algn="just">
              <a:lnSpc>
                <a:spcPct val="150000"/>
              </a:lnSpc>
            </a:pPr>
            <a:r>
              <a:rPr lang="pt-BR" sz="2000" dirty="0">
                <a:sym typeface="Symbol" pitchFamily="18" charset="2"/>
              </a:rPr>
              <a:t>Exemplo: Um júri foi formado por 7 pessoas, selecionadas de um grupo de 21 pessoas. Neste caso, temos um agrupamento de ordem 7 (as 7 pessoas que formam o júri).</a:t>
            </a:r>
            <a:endParaRPr lang="pt-B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539750" y="1196975"/>
            <a:ext cx="7993063" cy="5170646"/>
          </a:xfrm>
          <a:prstGeom prst="rect">
            <a:avLst/>
          </a:prstGeom>
          <a:noFill/>
          <a:ln w="9525">
            <a:noFill/>
            <a:miter lim="800000"/>
            <a:headEnd/>
            <a:tailEnd/>
          </a:ln>
        </p:spPr>
        <p:txBody>
          <a:bodyPr>
            <a:spAutoFit/>
          </a:bodyPr>
          <a:lstStyle/>
          <a:p>
            <a:pPr algn="just">
              <a:lnSpc>
                <a:spcPct val="150000"/>
              </a:lnSpc>
            </a:pPr>
            <a:r>
              <a:rPr lang="pt-BR" sz="2000" dirty="0"/>
              <a:t>Chamam-se combinações simples de n elementos tomados p a p (p </a:t>
            </a:r>
            <a:r>
              <a:rPr lang="pt-BR" sz="2000" dirty="0">
                <a:sym typeface="Symbol" pitchFamily="18" charset="2"/>
              </a:rPr>
              <a:t> n) aos agrupamentos formados com p elementos, diferindo entre si pela </a:t>
            </a:r>
            <a:r>
              <a:rPr lang="pt-BR" sz="2000" dirty="0" smtClean="0">
                <a:sym typeface="Symbol" pitchFamily="18" charset="2"/>
              </a:rPr>
              <a:t>espécie. </a:t>
            </a:r>
          </a:p>
          <a:p>
            <a:pPr algn="just">
              <a:lnSpc>
                <a:spcPct val="150000"/>
              </a:lnSpc>
            </a:pPr>
            <a:r>
              <a:rPr lang="pt-BR" sz="2000" dirty="0" smtClean="0">
                <a:sym typeface="Symbol" pitchFamily="18" charset="2"/>
              </a:rPr>
              <a:t>Dizemos ainda: Denominam-se </a:t>
            </a:r>
            <a:r>
              <a:rPr lang="pt-BR" sz="2000" dirty="0">
                <a:sym typeface="Symbol" pitchFamily="18" charset="2"/>
              </a:rPr>
              <a:t>combinações simples de n elementos tomados p a p (p  n), aos diferentes conjuntos que contêm p elementos, sem referência à ordem.</a:t>
            </a:r>
          </a:p>
          <a:p>
            <a:pPr algn="just">
              <a:lnSpc>
                <a:spcPct val="150000"/>
              </a:lnSpc>
            </a:pPr>
            <a:endParaRPr lang="pt-BR" sz="2000" dirty="0" smtClean="0">
              <a:sym typeface="Symbol" pitchFamily="18" charset="2"/>
            </a:endParaRPr>
          </a:p>
          <a:p>
            <a:pPr algn="just">
              <a:lnSpc>
                <a:spcPct val="150000"/>
              </a:lnSpc>
            </a:pPr>
            <a:r>
              <a:rPr lang="pt-BR" sz="2000" dirty="0" smtClean="0">
                <a:sym typeface="Symbol" pitchFamily="18" charset="2"/>
              </a:rPr>
              <a:t>Representa-se </a:t>
            </a:r>
            <a:r>
              <a:rPr lang="pt-BR" sz="2000" dirty="0">
                <a:sym typeface="Symbol" pitchFamily="18" charset="2"/>
              </a:rPr>
              <a:t>o número de cominações simples de n elementos tomados p a p pela notação</a:t>
            </a:r>
            <a:r>
              <a:rPr lang="pt-BR" sz="2000" dirty="0" smtClean="0">
                <a:sym typeface="Symbol" pitchFamily="18" charset="2"/>
              </a:rPr>
              <a:t>:</a:t>
            </a:r>
          </a:p>
          <a:p>
            <a:pPr algn="just">
              <a:lnSpc>
                <a:spcPct val="150000"/>
              </a:lnSpc>
            </a:pPr>
            <a:endParaRPr lang="pt-BR" sz="2000" dirty="0">
              <a:sym typeface="Symbol" pitchFamily="18" charset="2"/>
            </a:endParaRPr>
          </a:p>
          <a:p>
            <a:pPr algn="ctr">
              <a:lnSpc>
                <a:spcPct val="150000"/>
              </a:lnSpc>
            </a:pPr>
            <a:r>
              <a:rPr lang="pt-BR" sz="2000" dirty="0" err="1">
                <a:sym typeface="Symbol" pitchFamily="18" charset="2"/>
              </a:rPr>
              <a:t>C</a:t>
            </a:r>
            <a:r>
              <a:rPr lang="pt-BR" sz="2000" baseline="-25000" dirty="0" err="1">
                <a:sym typeface="Symbol" pitchFamily="18" charset="2"/>
              </a:rPr>
              <a:t>n</a:t>
            </a:r>
            <a:r>
              <a:rPr lang="pt-BR" sz="2000" baseline="-25000" dirty="0">
                <a:sym typeface="Symbol" pitchFamily="18" charset="2"/>
              </a:rPr>
              <a:t>,p</a:t>
            </a:r>
            <a:r>
              <a:rPr lang="pt-BR" sz="2000" dirty="0">
                <a:sym typeface="Symbol" pitchFamily="18" charset="2"/>
              </a:rPr>
              <a:t>  ou       </a:t>
            </a:r>
            <a:r>
              <a:rPr lang="pt-BR" sz="2000" dirty="0" err="1">
                <a:sym typeface="Symbol" pitchFamily="18" charset="2"/>
              </a:rPr>
              <a:t>ou</a:t>
            </a:r>
            <a:endParaRPr lang="pt-BR" sz="2000" baseline="30000" dirty="0"/>
          </a:p>
        </p:txBody>
      </p:sp>
      <p:pic>
        <p:nvPicPr>
          <p:cNvPr id="1026" name="Picture 2"/>
          <p:cNvPicPr>
            <a:picLocks noChangeAspect="1" noChangeArrowheads="1"/>
          </p:cNvPicPr>
          <p:nvPr/>
        </p:nvPicPr>
        <p:blipFill>
          <a:blip r:embed="rId2" cstate="print"/>
          <a:srcRect/>
          <a:stretch>
            <a:fillRect/>
          </a:stretch>
        </p:blipFill>
        <p:spPr bwMode="auto">
          <a:xfrm>
            <a:off x="4681541" y="5926157"/>
            <a:ext cx="319087" cy="360363"/>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435600" y="5776933"/>
            <a:ext cx="504825" cy="581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up)">
                                      <p:cBhvr>
                                        <p:cTn id="25" dur="500"/>
                                        <p:tgtEl>
                                          <p:spTgt spid="1026"/>
                                        </p:tgtEl>
                                      </p:cBhvr>
                                    </p:animEffect>
                                  </p:childTnLst>
                                </p:cTn>
                              </p:par>
                              <p:par>
                                <p:cTn id="26" presetID="22" presetClass="entr" presetSubtype="1"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wipe(up)">
                                      <p:cBhvr>
                                        <p:cTn id="2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aixaDeTexto 3"/>
          <p:cNvSpPr txBox="1">
            <a:spLocks noChangeArrowheads="1"/>
          </p:cNvSpPr>
          <p:nvPr/>
        </p:nvSpPr>
        <p:spPr bwMode="auto">
          <a:xfrm>
            <a:off x="179388" y="115888"/>
            <a:ext cx="6048375" cy="646112"/>
          </a:xfrm>
          <a:prstGeom prst="rect">
            <a:avLst/>
          </a:prstGeom>
          <a:noFill/>
          <a:ln w="9525">
            <a:noFill/>
            <a:miter lim="800000"/>
            <a:headEnd/>
            <a:tailEnd/>
          </a:ln>
        </p:spPr>
        <p:txBody>
          <a:bodyPr>
            <a:spAutoFit/>
          </a:bodyPr>
          <a:lstStyle/>
          <a:p>
            <a:r>
              <a:rPr lang="pt-BR" b="1">
                <a:solidFill>
                  <a:schemeClr val="bg1"/>
                </a:solidFill>
                <a:latin typeface="Calibri" pitchFamily="34" charset="0"/>
              </a:rPr>
              <a:t>MATEMÁTICA, 2º Ano</a:t>
            </a:r>
          </a:p>
          <a:p>
            <a:r>
              <a:rPr lang="pt-BR">
                <a:solidFill>
                  <a:schemeClr val="bg1"/>
                </a:solidFill>
                <a:latin typeface="Calibri" pitchFamily="34" charset="0"/>
              </a:rPr>
              <a:t>Combinações simples</a:t>
            </a:r>
          </a:p>
        </p:txBody>
      </p:sp>
      <p:sp>
        <p:nvSpPr>
          <p:cNvPr id="3" name="CaixaDeTexto 2"/>
          <p:cNvSpPr txBox="1">
            <a:spLocks noChangeArrowheads="1"/>
          </p:cNvSpPr>
          <p:nvPr/>
        </p:nvSpPr>
        <p:spPr bwMode="auto">
          <a:xfrm>
            <a:off x="611188" y="1484313"/>
            <a:ext cx="7921625" cy="4186237"/>
          </a:xfrm>
          <a:prstGeom prst="rect">
            <a:avLst/>
          </a:prstGeom>
          <a:noFill/>
          <a:ln w="9525">
            <a:noFill/>
            <a:miter lim="800000"/>
            <a:headEnd/>
            <a:tailEnd/>
          </a:ln>
        </p:spPr>
        <p:txBody>
          <a:bodyPr>
            <a:spAutoFit/>
          </a:bodyPr>
          <a:lstStyle/>
          <a:p>
            <a:pPr algn="ctr"/>
            <a:r>
              <a:rPr lang="pt-BR" sz="2800" dirty="0"/>
              <a:t>Fórmula das </a:t>
            </a:r>
            <a:r>
              <a:rPr lang="pt-BR" sz="2800" dirty="0" smtClean="0"/>
              <a:t>Combinações Simples</a:t>
            </a:r>
            <a:endParaRPr lang="pt-BR" sz="2800" dirty="0"/>
          </a:p>
          <a:p>
            <a:endParaRPr lang="pt-BR" sz="2800" dirty="0"/>
          </a:p>
          <a:p>
            <a:pPr algn="just">
              <a:lnSpc>
                <a:spcPct val="150000"/>
              </a:lnSpc>
            </a:pPr>
            <a:r>
              <a:rPr lang="pt-BR" sz="2000" dirty="0"/>
              <a:t>O número de combinações simples de n elementos tomados p a p é igual a uma fração, cujo denominador é o produto dos p primeiros números naturais e cujo numerador é o produto dos p inteiros consecutivos decrescentes a partir de n.</a:t>
            </a:r>
          </a:p>
          <a:p>
            <a:pPr>
              <a:lnSpc>
                <a:spcPct val="150000"/>
              </a:lnSpc>
            </a:pPr>
            <a:r>
              <a:rPr lang="pt-BR" sz="2000" dirty="0"/>
              <a:t>Assim:</a:t>
            </a:r>
          </a:p>
          <a:p>
            <a:pPr algn="ctr">
              <a:lnSpc>
                <a:spcPct val="150000"/>
              </a:lnSpc>
            </a:pPr>
            <a:r>
              <a:rPr lang="pt-BR" sz="2000" dirty="0" err="1"/>
              <a:t>C</a:t>
            </a:r>
            <a:r>
              <a:rPr lang="pt-BR" sz="2000" baseline="-25000" dirty="0" err="1"/>
              <a:t>n</a:t>
            </a:r>
            <a:r>
              <a:rPr lang="pt-BR" sz="2000" baseline="-25000" dirty="0"/>
              <a:t>,p</a:t>
            </a:r>
            <a:r>
              <a:rPr lang="pt-BR" sz="2000" dirty="0"/>
              <a:t> </a:t>
            </a:r>
            <a:r>
              <a:rPr lang="pt-BR" sz="2000" baseline="-25000" dirty="0"/>
              <a:t>=</a:t>
            </a:r>
            <a:r>
              <a:rPr lang="pt-BR" sz="2000" dirty="0"/>
              <a:t>  </a:t>
            </a:r>
            <a:r>
              <a:rPr lang="pt-BR" sz="2000" u="sng" dirty="0"/>
              <a:t>       n!       </a:t>
            </a:r>
            <a:r>
              <a:rPr lang="pt-BR" sz="2000" dirty="0"/>
              <a:t>.</a:t>
            </a:r>
          </a:p>
          <a:p>
            <a:pPr algn="ctr">
              <a:lnSpc>
                <a:spcPct val="150000"/>
              </a:lnSpc>
            </a:pPr>
            <a:r>
              <a:rPr lang="pt-BR" sz="2000" dirty="0"/>
              <a:t>         p! (n –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1966</Words>
  <Application>Microsoft Office PowerPoint</Application>
  <PresentationFormat>Apresentação na tela (4:3)</PresentationFormat>
  <Paragraphs>174</Paragraphs>
  <Slides>25</Slides>
  <Notes>1</Notes>
  <HiddenSlides>0</HiddenSlides>
  <MMClips>0</MMClips>
  <ScaleCrop>false</ScaleCrop>
  <HeadingPairs>
    <vt:vector size="4" baseType="variant">
      <vt:variant>
        <vt:lpstr>Tema</vt:lpstr>
      </vt:variant>
      <vt:variant>
        <vt:i4>3</vt:i4>
      </vt:variant>
      <vt:variant>
        <vt:lpstr>Títulos de slides</vt:lpstr>
      </vt:variant>
      <vt:variant>
        <vt:i4>25</vt:i4>
      </vt:variant>
    </vt:vector>
  </HeadingPairs>
  <TitlesOfParts>
    <vt:vector size="28" baseType="lpstr">
      <vt:lpstr>Tema do Office</vt:lpstr>
      <vt:lpstr>Personalizar design</vt:lpstr>
      <vt:lpstr>1_Tema do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Luizfilg</dc:creator>
  <cp:lastModifiedBy>Vania Teofilo Alves</cp:lastModifiedBy>
  <cp:revision>81</cp:revision>
  <dcterms:created xsi:type="dcterms:W3CDTF">2011-07-13T12:53:46Z</dcterms:created>
  <dcterms:modified xsi:type="dcterms:W3CDTF">2012-10-25T14:15:54Z</dcterms:modified>
</cp:coreProperties>
</file>