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8" r:id="rId4"/>
    <p:sldId id="284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71" r:id="rId13"/>
    <p:sldId id="259" r:id="rId14"/>
    <p:sldId id="265" r:id="rId15"/>
    <p:sldId id="282" r:id="rId16"/>
    <p:sldId id="285" r:id="rId17"/>
    <p:sldId id="286" r:id="rId18"/>
    <p:sldId id="287" r:id="rId19"/>
    <p:sldId id="288" r:id="rId20"/>
    <p:sldId id="298" r:id="rId21"/>
    <p:sldId id="296" r:id="rId22"/>
    <p:sldId id="297" r:id="rId23"/>
    <p:sldId id="299" r:id="rId24"/>
    <p:sldId id="261" r:id="rId25"/>
    <p:sldId id="289" r:id="rId26"/>
    <p:sldId id="292" r:id="rId27"/>
    <p:sldId id="290" r:id="rId28"/>
    <p:sldId id="294" r:id="rId29"/>
    <p:sldId id="295" r:id="rId30"/>
    <p:sldId id="304" r:id="rId31"/>
    <p:sldId id="302" r:id="rId32"/>
    <p:sldId id="306" r:id="rId33"/>
    <p:sldId id="303" r:id="rId34"/>
    <p:sldId id="293" r:id="rId35"/>
    <p:sldId id="300" r:id="rId36"/>
    <p:sldId id="268" r:id="rId37"/>
    <p:sldId id="307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FAF"/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AE964C-C7FF-4A80-A016-B5F373A183B0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AF485-8D05-40D4-8C4A-445EBFD00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4078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D1B00D-571F-46D8-92AA-353978C7F34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2A965-64EB-4A59-8DFF-527A2A33C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8FDD7-929E-42C3-9A6F-466E40865F5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8FDD7-929E-42C3-9A6F-466E40865F5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8FDD7-929E-42C3-9A6F-466E40865F5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8FDD7-929E-42C3-9A6F-466E40865F5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8FDD7-929E-42C3-9A6F-466E40865F5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C33A7-01BF-4B6E-9DB3-5A7D25961DE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D076C-790B-4E30-B1EB-8B1E6F2DE6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73CB-67C1-41D2-B878-D7B4A248260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E9749-BA5E-454C-9979-2CC19DAD95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A2A38-A1E5-4F03-ACDE-44EC5FCE33D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819A3-D892-4705-9DD6-082541DD9B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A661B-EB42-4131-9BC9-4FE97F78804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5CB58-FB23-4208-805C-423D00DEB1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9F6E-C118-439C-B3CB-679C4597045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0C27-2073-4097-866A-29967E6DBF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39B6-ACAA-40E6-BDBA-07DBE5C56937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117B1-64FC-46F6-AE0D-53334EBF47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DA93A-2CE4-4E93-858C-03D754AC5665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C54-C801-4DF6-8D09-A34A6803D5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F94B5-2811-496E-8501-6C84B053FF37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CC62B-7992-47AA-AC3B-14F8304DA1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FFE5-0AA0-43B2-ABDB-603B321AB2D4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9A97-F2B5-4F3D-86AC-B4A73F5BC8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10C16-02CB-4A09-B846-73B47F6A2D5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8538-760A-456D-80F9-1C2F7A217E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C672-94B3-41D0-BDB2-DC3EFAF7D8C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056A6-B19E-401D-8095-1403DA1880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5B3D8-E43A-4BF6-B7B7-32548461017F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C5FEC-513A-429D-9A28-BFB99ED6A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0E7-7979-4E9E-A126-38032935A5C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3C0C-2244-4C75-9CEF-0842D27A19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54D5-7698-456E-95CA-F2E19BFEDF0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104C5-6722-41D4-A0F1-433F0B6F0B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FFB8-6390-4087-B402-6A4C2D2827D1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8863-2557-47F7-B8EA-9BFCABBE97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360A-B88E-4DA1-A34A-AA6B33D6037D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E80BA-C0AD-428C-A1BC-9087ED294B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47F35-B22B-4A7C-89EA-14B098D741F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9266F-E4BB-4184-814F-7DEAE75291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B7D4D-EBFB-411F-B49E-DBFFBE8DEA1F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D769-93EA-4ADD-A9A5-034CA431FD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6DE0-338F-44EF-B07C-BFF687BDBFE7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AEBF7-92CA-4037-80C3-3FCBC5E36F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B9ACD-9B69-4B51-ABEF-BEBF65979D84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34CA-7950-4EFD-8359-E441888ADB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3F2AD-C459-4B94-8F61-79DE89F5E2E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91BED-2BA8-4C9A-BA99-5D389EF5C6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9F56E-B108-40C4-AE5F-0D6F73FC48A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3E122-0572-4A54-9674-21EBD97C75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9B80-D20C-476F-9C5C-0EF5B27D1FCA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8704-9F36-494C-A2A0-C5B4EF542D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7810B8-C892-4876-89EC-026FE6459811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1434F-42BE-4DA4-BC71-97B61C1DDE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C0E7A9-5DD9-4BE3-B583-FFA6F2FB8591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6D30E6-BE77-472B-B513-EB767A69CB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9/9b/Carl_Friedrich_Gauss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gm.mat.br/aplicativos/index.php?option=com_content&amp;view=article&amp;id=148:propriedadesdosdetermnantes&amp;catid=41:conteudosal&amp;Itemid=3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unosonline.com.br/matematica/propriedades-dos-determinantes.htm" TargetMode="External"/><Relationship Id="rId2" Type="http://schemas.openxmlformats.org/officeDocument/2006/relationships/hyperlink" Target="http://www.uff.br/dalicenca/images/stories/caderno/volume5/Estudo_dos_Determinant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gm.mat.br/aplicativos/index.php?option=com_content&amp;view=article&amp;id=148:propriedadesdosdetermnantes&amp;catid=41:conteudosal&amp;Itemid=38" TargetMode="External"/><Relationship Id="rId4" Type="http://schemas.openxmlformats.org/officeDocument/2006/relationships/hyperlink" Target="http://diadematematica.com/modules/myiframe/index.php?iframeid=9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0/0f/Seki.jpe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102766"/>
                </a:solidFill>
                <a:latin typeface="Calibri" pitchFamily="34" charset="0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</a:rPr>
              <a:t>Ensino Médio, 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</a:rPr>
              <a:t>2º Ano</a:t>
            </a:r>
            <a:endParaRPr lang="pt-BR" sz="2000" dirty="0" smtClean="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</a:rPr>
              <a:t>Determinantes de Ordem 2 ou 3 e suas propriedades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icheiro:Carl Friedrich Gauss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000240"/>
            <a:ext cx="3454723" cy="4429132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785786" y="1571612"/>
            <a:ext cx="3429024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GAUSS (1777-1855)</a:t>
            </a:r>
            <a:endParaRPr lang="pt-BR" sz="2400" b="1" dirty="0">
              <a:latin typeface="Script MT Bold" pitchFamily="66" charset="0"/>
            </a:endParaRPr>
          </a:p>
        </p:txBody>
      </p:sp>
      <p:sp>
        <p:nvSpPr>
          <p:cNvPr id="10" name="Texto explicativo em forma de nuvem 9"/>
          <p:cNvSpPr/>
          <p:nvPr/>
        </p:nvSpPr>
        <p:spPr>
          <a:xfrm>
            <a:off x="4429124" y="928670"/>
            <a:ext cx="2786082" cy="2286016"/>
          </a:xfrm>
          <a:prstGeom prst="cloudCallout">
            <a:avLst>
              <a:gd name="adj1" fmla="val -93213"/>
              <a:gd name="adj2" fmla="val 293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em elipse 11"/>
          <p:cNvSpPr/>
          <p:nvPr/>
        </p:nvSpPr>
        <p:spPr>
          <a:xfrm>
            <a:off x="4283968" y="2143116"/>
            <a:ext cx="4429124" cy="3000396"/>
          </a:xfrm>
          <a:prstGeom prst="wedgeEllipseCallout">
            <a:avLst>
              <a:gd name="adj1" fmla="val -63214"/>
              <a:gd name="adj2" fmla="val 368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Fui o primeiro a utilizar o termo Determinante.</a:t>
            </a:r>
            <a:endParaRPr lang="pt-BR" dirty="0">
              <a:latin typeface="Script MT Bold" pitchFamily="66" charset="0"/>
            </a:endParaRPr>
          </a:p>
        </p:txBody>
      </p:sp>
      <p:sp>
        <p:nvSpPr>
          <p:cNvPr id="15" name="Texto explicativo em elipse 14"/>
          <p:cNvSpPr/>
          <p:nvPr/>
        </p:nvSpPr>
        <p:spPr>
          <a:xfrm>
            <a:off x="4240509" y="2714608"/>
            <a:ext cx="4143372" cy="3000396"/>
          </a:xfrm>
          <a:prstGeom prst="wedgeEllipseCallout">
            <a:avLst>
              <a:gd name="adj1" fmla="val -74670"/>
              <a:gd name="adj2" fmla="val 37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Mas foi o trabalho de </a:t>
            </a:r>
            <a:r>
              <a:rPr lang="pt-BR" sz="2400" dirty="0" err="1" smtClean="0">
                <a:latin typeface="Script MT Bold" pitchFamily="66" charset="0"/>
              </a:rPr>
              <a:t>Cauchy</a:t>
            </a:r>
            <a:r>
              <a:rPr lang="pt-BR" sz="2400" dirty="0" smtClean="0">
                <a:latin typeface="Script MT Bold" pitchFamily="66" charset="0"/>
              </a:rPr>
              <a:t>, de 1812, que simplificou o que era conhecido até então sobre determinantes e melhorou a notação! </a:t>
            </a:r>
            <a:endParaRPr lang="pt-BR" sz="2400" dirty="0">
              <a:latin typeface="Script MT Bold" pitchFamily="66" charset="0"/>
            </a:endParaRPr>
          </a:p>
        </p:txBody>
      </p:sp>
      <p:pic>
        <p:nvPicPr>
          <p:cNvPr id="34818" name="Picture 2" descr="http://upload.wikimedia.org/wikipedia/commons/thumb/7/7b/Cauchy_Augustin_Louis_dibner_coll_SIL14-C2-03a.jpg/200px-Cauchy_Augustin_Louis_dibner_coll_SIL14-C2-03a.jpg"/>
          <p:cNvPicPr>
            <a:picLocks noChangeAspect="1" noChangeArrowheads="1"/>
          </p:cNvPicPr>
          <p:nvPr/>
        </p:nvPicPr>
        <p:blipFill>
          <a:blip r:embed="rId5" cstate="print"/>
          <a:srcRect b="20530"/>
          <a:stretch>
            <a:fillRect/>
          </a:stretch>
        </p:blipFill>
        <p:spPr bwMode="auto">
          <a:xfrm>
            <a:off x="5000628" y="857232"/>
            <a:ext cx="1905000" cy="228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ângulo 8"/>
          <p:cNvSpPr/>
          <p:nvPr/>
        </p:nvSpPr>
        <p:spPr>
          <a:xfrm>
            <a:off x="7020272" y="928670"/>
            <a:ext cx="2123728" cy="55399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 fontAlgn="b"/>
            <a:r>
              <a:rPr lang="pt-BR" sz="1000" dirty="0" smtClean="0"/>
              <a:t>Imagem: autor desconhecido / disponibilizado por </a:t>
            </a:r>
            <a:r>
              <a:rPr lang="en-US" sz="1000" dirty="0" smtClean="0"/>
              <a:t>Gab.pr / Public Domain</a:t>
            </a:r>
            <a:endParaRPr lang="pt-BR" sz="1000" dirty="0">
              <a:solidFill>
                <a:srgbClr val="000000"/>
              </a:solidFill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6453336"/>
            <a:ext cx="3873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de-DE" sz="1000" dirty="0" smtClean="0"/>
              <a:t>Gottlieb Biermann, A. Wittmann (photo) / Public Domain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2" grpId="1" animBg="1"/>
      <p:bldP spid="1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Script MT Bold" pitchFamily="66" charset="0"/>
                <a:cs typeface="Levenim MT" pitchFamily="2" charset="-79"/>
              </a:rPr>
              <a:t>Mas, o que é </a:t>
            </a:r>
            <a:r>
              <a:rPr lang="pt-BR" sz="6600" dirty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d</a:t>
            </a:r>
            <a:r>
              <a:rPr lang="pt-BR" sz="66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eterminante</a:t>
            </a:r>
            <a:r>
              <a:rPr lang="pt-BR" sz="6600" dirty="0" smtClean="0">
                <a:latin typeface="Script MT Bold" pitchFamily="66" charset="0"/>
                <a:cs typeface="Levenim MT" pitchFamily="2" charset="-79"/>
              </a:rPr>
              <a:t>?</a:t>
            </a:r>
            <a:endParaRPr lang="pt-BR" sz="6600" dirty="0"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3105160"/>
            <a:ext cx="7858180" cy="1752600"/>
          </a:xfrm>
        </p:spPr>
        <p:txBody>
          <a:bodyPr/>
          <a:lstStyle/>
          <a:p>
            <a:r>
              <a:rPr lang="pt-BR" dirty="0" smtClean="0">
                <a:solidFill>
                  <a:srgbClr val="002060"/>
                </a:solidFill>
                <a:latin typeface="Century Schoolbook" pitchFamily="18" charset="0"/>
              </a:rPr>
              <a:t>É um número associado a uma </a:t>
            </a:r>
            <a:r>
              <a:rPr lang="pt-BR" b="1" dirty="0" smtClean="0">
                <a:solidFill>
                  <a:schemeClr val="tx1"/>
                </a:solidFill>
                <a:latin typeface="Century Schoolbook" pitchFamily="18" charset="0"/>
              </a:rPr>
              <a:t>matriz quadrada.</a:t>
            </a:r>
            <a:endParaRPr lang="pt-BR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Texto explicativo em elipse 4"/>
          <p:cNvSpPr/>
          <p:nvPr/>
        </p:nvSpPr>
        <p:spPr>
          <a:xfrm>
            <a:off x="4929190" y="4929198"/>
            <a:ext cx="3857652" cy="1643074"/>
          </a:xfrm>
          <a:prstGeom prst="wedgeEllipseCallout">
            <a:avLst>
              <a:gd name="adj1" fmla="val -47130"/>
              <a:gd name="adj2" fmla="val -9518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00694" y="5143512"/>
            <a:ext cx="271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Levenim MT" pitchFamily="2" charset="-79"/>
                <a:cs typeface="Levenim MT" pitchFamily="2" charset="-79"/>
              </a:rPr>
              <a:t>Matriz  que possui o número de linhas igual ao número de colunas.</a:t>
            </a:r>
            <a:endParaRPr lang="pt-BR" sz="2000" b="1" dirty="0"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5095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5805264"/>
            <a:ext cx="9144000" cy="857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Script MT Bold" pitchFamily="66" charset="0"/>
                <a:cs typeface="Levenim MT" pitchFamily="2" charset="-79"/>
              </a:rPr>
              <a:t>Apenas as matrizes </a:t>
            </a:r>
            <a:r>
              <a:rPr lang="pt-BR" sz="2800" b="1" dirty="0">
                <a:latin typeface="Script MT Bold" pitchFamily="66" charset="0"/>
                <a:cs typeface="Levenim MT" pitchFamily="2" charset="-79"/>
              </a:rPr>
              <a:t>q</a:t>
            </a:r>
            <a:r>
              <a:rPr lang="pt-BR" sz="2800" b="1" dirty="0" smtClean="0">
                <a:latin typeface="Script MT Bold" pitchFamily="66" charset="0"/>
                <a:cs typeface="Levenim MT" pitchFamily="2" charset="-79"/>
              </a:rPr>
              <a:t>uadradas podem ser associadas a seus determinantes.</a:t>
            </a:r>
            <a:endParaRPr lang="pt-BR" sz="2800" b="1" dirty="0"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075528" y="1071546"/>
            <a:ext cx="7139810" cy="4718328"/>
            <a:chOff x="1075528" y="1071546"/>
            <a:chExt cx="7139810" cy="4718328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075528" y="1142984"/>
              <a:ext cx="2992416" cy="17145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904242" y="4500570"/>
              <a:ext cx="2124142" cy="11430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3786182" y="3286124"/>
              <a:ext cx="2152664" cy="10096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ímbolo de 'Não' 19"/>
            <p:cNvSpPr/>
            <p:nvPr/>
          </p:nvSpPr>
          <p:spPr>
            <a:xfrm>
              <a:off x="1500166" y="3861048"/>
              <a:ext cx="2214578" cy="1928826"/>
            </a:xfrm>
            <a:prstGeom prst="noSmoking">
              <a:avLst>
                <a:gd name="adj" fmla="val 101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Símbolo de 'Não' 20"/>
            <p:cNvSpPr/>
            <p:nvPr/>
          </p:nvSpPr>
          <p:spPr>
            <a:xfrm>
              <a:off x="6000760" y="1071546"/>
              <a:ext cx="2214578" cy="1928826"/>
            </a:xfrm>
            <a:prstGeom prst="noSmoking">
              <a:avLst>
                <a:gd name="adj" fmla="val 101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187624" y="1196752"/>
          <a:ext cx="2592288" cy="1688002"/>
        </p:xfrm>
        <a:graphic>
          <a:graphicData uri="http://schemas.openxmlformats.org/presentationml/2006/ole">
            <p:oleObj spid="_x0000_s37889" name="Equation" r:id="rId4" imgW="1091880" imgH="71100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156176" y="1268760"/>
          <a:ext cx="1800200" cy="1575175"/>
        </p:xfrm>
        <a:graphic>
          <a:graphicData uri="http://schemas.openxmlformats.org/presentationml/2006/ole">
            <p:oleObj spid="_x0000_s37890" name="Equation" r:id="rId5" imgW="812520" imgH="7110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355043" y="4096800"/>
          <a:ext cx="2424870" cy="1328696"/>
        </p:xfrm>
        <a:graphic>
          <a:graphicData uri="http://schemas.openxmlformats.org/presentationml/2006/ole">
            <p:oleObj spid="_x0000_s37891" name="Equation" r:id="rId6" imgW="927000" imgH="50796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3904995" y="3321050"/>
          <a:ext cx="2001271" cy="972046"/>
        </p:xfrm>
        <a:graphic>
          <a:graphicData uri="http://schemas.openxmlformats.org/presentationml/2006/ole">
            <p:oleObj spid="_x0000_s37892" name="Equation" r:id="rId7" imgW="444240" imgH="215640" progId="Equation.3">
              <p:embed/>
            </p:oleObj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6156176" y="4581128"/>
          <a:ext cx="1656184" cy="1027976"/>
        </p:xfrm>
        <a:graphic>
          <a:graphicData uri="http://schemas.openxmlformats.org/presentationml/2006/ole">
            <p:oleObj spid="_x0000_s37893" name="Equation" r:id="rId8" imgW="736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pt-BR" sz="4800" dirty="0" smtClean="0">
                <a:latin typeface="Script MT Bold" pitchFamily="66" charset="0"/>
                <a:cs typeface="Levenim MT" pitchFamily="2" charset="-79"/>
              </a:rPr>
              <a:t>E como associamos essas matrizes a seus determinantes?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5500702"/>
            <a:ext cx="735811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Esse tipo de notação com duas barras verticais ladeando o quadrado de números só foi apresentada em 1841, por Arthur </a:t>
            </a:r>
            <a:r>
              <a:rPr lang="pt-BR" sz="2400" dirty="0" err="1" smtClean="0">
                <a:latin typeface="Script MT Bold" pitchFamily="66" charset="0"/>
              </a:rPr>
              <a:t>Cayley</a:t>
            </a:r>
            <a:r>
              <a:rPr lang="pt-BR" sz="2400" dirty="0" smtClean="0">
                <a:latin typeface="Script MT Bold" pitchFamily="66" charset="0"/>
              </a:rPr>
              <a:t>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eta dobrada para cima 9"/>
          <p:cNvSpPr/>
          <p:nvPr/>
        </p:nvSpPr>
        <p:spPr>
          <a:xfrm flipH="1">
            <a:off x="5000628" y="3911926"/>
            <a:ext cx="850392" cy="731520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072198" y="3929066"/>
            <a:ext cx="278608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Notação utilizada para representar o </a:t>
            </a:r>
            <a:r>
              <a:rPr lang="pt-BR" sz="2000" dirty="0">
                <a:latin typeface="Century Schoolbook" pitchFamily="18" charset="0"/>
                <a:cs typeface="Levenim MT" pitchFamily="2" charset="-79"/>
              </a:rPr>
              <a:t>d</a:t>
            </a:r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eterminante.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sp>
        <p:nvSpPr>
          <p:cNvPr id="12" name="Seta dobrada para cima 11"/>
          <p:cNvSpPr/>
          <p:nvPr/>
        </p:nvSpPr>
        <p:spPr>
          <a:xfrm>
            <a:off x="2357422" y="3929066"/>
            <a:ext cx="850392" cy="731520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85786" y="4214818"/>
            <a:ext cx="15001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Matriz de ordem 1.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4572000" y="2852738"/>
          <a:ext cx="4000500" cy="971550"/>
        </p:xfrm>
        <a:graphic>
          <a:graphicData uri="http://schemas.openxmlformats.org/presentationml/2006/ole">
            <p:oleObj spid="_x0000_s35841" name="Equation" r:id="rId3" imgW="888840" imgH="215640" progId="Equation.3">
              <p:embed/>
            </p:oleObj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475656" y="2852936"/>
          <a:ext cx="2000250" cy="971550"/>
        </p:xfrm>
        <a:graphic>
          <a:graphicData uri="http://schemas.openxmlformats.org/presentationml/2006/ole">
            <p:oleObj spid="_x0000_s35842" name="Equation" r:id="rId4" imgW="444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pt-BR" sz="4800" dirty="0" smtClean="0">
                <a:latin typeface="Script MT Bold" pitchFamily="66" charset="0"/>
                <a:cs typeface="Levenim MT" pitchFamily="2" charset="-79"/>
              </a:rPr>
              <a:t>E como associamos essas matrizes a seus determinantes?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500562" y="2863990"/>
            <a:ext cx="15001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Matriz de Ordem 2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857356" y="200024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214546" y="4143380"/>
            <a:ext cx="1571636" cy="1428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 flipV="1">
            <a:off x="2071670" y="4214818"/>
            <a:ext cx="1428760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rot="10800000">
            <a:off x="3500430" y="4071942"/>
            <a:ext cx="285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1000100" y="5805264"/>
            <a:ext cx="77153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Produto dos elementos da diagonal principal subtraído do produto dos elementos da diagonal secundária.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>
            <a:off x="3500430" y="2928934"/>
            <a:ext cx="764094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57224" y="3786190"/>
            <a:ext cx="195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cript MT Bold" pitchFamily="66" charset="0"/>
              </a:rPr>
              <a:t>diagonal principal 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857224" y="5500702"/>
            <a:ext cx="20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cript MT Bold" pitchFamily="66" charset="0"/>
              </a:rPr>
              <a:t>diagonal secundária</a:t>
            </a:r>
            <a:endParaRPr lang="pt-BR" dirty="0"/>
          </a:p>
        </p:txBody>
      </p:sp>
      <p:sp>
        <p:nvSpPr>
          <p:cNvPr id="2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47664" y="2564904"/>
          <a:ext cx="1655763" cy="1027113"/>
        </p:xfrm>
        <a:graphic>
          <a:graphicData uri="http://schemas.openxmlformats.org/presentationml/2006/ole">
            <p:oleObj spid="_x0000_s34817" name="Equation" r:id="rId3" imgW="736560" imgH="457200" progId="Equation.3">
              <p:embed/>
            </p:oleObj>
          </a:graphicData>
        </a:graphic>
      </p:graphicFrame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662308" y="4077072"/>
          <a:ext cx="7726116" cy="1440160"/>
        </p:xfrm>
        <a:graphic>
          <a:graphicData uri="http://schemas.openxmlformats.org/presentationml/2006/ole">
            <p:oleObj spid="_x0000_s34818" name="Equation" r:id="rId4" imgW="2450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-36512" y="2887793"/>
          <a:ext cx="3923928" cy="1117271"/>
        </p:xfrm>
        <a:graphic>
          <a:graphicData uri="http://schemas.openxmlformats.org/presentationml/2006/ole">
            <p:oleObj spid="_x0000_s33794" name="Equation" r:id="rId3" imgW="1473120" imgH="711000" progId="Equation.3">
              <p:embed/>
            </p:oleObj>
          </a:graphicData>
        </a:graphic>
      </p:graphicFrame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43306" y="1857364"/>
            <a:ext cx="15001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Matriz de Ordem 3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928794" y="1643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00034" y="5143512"/>
            <a:ext cx="785818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Pierre Frédéric </a:t>
            </a:r>
            <a:r>
              <a:rPr lang="pt-BR" sz="2400" b="1" dirty="0" err="1" smtClean="0"/>
              <a:t>Sarrus</a:t>
            </a:r>
            <a:r>
              <a:rPr lang="pt-BR" sz="2400" b="1" dirty="0" smtClean="0"/>
              <a:t> </a:t>
            </a:r>
            <a:r>
              <a:rPr lang="pt-BR" sz="2400" dirty="0" smtClean="0"/>
              <a:t>(1826-1856), matemático francês, elaborou a regra prática para o Cálculo de Determinantes da Matriz de Ordem 3.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>
            <a:off x="2857488" y="2071678"/>
            <a:ext cx="764094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131840" y="2643182"/>
            <a:ext cx="725780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071538" y="4143380"/>
            <a:ext cx="307183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Repetir as duas primeiras colunas.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1428730" y="3000374"/>
            <a:ext cx="1487086" cy="9326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2123728" y="2996952"/>
            <a:ext cx="1284741" cy="856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2500298" y="2928934"/>
            <a:ext cx="1279614" cy="932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347864" y="4149080"/>
            <a:ext cx="471490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Somatório dos produtos dos elementos da diagonal principal e suas paralelas.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 flipH="1">
            <a:off x="1357290" y="2996952"/>
            <a:ext cx="1558526" cy="8606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0800000" flipV="1">
            <a:off x="2051720" y="2996952"/>
            <a:ext cx="1357322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2843808" y="3000372"/>
            <a:ext cx="942374" cy="8606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571736" y="2857496"/>
            <a:ext cx="2143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3143240" y="2857496"/>
            <a:ext cx="2143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3714744" y="2857496"/>
            <a:ext cx="2143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1979712" y="4149080"/>
            <a:ext cx="520545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entury Schoolbook" pitchFamily="18" charset="0"/>
                <a:cs typeface="Levenim MT" pitchFamily="2" charset="-79"/>
              </a:rPr>
              <a:t>Subtraímos os produtos dos elementos da diagonal secundária e suas paralelas.</a:t>
            </a:r>
            <a:endParaRPr lang="pt-BR" sz="2000" dirty="0">
              <a:latin typeface="Century Schoolbook" pitchFamily="18" charset="0"/>
              <a:cs typeface="Levenim MT" pitchFamily="2" charset="-79"/>
            </a:endParaRPr>
          </a:p>
        </p:txBody>
      </p:sp>
      <p:sp>
        <p:nvSpPr>
          <p:cNvPr id="72" name="Título 1"/>
          <p:cNvSpPr txBox="1">
            <a:spLocks/>
          </p:cNvSpPr>
          <p:nvPr/>
        </p:nvSpPr>
        <p:spPr bwMode="auto">
          <a:xfrm>
            <a:off x="500034" y="64291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Regra de </a:t>
            </a:r>
            <a:r>
              <a:rPr kumimoji="0" lang="pt-BR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Sarrus</a:t>
            </a:r>
            <a:endParaRPr kumimoji="0" lang="pt-BR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Levenim MT" pitchFamily="2" charset="-79"/>
            </a:endParaRPr>
          </a:p>
        </p:txBody>
      </p:sp>
      <p:sp>
        <p:nvSpPr>
          <p:cNvPr id="5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971600" y="1728160"/>
          <a:ext cx="1728192" cy="971880"/>
        </p:xfrm>
        <a:graphic>
          <a:graphicData uri="http://schemas.openxmlformats.org/presentationml/2006/ole">
            <p:oleObj spid="_x0000_s33793" name="Equation" r:id="rId4" imgW="1091880" imgH="711000" progId="Equation.3">
              <p:embed/>
            </p:oleObj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4139951" y="2996952"/>
          <a:ext cx="4735585" cy="936104"/>
        </p:xfrm>
        <a:graphic>
          <a:graphicData uri="http://schemas.openxmlformats.org/presentationml/2006/ole">
            <p:oleObj spid="_x0000_s33795" name="Equation" r:id="rId5" imgW="2184120" imgH="431640" progId="Equation.3">
              <p:embed/>
            </p:oleObj>
          </a:graphicData>
        </a:graphic>
      </p:graphicFrame>
      <p:sp>
        <p:nvSpPr>
          <p:cNvPr id="53" name="CaixaDeTexto 52"/>
          <p:cNvSpPr txBox="1"/>
          <p:nvPr/>
        </p:nvSpPr>
        <p:spPr>
          <a:xfrm>
            <a:off x="0" y="1916832"/>
            <a:ext cx="9144000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dk1"/>
                </a:solidFill>
                <a:latin typeface="Century Schoolbook" pitchFamily="18" charset="0"/>
                <a:cs typeface="Levenim MT" pitchFamily="2" charset="-79"/>
              </a:rPr>
              <a:t>Para a matriz de ordem 3 foram necessários alguns anos a mais para que fosse elaborada a regra prática para o cálculo de determinantes.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5" grpId="0" animBg="1"/>
      <p:bldP spid="25" grpId="1" animBg="1"/>
      <p:bldP spid="36" grpId="0" animBg="1"/>
      <p:bldP spid="36" grpId="1" animBg="1"/>
      <p:bldP spid="35" grpId="0" animBg="1"/>
      <p:bldP spid="35" grpId="1" animBg="1"/>
      <p:bldP spid="39" grpId="2" animBg="1"/>
      <p:bldP spid="39" grpId="3" animBg="1"/>
      <p:bldP spid="52" grpId="0" animBg="1"/>
      <p:bldP spid="52" grpId="1" animBg="1"/>
      <p:bldP spid="71" grpId="1" animBg="1"/>
      <p:bldP spid="71" grpId="2" animBg="1"/>
      <p:bldP spid="53" grpId="1" animBg="1"/>
      <p:bldP spid="5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3" cstate="print"/>
          <a:srcRect b="5501"/>
          <a:stretch>
            <a:fillRect/>
          </a:stretch>
        </p:blipFill>
        <p:spPr bwMode="auto">
          <a:xfrm>
            <a:off x="467544" y="2204864"/>
            <a:ext cx="8280920" cy="439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571472" y="1000108"/>
            <a:ext cx="792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Organizando a planilha Excel para  cálculos de </a:t>
            </a:r>
            <a:r>
              <a:rPr lang="pt-BR" sz="3200" b="1" dirty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d</a:t>
            </a:r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eterminantes.</a:t>
            </a:r>
            <a:endParaRPr lang="pt-BR" sz="3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9190" y="3429000"/>
            <a:ext cx="3429024" cy="485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Arial" charset="0"/>
              </a:rPr>
              <a:t>Barra de Ferramentas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8596" y="2357430"/>
            <a:ext cx="8286808" cy="7143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3236263">
            <a:off x="6118815" y="3146664"/>
            <a:ext cx="836582" cy="45274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71472" y="3357562"/>
            <a:ext cx="8072494" cy="3071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654658" y="3808714"/>
            <a:ext cx="836582" cy="45274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71604" y="3786190"/>
            <a:ext cx="3429024" cy="485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Arial" charset="0"/>
              </a:rPr>
              <a:t>Campo de células</a:t>
            </a:r>
            <a:endParaRPr lang="pt-BR" sz="2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928794" y="3071810"/>
            <a:ext cx="6786610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flipV="1">
            <a:off x="4214810" y="3286124"/>
            <a:ext cx="357190" cy="571504"/>
          </a:xfrm>
          <a:prstGeom prst="downArrow">
            <a:avLst>
              <a:gd name="adj1" fmla="val 34717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857356" y="3929066"/>
            <a:ext cx="471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para entrada de funções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6" name="Retângulo 15"/>
          <p:cNvSpPr/>
          <p:nvPr/>
        </p:nvSpPr>
        <p:spPr>
          <a:xfrm rot="16200000">
            <a:off x="5969305" y="3760249"/>
            <a:ext cx="594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Vania</a:t>
            </a:r>
            <a:r>
              <a:rPr lang="pt-BR" sz="1000" dirty="0" smtClean="0"/>
              <a:t> </a:t>
            </a:r>
            <a:r>
              <a:rPr lang="pt-BR" sz="1000" dirty="0" err="1" smtClean="0"/>
              <a:t>Teofilo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</a:t>
            </a:r>
            <a:r>
              <a:rPr lang="pt-BR" sz="1000" dirty="0" smtClean="0"/>
              <a:t> </a:t>
            </a:r>
            <a:r>
              <a:rPr lang="pt-BR" sz="1000" dirty="0" err="1" smtClean="0"/>
              <a:t>Attribution-Share</a:t>
            </a:r>
            <a:r>
              <a:rPr lang="pt-BR" sz="1000" dirty="0" smtClean="0"/>
              <a:t> </a:t>
            </a:r>
            <a:r>
              <a:rPr lang="pt-BR" sz="1000" dirty="0" err="1" smtClean="0"/>
              <a:t>Alike</a:t>
            </a:r>
            <a:r>
              <a:rPr lang="pt-BR" sz="1000" dirty="0" smtClean="0"/>
              <a:t>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0" animBg="1"/>
      <p:bldP spid="7" grpId="1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/>
      <p:bldP spid="11" grpId="1"/>
      <p:bldP spid="12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 r="52959" b="40939"/>
          <a:stretch>
            <a:fillRect/>
          </a:stretch>
        </p:blipFill>
        <p:spPr bwMode="auto">
          <a:xfrm>
            <a:off x="0" y="2132856"/>
            <a:ext cx="61206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Excel e determinantes de ordem 2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29124" y="5214950"/>
            <a:ext cx="24288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entury Schoolbook" pitchFamily="18" charset="0"/>
              </a:rPr>
              <a:t>Para reproduzir essa planilha, iniciamos com uma pequena organização.</a:t>
            </a:r>
            <a:endParaRPr lang="pt-BR" dirty="0">
              <a:latin typeface="Century Schoolbook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643174" y="3214686"/>
            <a:ext cx="1928826" cy="7858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1536679" y="3821115"/>
            <a:ext cx="1285884" cy="2159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285984" y="2857496"/>
            <a:ext cx="285752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5400000">
            <a:off x="1072332" y="3929066"/>
            <a:ext cx="1856594" cy="5722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5969305" y="3760249"/>
            <a:ext cx="594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Vania</a:t>
            </a:r>
            <a:r>
              <a:rPr lang="pt-BR" sz="1000" dirty="0" smtClean="0"/>
              <a:t> </a:t>
            </a:r>
            <a:r>
              <a:rPr lang="pt-BR" sz="1000" dirty="0" err="1" smtClean="0"/>
              <a:t>Teofilo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</a:t>
            </a:r>
            <a:r>
              <a:rPr lang="pt-BR" sz="1000" dirty="0" smtClean="0"/>
              <a:t> </a:t>
            </a:r>
            <a:r>
              <a:rPr lang="pt-BR" sz="1000" dirty="0" err="1" smtClean="0"/>
              <a:t>Attribution-Share</a:t>
            </a:r>
            <a:r>
              <a:rPr lang="pt-BR" sz="1000" dirty="0" smtClean="0"/>
              <a:t> </a:t>
            </a:r>
            <a:r>
              <a:rPr lang="pt-BR" sz="1000" dirty="0" err="1" smtClean="0"/>
              <a:t>Alike</a:t>
            </a:r>
            <a:r>
              <a:rPr lang="pt-BR" sz="1000" dirty="0" smtClean="0"/>
              <a:t>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 r="69924" b="51969"/>
          <a:stretch>
            <a:fillRect/>
          </a:stretch>
        </p:blipFill>
        <p:spPr bwMode="auto">
          <a:xfrm>
            <a:off x="467544" y="1700808"/>
            <a:ext cx="5583472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ector de seta reta 13"/>
          <p:cNvCxnSpPr/>
          <p:nvPr/>
        </p:nvCxnSpPr>
        <p:spPr>
          <a:xfrm flipH="1">
            <a:off x="3491880" y="5857892"/>
            <a:ext cx="2008814" cy="16339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429256" y="5715016"/>
            <a:ext cx="242889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entury Schoolbook" pitchFamily="18" charset="0"/>
              </a:rPr>
              <a:t>Seleciona a célula</a:t>
            </a:r>
            <a:endParaRPr lang="pt-BR" dirty="0">
              <a:latin typeface="Century Schoolbook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5220072" y="3460532"/>
            <a:ext cx="947110" cy="3285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175556" y="2928934"/>
            <a:ext cx="24288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entury Schoolbook" pitchFamily="18" charset="0"/>
              </a:rPr>
              <a:t>Preenche a fórmula do determinante relativa a matriz de ordem 2.</a:t>
            </a:r>
            <a:endParaRPr lang="pt-BR" dirty="0">
              <a:latin typeface="Century Schoolbook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14942" y="4214818"/>
            <a:ext cx="3643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Como calculamos o Determinante da matriz de ordem 2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Excel e determinantes de ordem 2</a:t>
            </a:r>
            <a:endParaRPr lang="pt-BR" sz="3200" b="1" dirty="0"/>
          </a:p>
        </p:txBody>
      </p:sp>
      <p:sp>
        <p:nvSpPr>
          <p:cNvPr id="3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33" name="Retângulo 32"/>
          <p:cNvSpPr/>
          <p:nvPr/>
        </p:nvSpPr>
        <p:spPr>
          <a:xfrm rot="16200000">
            <a:off x="5969305" y="3760249"/>
            <a:ext cx="594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Vania</a:t>
            </a:r>
            <a:r>
              <a:rPr lang="pt-BR" sz="1000" dirty="0" smtClean="0"/>
              <a:t> </a:t>
            </a:r>
            <a:r>
              <a:rPr lang="pt-BR" sz="1000" dirty="0" err="1" smtClean="0"/>
              <a:t>Teofilo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</a:t>
            </a:r>
            <a:r>
              <a:rPr lang="pt-BR" sz="1000" dirty="0" smtClean="0"/>
              <a:t> </a:t>
            </a:r>
            <a:r>
              <a:rPr lang="pt-BR" sz="1000" dirty="0" err="1" smtClean="0"/>
              <a:t>Attribution-Share</a:t>
            </a:r>
            <a:r>
              <a:rPr lang="pt-BR" sz="1000" dirty="0" smtClean="0"/>
              <a:t> </a:t>
            </a:r>
            <a:r>
              <a:rPr lang="pt-BR" sz="1000" dirty="0" err="1" smtClean="0"/>
              <a:t>Alike</a:t>
            </a:r>
            <a:r>
              <a:rPr lang="pt-BR" sz="1000" dirty="0" smtClean="0"/>
              <a:t>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29496" y="2653188"/>
          <a:ext cx="914399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11"/>
                <a:gridCol w="725196"/>
                <a:gridCol w="725196"/>
                <a:gridCol w="863346"/>
                <a:gridCol w="725196"/>
                <a:gridCol w="725196"/>
                <a:gridCol w="725196"/>
                <a:gridCol w="881476"/>
                <a:gridCol w="725196"/>
                <a:gridCol w="725196"/>
                <a:gridCol w="725196"/>
                <a:gridCol w="72519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68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-23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Det</a:t>
                      </a:r>
                      <a:r>
                        <a:rPr lang="pt-BR" baseline="0" dirty="0" smtClean="0"/>
                        <a:t> C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D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785786" y="2928934"/>
            <a:ext cx="1928826" cy="928694"/>
          </a:xfrm>
          <a:prstGeom prst="straightConnector1">
            <a:avLst/>
          </a:prstGeom>
          <a:ln w="28575">
            <a:solidFill>
              <a:srgbClr val="1027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10800000" flipV="1">
            <a:off x="642910" y="2928934"/>
            <a:ext cx="1857388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2357422" y="2643182"/>
            <a:ext cx="285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29058" y="2928934"/>
            <a:ext cx="1714512" cy="857256"/>
          </a:xfrm>
          <a:prstGeom prst="straightConnector1">
            <a:avLst/>
          </a:prstGeom>
          <a:ln w="28575">
            <a:solidFill>
              <a:srgbClr val="1027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0800000" flipV="1">
            <a:off x="3786182" y="2928934"/>
            <a:ext cx="1785950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0800000">
            <a:off x="5429256" y="2714620"/>
            <a:ext cx="285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858016" y="2928934"/>
            <a:ext cx="1714512" cy="857256"/>
          </a:xfrm>
          <a:prstGeom prst="straightConnector1">
            <a:avLst/>
          </a:prstGeom>
          <a:ln w="28575">
            <a:solidFill>
              <a:srgbClr val="1027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0800000">
            <a:off x="8501090" y="2786058"/>
            <a:ext cx="285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 flipV="1">
            <a:off x="6858016" y="3000372"/>
            <a:ext cx="1785950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642910" y="1571612"/>
            <a:ext cx="77153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Produto dos elementos da diagonal principal subtraído do produto dos elementos da diagonal secundária.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034" y="4929198"/>
            <a:ext cx="8286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Após esse procedimento, é só alterar os elementos da matriz que o valor do determinante altera automaticamente!</a:t>
            </a:r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71500" y="2244727"/>
            <a:ext cx="8129590" cy="1470025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Um pouco de história sobre </a:t>
            </a:r>
            <a:r>
              <a:rPr lang="pt-BR" sz="3200" dirty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d</a:t>
            </a:r>
            <a: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eterminantes;</a:t>
            </a:r>
            <a:b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</a:br>
            <a:endParaRPr lang="pt-BR" sz="3200" dirty="0">
              <a:solidFill>
                <a:srgbClr val="002060"/>
              </a:solidFill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11" name="Título 2"/>
          <p:cNvSpPr txBox="1">
            <a:spLocks/>
          </p:cNvSpPr>
          <p:nvPr/>
        </p:nvSpPr>
        <p:spPr bwMode="auto">
          <a:xfrm>
            <a:off x="0" y="928670"/>
            <a:ext cx="871540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Levenim MT" pitchFamily="2" charset="-79"/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 bwMode="auto">
          <a:xfrm>
            <a:off x="357158" y="2887669"/>
            <a:ext cx="87868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 cálculo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 de </a:t>
            </a:r>
            <a:r>
              <a:rPr lang="pt-BR" sz="3200" noProof="0" dirty="0" smtClean="0">
                <a:solidFill>
                  <a:srgbClr val="002060"/>
                </a:solidFill>
                <a:latin typeface="Script MT Bold" pitchFamily="66" charset="0"/>
                <a:ea typeface="+mj-ea"/>
                <a:cs typeface="Levenim MT" pitchFamily="2" charset="-79"/>
              </a:rPr>
              <a:t>d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eterminantes de ordem 2 e 3;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28596" y="428625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Font typeface="Arial" pitchFamily="34" charset="0"/>
              <a:buChar char="•"/>
              <a:defRPr/>
            </a:pPr>
            <a: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discussão das propriedades dos determinantes   com a utilização da </a:t>
            </a:r>
            <a:r>
              <a:rPr lang="pt-BR" sz="3200" dirty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p</a:t>
            </a:r>
            <a: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lanilha Excel;</a:t>
            </a:r>
            <a:endParaRPr lang="pt-BR" sz="3200" dirty="0">
              <a:solidFill>
                <a:srgbClr val="002060"/>
              </a:solidFill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15" name="Título 2"/>
          <p:cNvSpPr txBox="1">
            <a:spLocks/>
          </p:cNvSpPr>
          <p:nvPr/>
        </p:nvSpPr>
        <p:spPr bwMode="auto">
          <a:xfrm>
            <a:off x="571472" y="857232"/>
            <a:ext cx="798671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 smtClean="0">
                <a:latin typeface="Script MT Bold" pitchFamily="66" charset="0"/>
                <a:ea typeface="+mj-ea"/>
                <a:cs typeface="Levenim MT" pitchFamily="2" charset="-79"/>
              </a:rPr>
              <a:t>Conteúdos da </a:t>
            </a:r>
            <a:r>
              <a:rPr kumimoji="0" lang="pt-B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A</a:t>
            </a:r>
            <a:r>
              <a:rPr lang="pt-BR" sz="5400" dirty="0" err="1" smtClean="0">
                <a:latin typeface="Script MT Bold" pitchFamily="66" charset="0"/>
                <a:ea typeface="+mj-ea"/>
                <a:cs typeface="Levenim MT" pitchFamily="2" charset="-79"/>
              </a:rPr>
              <a:t>ula</a:t>
            </a:r>
            <a:r>
              <a:rPr lang="pt-BR" sz="5400" dirty="0" smtClean="0">
                <a:latin typeface="Script MT Bold" pitchFamily="66" charset="0"/>
                <a:ea typeface="+mj-ea"/>
                <a:cs typeface="Levenim MT" pitchFamily="2" charset="-79"/>
              </a:rPr>
              <a:t> de hoje: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Levenim MT" pitchFamily="2" charset="-79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1472" y="5643578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Font typeface="Arial" pitchFamily="34" charset="0"/>
              <a:buChar char="•"/>
              <a:defRPr/>
            </a:pPr>
            <a:r>
              <a:rPr lang="pt-BR" sz="32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atividades.</a:t>
            </a:r>
            <a:endParaRPr lang="pt-BR" sz="3200" dirty="0">
              <a:solidFill>
                <a:srgbClr val="002060"/>
              </a:solidFill>
              <a:latin typeface="Script MT Bold" pitchFamily="66" charset="0"/>
              <a:cs typeface="Levenim MT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3" cstate="print"/>
          <a:srcRect r="55725" b="52141"/>
          <a:stretch>
            <a:fillRect/>
          </a:stretch>
        </p:blipFill>
        <p:spPr bwMode="auto">
          <a:xfrm>
            <a:off x="-1" y="1916832"/>
            <a:ext cx="746446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429124" y="4786322"/>
            <a:ext cx="428628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Vamos reorganizar, para que você possa também calcular o Determinante de Ordem 3.</a:t>
            </a:r>
            <a:endParaRPr lang="pt-BR" sz="2400" dirty="0">
              <a:latin typeface="Script MT Bold" pitchFamily="66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275856" y="3212976"/>
            <a:ext cx="2808312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691680" y="3429000"/>
            <a:ext cx="1440160" cy="165618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87824" y="2996952"/>
            <a:ext cx="285752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339752" y="3429000"/>
            <a:ext cx="792088" cy="25202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Excel e determinantes de ordem 3</a:t>
            </a:r>
            <a:endParaRPr lang="pt-BR" sz="3200" b="1" dirty="0"/>
          </a:p>
        </p:txBody>
      </p:sp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24" name="Retângulo 23"/>
          <p:cNvSpPr/>
          <p:nvPr/>
        </p:nvSpPr>
        <p:spPr>
          <a:xfrm rot="16200000">
            <a:off x="5969305" y="3760249"/>
            <a:ext cx="594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Vania</a:t>
            </a:r>
            <a:r>
              <a:rPr lang="pt-BR" sz="1000" dirty="0" smtClean="0"/>
              <a:t> </a:t>
            </a:r>
            <a:r>
              <a:rPr lang="pt-BR" sz="1000" dirty="0" err="1" smtClean="0"/>
              <a:t>Teofilo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</a:t>
            </a:r>
            <a:r>
              <a:rPr lang="pt-BR" sz="1000" dirty="0" smtClean="0"/>
              <a:t> </a:t>
            </a:r>
            <a:r>
              <a:rPr lang="pt-BR" sz="1000" dirty="0" err="1" smtClean="0"/>
              <a:t>Attribution-Share</a:t>
            </a:r>
            <a:r>
              <a:rPr lang="pt-BR" sz="1000" dirty="0" smtClean="0"/>
              <a:t> </a:t>
            </a:r>
            <a:r>
              <a:rPr lang="pt-BR" sz="1000" dirty="0" err="1" smtClean="0"/>
              <a:t>Alike</a:t>
            </a:r>
            <a:r>
              <a:rPr lang="pt-BR" sz="1000" dirty="0" smtClean="0"/>
              <a:t>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 cstate="print"/>
          <a:srcRect t="17344" r="44129" b="52141"/>
          <a:stretch>
            <a:fillRect/>
          </a:stretch>
        </p:blipFill>
        <p:spPr bwMode="auto">
          <a:xfrm>
            <a:off x="0" y="2780928"/>
            <a:ext cx="8676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Excel e </a:t>
            </a:r>
            <a:r>
              <a:rPr lang="pt-BR" sz="3200" b="1" dirty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d</a:t>
            </a:r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eterminantes de ordem 3</a:t>
            </a:r>
            <a:endParaRPr lang="pt-BR" sz="3200" b="1" dirty="0"/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2555776" y="4941168"/>
            <a:ext cx="516026" cy="6309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214678" y="5357826"/>
            <a:ext cx="242889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entury Schoolbook" pitchFamily="18" charset="0"/>
              </a:rPr>
              <a:t>Seleciona a célula.</a:t>
            </a:r>
            <a:endParaRPr lang="pt-BR" dirty="0">
              <a:latin typeface="Century Schoolbook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10800000" flipV="1">
            <a:off x="4714876" y="2143116"/>
            <a:ext cx="1214446" cy="5715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857884" y="1643050"/>
            <a:ext cx="292895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entury Schoolbook" pitchFamily="18" charset="0"/>
              </a:rPr>
              <a:t>Preencher as células que correspondem à Regra de </a:t>
            </a:r>
            <a:r>
              <a:rPr lang="pt-BR" b="1" dirty="0" err="1" smtClean="0">
                <a:latin typeface="Century Schoolbook" pitchFamily="18" charset="0"/>
              </a:rPr>
              <a:t>Sarrus</a:t>
            </a:r>
            <a:r>
              <a:rPr lang="pt-BR" b="1" dirty="0" smtClean="0">
                <a:latin typeface="Century Schoolbook" pitchFamily="18" charset="0"/>
              </a:rPr>
              <a:t>.</a:t>
            </a:r>
            <a:endParaRPr lang="pt-BR" b="1" dirty="0">
              <a:latin typeface="Century Schoolbook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786446" y="3929066"/>
            <a:ext cx="29289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entury Schoolbook" pitchFamily="18" charset="0"/>
              </a:rPr>
              <a:t>Lembrem-se dos sinais!</a:t>
            </a:r>
            <a:endParaRPr lang="pt-BR" b="1" dirty="0">
              <a:latin typeface="Century Schoolbook" pitchFamily="18" charset="0"/>
            </a:endParaRPr>
          </a:p>
        </p:txBody>
      </p:sp>
      <p:cxnSp>
        <p:nvCxnSpPr>
          <p:cNvPr id="63" name="Conector de seta reta 62"/>
          <p:cNvCxnSpPr/>
          <p:nvPr/>
        </p:nvCxnSpPr>
        <p:spPr>
          <a:xfrm flipH="1" flipV="1">
            <a:off x="5724128" y="3140968"/>
            <a:ext cx="776698" cy="788098"/>
          </a:xfrm>
          <a:prstGeom prst="straightConnector1">
            <a:avLst/>
          </a:prstGeom>
          <a:ln w="38100">
            <a:solidFill>
              <a:srgbClr val="DB0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65" name="Retângulo 64"/>
          <p:cNvSpPr/>
          <p:nvPr/>
        </p:nvSpPr>
        <p:spPr>
          <a:xfrm rot="16200000">
            <a:off x="5969305" y="3760249"/>
            <a:ext cx="594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Vania</a:t>
            </a:r>
            <a:r>
              <a:rPr lang="pt-BR" sz="1000" dirty="0" smtClean="0"/>
              <a:t> </a:t>
            </a:r>
            <a:r>
              <a:rPr lang="pt-BR" sz="1000" dirty="0" err="1" smtClean="0"/>
              <a:t>Teofilo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</a:t>
            </a:r>
            <a:r>
              <a:rPr lang="pt-BR" sz="1000" dirty="0" smtClean="0"/>
              <a:t> </a:t>
            </a:r>
            <a:r>
              <a:rPr lang="pt-BR" sz="1000" dirty="0" err="1" smtClean="0"/>
              <a:t>Attribution-Share</a:t>
            </a:r>
            <a:r>
              <a:rPr lang="pt-BR" sz="1000" dirty="0" smtClean="0"/>
              <a:t> </a:t>
            </a:r>
            <a:r>
              <a:rPr lang="pt-BR" sz="1000" dirty="0" err="1" smtClean="0"/>
              <a:t>Alike</a:t>
            </a:r>
            <a:r>
              <a:rPr lang="pt-BR" sz="1000" dirty="0" smtClean="0"/>
              <a:t>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11560" y="1268760"/>
          <a:ext cx="37243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B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788024" y="1268760"/>
          <a:ext cx="37243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B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28596" y="4500570"/>
            <a:ext cx="8286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Agora só alterar os elementos da matriz para verificar e comparar as diferenças nos Determinantes, causadas pelas mudanças.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9102" y="3429000"/>
            <a:ext cx="8501122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Script MT Bold" pitchFamily="66" charset="0"/>
              </a:rPr>
              <a:t>Essa ferramenta vai auxiliar no cálculo do determinante da matriz permitindo que você possa explorar algumas propriedades dos determinantes. </a:t>
            </a:r>
          </a:p>
          <a:p>
            <a:pPr algn="ctr"/>
            <a:r>
              <a:rPr lang="pt-BR" sz="4000" dirty="0" smtClean="0">
                <a:latin typeface="Script MT Bold" pitchFamily="66" charset="0"/>
              </a:rPr>
              <a:t>Vamos observar?</a:t>
            </a:r>
            <a:endParaRPr lang="pt-BR" sz="4000" dirty="0">
              <a:latin typeface="Script MT Bold" pitchFamily="66" charset="0"/>
            </a:endParaRP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59085" y="2780928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135549" y="2780928"/>
          <a:ext cx="31088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136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A’=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A’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720" y="171448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Schoolbook" pitchFamily="18" charset="0"/>
              </a:rPr>
              <a:t>Dada a Matriz A e seu determinante </a:t>
            </a:r>
            <a:r>
              <a:rPr lang="pt-BR" b="1" dirty="0" err="1" smtClean="0">
                <a:latin typeface="Century Schoolbook" pitchFamily="18" charset="0"/>
              </a:rPr>
              <a:t>Det</a:t>
            </a:r>
            <a:r>
              <a:rPr lang="pt-BR" b="1" dirty="0" smtClean="0">
                <a:latin typeface="Century Schoolbook" pitchFamily="18" charset="0"/>
              </a:rPr>
              <a:t> A= -2</a:t>
            </a:r>
            <a:endParaRPr lang="pt-BR" b="1" dirty="0">
              <a:latin typeface="Century Schoolbook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5143512"/>
            <a:ext cx="7143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O que acontece com o determinante de A se trocarmos uma linha pela outra?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36512" y="2543487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Será que isso ocorre para outras matrizes?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Desafio você a verificar!</a:t>
            </a:r>
            <a:endParaRPr lang="pt-BR" sz="3200" dirty="0">
              <a:latin typeface="Script MT Bold" pitchFamily="66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92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37234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59085" y="2780928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135549" y="2780928"/>
          <a:ext cx="316518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461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720" y="171448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Schoolbook" pitchFamily="18" charset="0"/>
              </a:rPr>
              <a:t>Dada a Matriz A e seu determinante </a:t>
            </a:r>
            <a:r>
              <a:rPr lang="pt-BR" b="1" dirty="0" err="1" smtClean="0">
                <a:latin typeface="Century Schoolbook" pitchFamily="18" charset="0"/>
              </a:rPr>
              <a:t>Det</a:t>
            </a:r>
            <a:r>
              <a:rPr lang="pt-BR" b="1" dirty="0" smtClean="0">
                <a:latin typeface="Century Schoolbook" pitchFamily="18" charset="0"/>
              </a:rPr>
              <a:t> A= -2</a:t>
            </a:r>
            <a:endParaRPr lang="pt-BR" b="1" dirty="0">
              <a:latin typeface="Century Schoolbook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034" y="5429264"/>
            <a:ext cx="828680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Se compararmos o determinante de A com o determinante da transposta de A, o que você pode observar?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928934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Será que isso ocorre para outras matrizes?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Desafio você a verificar!</a:t>
            </a:r>
            <a:endParaRPr lang="pt-BR" sz="3200" dirty="0">
              <a:latin typeface="Script MT Bold" pitchFamily="66" charset="0"/>
            </a:endParaRPr>
          </a:p>
        </p:txBody>
      </p:sp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08104" y="314096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t</a:t>
            </a:r>
            <a:endParaRPr lang="pt-BR" sz="1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724128" y="4262899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t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4949710" y="4143380"/>
            <a:ext cx="2214578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27584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720" y="171448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Schoolbook" pitchFamily="18" charset="0"/>
              </a:rPr>
              <a:t>Dada a Matriz A e seu determinante </a:t>
            </a:r>
            <a:r>
              <a:rPr lang="pt-BR" b="1" dirty="0" err="1" smtClean="0">
                <a:latin typeface="Century Schoolbook" pitchFamily="18" charset="0"/>
              </a:rPr>
              <a:t>Det</a:t>
            </a:r>
            <a:r>
              <a:rPr lang="pt-BR" b="1" dirty="0" smtClean="0">
                <a:latin typeface="Century Schoolbook" pitchFamily="18" charset="0"/>
              </a:rPr>
              <a:t> A= -2</a:t>
            </a:r>
            <a:endParaRPr lang="pt-BR" b="1" dirty="0">
              <a:latin typeface="Century Schoolbook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034" y="5429264"/>
            <a:ext cx="828680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Se multiplicarmos uma linha ou coluna da Matriz A por 2 o que acontece com o determinante de A?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5357826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Faça esse experimento para um determinante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 ordem 3.</a:t>
            </a:r>
            <a:endParaRPr lang="pt-BR" sz="3200" dirty="0">
              <a:latin typeface="Script MT Bold" pitchFamily="66" charset="0"/>
            </a:endParaRPr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</a:t>
            </a:r>
            <a:r>
              <a:rPr lang="pt-BR" sz="1600" b="1" dirty="0" smtClean="0">
                <a:solidFill>
                  <a:schemeClr val="bg1"/>
                </a:solidFill>
              </a:rPr>
              <a:t>propriedades </a:t>
            </a:r>
            <a:r>
              <a:rPr lang="pt-BR" dirty="0"/>
              <a:t>	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59085" y="2780928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5135549" y="2780928"/>
          <a:ext cx="316518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461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tângulo 24"/>
          <p:cNvSpPr/>
          <p:nvPr/>
        </p:nvSpPr>
        <p:spPr>
          <a:xfrm>
            <a:off x="4949710" y="4143380"/>
            <a:ext cx="2214578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27584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940152" y="3573016"/>
            <a:ext cx="1785918" cy="357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Se for outro número, o que acontecerá?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Desafio você a verificar!</a:t>
            </a:r>
            <a:endParaRPr lang="pt-BR" sz="3200" dirty="0"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5" grpId="0" animBg="1"/>
      <p:bldP spid="26" grpId="0" animBg="1"/>
      <p:bldP spid="12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1785926"/>
            <a:ext cx="814393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Se uma linha ou coluna da matriz for toda igual a zero, o que acontece com o determinante?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959085" y="2780928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5135549" y="2780928"/>
          <a:ext cx="316518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461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tângulo 21"/>
          <p:cNvSpPr/>
          <p:nvPr/>
        </p:nvSpPr>
        <p:spPr>
          <a:xfrm>
            <a:off x="4949710" y="4143380"/>
            <a:ext cx="2214578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27584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07704" y="3140968"/>
            <a:ext cx="57150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156176" y="3501008"/>
            <a:ext cx="1357322" cy="357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0" y="2928934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Será que isso ocorre para a matriz B?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Desafio você a verificar!</a:t>
            </a:r>
            <a:endParaRPr lang="pt-BR" sz="3200" dirty="0">
              <a:latin typeface="Script MT Bold" pitchFamily="66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3045764" y="5013176"/>
          <a:ext cx="305247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12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1785926"/>
            <a:ext cx="814393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O que acontece com o determinante se duas linhas ou colunas forem iguais?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959085" y="2780928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5135549" y="2780928"/>
          <a:ext cx="316518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461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tângulo 21"/>
          <p:cNvSpPr/>
          <p:nvPr/>
        </p:nvSpPr>
        <p:spPr>
          <a:xfrm>
            <a:off x="4949710" y="4143380"/>
            <a:ext cx="2214578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27584" y="4143380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07704" y="3140968"/>
            <a:ext cx="57150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156176" y="3501008"/>
            <a:ext cx="1357322" cy="357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0" y="3571876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Será que isso ocorre para matriz B?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Desafio você a verificar!</a:t>
            </a:r>
            <a:endParaRPr lang="pt-BR" sz="3200" dirty="0">
              <a:latin typeface="Script MT Bold" pitchFamily="66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3045764" y="4869160"/>
          <a:ext cx="30524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57"/>
                <a:gridCol w="532393"/>
                <a:gridCol w="532393"/>
                <a:gridCol w="633815"/>
                <a:gridCol w="6338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12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1472" y="100010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 Vamos refletir!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1785926"/>
            <a:ext cx="814393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O que acontece com o determinante se duas linhas ou colunas forem proporcionais?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0" y="4929198"/>
            <a:ext cx="9144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Script MT Bold" pitchFamily="66" charset="0"/>
              </a:rPr>
              <a:t>Faça esse experimento para um determinante </a:t>
            </a:r>
          </a:p>
          <a:p>
            <a:pPr algn="ctr"/>
            <a:r>
              <a:rPr lang="pt-BR" sz="3200" dirty="0" smtClean="0">
                <a:latin typeface="Script MT Bold" pitchFamily="66" charset="0"/>
              </a:rPr>
              <a:t>de ordem 3.</a:t>
            </a:r>
            <a:endParaRPr lang="pt-BR" sz="3200" dirty="0">
              <a:latin typeface="Script MT Bold" pitchFamily="66" charset="0"/>
            </a:endParaRP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87077" y="2852936"/>
          <a:ext cx="30524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749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063541" y="2852936"/>
          <a:ext cx="316518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461"/>
                <a:gridCol w="671908"/>
                <a:gridCol w="671908"/>
                <a:gridCol w="79990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Det</a:t>
                      </a:r>
                      <a:r>
                        <a:rPr lang="pt-BR" dirty="0" smtClean="0"/>
                        <a:t> A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 =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4877702" y="4215388"/>
            <a:ext cx="2214578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5576" y="4215388"/>
            <a:ext cx="2071702" cy="571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smtClean="0">
                <a:latin typeface="Century Schoolbook" pitchFamily="18" charset="0"/>
              </a:rPr>
              <a:t>1. Com base no exposto, será que você consegue apresentar três matrizes de ordem 2 que possuam o determinante igual a 10?</a:t>
            </a:r>
            <a:endParaRPr lang="pt-BR" sz="2400" dirty="0">
              <a:latin typeface="Century Schoolbook" pitchFamily="18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 bwMode="auto">
          <a:xfrm>
            <a:off x="357158" y="857232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ATIVIDADES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57224" y="4071942"/>
            <a:ext cx="7772400" cy="1470025"/>
          </a:xfrm>
        </p:spPr>
        <p:txBody>
          <a:bodyPr/>
          <a:lstStyle/>
          <a:p>
            <a:r>
              <a:rPr lang="pt-BR" sz="6600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Um pouco de história...</a:t>
            </a:r>
            <a:endParaRPr lang="pt-BR" sz="6600" dirty="0">
              <a:solidFill>
                <a:srgbClr val="002060"/>
              </a:solidFill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11" name="Título 2"/>
          <p:cNvSpPr txBox="1">
            <a:spLocks/>
          </p:cNvSpPr>
          <p:nvPr/>
        </p:nvSpPr>
        <p:spPr bwMode="auto">
          <a:xfrm>
            <a:off x="857224" y="17144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Determinantes</a:t>
            </a:r>
            <a:endParaRPr kumimoji="0" lang="pt-BR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Levenim MT" pitchFamily="2" charset="-79"/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2400" dirty="0" smtClean="0">
              <a:latin typeface="Century Schoolbook" pitchFamily="18" charset="0"/>
            </a:endParaRPr>
          </a:p>
          <a:p>
            <a:pPr algn="ctr">
              <a:buNone/>
            </a:pPr>
            <a:r>
              <a:rPr lang="pt-BR" sz="2400" dirty="0" smtClean="0">
                <a:latin typeface="Century Schoolbook" pitchFamily="18" charset="0"/>
              </a:rPr>
              <a:t>Utilizando essas propriedades, calcule os determinantes:</a:t>
            </a:r>
            <a:endParaRPr lang="pt-BR" sz="2400" dirty="0">
              <a:latin typeface="Century Schoolbook" pitchFamily="18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 bwMode="auto">
          <a:xfrm>
            <a:off x="357158" y="857232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Atividades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14678" y="1071546"/>
          <a:ext cx="2565400" cy="161544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 A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42910" y="3286124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 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214942" y="3286124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 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214942" y="4429132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 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42910" y="4429132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2910" y="5500702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205434" y="5500702"/>
          <a:ext cx="2438400" cy="885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9527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>
                <a:latin typeface="Century Schoolbook" pitchFamily="18" charset="0"/>
              </a:rPr>
              <a:t>O valor do determinante de uma matriz A é 45.</a:t>
            </a:r>
          </a:p>
          <a:p>
            <a:pPr marL="0" indent="0" algn="just">
              <a:buNone/>
            </a:pPr>
            <a:r>
              <a:rPr lang="pt-BR" sz="2400" dirty="0" smtClean="0">
                <a:latin typeface="Century Schoolbook" pitchFamily="18" charset="0"/>
              </a:rPr>
              <a:t>    a) Se multiplicarmos a 2ª linha de A por 3, qual será o valor do determinante da nova matriz?</a:t>
            </a:r>
          </a:p>
          <a:p>
            <a:pPr marL="0" indent="0">
              <a:buNone/>
            </a:pPr>
            <a:r>
              <a:rPr lang="pt-BR" sz="2400" dirty="0" smtClean="0">
                <a:latin typeface="Century Schoolbook" pitchFamily="18" charset="0"/>
              </a:rPr>
              <a:t>    </a:t>
            </a:r>
          </a:p>
          <a:p>
            <a:pPr marL="0" indent="0" algn="just">
              <a:buNone/>
            </a:pPr>
            <a:r>
              <a:rPr lang="pt-BR" sz="2400" dirty="0" smtClean="0">
                <a:latin typeface="Century Schoolbook" pitchFamily="18" charset="0"/>
              </a:rPr>
              <a:t>    b) Se dividirmos a 3ª linha de A por 5, qual será o valor do determinante da nova matriz?</a:t>
            </a:r>
          </a:p>
          <a:p>
            <a:pPr marL="0" indent="0">
              <a:buNone/>
            </a:pPr>
            <a:endParaRPr lang="pt-BR" sz="2400" dirty="0" smtClean="0">
              <a:latin typeface="Century Schoolbook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Century Schoolbook" pitchFamily="18" charset="0"/>
              </a:rPr>
              <a:t>    c) Se multiplicarmos a 1ª coluna de A por 2 e dividirmos a 2ª coluna por 3, qual será o valor do determinante da nova matriz?</a:t>
            </a:r>
            <a:endParaRPr lang="pt-BR" sz="2400" dirty="0">
              <a:latin typeface="Century Schoolbook" pitchFamily="18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 bwMode="auto">
          <a:xfrm>
            <a:off x="357158" y="857232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Atividades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2400" dirty="0" smtClean="0">
                <a:latin typeface="Century Schoolbook" pitchFamily="18" charset="0"/>
              </a:rPr>
              <a:t>Verifique a veracidade das afirmações:</a:t>
            </a:r>
            <a:endParaRPr lang="pt-BR" sz="2400" dirty="0">
              <a:latin typeface="Century Schoolbook" pitchFamily="18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 bwMode="auto">
          <a:xfrm>
            <a:off x="357158" y="857232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cript MT Bold" pitchFamily="66" charset="0"/>
                <a:ea typeface="+mj-ea"/>
                <a:cs typeface="Levenim MT" pitchFamily="2" charset="-79"/>
              </a:rPr>
              <a:t>Atividades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5720" y="2728737"/>
            <a:ext cx="8143932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ctr">
              <a:buAutoNum type="romanUcPeriod"/>
            </a:pP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(A +B) = </a:t>
            </a: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A + </a:t>
            </a: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B</a:t>
            </a:r>
          </a:p>
          <a:p>
            <a:pPr marL="514350" indent="-514350" algn="ctr">
              <a:buAutoNum type="romanUcPeriod"/>
            </a:pPr>
            <a:endParaRPr lang="pt-BR" sz="2400" b="1" dirty="0" smtClean="0">
              <a:latin typeface="Century Schoolbook" pitchFamily="18" charset="0"/>
            </a:endParaRPr>
          </a:p>
          <a:p>
            <a:pPr marL="514350" indent="-514350" algn="ctr">
              <a:buAutoNum type="romanUcPeriod"/>
            </a:pP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(A • B) = </a:t>
            </a: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A • </a:t>
            </a:r>
            <a:r>
              <a:rPr lang="pt-BR" sz="2400" b="1" dirty="0" err="1" smtClean="0">
                <a:latin typeface="Century Schoolbook" pitchFamily="18" charset="0"/>
              </a:rPr>
              <a:t>Det</a:t>
            </a:r>
            <a:r>
              <a:rPr lang="pt-BR" sz="2400" b="1" dirty="0" smtClean="0">
                <a:latin typeface="Century Schoolbook" pitchFamily="18" charset="0"/>
              </a:rPr>
              <a:t> B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14348" y="3443117"/>
            <a:ext cx="81439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Podemos afirmar que o determinante da Matriz A+B é equivalente à soma do determinante de A com o determinante de B?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14348" y="2143116"/>
            <a:ext cx="81439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Schoolbook" pitchFamily="18" charset="0"/>
              </a:rPr>
              <a:t>Podemos afirmar que o determinante da matriz   A • B é equivalente ao produto do determinante de A pelo determinante de B?</a:t>
            </a:r>
            <a:endParaRPr lang="pt-BR" sz="2400" b="1" dirty="0">
              <a:latin typeface="Century Schoolbook" pitchFamily="18" charset="0"/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pt-BR" sz="2800" dirty="0" smtClean="0">
                <a:latin typeface="Bookman Old Style" pitchFamily="18" charset="0"/>
              </a:rPr>
              <a:t>Para verificar algumas outras propriedades e comparar com a que você encontrou a partir da experimentação, clique na figura</a:t>
            </a:r>
            <a:r>
              <a:rPr lang="pt-BR" dirty="0" smtClean="0">
                <a:latin typeface="Bookman Old Style" pitchFamily="18" charset="0"/>
              </a:rPr>
              <a:t>:</a:t>
            </a: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1207782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2060"/>
                </a:solidFill>
                <a:latin typeface="Script MT Bold" pitchFamily="66" charset="0"/>
                <a:cs typeface="Levenim MT" pitchFamily="2" charset="-79"/>
              </a:rPr>
              <a:t>Propriedades dos Determinantes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2910" y="5715016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Bookman Old Style" pitchFamily="18" charset="0"/>
              </a:rPr>
              <a:t>Ela leva a um site com provas algébricas e exemplos numéricos de cada propriedade dos determinantes.</a:t>
            </a:r>
            <a:endParaRPr lang="pt-BR" sz="2000" b="1" dirty="0">
              <a:latin typeface="Bookman Old Style" pitchFamily="18" charset="0"/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9" name="Smiley Face 8">
            <a:hlinkClick r:id="rId2"/>
          </p:cNvPr>
          <p:cNvSpPr/>
          <p:nvPr/>
        </p:nvSpPr>
        <p:spPr>
          <a:xfrm>
            <a:off x="3779912" y="3429000"/>
            <a:ext cx="2304256" cy="23042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pt-BR" dirty="0" smtClean="0"/>
              <a:t>Conheça o site do Portal do MEC no link abaixo:</a:t>
            </a: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 bwMode="auto">
          <a:xfrm>
            <a:off x="428596" y="92867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noProof="0" dirty="0" smtClean="0">
                <a:solidFill>
                  <a:srgbClr val="002060"/>
                </a:solidFill>
                <a:latin typeface="Script MT Bold" pitchFamily="66" charset="0"/>
                <a:ea typeface="+mj-ea"/>
                <a:cs typeface="Levenim MT" pitchFamily="2" charset="-79"/>
              </a:rPr>
              <a:t>Atividades extras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cript MT Bold" pitchFamily="66" charset="0"/>
              <a:ea typeface="+mj-ea"/>
              <a:cs typeface="Levenim MT" pitchFamily="2" charset="-79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501317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>Você está a um clique  de um objeto que relaciona a área do paralelogramo ao cálculo de determinantes de ordem 2, bastante interativo. Vamos aprender um pouco mais sobre determinantes!</a:t>
            </a:r>
            <a:endParaRPr lang="pt-BR" dirty="0">
              <a:latin typeface="Bookman Old Style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4074331" y="830325"/>
            <a:ext cx="923330" cy="597666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 fontAlgn="b"/>
            <a:r>
              <a:rPr lang="pt-BR" sz="2400" dirty="0" smtClean="0">
                <a:solidFill>
                  <a:srgbClr val="000000"/>
                </a:solidFill>
              </a:rPr>
              <a:t>http://objetoseducacionais2.mec.gov.br/bitstream/handle/mec/20374/introducao.html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72138"/>
            <a:ext cx="5872114" cy="928670"/>
          </a:xfrm>
        </p:spPr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71546"/>
            <a:ext cx="8472518" cy="4525963"/>
          </a:xfrm>
        </p:spPr>
        <p:txBody>
          <a:bodyPr/>
          <a:lstStyle/>
          <a:p>
            <a:endParaRPr lang="pt-BR" sz="2200" dirty="0" smtClean="0">
              <a:hlinkClick r:id="rId2"/>
            </a:endParaRPr>
          </a:p>
          <a:p>
            <a:r>
              <a:rPr lang="pt-BR" sz="2200" dirty="0" smtClean="0">
                <a:hlinkClick r:id="rId3"/>
              </a:rPr>
              <a:t>http://www.alunosonline.com.br/matematica/propriedades-dos-determinantes.htm</a:t>
            </a:r>
            <a:endParaRPr lang="pt-BR" sz="2200" dirty="0" smtClean="0"/>
          </a:p>
          <a:p>
            <a:r>
              <a:rPr lang="pt-BR" sz="2200" dirty="0" smtClean="0">
                <a:hlinkClick r:id="rId4"/>
              </a:rPr>
              <a:t>http://diadematematica.com/modules/myiframe/index.</a:t>
            </a:r>
            <a:r>
              <a:rPr lang="pt-BR" sz="2200" dirty="0" err="1" smtClean="0">
                <a:hlinkClick r:id="rId4"/>
              </a:rPr>
              <a:t>php</a:t>
            </a:r>
            <a:r>
              <a:rPr lang="pt-BR" sz="2200" dirty="0" smtClean="0">
                <a:hlinkClick r:id="rId4"/>
              </a:rPr>
              <a:t>?</a:t>
            </a:r>
            <a:r>
              <a:rPr lang="pt-BR" sz="2200" dirty="0" err="1" smtClean="0">
                <a:hlinkClick r:id="rId4"/>
              </a:rPr>
              <a:t>iframeid</a:t>
            </a:r>
            <a:r>
              <a:rPr lang="pt-BR" sz="2200" dirty="0" smtClean="0">
                <a:hlinkClick r:id="rId4"/>
              </a:rPr>
              <a:t>=91</a:t>
            </a:r>
            <a:endParaRPr lang="pt-BR" sz="2200" dirty="0" smtClean="0"/>
          </a:p>
          <a:p>
            <a:r>
              <a:rPr lang="pt-BR" sz="2200" dirty="0" smtClean="0"/>
              <a:t>Lima, E. </a:t>
            </a:r>
            <a:r>
              <a:rPr lang="pt-BR" sz="2200" dirty="0" err="1" smtClean="0"/>
              <a:t>et</a:t>
            </a:r>
            <a:r>
              <a:rPr lang="pt-BR" sz="2200" dirty="0" smtClean="0"/>
              <a:t> al. A Matemática do Ensino Médio. </a:t>
            </a:r>
            <a:r>
              <a:rPr lang="pt-BR" sz="2200" dirty="0" err="1" smtClean="0"/>
              <a:t>Vol</a:t>
            </a:r>
            <a:r>
              <a:rPr lang="pt-BR" sz="2200" dirty="0" smtClean="0"/>
              <a:t> 3. Coleção do Professor de Matemática.Rio de Janeiro: SBM, 1998.</a:t>
            </a:r>
          </a:p>
          <a:p>
            <a:r>
              <a:rPr lang="pt-BR" sz="2200" dirty="0" smtClean="0"/>
              <a:t>Sá, F. Estudo dos determinantes. In: </a:t>
            </a:r>
            <a:r>
              <a:rPr lang="pt-BR" sz="2200" dirty="0" smtClean="0">
                <a:hlinkClick r:id="rId2"/>
              </a:rPr>
              <a:t>http://www.uff.br/dalicenca/images/stories/caderno/volume5/Estudo_dos_Determinantes.pdf</a:t>
            </a:r>
            <a:endParaRPr lang="pt-BR" sz="2200" dirty="0" smtClean="0"/>
          </a:p>
          <a:p>
            <a:r>
              <a:rPr lang="pt-BR" sz="2200" dirty="0" smtClean="0">
                <a:hlinkClick r:id="rId5"/>
              </a:rPr>
              <a:t>http://www.igm.mat.br/aplicativos/index.</a:t>
            </a:r>
            <a:r>
              <a:rPr lang="pt-BR" sz="2200" dirty="0" err="1" smtClean="0">
                <a:hlinkClick r:id="rId5"/>
              </a:rPr>
              <a:t>php</a:t>
            </a:r>
            <a:r>
              <a:rPr lang="pt-BR" sz="2200" dirty="0" smtClean="0">
                <a:hlinkClick r:id="rId5"/>
              </a:rPr>
              <a:t>?</a:t>
            </a:r>
            <a:r>
              <a:rPr lang="pt-BR" sz="2200" dirty="0" err="1" smtClean="0">
                <a:hlinkClick r:id="rId5"/>
              </a:rPr>
              <a:t>option</a:t>
            </a:r>
            <a:r>
              <a:rPr lang="pt-BR" sz="2200" dirty="0" smtClean="0">
                <a:hlinkClick r:id="rId5"/>
              </a:rPr>
              <a:t>=</a:t>
            </a:r>
            <a:r>
              <a:rPr lang="pt-BR" sz="2200" dirty="0" err="1" smtClean="0">
                <a:hlinkClick r:id="rId5"/>
              </a:rPr>
              <a:t>com_content&amp;view</a:t>
            </a:r>
            <a:r>
              <a:rPr lang="pt-BR" sz="2200" dirty="0" smtClean="0">
                <a:hlinkClick r:id="rId5"/>
              </a:rPr>
              <a:t>=</a:t>
            </a:r>
            <a:r>
              <a:rPr lang="pt-BR" sz="2200" dirty="0" err="1" smtClean="0">
                <a:hlinkClick r:id="rId5"/>
              </a:rPr>
              <a:t>article&amp;id</a:t>
            </a:r>
            <a:r>
              <a:rPr lang="pt-BR" sz="2200" dirty="0" smtClean="0">
                <a:hlinkClick r:id="rId5"/>
              </a:rPr>
              <a:t>=148%3Apropriedadesdosdetermnantes&amp;</a:t>
            </a:r>
            <a:r>
              <a:rPr lang="pt-BR" sz="2200" dirty="0" err="1" smtClean="0">
                <a:hlinkClick r:id="rId5"/>
              </a:rPr>
              <a:t>catid</a:t>
            </a:r>
            <a:r>
              <a:rPr lang="pt-BR" sz="2200" dirty="0" smtClean="0">
                <a:hlinkClick r:id="rId5"/>
              </a:rPr>
              <a:t>=41%3Aconteudosal&amp;</a:t>
            </a:r>
            <a:r>
              <a:rPr lang="pt-BR" sz="2200" dirty="0" err="1" smtClean="0">
                <a:hlinkClick r:id="rId5"/>
              </a:rPr>
              <a:t>Itemid</a:t>
            </a:r>
            <a:r>
              <a:rPr lang="pt-BR" sz="2200" dirty="0" smtClean="0">
                <a:hlinkClick r:id="rId5"/>
              </a:rPr>
              <a:t>=38</a:t>
            </a:r>
            <a:endParaRPr lang="pt-BR" sz="2200" dirty="0" smtClean="0"/>
          </a:p>
          <a:p>
            <a:endParaRPr lang="pt-BR" sz="2200" dirty="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7275" y="1268760"/>
          <a:ext cx="8712968" cy="5186820"/>
        </p:xfrm>
        <a:graphic>
          <a:graphicData uri="http://schemas.openxmlformats.org/drawingml/2006/table">
            <a:tbl>
              <a:tblPr/>
              <a:tblGrid>
                <a:gridCol w="567552"/>
                <a:gridCol w="2990337"/>
                <a:gridCol w="4176464"/>
                <a:gridCol w="978615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Johann Friedrich Wentzel d. Ä. / United States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http://commons.wikimedia.org/wiki/File:Gottfried_Wilhelm_Leibniz_c1700.jpg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upload by F. Lembrez / GNU Free Documentation License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http://commons.wikimedia.org/wiki/File:Seki.jpeg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Harding, Edw. D / United States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http://commons.wikimedia.org/wiki/File:Colin_maclaurin.jpg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Gottlieb Biermann, A. Wittmann (photo) /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http://commons.wikimedia.org/wiki/File:Carl_Friedrich_Gauss.jpg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disponibilizado por Gab.pr /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http://commons.wikimedia.org/wiki/File:Augustine_Cauchy.jpg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 Attribution-Share Alike 3.0 Unported.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http://commons.wikimedia.org/wiki/File:Excel_06.jpg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 Attribution-Share Alike 3.0 Unported.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http://commons.wikimedia.org/wiki/File:Excel_02.jpg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 Attribution-Share Alike 3.0 Unported.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http://commons.wikimedia.org/wiki/File:Excel_03.jpg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 Attribution-Share Alike 3.0 Unported.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http://commons.wikimedia.org/wiki/File:Excel_04.jpg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 Attribution-Share Alike 3.0 Unported.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http://commons.wikimedia.org/wiki/File:Excel_05.jpg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20/11/2012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71472" y="1214422"/>
            <a:ext cx="7858180" cy="1752600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rgbClr val="002060"/>
                </a:solidFill>
                <a:latin typeface="Century Schoolbook" pitchFamily="18" charset="0"/>
              </a:rPr>
              <a:t>As ideias básicas de matrizes e determinantes aparecem na história com o estudo de sistemas lineares.</a:t>
            </a:r>
            <a:endParaRPr lang="pt-BR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 bwMode="auto">
          <a:xfrm>
            <a:off x="285720" y="4929198"/>
            <a:ext cx="785818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1472" y="4286256"/>
            <a:ext cx="27860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Na BABILÔNIA  300 aC</a:t>
            </a:r>
            <a:endParaRPr lang="pt-BR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500694" y="3643314"/>
            <a:ext cx="2143140" cy="17859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Berlin Sans FB Demi" pitchFamily="34" charset="0"/>
                <a:cs typeface="Aharoni" pitchFamily="2" charset="-79"/>
              </a:rPr>
              <a:t>Tábuas de argila com sistemas de equações lineares.</a:t>
            </a:r>
            <a:endParaRPr lang="pt-BR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4143372" y="4286256"/>
            <a:ext cx="571504" cy="42862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build="p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00100" y="5643578"/>
            <a:ext cx="47149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NOVE CAPÍTULOS SOBRE A ARTE MATEMÁTICA 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683568" y="29249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Veja a imagem em:</a:t>
            </a:r>
          </a:p>
          <a:p>
            <a:r>
              <a:rPr lang="pt-BR" dirty="0" smtClean="0"/>
              <a:t>http://hk.chiculture.net/0803/picture/0803_c22_2.gif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00826" y="3357562"/>
            <a:ext cx="21431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Na CHINA ,</a:t>
            </a:r>
          </a:p>
          <a:p>
            <a:pPr algn="ctr"/>
            <a:r>
              <a:rPr lang="pt-BR" b="1" dirty="0" smtClean="0"/>
              <a:t>entre 200 e 100 aC</a:t>
            </a:r>
            <a:endParaRPr lang="pt-BR" b="1" dirty="0"/>
          </a:p>
        </p:txBody>
      </p:sp>
      <p:sp>
        <p:nvSpPr>
          <p:cNvPr id="8" name="Seta para a direita 7"/>
          <p:cNvSpPr/>
          <p:nvPr/>
        </p:nvSpPr>
        <p:spPr>
          <a:xfrm flipH="1">
            <a:off x="5715008" y="3429000"/>
            <a:ext cx="642942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5720" y="1571612"/>
            <a:ext cx="5357850" cy="44291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latin typeface="Script MT Bold" pitchFamily="66" charset="0"/>
              </a:rPr>
              <a:t>"Existem 3 tipos de milho. Três pacotes do primeiro, dois do segundo e um do terceiro somam 39 unidades de milho. Dois pacotes do primeiro, três pacotes do segundo e um do terceiro somam 34 unidades. E um pacote do primeiro, dois do segundo e três do terceiro somam 26 unidades. Sabendo que os pacotes de milho do mesmo tipo contêm a mesma quantidade de unidades, quantas unidades de milho contém um pacote de cada tipo?"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072198" y="4929198"/>
            <a:ext cx="2500330" cy="1214446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 Chinês equivalente  aos Elementos de Euclides para os Ocidentais.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643702" y="1643050"/>
            <a:ext cx="2000264" cy="1214446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 apresentado no livro</a:t>
            </a:r>
            <a:endParaRPr lang="pt-BR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07917" y="4077072"/>
            <a:ext cx="2428892" cy="2205054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Berlin Sans FB Demi" pitchFamily="34" charset="0"/>
              </a:rPr>
              <a:t>O autor  do livro (desconhecido) já apresentou uma representação parecida com a utilizada nos dias de hoje!</a:t>
            </a:r>
            <a:endParaRPr lang="pt-BR" dirty="0">
              <a:latin typeface="Berlin Sans FB Demi" pitchFamily="34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flipV="1">
            <a:off x="7322363" y="3388269"/>
            <a:ext cx="484632" cy="42862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6216" y="1340768"/>
            <a:ext cx="216024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1  2  3</a:t>
            </a:r>
          </a:p>
          <a:p>
            <a:pPr algn="ctr"/>
            <a:r>
              <a:rPr lang="pt-BR" sz="2800" dirty="0" smtClean="0"/>
              <a:t>2  3  2</a:t>
            </a:r>
          </a:p>
          <a:p>
            <a:pPr algn="ctr"/>
            <a:r>
              <a:rPr lang="pt-BR" sz="2800" dirty="0" smtClean="0"/>
              <a:t>3  1  1</a:t>
            </a:r>
          </a:p>
          <a:p>
            <a:pPr algn="ctr"/>
            <a:r>
              <a:rPr lang="pt-BR" sz="2800" dirty="0" smtClean="0"/>
              <a:t>26  34  39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5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 txBox="1">
            <a:spLocks/>
          </p:cNvSpPr>
          <p:nvPr/>
        </p:nvSpPr>
        <p:spPr bwMode="auto">
          <a:xfrm>
            <a:off x="571472" y="4357694"/>
            <a:ext cx="82153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A solução apresentada no livro é bastante similar ao processo apresentado por Gauss (1777-1855), já em 1809.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14546" y="3429000"/>
            <a:ext cx="52149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Representação  da  solução  problema  apresentada no Livro Nove Capítulos sobre a Arte Matemática.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4357686" y="1285860"/>
            <a:ext cx="4286280" cy="19389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Os chineses representavam os sistemas lineares por meio de seus coeficientes escritos com barras de bambu sobre os quadrados de um tabuleiro.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1340768"/>
            <a:ext cx="1784464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0  0  3</a:t>
            </a:r>
          </a:p>
          <a:p>
            <a:pPr algn="ctr"/>
            <a:r>
              <a:rPr lang="pt-BR" sz="2800" dirty="0" smtClean="0"/>
              <a:t>0  5  2</a:t>
            </a:r>
          </a:p>
          <a:p>
            <a:pPr marL="342900" indent="-342900" algn="ctr">
              <a:buAutoNum type="arabicPlain" startAt="36"/>
            </a:pPr>
            <a:r>
              <a:rPr lang="pt-BR" sz="2800" dirty="0" smtClean="0"/>
              <a:t>1  1</a:t>
            </a:r>
          </a:p>
          <a:p>
            <a:pPr marL="342900" indent="-342900" algn="ctr"/>
            <a:r>
              <a:rPr lang="pt-BR" sz="2800" dirty="0" smtClean="0"/>
              <a:t>99  24  39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ile:Gottfried Wilhelm Leibniz c17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93883"/>
            <a:ext cx="3275856" cy="3964117"/>
          </a:xfrm>
          <a:prstGeom prst="rect">
            <a:avLst/>
          </a:prstGeom>
          <a:noFill/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1470025"/>
          </a:xfrm>
        </p:spPr>
        <p:txBody>
          <a:bodyPr/>
          <a:lstStyle/>
          <a:p>
            <a:r>
              <a:rPr lang="pt-BR" sz="6600" dirty="0" smtClean="0">
                <a:latin typeface="Script MT Bold" pitchFamily="66" charset="0"/>
                <a:cs typeface="Levenim MT" pitchFamily="2" charset="-79"/>
              </a:rPr>
              <a:t>Determinantes</a:t>
            </a:r>
            <a:endParaRPr lang="pt-BR" sz="6600" dirty="0">
              <a:latin typeface="Script MT Bold" pitchFamily="66" charset="0"/>
              <a:cs typeface="Levenim MT" pitchFamily="2" charset="-79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 bwMode="auto">
          <a:xfrm>
            <a:off x="179388" y="1904779"/>
            <a:ext cx="8929718" cy="15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3200" b="1" noProof="0" dirty="0" smtClean="0">
                <a:solidFill>
                  <a:srgbClr val="002060"/>
                </a:solidFill>
                <a:latin typeface="Century Schoolbook" pitchFamily="18" charset="0"/>
                <a:cs typeface="+mn-cs"/>
              </a:rPr>
              <a:t>A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pareceram simultaneamente na Alemanha e no Japão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00694" y="2428868"/>
            <a:ext cx="3115165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LEIBNITZ (1649- 1716)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12" name="Texto explicativo em elipse 11"/>
          <p:cNvSpPr/>
          <p:nvPr/>
        </p:nvSpPr>
        <p:spPr>
          <a:xfrm>
            <a:off x="428596" y="3429000"/>
            <a:ext cx="4857784" cy="3214710"/>
          </a:xfrm>
          <a:prstGeom prst="wedgeEllipseCallout">
            <a:avLst>
              <a:gd name="adj1" fmla="val 62861"/>
              <a:gd name="adj2" fmla="val -125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Mandei  uma carta para </a:t>
            </a:r>
            <a:r>
              <a:rPr lang="pt-BR" sz="2400" dirty="0" err="1" smtClean="0">
                <a:latin typeface="Script MT Bold" pitchFamily="66" charset="0"/>
              </a:rPr>
              <a:t>L'Hospital</a:t>
            </a:r>
            <a:r>
              <a:rPr lang="pt-BR" sz="2400" dirty="0" smtClean="0">
                <a:latin typeface="Script MT Bold" pitchFamily="66" charset="0"/>
              </a:rPr>
              <a:t> (1661-1704), que me sugeriu utilizar combinações dos coeficientes para resolver sistemas de equações lineares</a:t>
            </a:r>
            <a:r>
              <a:rPr lang="pt-BR" dirty="0" smtClean="0"/>
              <a:t>.  </a:t>
            </a:r>
            <a:endParaRPr lang="pt-BR" dirty="0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6776289" y="4639604"/>
            <a:ext cx="4190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de-DE" sz="1000" dirty="0" smtClean="0"/>
              <a:t>Johann Friedrich Wentzel d. Ä. / United States Public Domain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allAtOnce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File:Seki.jpe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785926"/>
            <a:ext cx="3214710" cy="3867142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5357818" y="1285861"/>
            <a:ext cx="321471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SEKI KOWA (1642-1708)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12" name="Texto explicativo em elipse 11"/>
          <p:cNvSpPr/>
          <p:nvPr/>
        </p:nvSpPr>
        <p:spPr>
          <a:xfrm>
            <a:off x="500034" y="2786058"/>
            <a:ext cx="4786346" cy="3357586"/>
          </a:xfrm>
          <a:prstGeom prst="wedgeEllipseCallout">
            <a:avLst>
              <a:gd name="adj1" fmla="val 67144"/>
              <a:gd name="adj2" fmla="val -106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Eu escrevi um livro apresentando sistemas</a:t>
            </a:r>
          </a:p>
          <a:p>
            <a:pPr algn="ctr"/>
            <a:r>
              <a:rPr lang="pt-BR" sz="2400" dirty="0" smtClean="0">
                <a:latin typeface="Script MT Bold" pitchFamily="66" charset="0"/>
              </a:rPr>
              <a:t>Lineares e utilizei a forma matricial. Fui</a:t>
            </a:r>
          </a:p>
          <a:p>
            <a:pPr algn="ctr"/>
            <a:r>
              <a:rPr lang="pt-BR" sz="2400" dirty="0" smtClean="0">
                <a:latin typeface="Script MT Bold" pitchFamily="66" charset="0"/>
              </a:rPr>
              <a:t>o primeiro matemático a calcular determinantes. </a:t>
            </a:r>
            <a:endParaRPr lang="pt-BR" dirty="0">
              <a:latin typeface="Script MT Bold" pitchFamily="66" charset="0"/>
            </a:endParaRPr>
          </a:p>
        </p:txBody>
      </p:sp>
      <p:sp>
        <p:nvSpPr>
          <p:cNvPr id="10" name="Texto explicativo em elipse 9"/>
          <p:cNvSpPr/>
          <p:nvPr/>
        </p:nvSpPr>
        <p:spPr>
          <a:xfrm>
            <a:off x="571472" y="3717032"/>
            <a:ext cx="4786346" cy="2286016"/>
          </a:xfrm>
          <a:prstGeom prst="wedgeEllipseCallout">
            <a:avLst>
              <a:gd name="adj1" fmla="val 68790"/>
              <a:gd name="adj2" fmla="val -347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Agora não consegui apresentar algo que fosse válido para casos em geral.</a:t>
            </a:r>
            <a:endParaRPr lang="pt-BR" dirty="0">
              <a:latin typeface="Script MT Bold" pitchFamily="66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85720" y="928670"/>
            <a:ext cx="492922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err="1" smtClean="0">
                <a:latin typeface="Script MT Bold" pitchFamily="66" charset="0"/>
              </a:rPr>
              <a:t>Kowa</a:t>
            </a:r>
            <a:r>
              <a:rPr lang="pt-BR" sz="2400" dirty="0" smtClean="0">
                <a:latin typeface="Script MT Bold" pitchFamily="66" charset="0"/>
              </a:rPr>
              <a:t>, considerado o maior matemático japonês do século </a:t>
            </a:r>
            <a:r>
              <a:rPr lang="pt-BR" sz="2400" dirty="0" smtClean="0">
                <a:latin typeface="+mj-lt"/>
              </a:rPr>
              <a:t>XVII</a:t>
            </a:r>
            <a:r>
              <a:rPr lang="pt-BR" sz="2400" dirty="0" smtClean="0">
                <a:latin typeface="Script MT Bold" pitchFamily="66" charset="0"/>
              </a:rPr>
              <a:t>, chegou a essa noção através do estudo de sistemas lineares, sistematizando o velho procedimento chinês (para o caso de duas equações apenas).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2080" y="56612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autor desconhecido / </a:t>
            </a:r>
            <a:r>
              <a:rPr lang="en-US" sz="1000" dirty="0" smtClean="0"/>
              <a:t>upload by F. </a:t>
            </a:r>
            <a:r>
              <a:rPr lang="en-US" sz="1000" dirty="0" err="1" smtClean="0"/>
              <a:t>Lembrez</a:t>
            </a:r>
            <a:r>
              <a:rPr lang="en-US" sz="1000" dirty="0" smtClean="0"/>
              <a:t> / GNU Free Documentation License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ile:Colin maclaurin.jpg"/>
          <p:cNvPicPr>
            <a:picLocks noChangeAspect="1" noChangeArrowheads="1"/>
          </p:cNvPicPr>
          <p:nvPr/>
        </p:nvPicPr>
        <p:blipFill>
          <a:blip r:embed="rId3" cstate="print"/>
          <a:srcRect l="5120" t="3786" r="5478" b="4081"/>
          <a:stretch>
            <a:fillRect/>
          </a:stretch>
        </p:blipFill>
        <p:spPr bwMode="auto">
          <a:xfrm>
            <a:off x="5543614" y="1916831"/>
            <a:ext cx="3204850" cy="4104457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5500694" y="1500174"/>
            <a:ext cx="328614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 smtClean="0"/>
              <a:t>MACLAURIN (1698-1746)</a:t>
            </a:r>
            <a:endParaRPr lang="pt-BR" sz="2000" b="1" dirty="0">
              <a:latin typeface="Script MT Bold" pitchFamily="66" charset="0"/>
            </a:endParaRPr>
          </a:p>
        </p:txBody>
      </p:sp>
      <p:sp>
        <p:nvSpPr>
          <p:cNvPr id="12" name="Texto explicativo em elipse 11"/>
          <p:cNvSpPr/>
          <p:nvPr/>
        </p:nvSpPr>
        <p:spPr>
          <a:xfrm>
            <a:off x="107504" y="2500306"/>
            <a:ext cx="5286380" cy="3000396"/>
          </a:xfrm>
          <a:prstGeom prst="wedgeEllipseCallout">
            <a:avLst>
              <a:gd name="adj1" fmla="val 69498"/>
              <a:gd name="adj2" fmla="val 121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Também escrevi um livro. “Um tratado sobre Álgebra” (1730) apresentando o "teorema geral" para a eliminação de incógnitas de</a:t>
            </a:r>
          </a:p>
          <a:p>
            <a:pPr algn="ctr"/>
            <a:r>
              <a:rPr lang="pt-BR" sz="2400" dirty="0" smtClean="0">
                <a:latin typeface="Script MT Bold" pitchFamily="66" charset="0"/>
              </a:rPr>
              <a:t>um sistema linear.</a:t>
            </a:r>
            <a:endParaRPr lang="pt-BR" dirty="0">
              <a:latin typeface="Script MT Bold" pitchFamily="66" charset="0"/>
            </a:endParaRPr>
          </a:p>
        </p:txBody>
      </p:sp>
      <p:sp>
        <p:nvSpPr>
          <p:cNvPr id="10" name="Texto explicativo em elipse 9"/>
          <p:cNvSpPr/>
          <p:nvPr/>
        </p:nvSpPr>
        <p:spPr>
          <a:xfrm>
            <a:off x="-212034" y="857220"/>
            <a:ext cx="5072066" cy="3000396"/>
          </a:xfrm>
          <a:prstGeom prst="wedgeEllipseCallout">
            <a:avLst>
              <a:gd name="adj1" fmla="val 73773"/>
              <a:gd name="adj2" fmla="val 335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Script MT Bold" pitchFamily="66" charset="0"/>
              </a:rPr>
              <a:t>Além disso, faço a demonstração desse teorema para matrizes de ordem 2 e 3 e explico como fazer a demonstração para matrizes de ordem 4.</a:t>
            </a:r>
            <a:endParaRPr lang="pt-BR" sz="2400" dirty="0">
              <a:latin typeface="Script MT Bold" pitchFamily="66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5720" y="5143512"/>
            <a:ext cx="5072098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Atualmente, esse teorema é conhecido como regra de </a:t>
            </a:r>
            <a:r>
              <a:rPr lang="pt-BR" sz="2400" dirty="0" err="1" smtClean="0"/>
              <a:t>Cramer</a:t>
            </a:r>
            <a:r>
              <a:rPr lang="pt-BR" sz="2400" dirty="0" smtClean="0"/>
              <a:t>. Foi </a:t>
            </a:r>
            <a:r>
              <a:rPr lang="pt-BR" sz="2400" dirty="0" err="1" smtClean="0"/>
              <a:t>Cramer</a:t>
            </a:r>
            <a:r>
              <a:rPr lang="pt-BR" sz="2400" dirty="0" smtClean="0"/>
              <a:t> quem o provou, para matrizes de ordem maiores que 4.</a:t>
            </a:r>
            <a:endParaRPr lang="pt-BR" sz="2400" dirty="0"/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44624"/>
            <a:ext cx="539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Determinantes de </a:t>
            </a:r>
            <a:r>
              <a:rPr lang="pt-BR" sz="1600" b="1" dirty="0" smtClean="0">
                <a:solidFill>
                  <a:schemeClr val="bg1"/>
                </a:solidFill>
              </a:rPr>
              <a:t>ordem </a:t>
            </a:r>
            <a:r>
              <a:rPr lang="pt-BR" sz="1600" b="1" dirty="0">
                <a:solidFill>
                  <a:schemeClr val="bg1"/>
                </a:solidFill>
              </a:rPr>
              <a:t>2 ou 3 e suas propriedades </a:t>
            </a:r>
            <a:r>
              <a:rPr lang="pt-BR" dirty="0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6021288"/>
            <a:ext cx="3376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 smtClean="0"/>
              <a:t>Harding, Edw. D / United States Public Domain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2713</Words>
  <Application>Microsoft Office PowerPoint</Application>
  <PresentationFormat>Apresentação na tela (4:3)</PresentationFormat>
  <Paragraphs>520</Paragraphs>
  <Slides>36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Tema do Office</vt:lpstr>
      <vt:lpstr>Personalizar design</vt:lpstr>
      <vt:lpstr>Equation</vt:lpstr>
      <vt:lpstr>Slide 1</vt:lpstr>
      <vt:lpstr> Um pouco de história sobre determinantes; </vt:lpstr>
      <vt:lpstr>Um pouco de história...</vt:lpstr>
      <vt:lpstr>Slide 4</vt:lpstr>
      <vt:lpstr>Slide 5</vt:lpstr>
      <vt:lpstr>Slide 6</vt:lpstr>
      <vt:lpstr>Determinantes</vt:lpstr>
      <vt:lpstr>Slide 8</vt:lpstr>
      <vt:lpstr>Slide 9</vt:lpstr>
      <vt:lpstr>Slide 10</vt:lpstr>
      <vt:lpstr>Mas, o que é determinante?</vt:lpstr>
      <vt:lpstr>Slide 12</vt:lpstr>
      <vt:lpstr>E como associamos essas matrizes a seus determinantes?</vt:lpstr>
      <vt:lpstr>E como associamos essas matrizes a seus determinantes?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Propriedades dos Determinantes</vt:lpstr>
      <vt:lpstr>Slide 34</vt:lpstr>
      <vt:lpstr>Referências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Carol</cp:lastModifiedBy>
  <cp:revision>185</cp:revision>
  <dcterms:created xsi:type="dcterms:W3CDTF">2011-07-13T12:53:46Z</dcterms:created>
  <dcterms:modified xsi:type="dcterms:W3CDTF">2012-11-26T23:31:47Z</dcterms:modified>
</cp:coreProperties>
</file>