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2" r:id="rId3"/>
    <p:sldId id="303" r:id="rId4"/>
    <p:sldId id="301" r:id="rId5"/>
    <p:sldId id="305" r:id="rId6"/>
    <p:sldId id="306" r:id="rId7"/>
    <p:sldId id="285" r:id="rId8"/>
    <p:sldId id="286" r:id="rId9"/>
    <p:sldId id="287" r:id="rId10"/>
    <p:sldId id="288" r:id="rId11"/>
    <p:sldId id="289" r:id="rId12"/>
    <p:sldId id="293" r:id="rId13"/>
    <p:sldId id="295" r:id="rId14"/>
    <p:sldId id="296" r:id="rId15"/>
    <p:sldId id="294" r:id="rId16"/>
    <p:sldId id="297" r:id="rId17"/>
    <p:sldId id="299" r:id="rId18"/>
    <p:sldId id="300" r:id="rId19"/>
    <p:sldId id="304" r:id="rId20"/>
    <p:sldId id="307" r:id="rId21"/>
    <p:sldId id="309" r:id="rId22"/>
    <p:sldId id="308" r:id="rId23"/>
    <p:sldId id="292" r:id="rId24"/>
    <p:sldId id="311" r:id="rId25"/>
    <p:sldId id="312" r:id="rId26"/>
    <p:sldId id="313" r:id="rId27"/>
    <p:sldId id="283" r:id="rId28"/>
    <p:sldId id="284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8A764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272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7752137C-8998-4EC9-8437-D4E9A4C2A397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23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317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 hangingPunct="1"/>
            <a:endParaRPr altLang="pt-BR"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096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0964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74B75F-3C50-476E-B516-D94E2C03FD3E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198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B1D5CAC-2DFD-48B4-A075-B431FC85158D}" type="slidenum">
              <a:rPr lang="pt-BR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301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3414539-E8C4-4C4B-8824-1922C064738D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403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5760300-A05E-4179-A98D-2BE93214AE3D}" type="slidenum">
              <a:rPr lang="pt-BR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505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192C1EF-71BA-40DF-B6D4-1144D9494EDB}" type="slidenum">
              <a:rPr lang="pt-BR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608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9C8EC51-5920-415E-B425-B099DEB6F350}" type="slidenum">
              <a:rPr lang="pt-BR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710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87423A6-0054-4C60-AE2C-5B830CC0F432}" type="slidenum">
              <a:rPr lang="pt-BR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813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B76ABDE-C1D3-4296-AEC4-4CB7CBA7520F}" type="slidenum">
              <a:rPr lang="pt-BR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915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E6529CD-C089-45CF-9A00-7D4757909097}" type="slidenum">
              <a:rPr lang="pt-BR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017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91B9010-3A6C-4886-A668-E15AA9B1D648}" type="slidenum">
              <a:rPr lang="pt-BR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277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847AD44-149B-4B49-B602-0D14CBA00096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120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78FB4F6-8ED3-4DD6-B807-ECE6DB36C57B}" type="slidenum">
              <a:rPr lang="pt-BR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222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04D43B7-A190-4BAC-A4CF-A5C0F1FFABF9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325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574DAEE-AAEB-4705-AE25-C9083E3041AA}" type="slidenum">
              <a:rPr lang="pt-BR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427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4D75F04-EBA7-43AE-975F-4F81DBAF8251}" type="slidenum">
              <a:rPr lang="pt-BR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529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DF21BB60-8FE4-4A18-A5EE-A7DF6D285C4A}" type="slidenum">
              <a:rPr lang="pt-BR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632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12BCABC-A3E7-4AC4-B77D-3EB5C8CAFDD5}" type="slidenum">
              <a:rPr lang="pt-BR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734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51F8208-5330-4105-93D8-9F436B450EFB}" type="slidenum">
              <a:rPr lang="pt-BR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837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6D5AF27-CFC2-4B75-A490-4D1813CD5086}" type="slidenum">
              <a:rPr lang="pt-BR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939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C412A34-A500-4790-9B8F-3712EF06DF7E}" type="slidenum">
              <a:rPr lang="pt-BR"/>
              <a:pPr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379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89AAAFE-E11D-4A0E-8F8C-D4C1D12F609A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481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88251B7-71A2-432C-AA9B-7BA1B4E422F1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5843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5070CE6-D413-43E1-95A2-D5E16F957390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6867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C7C24F7-8CD1-4320-A576-9C500C9945B0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7891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CBBB702-1D6A-4067-89D1-6A5F8E38EDB0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8915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EEFB9D8-824C-4AB6-9FEC-202E4BE1150F}" type="slidenum">
              <a:rPr lang="pt-BR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9939" name="Espaço Reservado para Anotações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39940" name="Espaço Reservado para Número de Slide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3C778531-DDC6-496A-9B63-3B720FC7A066}" type="slidenum">
              <a:rPr lang="pt-BR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97BB-6C5A-40D6-8255-BBA86E246CA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D6AA6-A322-421B-B8B5-28DEAE321B4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8038C-73F0-4950-96AB-2F4C33F746A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DA02-1C9A-4118-ABBC-1CE2A4806340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8FEE2-A728-4664-9367-5CB280D4B6D7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BC945-8B78-4800-A7CF-1A076EF17372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682D7-8597-4BD7-BA1B-18346E7293C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8C793-AF5A-42F8-AA1D-A96BFC071B6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B84B7-DA9F-4CF7-8229-4AD12E5AF5C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DF37F-C729-4E78-ABCE-6ADF2F64A77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06A5E-3400-48B0-A736-7246A84FB11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alt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CBC2DEB4-7F92-4B22-BEC5-71AE16700C8A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 hangingPunct="0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ath.exeter.edu/rparris/winplot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alt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err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</a:t>
            </a:r>
            <a:r>
              <a:rPr lang="en-US" sz="4000" dirty="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Lineares</a:t>
            </a:r>
            <a:endParaRPr lang="pt-BR" altLang="pt-BR" sz="4000" i="1" dirty="0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126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2062163"/>
            <a:ext cx="7993063" cy="719137"/>
          </a:xfrm>
          <a:prstGeom prst="rect">
            <a:avLst/>
          </a:prstGeom>
          <a:noFill/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200" b="1" kern="0" dirty="0">
                <a:solidFill>
                  <a:srgbClr val="FF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1ª. Equação: </a:t>
            </a:r>
            <a:r>
              <a:rPr lang="pt-BR" sz="22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2x = 8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187450" y="3143250"/>
            <a:ext cx="1223963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800"/>
              <a:t>2x = 8</a:t>
            </a:r>
            <a:endParaRPr lang="pt-BR" sz="28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339975" y="3143250"/>
            <a:ext cx="1800225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800">
                <a:ea typeface="Arial Unicode MS" pitchFamily="34" charset="-128"/>
                <a:cs typeface="Arial Unicode MS" pitchFamily="34" charset="-128"/>
              </a:rPr>
              <a:t>→   x = 4</a:t>
            </a:r>
            <a:endParaRPr lang="pt-BR" sz="28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11188" y="4221163"/>
            <a:ext cx="7921625" cy="5746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pt-BR" sz="2400" dirty="0">
                <a:ea typeface="Arial Unicode MS" pitchFamily="34" charset="-128"/>
                <a:cs typeface="Arial Unicode MS" pitchFamily="34" charset="-128"/>
              </a:rPr>
              <a:t>Portanto a única solução da equação 2x = 8 é </a:t>
            </a:r>
            <a:r>
              <a:rPr lang="pt-BR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x = 4</a:t>
            </a:r>
            <a:r>
              <a:rPr lang="pt-BR" sz="240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pt-BR" sz="2400" baseline="-25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tângulo com Canto Diagonal Aparado 11"/>
          <p:cNvSpPr/>
          <p:nvPr/>
        </p:nvSpPr>
        <p:spPr>
          <a:xfrm>
            <a:off x="971550" y="1052513"/>
            <a:ext cx="7129463" cy="64770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800" b="1" kern="0" dirty="0">
              <a:solidFill>
                <a:srgbClr val="004AB8"/>
              </a:solidFill>
              <a:ea typeface="Microsoft YaHei" pitchFamily="2"/>
              <a:cs typeface="Mangal" pitchFamily="2"/>
            </a:endParaRPr>
          </a:p>
          <a:p>
            <a:pPr algn="ctr">
              <a:defRPr/>
            </a:pPr>
            <a:r>
              <a:rPr lang="pt-B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Número de soluções de uma equação linear</a:t>
            </a:r>
          </a:p>
          <a:p>
            <a:pPr algn="ctr">
              <a:defRPr/>
            </a:pPr>
            <a:endParaRPr lang="pt-BR" sz="28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0013" y="765175"/>
            <a:ext cx="8893175" cy="547211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2292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2293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8313" y="765175"/>
            <a:ext cx="7993062" cy="719138"/>
          </a:xfrm>
          <a:prstGeom prst="rect">
            <a:avLst/>
          </a:prstGeom>
          <a:noFill/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8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2ª. Equação: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0x = 3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68313" y="1412875"/>
            <a:ext cx="8351837" cy="93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pt-BR" sz="2400" dirty="0">
                <a:ea typeface="Arial Unicode MS" pitchFamily="34" charset="-128"/>
                <a:cs typeface="Arial Unicode MS" pitchFamily="34" charset="-128"/>
              </a:rPr>
              <a:t>Não existe número real que, multiplicado por 0, resulte 3. Logo, a equação </a:t>
            </a:r>
            <a:r>
              <a:rPr lang="pt-BR" sz="2400" dirty="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não têm solução</a:t>
            </a:r>
            <a:r>
              <a:rPr lang="pt-BR" sz="240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pt-BR" sz="2400" baseline="-25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9750" y="2492375"/>
            <a:ext cx="7993063" cy="719138"/>
          </a:xfrm>
          <a:prstGeom prst="rect">
            <a:avLst/>
          </a:prstGeom>
          <a:noFill/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8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3ª. Equação: 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x + 3y = 8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68313" y="3068638"/>
            <a:ext cx="8280400" cy="935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r>
              <a:rPr lang="pt-BR" sz="2400" dirty="0">
                <a:ea typeface="Arial Unicode MS" pitchFamily="34" charset="-128"/>
                <a:cs typeface="Arial Unicode MS" pitchFamily="34" charset="-128"/>
              </a:rPr>
              <a:t>Nessa equação o valor de uma incógnita depende do valor da outra (x = 8 – 3y).</a:t>
            </a:r>
            <a:endParaRPr lang="pt-BR" sz="2400" baseline="-2500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58888" y="4076700"/>
            <a:ext cx="1223962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/>
              <a:t>y = 3 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266950" y="4076700"/>
            <a:ext cx="2376488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8 – 3.3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572000" y="4076700"/>
            <a:ext cx="1800225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–1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156325" y="4076700"/>
            <a:ext cx="1800225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(–1, 3)</a:t>
            </a:r>
            <a:endParaRPr lang="pt-BR" sz="2400" baseline="-25000">
              <a:solidFill>
                <a:srgbClr val="FF535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258888" y="4579938"/>
            <a:ext cx="1223962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/>
              <a:t>y = 2 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266950" y="4579938"/>
            <a:ext cx="2376488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8 – 3.2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4572000" y="4579938"/>
            <a:ext cx="1800225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2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156325" y="4579938"/>
            <a:ext cx="1800225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(2, 2)</a:t>
            </a:r>
            <a:endParaRPr lang="pt-BR" sz="2400" baseline="-25000">
              <a:solidFill>
                <a:srgbClr val="FF535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258888" y="5084763"/>
            <a:ext cx="1223962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/>
              <a:t>y = 1 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266950" y="5084763"/>
            <a:ext cx="2376488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8 – 3.1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572000" y="5084763"/>
            <a:ext cx="1800225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x = 5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156325" y="5084763"/>
            <a:ext cx="1800225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(5, 1)</a:t>
            </a:r>
            <a:endParaRPr lang="pt-BR" sz="2400" baseline="-25000">
              <a:solidFill>
                <a:srgbClr val="FF535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43100" y="5589588"/>
            <a:ext cx="5149850" cy="574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pt-BR" sz="2400">
                <a:ea typeface="Arial Unicode MS" pitchFamily="34" charset="-128"/>
                <a:cs typeface="Arial Unicode MS" pitchFamily="34" charset="-128"/>
              </a:rPr>
              <a:t>Essa equação  tem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infinitas soluções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.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00013" y="765175"/>
            <a:ext cx="8893175" cy="547211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4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3316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317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5288" y="1843088"/>
            <a:ext cx="8208962" cy="938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Uma equação linear em que o termo independente é </a:t>
            </a:r>
            <a:r>
              <a:rPr lang="pt-BR" sz="2100" b="1" kern="0" dirty="0">
                <a:solidFill>
                  <a:srgbClr val="004AB8"/>
                </a:solidFill>
                <a:latin typeface="Verdana" pitchFamily="34" charset="0"/>
                <a:ea typeface="Microsoft YaHei" pitchFamily="2"/>
                <a:cs typeface="Mangal" pitchFamily="2"/>
              </a:rPr>
              <a:t>0</a:t>
            </a: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(nulo) é chamada equação linear </a:t>
            </a:r>
            <a:r>
              <a:rPr lang="pt-BR" sz="2100" b="1" kern="0" dirty="0">
                <a:solidFill>
                  <a:srgbClr val="004AB8"/>
                </a:solidFill>
                <a:latin typeface="Verdana" pitchFamily="34" charset="0"/>
                <a:ea typeface="Microsoft YaHei" pitchFamily="2"/>
                <a:cs typeface="Mangal" pitchFamily="2"/>
              </a:rPr>
              <a:t>homogênea</a:t>
            </a: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.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755650" y="3138488"/>
            <a:ext cx="230346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  <a:defRPr/>
            </a:pPr>
            <a:r>
              <a:rPr lang="pt-BR" sz="2400" dirty="0">
                <a:latin typeface="+mj-lt"/>
              </a:rPr>
              <a:t> 2x – y =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627313" y="3151188"/>
            <a:ext cx="5759450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é </a:t>
            </a: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uma equação linear </a:t>
            </a:r>
            <a:r>
              <a:rPr lang="pt-BR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homogênea</a:t>
            </a:r>
            <a:endParaRPr lang="pt-BR" sz="2400" baseline="-25000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755650" y="3798888"/>
            <a:ext cx="26638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  <a:defRPr/>
            </a:pPr>
            <a:r>
              <a:rPr lang="pt-BR" sz="2400">
                <a:latin typeface="+mj-lt"/>
              </a:rPr>
              <a:t> x + y – 5 = 0</a:t>
            </a:r>
            <a:endParaRPr lang="pt-BR" sz="2400">
              <a:solidFill>
                <a:srgbClr val="FF5353"/>
              </a:solidFill>
              <a:latin typeface="+mj-lt"/>
            </a:endParaRPr>
          </a:p>
        </p:txBody>
      </p:sp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2987675" y="3811588"/>
            <a:ext cx="5254625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Não é</a:t>
            </a: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 equação linear </a:t>
            </a:r>
            <a:r>
              <a:rPr lang="pt-BR" sz="2400" dirty="0">
                <a:solidFill>
                  <a:srgbClr val="FF0000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homogênea</a:t>
            </a:r>
            <a:endParaRPr lang="pt-BR" sz="2400" baseline="-25000" dirty="0">
              <a:solidFill>
                <a:srgbClr val="FF0000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3059113" y="4291013"/>
            <a:ext cx="22320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None/>
              <a:defRPr/>
            </a:pPr>
            <a:r>
              <a:rPr lang="pt-BR" sz="2400" dirty="0">
                <a:latin typeface="+mj-lt"/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 dirty="0">
                <a:latin typeface="+mj-lt"/>
              </a:rPr>
              <a:t> x + y =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5</a:t>
            </a:r>
          </a:p>
        </p:txBody>
      </p:sp>
      <p:sp>
        <p:nvSpPr>
          <p:cNvPr id="14" name="Rectangle 43"/>
          <p:cNvSpPr>
            <a:spLocks noChangeArrowheads="1"/>
          </p:cNvSpPr>
          <p:nvPr/>
        </p:nvSpPr>
        <p:spPr bwMode="auto">
          <a:xfrm>
            <a:off x="682625" y="5083175"/>
            <a:ext cx="7705725" cy="1225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Toda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equação linear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homogênea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admite uma solução óbvia: Aquela em que todas as incógnitas são iguais a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. 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" name="Retângulo com Canto Diagonal Aparado 28"/>
          <p:cNvSpPr/>
          <p:nvPr/>
        </p:nvSpPr>
        <p:spPr>
          <a:xfrm>
            <a:off x="2339975" y="836613"/>
            <a:ext cx="5256213" cy="64770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800" b="1" kern="0" dirty="0">
              <a:solidFill>
                <a:srgbClr val="004AB8"/>
              </a:solidFill>
              <a:ea typeface="Microsoft YaHei" pitchFamily="2"/>
              <a:cs typeface="Mangal" pitchFamily="2"/>
            </a:endParaRPr>
          </a:p>
          <a:p>
            <a:pPr algn="ctr">
              <a:defRPr/>
            </a:pPr>
            <a:r>
              <a:rPr lang="pt-B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Equação Homogênea</a:t>
            </a:r>
          </a:p>
          <a:p>
            <a:pPr algn="ctr">
              <a:defRPr/>
            </a:pPr>
            <a:endParaRPr lang="pt-BR" sz="2800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0013" y="765175"/>
            <a:ext cx="8893175" cy="547211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/>
      <p:bldP spid="13" grpId="0"/>
      <p:bldP spid="14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4340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4341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1703388"/>
            <a:ext cx="7993063" cy="1509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Uma equação linear que tem todos os coeficientes iguais a </a:t>
            </a:r>
            <a:r>
              <a:rPr lang="pt-BR" sz="2800" b="1" kern="0" dirty="0">
                <a:solidFill>
                  <a:srgbClr val="004AB8"/>
                </a:solidFill>
                <a:latin typeface="+mj-lt"/>
                <a:ea typeface="Microsoft YaHei" pitchFamily="2"/>
                <a:cs typeface="Mangal" pitchFamily="2"/>
              </a:rPr>
              <a:t>0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(zero) é chamada equação linear </a:t>
            </a:r>
            <a:r>
              <a:rPr lang="pt-BR" sz="2800" b="1" kern="0" dirty="0">
                <a:solidFill>
                  <a:srgbClr val="004AB8"/>
                </a:solidFill>
                <a:latin typeface="+mj-lt"/>
                <a:ea typeface="Microsoft YaHei" pitchFamily="2"/>
                <a:cs typeface="Mangal" pitchFamily="2"/>
              </a:rPr>
              <a:t>nula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00113" y="3613150"/>
            <a:ext cx="29511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</a:pPr>
            <a:r>
              <a:rPr lang="pt-BR" sz="2400"/>
              <a:t> 0x + 0y + 0z = 0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65550" y="3641725"/>
            <a:ext cx="4321175" cy="434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 uma equação linear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nula</a:t>
            </a:r>
            <a:endParaRPr lang="pt-BR" sz="2400" baseline="-25000">
              <a:solidFill>
                <a:srgbClr val="FF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84213" y="4799013"/>
            <a:ext cx="7848600" cy="933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Toda 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sequência de n números reais é uma solução de uma equação nula, com n incógnitas.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tângulo com Canto Diagonal Aparado 11"/>
          <p:cNvSpPr/>
          <p:nvPr/>
        </p:nvSpPr>
        <p:spPr>
          <a:xfrm>
            <a:off x="1979613" y="836613"/>
            <a:ext cx="5256212" cy="64770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2800" b="1" kern="0" dirty="0">
              <a:solidFill>
                <a:srgbClr val="004AB8"/>
              </a:solidFill>
              <a:ea typeface="Microsoft YaHei" pitchFamily="2"/>
              <a:cs typeface="Mangal" pitchFamily="2"/>
            </a:endParaRPr>
          </a:p>
          <a:p>
            <a:pPr algn="ctr">
              <a:defRPr/>
            </a:pPr>
            <a:r>
              <a:rPr lang="pt-BR" sz="28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Equação Nula</a:t>
            </a:r>
          </a:p>
          <a:p>
            <a:pPr algn="ctr">
              <a:defRPr/>
            </a:pPr>
            <a:endParaRPr lang="pt-BR" sz="28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0013" y="765175"/>
            <a:ext cx="8893175" cy="547211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5364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5365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2252663"/>
            <a:ext cx="7993063" cy="960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Chama-se linear </a:t>
            </a:r>
            <a:r>
              <a:rPr lang="pt-BR" sz="2800" b="1" kern="0" dirty="0">
                <a:solidFill>
                  <a:srgbClr val="004AB8"/>
                </a:solidFill>
                <a:latin typeface="+mj-lt"/>
                <a:ea typeface="Microsoft YaHei" pitchFamily="2"/>
                <a:cs typeface="Mangal" pitchFamily="2"/>
              </a:rPr>
              <a:t>impossível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ou </a:t>
            </a:r>
            <a:r>
              <a:rPr lang="pt-BR" sz="2800" b="1" kern="0" dirty="0">
                <a:solidFill>
                  <a:srgbClr val="004AB8"/>
                </a:solidFill>
                <a:latin typeface="+mj-lt"/>
                <a:ea typeface="Microsoft YaHei" pitchFamily="2"/>
                <a:cs typeface="Mangal" pitchFamily="2"/>
              </a:rPr>
              <a:t>incompatível 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aquela em que: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00113" y="3541713"/>
            <a:ext cx="75596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</a:pPr>
            <a:r>
              <a:rPr lang="pt-BR" sz="2400"/>
              <a:t> todos os coeficientes são iguais a 0.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0113" y="4094163"/>
            <a:ext cx="7559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</a:pPr>
            <a:r>
              <a:rPr lang="pt-BR" sz="2400"/>
              <a:t> o termo independente é diferente de 0.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00113" y="5199063"/>
            <a:ext cx="2232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5353"/>
              </a:buClr>
              <a:buFont typeface="Wingdings" pitchFamily="2" charset="2"/>
              <a:buChar char="Ø"/>
            </a:pPr>
            <a:r>
              <a:rPr lang="pt-BR" sz="2400"/>
              <a:t> 0x + 0y = 3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987675" y="5211763"/>
            <a:ext cx="5761038" cy="431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é</a:t>
            </a:r>
            <a:r>
              <a:rPr lang="pt-BR" sz="2400">
                <a:ea typeface="Arial Unicode MS" pitchFamily="34" charset="-128"/>
                <a:cs typeface="Arial Unicode MS" pitchFamily="34" charset="-128"/>
              </a:rPr>
              <a:t> uma equação linear 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impossível</a:t>
            </a:r>
            <a:endParaRPr lang="pt-BR" sz="2400" baseline="-25000">
              <a:solidFill>
                <a:srgbClr val="FF535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tângulo com Canto Diagonal Aparado 13"/>
          <p:cNvSpPr/>
          <p:nvPr/>
        </p:nvSpPr>
        <p:spPr>
          <a:xfrm>
            <a:off x="1474788" y="1196975"/>
            <a:ext cx="5905500" cy="647700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pt-BR" sz="2800" b="1" kern="0" dirty="0">
              <a:solidFill>
                <a:srgbClr val="FF0000"/>
              </a:solidFill>
              <a:latin typeface="+mj-lt"/>
              <a:ea typeface="Microsoft YaHei" pitchFamily="2"/>
              <a:cs typeface="Mangal" pitchFamily="2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8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Equação impossível ou incompatível</a:t>
            </a:r>
          </a:p>
          <a:p>
            <a:pPr algn="ctr">
              <a:defRPr/>
            </a:pPr>
            <a:endParaRPr lang="pt-BR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0013" y="765175"/>
            <a:ext cx="8893175" cy="5472113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12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638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52513"/>
            <a:ext cx="7920038" cy="587375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400" b="1" kern="0" dirty="0">
                <a:solidFill>
                  <a:srgbClr val="004AB8"/>
                </a:solidFill>
                <a:latin typeface="Verdana" pitchFamily="34" charset="0"/>
                <a:ea typeface="Microsoft YaHei" pitchFamily="2"/>
                <a:cs typeface="Mangal" pitchFamily="2"/>
              </a:rPr>
              <a:t>Equação com variáveis naturais</a:t>
            </a:r>
          </a:p>
        </p:txBody>
      </p:sp>
      <p:sp>
        <p:nvSpPr>
          <p:cNvPr id="8" name="Rectangle 9"/>
          <p:cNvSpPr txBox="1">
            <a:spLocks noChangeArrowheads="1"/>
          </p:cNvSpPr>
          <p:nvPr/>
        </p:nvSpPr>
        <p:spPr>
          <a:xfrm>
            <a:off x="971550" y="2909888"/>
            <a:ext cx="7200900" cy="2247900"/>
          </a:xfrm>
          <a:prstGeom prst="rect">
            <a:avLst/>
          </a:prstGeom>
          <a:solidFill>
            <a:srgbClr val="EAF3B7"/>
          </a:solidFill>
          <a:ln w="28575">
            <a:solidFill>
              <a:schemeClr val="tx2"/>
            </a:solidFill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ts val="800"/>
              </a:spcBef>
              <a:buClr>
                <a:srgbClr val="004AB8"/>
              </a:buClr>
              <a:buFont typeface="Wingdings" pitchFamily="2" charset="2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	Em certos problemas, aparecem equações lineares com restrições ao universo das variáveis. Nesses casos, o número de soluções da equação pode ser finito, mesmo que haja duas ou mais incógnitas</a:t>
            </a:r>
          </a:p>
        </p:txBody>
      </p:sp>
      <p:sp>
        <p:nvSpPr>
          <p:cNvPr id="10" name="Texto explicativo em seta para a direita 9"/>
          <p:cNvSpPr/>
          <p:nvPr/>
        </p:nvSpPr>
        <p:spPr>
          <a:xfrm rot="5400000">
            <a:off x="3887787" y="1376363"/>
            <a:ext cx="720725" cy="1657350"/>
          </a:xfrm>
          <a:prstGeom prst="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7412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" name="Pergaminho horizontal 21"/>
          <p:cNvSpPr/>
          <p:nvPr/>
        </p:nvSpPr>
        <p:spPr>
          <a:xfrm>
            <a:off x="684213" y="908050"/>
            <a:ext cx="7704137" cy="122555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dirty="0"/>
              <a:t>Exemplos de exercícios sobre equações lineares</a:t>
            </a:r>
          </a:p>
        </p:txBody>
      </p:sp>
      <p:sp>
        <p:nvSpPr>
          <p:cNvPr id="17414" name="CaixaDeTexto 22"/>
          <p:cNvSpPr txBox="1">
            <a:spLocks noChangeArrowheads="1"/>
          </p:cNvSpPr>
          <p:nvPr/>
        </p:nvSpPr>
        <p:spPr bwMode="auto">
          <a:xfrm>
            <a:off x="611188" y="2349500"/>
            <a:ext cx="5256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b="1">
                <a:solidFill>
                  <a:srgbClr val="0070C0"/>
                </a:solidFill>
              </a:rPr>
              <a:t>Exemplo 1:</a:t>
            </a:r>
            <a:r>
              <a:rPr lang="pt-BR" sz="2000" b="1"/>
              <a:t> Resolva a equação 3x + 5y = 10</a:t>
            </a:r>
          </a:p>
        </p:txBody>
      </p:sp>
      <p:sp>
        <p:nvSpPr>
          <p:cNvPr id="17415" name="CaixaDeTexto 23"/>
          <p:cNvSpPr txBox="1">
            <a:spLocks noChangeArrowheads="1"/>
          </p:cNvSpPr>
          <p:nvPr/>
        </p:nvSpPr>
        <p:spPr bwMode="auto">
          <a:xfrm>
            <a:off x="539750" y="3068638"/>
            <a:ext cx="77771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>
                <a:solidFill>
                  <a:srgbClr val="FF0000"/>
                </a:solidFill>
              </a:rPr>
              <a:t>Resolução:</a:t>
            </a:r>
          </a:p>
          <a:p>
            <a:pPr algn="just"/>
            <a:r>
              <a:rPr lang="pt-BR" sz="2000"/>
              <a:t>A procura das soluções de uma equação é facilitada se uma das incógnitas é descrita em função da outra.</a:t>
            </a:r>
          </a:p>
        </p:txBody>
      </p:sp>
      <p:grpSp>
        <p:nvGrpSpPr>
          <p:cNvPr id="2" name="Grupo 34"/>
          <p:cNvGrpSpPr>
            <a:grpSpLocks/>
          </p:cNvGrpSpPr>
          <p:nvPr/>
        </p:nvGrpSpPr>
        <p:grpSpPr bwMode="auto">
          <a:xfrm>
            <a:off x="611188" y="4365625"/>
            <a:ext cx="6337300" cy="708025"/>
            <a:chOff x="611560" y="4365104"/>
            <a:chExt cx="6336704" cy="707886"/>
          </a:xfrm>
        </p:grpSpPr>
        <p:sp>
          <p:nvSpPr>
            <p:cNvPr id="17418" name="CaixaDeTexto 24"/>
            <p:cNvSpPr txBox="1">
              <a:spLocks noChangeArrowheads="1"/>
            </p:cNvSpPr>
            <p:nvPr/>
          </p:nvSpPr>
          <p:spPr bwMode="auto">
            <a:xfrm>
              <a:off x="611560" y="4365104"/>
              <a:ext cx="633670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000"/>
                <a:t>5y = 10 – 3x → y = 10 – 3x</a:t>
              </a:r>
            </a:p>
            <a:p>
              <a:r>
                <a:rPr lang="pt-BR" sz="2000"/>
                <a:t>                                       5</a:t>
              </a:r>
            </a:p>
          </p:txBody>
        </p:sp>
        <p:cxnSp>
          <p:nvCxnSpPr>
            <p:cNvPr id="34" name="Conector reto 33"/>
            <p:cNvCxnSpPr/>
            <p:nvPr/>
          </p:nvCxnSpPr>
          <p:spPr>
            <a:xfrm>
              <a:off x="2570351" y="4696827"/>
              <a:ext cx="7920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7" name="CaixaDeTexto 35"/>
          <p:cNvSpPr txBox="1">
            <a:spLocks noChangeArrowheads="1"/>
          </p:cNvSpPr>
          <p:nvPr/>
        </p:nvSpPr>
        <p:spPr bwMode="auto">
          <a:xfrm>
            <a:off x="611188" y="4868863"/>
            <a:ext cx="79930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Definimos a variável y em função da variável x. Nesse caso, y é função de 1° grau em relação à variável x. Assim, para cada valor escolhido para x, podemos obter um valor para y. Organizamos uma tabela para alguns valores de x e 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414" grpId="0"/>
      <p:bldP spid="17415" grpId="0"/>
      <p:bldP spid="174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8436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24000" y="1397000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SOLUÇÕES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</a:p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-1, 13</a:t>
                      </a:r>
                    </a:p>
                    <a:p>
                      <a:pPr algn="ctr"/>
                      <a:r>
                        <a:rPr lang="pt-BR" dirty="0" smtClean="0"/>
                        <a:t>      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0, 2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</a:p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1, 7</a:t>
                      </a:r>
                    </a:p>
                    <a:p>
                      <a:pPr algn="ctr"/>
                      <a:r>
                        <a:rPr lang="pt-BR" dirty="0" smtClean="0"/>
                        <a:t>     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</a:p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2, 4</a:t>
                      </a:r>
                    </a:p>
                    <a:p>
                      <a:pPr algn="ctr"/>
                      <a:r>
                        <a:rPr lang="pt-BR" dirty="0" smtClean="0"/>
                        <a:t>     5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5, -1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Conector reto 15"/>
          <p:cNvCxnSpPr/>
          <p:nvPr/>
        </p:nvCxnSpPr>
        <p:spPr>
          <a:xfrm>
            <a:off x="6588125" y="2089150"/>
            <a:ext cx="2873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559550" y="3113088"/>
            <a:ext cx="2873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588125" y="3746500"/>
            <a:ext cx="2873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70" name="Grupo 22"/>
          <p:cNvGrpSpPr>
            <a:grpSpLocks/>
          </p:cNvGrpSpPr>
          <p:nvPr/>
        </p:nvGrpSpPr>
        <p:grpSpPr bwMode="auto">
          <a:xfrm>
            <a:off x="4413250" y="1773238"/>
            <a:ext cx="2679700" cy="2592387"/>
            <a:chOff x="4413470" y="1772816"/>
            <a:chExt cx="2678810" cy="2592288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4413470" y="2088716"/>
              <a:ext cx="2888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4413470" y="3112615"/>
              <a:ext cx="28724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4427753" y="3731716"/>
              <a:ext cx="2888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lchete duplo 14"/>
            <p:cNvSpPr/>
            <p:nvPr/>
          </p:nvSpPr>
          <p:spPr>
            <a:xfrm>
              <a:off x="6155966" y="1772816"/>
              <a:ext cx="936314" cy="57624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7" name="Colchete duplo 16"/>
            <p:cNvSpPr/>
            <p:nvPr/>
          </p:nvSpPr>
          <p:spPr>
            <a:xfrm>
              <a:off x="6228967" y="2434778"/>
              <a:ext cx="718899" cy="287327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9" name="Colchete duplo 18"/>
            <p:cNvSpPr/>
            <p:nvPr/>
          </p:nvSpPr>
          <p:spPr>
            <a:xfrm>
              <a:off x="6155966" y="2809413"/>
              <a:ext cx="936314" cy="576241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Colchete duplo 20"/>
            <p:cNvSpPr/>
            <p:nvPr/>
          </p:nvSpPr>
          <p:spPr>
            <a:xfrm>
              <a:off x="6155966" y="3471376"/>
              <a:ext cx="936314" cy="576240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Colchete duplo 21"/>
            <p:cNvSpPr/>
            <p:nvPr/>
          </p:nvSpPr>
          <p:spPr>
            <a:xfrm>
              <a:off x="6228967" y="4077778"/>
              <a:ext cx="718899" cy="287326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8471" name="CaixaDeTexto 23"/>
          <p:cNvSpPr txBox="1">
            <a:spLocks noChangeArrowheads="1"/>
          </p:cNvSpPr>
          <p:nvPr/>
        </p:nvSpPr>
        <p:spPr bwMode="auto">
          <a:xfrm>
            <a:off x="611188" y="4581525"/>
            <a:ext cx="80645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	Poderíamos continuar essa tabela indefinidamente, pois essa equação linear com duas incógnitas tem um número infinito de soluções.</a:t>
            </a:r>
          </a:p>
          <a:p>
            <a:pPr algn="just"/>
            <a:r>
              <a:rPr lang="pt-BR" sz="2000"/>
              <a:t>	Podemos também representar o conjunto de soluções dessa equação por meio de um gráfico. Com a equação linear é do 1° grau , seu gráfico é uma reta.</a:t>
            </a:r>
          </a:p>
          <a:p>
            <a:pPr algn="just"/>
            <a:r>
              <a:rPr lang="pt-BR" sz="2000"/>
              <a:t>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9460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2428860" y="1071546"/>
            <a:ext cx="4113212" cy="4170363"/>
            <a:chOff x="2134" y="1258"/>
            <a:chExt cx="2591" cy="2627"/>
          </a:xfrm>
        </p:grpSpPr>
        <p:sp>
          <p:nvSpPr>
            <p:cNvPr id="19478" name="Text Box 13"/>
            <p:cNvSpPr txBox="1">
              <a:spLocks noChangeArrowheads="1"/>
            </p:cNvSpPr>
            <p:nvPr/>
          </p:nvSpPr>
          <p:spPr bwMode="auto">
            <a:xfrm>
              <a:off x="4513" y="258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x</a:t>
              </a:r>
            </a:p>
          </p:txBody>
        </p:sp>
        <p:sp>
          <p:nvSpPr>
            <p:cNvPr id="19479" name="Text Box 14"/>
            <p:cNvSpPr txBox="1">
              <a:spLocks noChangeArrowheads="1"/>
            </p:cNvSpPr>
            <p:nvPr/>
          </p:nvSpPr>
          <p:spPr bwMode="auto">
            <a:xfrm>
              <a:off x="2905" y="1258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y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724" y="256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dirty="0">
                  <a:latin typeface="+mn-lt"/>
                </a:rPr>
                <a:t>0</a:t>
              </a:r>
            </a:p>
          </p:txBody>
        </p:sp>
        <p:grpSp>
          <p:nvGrpSpPr>
            <p:cNvPr id="19481" name="Group 16"/>
            <p:cNvGrpSpPr>
              <a:grpSpLocks/>
            </p:cNvGrpSpPr>
            <p:nvPr/>
          </p:nvGrpSpPr>
          <p:grpSpPr bwMode="auto">
            <a:xfrm>
              <a:off x="2134" y="1321"/>
              <a:ext cx="2587" cy="2564"/>
              <a:chOff x="2134" y="1321"/>
              <a:chExt cx="2587" cy="2564"/>
            </a:xfrm>
          </p:grpSpPr>
          <p:grpSp>
            <p:nvGrpSpPr>
              <p:cNvPr id="19482" name="Group 17"/>
              <p:cNvGrpSpPr>
                <a:grpSpLocks/>
              </p:cNvGrpSpPr>
              <p:nvPr/>
            </p:nvGrpSpPr>
            <p:grpSpPr bwMode="auto">
              <a:xfrm>
                <a:off x="2154" y="1343"/>
                <a:ext cx="2541" cy="2541"/>
                <a:chOff x="2154" y="1343"/>
                <a:chExt cx="2541" cy="2541"/>
              </a:xfrm>
            </p:grpSpPr>
            <p:grpSp>
              <p:nvGrpSpPr>
                <p:cNvPr id="19485" name="Group 18"/>
                <p:cNvGrpSpPr>
                  <a:grpSpLocks/>
                </p:cNvGrpSpPr>
                <p:nvPr/>
              </p:nvGrpSpPr>
              <p:grpSpPr bwMode="auto">
                <a:xfrm>
                  <a:off x="2154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19506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7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8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9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0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1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2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3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4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5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6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7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8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19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20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21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22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23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24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9486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2155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1948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88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89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0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1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2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3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4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5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6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7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8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499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0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1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2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3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4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19505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9483" name="Line 58"/>
              <p:cNvSpPr>
                <a:spLocks noChangeShapeType="1"/>
              </p:cNvSpPr>
              <p:nvPr/>
            </p:nvSpPr>
            <p:spPr bwMode="auto">
              <a:xfrm>
                <a:off x="2134" y="2614"/>
                <a:ext cx="2587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484" name="Line 59"/>
              <p:cNvSpPr>
                <a:spLocks noChangeShapeType="1"/>
              </p:cNvSpPr>
              <p:nvPr/>
            </p:nvSpPr>
            <p:spPr bwMode="auto">
              <a:xfrm rot="-5400000">
                <a:off x="1578" y="2603"/>
                <a:ext cx="2564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9462" name="Line 61"/>
          <p:cNvSpPr>
            <a:spLocks noChangeShapeType="1"/>
          </p:cNvSpPr>
          <p:nvPr/>
        </p:nvSpPr>
        <p:spPr bwMode="auto">
          <a:xfrm>
            <a:off x="3132138" y="2492375"/>
            <a:ext cx="3095625" cy="12969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463" name="CaixaDeTexto 62"/>
          <p:cNvSpPr txBox="1">
            <a:spLocks noChangeArrowheads="1"/>
          </p:cNvSpPr>
          <p:nvPr/>
        </p:nvSpPr>
        <p:spPr bwMode="auto">
          <a:xfrm>
            <a:off x="3276600" y="2916238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19464" name="CaixaDeTexto 63"/>
          <p:cNvSpPr txBox="1">
            <a:spLocks noChangeArrowheads="1"/>
          </p:cNvSpPr>
          <p:nvPr/>
        </p:nvSpPr>
        <p:spPr bwMode="auto">
          <a:xfrm>
            <a:off x="3276600" y="24923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19465" name="CaixaDeTexto 64"/>
          <p:cNvSpPr txBox="1">
            <a:spLocks noChangeArrowheads="1"/>
          </p:cNvSpPr>
          <p:nvPr/>
        </p:nvSpPr>
        <p:spPr bwMode="auto">
          <a:xfrm>
            <a:off x="3276600" y="20605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19466" name="CaixaDeTexto 65"/>
          <p:cNvSpPr txBox="1">
            <a:spLocks noChangeArrowheads="1"/>
          </p:cNvSpPr>
          <p:nvPr/>
        </p:nvSpPr>
        <p:spPr bwMode="auto">
          <a:xfrm>
            <a:off x="3851275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19467" name="CaixaDeTexto 66"/>
          <p:cNvSpPr txBox="1">
            <a:spLocks noChangeArrowheads="1"/>
          </p:cNvSpPr>
          <p:nvPr/>
        </p:nvSpPr>
        <p:spPr bwMode="auto">
          <a:xfrm>
            <a:off x="4298950" y="3492500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19468" name="CaixaDeTexto 67"/>
          <p:cNvSpPr txBox="1">
            <a:spLocks noChangeArrowheads="1"/>
          </p:cNvSpPr>
          <p:nvPr/>
        </p:nvSpPr>
        <p:spPr bwMode="auto">
          <a:xfrm>
            <a:off x="4730750" y="3492500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19469" name="CaixaDeTexto 68"/>
          <p:cNvSpPr txBox="1">
            <a:spLocks noChangeArrowheads="1"/>
          </p:cNvSpPr>
          <p:nvPr/>
        </p:nvSpPr>
        <p:spPr bwMode="auto">
          <a:xfrm>
            <a:off x="5219700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19470" name="CaixaDeTexto 69"/>
          <p:cNvSpPr txBox="1">
            <a:spLocks noChangeArrowheads="1"/>
          </p:cNvSpPr>
          <p:nvPr/>
        </p:nvSpPr>
        <p:spPr bwMode="auto">
          <a:xfrm>
            <a:off x="5651500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19471" name="CaixaDeTexto 70"/>
          <p:cNvSpPr txBox="1">
            <a:spLocks noChangeArrowheads="1"/>
          </p:cNvSpPr>
          <p:nvPr/>
        </p:nvSpPr>
        <p:spPr bwMode="auto">
          <a:xfrm>
            <a:off x="3348038" y="1746250"/>
            <a:ext cx="4318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8000"/>
              <a:t>.</a:t>
            </a:r>
          </a:p>
        </p:txBody>
      </p:sp>
      <p:sp>
        <p:nvSpPr>
          <p:cNvPr id="19472" name="CaixaDeTexto 72"/>
          <p:cNvSpPr txBox="1">
            <a:spLocks noChangeArrowheads="1"/>
          </p:cNvSpPr>
          <p:nvPr/>
        </p:nvSpPr>
        <p:spPr bwMode="auto">
          <a:xfrm>
            <a:off x="3203575" y="3789363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-1</a:t>
            </a:r>
          </a:p>
        </p:txBody>
      </p:sp>
      <p:cxnSp>
        <p:nvCxnSpPr>
          <p:cNvPr id="75" name="Conector reto 74"/>
          <p:cNvCxnSpPr/>
          <p:nvPr/>
        </p:nvCxnSpPr>
        <p:spPr>
          <a:xfrm>
            <a:off x="5795963" y="3644900"/>
            <a:ext cx="0" cy="36036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492500" y="4005263"/>
            <a:ext cx="2303463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5" name="CaixaDeTexto 71"/>
          <p:cNvSpPr txBox="1">
            <a:spLocks noChangeArrowheads="1"/>
          </p:cNvSpPr>
          <p:nvPr/>
        </p:nvSpPr>
        <p:spPr bwMode="auto">
          <a:xfrm>
            <a:off x="5580063" y="3041650"/>
            <a:ext cx="43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8000"/>
              <a:t>.</a:t>
            </a:r>
          </a:p>
        </p:txBody>
      </p:sp>
      <p:sp>
        <p:nvSpPr>
          <p:cNvPr id="19476" name="CaixaDeTexto 83"/>
          <p:cNvSpPr txBox="1">
            <a:spLocks noChangeArrowheads="1"/>
          </p:cNvSpPr>
          <p:nvPr/>
        </p:nvSpPr>
        <p:spPr bwMode="auto">
          <a:xfrm>
            <a:off x="357158" y="5429264"/>
            <a:ext cx="84963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dirty="0"/>
              <a:t>Todos os pontos da reta que é gráfico da função y = 10 – 3x representam geometricamente soluções da equação e vice-versa.                                5</a:t>
            </a:r>
          </a:p>
          <a:p>
            <a:pPr algn="just"/>
            <a:r>
              <a:rPr lang="pt-BR" dirty="0"/>
              <a:t> </a:t>
            </a:r>
          </a:p>
        </p:txBody>
      </p:sp>
      <p:cxnSp>
        <p:nvCxnSpPr>
          <p:cNvPr id="85" name="Conector reto 84"/>
          <p:cNvCxnSpPr/>
          <p:nvPr/>
        </p:nvCxnSpPr>
        <p:spPr>
          <a:xfrm>
            <a:off x="6572264" y="5715016"/>
            <a:ext cx="792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795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0484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0485" name="CaixaDeTexto 6"/>
          <p:cNvSpPr txBox="1">
            <a:spLocks noChangeArrowheads="1"/>
          </p:cNvSpPr>
          <p:nvPr/>
        </p:nvSpPr>
        <p:spPr bwMode="auto">
          <a:xfrm>
            <a:off x="179388" y="692150"/>
            <a:ext cx="856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 b="1">
                <a:solidFill>
                  <a:srgbClr val="0070C0"/>
                </a:solidFill>
              </a:rPr>
              <a:t>Exemplo 1:</a:t>
            </a:r>
            <a:r>
              <a:rPr lang="pt-BR" sz="2000" b="1"/>
              <a:t> Os pontos (3, -11) e (-2, 9) são soluções de uma equação linear com duas incógnitas. Determine outras duas soluções dessa equação. </a:t>
            </a:r>
          </a:p>
        </p:txBody>
      </p:sp>
      <p:sp>
        <p:nvSpPr>
          <p:cNvPr id="20486" name="CaixaDeTexto 7"/>
          <p:cNvSpPr txBox="1">
            <a:spLocks noChangeArrowheads="1"/>
          </p:cNvSpPr>
          <p:nvPr/>
        </p:nvSpPr>
        <p:spPr bwMode="auto">
          <a:xfrm>
            <a:off x="107950" y="1341438"/>
            <a:ext cx="8785225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>
                <a:solidFill>
                  <a:srgbClr val="FF0000"/>
                </a:solidFill>
              </a:rPr>
              <a:t>Resolução:</a:t>
            </a:r>
          </a:p>
          <a:p>
            <a:pPr algn="just"/>
            <a:r>
              <a:rPr lang="pt-BR" sz="2000"/>
              <a:t>Representando graficamente os pontos (3, -11) e (-2, 9), todos os pontos da reta que passa por eles são soluções da equação linear. </a:t>
            </a:r>
          </a:p>
        </p:txBody>
      </p:sp>
      <p:sp>
        <p:nvSpPr>
          <p:cNvPr id="20487" name="CaixaDeTexto 8"/>
          <p:cNvSpPr txBox="1">
            <a:spLocks noChangeArrowheads="1"/>
          </p:cNvSpPr>
          <p:nvPr/>
        </p:nvSpPr>
        <p:spPr bwMode="auto">
          <a:xfrm>
            <a:off x="107950" y="2349500"/>
            <a:ext cx="87852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000"/>
              <a:t>Graficamente, podemos encontrar  algumas soluções da mesma equação, como:</a:t>
            </a:r>
          </a:p>
          <a:p>
            <a:pPr algn="just"/>
            <a:r>
              <a:rPr lang="pt-BR" sz="2000"/>
              <a:t>(0, 1), (2, 7), (-1, 5)</a:t>
            </a:r>
          </a:p>
        </p:txBody>
      </p:sp>
      <p:grpSp>
        <p:nvGrpSpPr>
          <p:cNvPr id="20488" name="Group 12"/>
          <p:cNvGrpSpPr>
            <a:grpSpLocks/>
          </p:cNvGrpSpPr>
          <p:nvPr/>
        </p:nvGrpSpPr>
        <p:grpSpPr bwMode="auto">
          <a:xfrm>
            <a:off x="3246438" y="2636838"/>
            <a:ext cx="2989262" cy="3816350"/>
            <a:chOff x="2134" y="1258"/>
            <a:chExt cx="2561" cy="3032"/>
          </a:xfrm>
        </p:grpSpPr>
        <p:sp>
          <p:nvSpPr>
            <p:cNvPr id="20535" name="Text Box 13"/>
            <p:cNvSpPr txBox="1">
              <a:spLocks noChangeArrowheads="1"/>
            </p:cNvSpPr>
            <p:nvPr/>
          </p:nvSpPr>
          <p:spPr bwMode="auto">
            <a:xfrm>
              <a:off x="3763" y="268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x</a:t>
              </a:r>
            </a:p>
          </p:txBody>
        </p:sp>
        <p:sp>
          <p:nvSpPr>
            <p:cNvPr id="20536" name="Text Box 14"/>
            <p:cNvSpPr txBox="1">
              <a:spLocks noChangeArrowheads="1"/>
            </p:cNvSpPr>
            <p:nvPr/>
          </p:nvSpPr>
          <p:spPr bwMode="auto">
            <a:xfrm>
              <a:off x="3424" y="1258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y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724" y="2711"/>
              <a:ext cx="201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800" dirty="0">
                  <a:latin typeface="+mn-lt"/>
                </a:rPr>
                <a:t>0</a:t>
              </a:r>
            </a:p>
          </p:txBody>
        </p:sp>
        <p:grpSp>
          <p:nvGrpSpPr>
            <p:cNvPr id="20538" name="Group 16"/>
            <p:cNvGrpSpPr>
              <a:grpSpLocks/>
            </p:cNvGrpSpPr>
            <p:nvPr/>
          </p:nvGrpSpPr>
          <p:grpSpPr bwMode="auto">
            <a:xfrm>
              <a:off x="2134" y="1321"/>
              <a:ext cx="2561" cy="2969"/>
              <a:chOff x="2134" y="1321"/>
              <a:chExt cx="2561" cy="2969"/>
            </a:xfrm>
          </p:grpSpPr>
          <p:grpSp>
            <p:nvGrpSpPr>
              <p:cNvPr id="20539" name="Group 17"/>
              <p:cNvGrpSpPr>
                <a:grpSpLocks/>
              </p:cNvGrpSpPr>
              <p:nvPr/>
            </p:nvGrpSpPr>
            <p:grpSpPr bwMode="auto">
              <a:xfrm>
                <a:off x="2154" y="1343"/>
                <a:ext cx="2541" cy="2541"/>
                <a:chOff x="2154" y="1343"/>
                <a:chExt cx="2541" cy="2541"/>
              </a:xfrm>
            </p:grpSpPr>
            <p:grpSp>
              <p:nvGrpSpPr>
                <p:cNvPr id="20542" name="Group 18"/>
                <p:cNvGrpSpPr>
                  <a:grpSpLocks/>
                </p:cNvGrpSpPr>
                <p:nvPr/>
              </p:nvGrpSpPr>
              <p:grpSpPr bwMode="auto">
                <a:xfrm>
                  <a:off x="2154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20563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4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5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6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8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9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0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1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3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4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5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6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79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80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81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0543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2155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2054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45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46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47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48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49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0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1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2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3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4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5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6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7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8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59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0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1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0562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20540" name="Line 58"/>
              <p:cNvSpPr>
                <a:spLocks noChangeShapeType="1"/>
              </p:cNvSpPr>
              <p:nvPr/>
            </p:nvSpPr>
            <p:spPr bwMode="auto">
              <a:xfrm flipV="1">
                <a:off x="2134" y="2746"/>
                <a:ext cx="1938" cy="2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41" name="Line 59"/>
              <p:cNvSpPr>
                <a:spLocks noChangeShapeType="1"/>
              </p:cNvSpPr>
              <p:nvPr/>
            </p:nvSpPr>
            <p:spPr bwMode="auto">
              <a:xfrm rot="-5400000">
                <a:off x="1364" y="2795"/>
                <a:ext cx="2969" cy="22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3886200" y="5680075"/>
            <a:ext cx="268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-7</a:t>
            </a: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3924300" y="3500438"/>
            <a:ext cx="2349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5</a:t>
            </a:r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3924300" y="2781300"/>
            <a:ext cx="2349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9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4335463" y="4460875"/>
            <a:ext cx="236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2</a:t>
            </a: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4513263" y="4456113"/>
            <a:ext cx="2365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3</a:t>
            </a: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3817938" y="6294438"/>
            <a:ext cx="3190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-11</a:t>
            </a:r>
          </a:p>
        </p:txBody>
      </p:sp>
      <p:sp>
        <p:nvSpPr>
          <p:cNvPr id="20495" name="Line 40"/>
          <p:cNvSpPr>
            <a:spLocks noChangeShapeType="1"/>
          </p:cNvSpPr>
          <p:nvPr/>
        </p:nvSpPr>
        <p:spPr bwMode="auto">
          <a:xfrm rot="10800000">
            <a:off x="3276600" y="6270625"/>
            <a:ext cx="2963863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6" name="Line 41"/>
          <p:cNvSpPr>
            <a:spLocks noChangeShapeType="1"/>
          </p:cNvSpPr>
          <p:nvPr/>
        </p:nvSpPr>
        <p:spPr bwMode="auto">
          <a:xfrm rot="10800000">
            <a:off x="3276600" y="6092825"/>
            <a:ext cx="2963863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 rot="-5400000">
            <a:off x="1671637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 rot="-5400000">
            <a:off x="1835150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 rot="-5400000">
            <a:off x="2000250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0" name="Line 22"/>
          <p:cNvSpPr>
            <a:spLocks noChangeShapeType="1"/>
          </p:cNvSpPr>
          <p:nvPr/>
        </p:nvSpPr>
        <p:spPr bwMode="auto">
          <a:xfrm rot="-5400000">
            <a:off x="2328862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 rot="-5400000">
            <a:off x="2165350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2" name="Line 24"/>
          <p:cNvSpPr>
            <a:spLocks noChangeShapeType="1"/>
          </p:cNvSpPr>
          <p:nvPr/>
        </p:nvSpPr>
        <p:spPr bwMode="auto">
          <a:xfrm rot="-5400000">
            <a:off x="2822575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3" name="Line 25"/>
          <p:cNvSpPr>
            <a:spLocks noChangeShapeType="1"/>
          </p:cNvSpPr>
          <p:nvPr/>
        </p:nvSpPr>
        <p:spPr bwMode="auto">
          <a:xfrm rot="-5400000">
            <a:off x="2659062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4" name="Line 27"/>
          <p:cNvSpPr>
            <a:spLocks noChangeShapeType="1"/>
          </p:cNvSpPr>
          <p:nvPr/>
        </p:nvSpPr>
        <p:spPr bwMode="auto">
          <a:xfrm rot="-5400000">
            <a:off x="2987675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5" name="Line 28"/>
          <p:cNvSpPr>
            <a:spLocks noChangeShapeType="1"/>
          </p:cNvSpPr>
          <p:nvPr/>
        </p:nvSpPr>
        <p:spPr bwMode="auto">
          <a:xfrm rot="-5400000">
            <a:off x="3482975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6" name="Line 29"/>
          <p:cNvSpPr>
            <a:spLocks noChangeShapeType="1"/>
          </p:cNvSpPr>
          <p:nvPr/>
        </p:nvSpPr>
        <p:spPr bwMode="auto">
          <a:xfrm rot="-5400000">
            <a:off x="3152775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7" name="Line 30"/>
          <p:cNvSpPr>
            <a:spLocks noChangeShapeType="1"/>
          </p:cNvSpPr>
          <p:nvPr/>
        </p:nvSpPr>
        <p:spPr bwMode="auto">
          <a:xfrm rot="-5400000">
            <a:off x="3317875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8" name="Line 31"/>
          <p:cNvSpPr>
            <a:spLocks noChangeShapeType="1"/>
          </p:cNvSpPr>
          <p:nvPr/>
        </p:nvSpPr>
        <p:spPr bwMode="auto">
          <a:xfrm rot="-5400000">
            <a:off x="3646487" y="4818063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09" name="Line 32"/>
          <p:cNvSpPr>
            <a:spLocks noChangeShapeType="1"/>
          </p:cNvSpPr>
          <p:nvPr/>
        </p:nvSpPr>
        <p:spPr bwMode="auto">
          <a:xfrm rot="-5400000">
            <a:off x="3811587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0" name="Line 33"/>
          <p:cNvSpPr>
            <a:spLocks noChangeShapeType="1"/>
          </p:cNvSpPr>
          <p:nvPr/>
        </p:nvSpPr>
        <p:spPr bwMode="auto">
          <a:xfrm rot="-5400000">
            <a:off x="3976687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1" name="Line 34"/>
          <p:cNvSpPr>
            <a:spLocks noChangeShapeType="1"/>
          </p:cNvSpPr>
          <p:nvPr/>
        </p:nvSpPr>
        <p:spPr bwMode="auto">
          <a:xfrm rot="-5400000">
            <a:off x="4140200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2" name="Line 35"/>
          <p:cNvSpPr>
            <a:spLocks noChangeShapeType="1"/>
          </p:cNvSpPr>
          <p:nvPr/>
        </p:nvSpPr>
        <p:spPr bwMode="auto">
          <a:xfrm rot="-5400000">
            <a:off x="4305300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3" name="Line 36"/>
          <p:cNvSpPr>
            <a:spLocks noChangeShapeType="1"/>
          </p:cNvSpPr>
          <p:nvPr/>
        </p:nvSpPr>
        <p:spPr bwMode="auto">
          <a:xfrm rot="-5400000">
            <a:off x="4470400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514" name="Line 37"/>
          <p:cNvSpPr>
            <a:spLocks noChangeShapeType="1"/>
          </p:cNvSpPr>
          <p:nvPr/>
        </p:nvSpPr>
        <p:spPr bwMode="auto">
          <a:xfrm rot="-5400000">
            <a:off x="4635500" y="4819651"/>
            <a:ext cx="3197225" cy="0"/>
          </a:xfrm>
          <a:prstGeom prst="line">
            <a:avLst/>
          </a:prstGeom>
          <a:noFill/>
          <a:ln w="9525">
            <a:solidFill>
              <a:srgbClr val="C2C1A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779838" y="4470400"/>
            <a:ext cx="26828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-1</a:t>
            </a:r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3602038" y="4462463"/>
            <a:ext cx="2682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-2</a:t>
            </a:r>
          </a:p>
        </p:txBody>
      </p:sp>
      <p:sp>
        <p:nvSpPr>
          <p:cNvPr id="20517" name="Line 61"/>
          <p:cNvSpPr>
            <a:spLocks noChangeShapeType="1"/>
          </p:cNvSpPr>
          <p:nvPr/>
        </p:nvSpPr>
        <p:spPr bwMode="auto">
          <a:xfrm>
            <a:off x="3741738" y="2781300"/>
            <a:ext cx="830262" cy="36718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924300" y="42941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1</a:t>
            </a:r>
          </a:p>
        </p:txBody>
      </p:sp>
      <p:sp>
        <p:nvSpPr>
          <p:cNvPr id="20519" name="CaixaDeTexto 91"/>
          <p:cNvSpPr txBox="1">
            <a:spLocks noChangeArrowheads="1"/>
          </p:cNvSpPr>
          <p:nvPr/>
        </p:nvSpPr>
        <p:spPr bwMode="auto">
          <a:xfrm>
            <a:off x="3919538" y="3754438"/>
            <a:ext cx="431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/>
              <a:t>.</a:t>
            </a:r>
          </a:p>
        </p:txBody>
      </p:sp>
      <p:sp>
        <p:nvSpPr>
          <p:cNvPr id="93" name="Text Box 15"/>
          <p:cNvSpPr txBox="1">
            <a:spLocks noChangeArrowheads="1"/>
          </p:cNvSpPr>
          <p:nvPr/>
        </p:nvSpPr>
        <p:spPr bwMode="auto">
          <a:xfrm>
            <a:off x="4032250" y="4221163"/>
            <a:ext cx="395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(0, 1)</a:t>
            </a:r>
          </a:p>
        </p:txBody>
      </p:sp>
      <p:sp>
        <p:nvSpPr>
          <p:cNvPr id="99" name="Text Box 15"/>
          <p:cNvSpPr txBox="1">
            <a:spLocks noChangeArrowheads="1"/>
          </p:cNvSpPr>
          <p:nvPr/>
        </p:nvSpPr>
        <p:spPr bwMode="auto">
          <a:xfrm>
            <a:off x="3856038" y="3357563"/>
            <a:ext cx="4286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(-1, 5)</a:t>
            </a:r>
          </a:p>
        </p:txBody>
      </p: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4391025" y="5662613"/>
            <a:ext cx="4286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latin typeface="+mn-lt"/>
              </a:rPr>
              <a:t>(2, -7)</a:t>
            </a:r>
          </a:p>
        </p:txBody>
      </p:sp>
      <p:cxnSp>
        <p:nvCxnSpPr>
          <p:cNvPr id="108" name="Conector reto 107"/>
          <p:cNvCxnSpPr/>
          <p:nvPr/>
        </p:nvCxnSpPr>
        <p:spPr>
          <a:xfrm flipV="1">
            <a:off x="4586288" y="4508500"/>
            <a:ext cx="0" cy="201612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/>
          <p:cNvCxnSpPr/>
          <p:nvPr/>
        </p:nvCxnSpPr>
        <p:spPr>
          <a:xfrm flipV="1">
            <a:off x="4427538" y="4508500"/>
            <a:ext cx="0" cy="12969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5" name="CaixaDeTexto 95"/>
          <p:cNvSpPr txBox="1">
            <a:spLocks noChangeArrowheads="1"/>
          </p:cNvSpPr>
          <p:nvPr/>
        </p:nvSpPr>
        <p:spPr bwMode="auto">
          <a:xfrm>
            <a:off x="4249738" y="5192713"/>
            <a:ext cx="431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/>
              <a:t>.</a:t>
            </a:r>
          </a:p>
        </p:txBody>
      </p:sp>
      <p:sp>
        <p:nvSpPr>
          <p:cNvPr id="20526" name="CaixaDeTexto 93"/>
          <p:cNvSpPr txBox="1">
            <a:spLocks noChangeArrowheads="1"/>
          </p:cNvSpPr>
          <p:nvPr/>
        </p:nvSpPr>
        <p:spPr bwMode="auto">
          <a:xfrm>
            <a:off x="4394200" y="5838825"/>
            <a:ext cx="43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/>
              <a:t>.</a:t>
            </a:r>
          </a:p>
        </p:txBody>
      </p:sp>
      <p:cxnSp>
        <p:nvCxnSpPr>
          <p:cNvPr id="120" name="Conector reto 119"/>
          <p:cNvCxnSpPr>
            <a:cxnSpLocks noChangeAspect="1"/>
            <a:stCxn id="90" idx="2"/>
          </p:cNvCxnSpPr>
          <p:nvPr/>
        </p:nvCxnSpPr>
        <p:spPr>
          <a:xfrm flipV="1">
            <a:off x="3735388" y="2997200"/>
            <a:ext cx="39687" cy="15128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/>
          <p:cNvCxnSpPr/>
          <p:nvPr/>
        </p:nvCxnSpPr>
        <p:spPr>
          <a:xfrm flipV="1">
            <a:off x="3924300" y="3644900"/>
            <a:ext cx="0" cy="8636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V="1">
            <a:off x="3735388" y="2900363"/>
            <a:ext cx="404812" cy="238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V="1">
            <a:off x="3924300" y="3608388"/>
            <a:ext cx="179388" cy="793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1" name="CaixaDeTexto 96"/>
          <p:cNvSpPr txBox="1">
            <a:spLocks noChangeArrowheads="1"/>
          </p:cNvSpPr>
          <p:nvPr/>
        </p:nvSpPr>
        <p:spPr bwMode="auto">
          <a:xfrm>
            <a:off x="3770313" y="3030538"/>
            <a:ext cx="431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/>
              <a:t>.</a:t>
            </a:r>
          </a:p>
        </p:txBody>
      </p:sp>
      <p:cxnSp>
        <p:nvCxnSpPr>
          <p:cNvPr id="143" name="Conector reto 142"/>
          <p:cNvCxnSpPr/>
          <p:nvPr/>
        </p:nvCxnSpPr>
        <p:spPr>
          <a:xfrm flipV="1">
            <a:off x="4062413" y="5761038"/>
            <a:ext cx="331787" cy="158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>
            <a:off x="4076700" y="6411913"/>
            <a:ext cx="434975" cy="7937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4" name="CaixaDeTexto 97"/>
          <p:cNvSpPr txBox="1">
            <a:spLocks noChangeArrowheads="1"/>
          </p:cNvSpPr>
          <p:nvPr/>
        </p:nvSpPr>
        <p:spPr bwMode="auto">
          <a:xfrm>
            <a:off x="3602038" y="2344738"/>
            <a:ext cx="431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800"/>
              <a:t>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938" y="26988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3076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3" name="Retângulo com Canto Aparado do Mesmo Lado 12"/>
          <p:cNvSpPr/>
          <p:nvPr/>
        </p:nvSpPr>
        <p:spPr>
          <a:xfrm>
            <a:off x="2339975" y="836613"/>
            <a:ext cx="4319588" cy="792162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Equações Lineares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288" y="1773238"/>
            <a:ext cx="5761037" cy="4535487"/>
          </a:xfrm>
          <a:prstGeom prst="roundRect">
            <a:avLst/>
          </a:prstGeom>
          <a:solidFill>
            <a:srgbClr val="FF0000">
              <a:alpha val="35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>
                <a:solidFill>
                  <a:schemeClr val="tx1"/>
                </a:solidFill>
              </a:rPr>
              <a:t>UM POUCO DA HISTÓRIA</a:t>
            </a:r>
            <a:endParaRPr lang="pt-BR" sz="22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Documentos históricos comprovam que antigas civilizações orientais, como babilônica e a chinesa, já trabalhavam com equações lineares.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Já o interesse dos matemáticos ocidentais pelo tema aprofundou-se apenas no século XVII, a partir de um artigo do alemão  </a:t>
            </a:r>
            <a:r>
              <a:rPr lang="pt-BR" sz="2000" dirty="0" err="1">
                <a:solidFill>
                  <a:schemeClr val="tx1"/>
                </a:solidFill>
              </a:rPr>
              <a:t>Gottfried</a:t>
            </a:r>
            <a:r>
              <a:rPr lang="pt-BR" sz="2000" dirty="0">
                <a:solidFill>
                  <a:schemeClr val="tx1"/>
                </a:solidFill>
              </a:rPr>
              <a:t> W. Leibniz (1646-1716), que estabeleceu condições para associar o sistema de equações lineares a um determinante. Em  1858, o matemático inglês Arthur </a:t>
            </a:r>
            <a:r>
              <a:rPr lang="pt-BR" sz="2000" dirty="0" err="1">
                <a:solidFill>
                  <a:schemeClr val="tx1"/>
                </a:solidFill>
              </a:rPr>
              <a:t>Cayley</a:t>
            </a:r>
            <a:r>
              <a:rPr lang="pt-BR" sz="2000" dirty="0">
                <a:solidFill>
                  <a:schemeClr val="tx1"/>
                </a:solidFill>
              </a:rPr>
              <a:t> (1821-1895) notabilizou-se ao tratar de sistemas lineares representando, em forma de matrizes, os dados extraídos de sistemas de equações.</a:t>
            </a:r>
          </a:p>
        </p:txBody>
      </p:sp>
      <p:pic>
        <p:nvPicPr>
          <p:cNvPr id="3079" name="Picture 57" descr="File:Gottfried Wilhelm von Leibniz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563" y="1844675"/>
            <a:ext cx="1589087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Retângulo 15"/>
          <p:cNvSpPr>
            <a:spLocks noChangeArrowheads="1"/>
          </p:cNvSpPr>
          <p:nvPr/>
        </p:nvSpPr>
        <p:spPr bwMode="auto">
          <a:xfrm rot="-5400000">
            <a:off x="7400132" y="2616994"/>
            <a:ext cx="2087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1000"/>
              <a:t>Imagem disponibilizada por Andrejj/public domain</a:t>
            </a:r>
          </a:p>
        </p:txBody>
      </p:sp>
      <p:sp>
        <p:nvSpPr>
          <p:cNvPr id="3081" name="Retângulo 16"/>
          <p:cNvSpPr>
            <a:spLocks noChangeArrowheads="1"/>
          </p:cNvSpPr>
          <p:nvPr/>
        </p:nvSpPr>
        <p:spPr bwMode="auto">
          <a:xfrm>
            <a:off x="6573838" y="3817938"/>
            <a:ext cx="16637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b="1"/>
              <a:t>Gottfried W. Leibniz</a:t>
            </a:r>
          </a:p>
        </p:txBody>
      </p:sp>
      <p:pic>
        <p:nvPicPr>
          <p:cNvPr id="3082" name="Picture 59" descr="File:Arthur Cayley.jpg"/>
          <p:cNvPicPr>
            <a:picLocks noChangeAspect="1" noChangeArrowheads="1"/>
          </p:cNvPicPr>
          <p:nvPr/>
        </p:nvPicPr>
        <p:blipFill>
          <a:blip r:embed="rId5"/>
          <a:srcRect b="20110"/>
          <a:stretch>
            <a:fillRect/>
          </a:stretch>
        </p:blipFill>
        <p:spPr bwMode="auto">
          <a:xfrm>
            <a:off x="6659563" y="4241800"/>
            <a:ext cx="1647825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tângulo 19"/>
          <p:cNvSpPr>
            <a:spLocks noChangeArrowheads="1"/>
          </p:cNvSpPr>
          <p:nvPr/>
        </p:nvSpPr>
        <p:spPr bwMode="auto">
          <a:xfrm>
            <a:off x="6659563" y="6165850"/>
            <a:ext cx="1239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b="1"/>
              <a:t>Arthur Cayley </a:t>
            </a:r>
          </a:p>
        </p:txBody>
      </p:sp>
      <p:sp>
        <p:nvSpPr>
          <p:cNvPr id="3084" name="Retângulo 20"/>
          <p:cNvSpPr>
            <a:spLocks noChangeArrowheads="1"/>
          </p:cNvSpPr>
          <p:nvPr/>
        </p:nvSpPr>
        <p:spPr bwMode="auto">
          <a:xfrm rot="-5400000">
            <a:off x="7442200" y="5054601"/>
            <a:ext cx="206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t"/>
            <a:r>
              <a:rPr lang="pt-BR" sz="1000"/>
              <a:t>Imagem disponibilizada por Scewing/public domain</a:t>
            </a:r>
            <a:endParaRPr lang="pt-BR" sz="1000"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150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Fluxograma: Documento 5"/>
          <p:cNvSpPr/>
          <p:nvPr/>
        </p:nvSpPr>
        <p:spPr>
          <a:xfrm>
            <a:off x="250825" y="836613"/>
            <a:ext cx="5689600" cy="86360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dirty="0"/>
              <a:t>AGORA É SUA VEZ!</a:t>
            </a:r>
          </a:p>
        </p:txBody>
      </p:sp>
      <p:sp>
        <p:nvSpPr>
          <p:cNvPr id="21510" name="Retângulo 6"/>
          <p:cNvSpPr>
            <a:spLocks noChangeArrowheads="1"/>
          </p:cNvSpPr>
          <p:nvPr/>
        </p:nvSpPr>
        <p:spPr bwMode="auto">
          <a:xfrm>
            <a:off x="250825" y="2133600"/>
            <a:ext cx="85693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 dirty="0">
                <a:solidFill>
                  <a:srgbClr val="FF0000"/>
                </a:solidFill>
              </a:rPr>
              <a:t>Atividade 1:</a:t>
            </a:r>
            <a:r>
              <a:rPr lang="pt-BR" sz="2400" b="1" dirty="0"/>
              <a:t> Suponha que se pretendam transportar, em um elevador, caixotes de 10 kg e 30 kg. Sabendo que o elevador suporta no máximo 600 kg, então: </a:t>
            </a:r>
          </a:p>
          <a:p>
            <a:pPr algn="just"/>
            <a:r>
              <a:rPr lang="pt-BR" sz="2400" dirty="0"/>
              <a:t>a) É possível transportar 30 caixotes de 10 kg e 10 de 30 kg? 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b) E 15 de 10 kg e 15 de 30 kg? </a:t>
            </a:r>
          </a:p>
          <a:p>
            <a:pPr algn="just"/>
            <a:endParaRPr lang="pt-BR" sz="2400" dirty="0"/>
          </a:p>
        </p:txBody>
      </p:sp>
      <p:sp>
        <p:nvSpPr>
          <p:cNvPr id="21511" name="CaixaDeTexto 7"/>
          <p:cNvSpPr txBox="1">
            <a:spLocks noChangeArrowheads="1"/>
          </p:cNvSpPr>
          <p:nvPr/>
        </p:nvSpPr>
        <p:spPr bwMode="auto">
          <a:xfrm>
            <a:off x="611188" y="3716338"/>
            <a:ext cx="33845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30 caixotes de 10 kg = 300 kg</a:t>
            </a:r>
          </a:p>
          <a:p>
            <a:r>
              <a:rPr lang="pt-BR"/>
              <a:t>10 caixotes de 30 kg = 300 kg</a:t>
            </a:r>
          </a:p>
          <a:p>
            <a:r>
              <a:rPr lang="pt-BR"/>
              <a:t>Total = 600 kg </a:t>
            </a:r>
          </a:p>
        </p:txBody>
      </p:sp>
      <p:sp>
        <p:nvSpPr>
          <p:cNvPr id="21512" name="CaixaDeTexto 8"/>
          <p:cNvSpPr txBox="1">
            <a:spLocks noChangeArrowheads="1"/>
          </p:cNvSpPr>
          <p:nvPr/>
        </p:nvSpPr>
        <p:spPr bwMode="auto">
          <a:xfrm>
            <a:off x="3995738" y="3789363"/>
            <a:ext cx="16557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É possível</a:t>
            </a:r>
          </a:p>
        </p:txBody>
      </p:sp>
      <p:sp>
        <p:nvSpPr>
          <p:cNvPr id="21513" name="CaixaDeTexto 9"/>
          <p:cNvSpPr txBox="1">
            <a:spLocks noChangeArrowheads="1"/>
          </p:cNvSpPr>
          <p:nvPr/>
        </p:nvSpPr>
        <p:spPr bwMode="auto">
          <a:xfrm>
            <a:off x="611188" y="5170488"/>
            <a:ext cx="532923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15 caixotes de 10 kg = 150 kg</a:t>
            </a:r>
          </a:p>
          <a:p>
            <a:r>
              <a:rPr lang="pt-BR"/>
              <a:t>15 caixotes de 30 kg = 450 kg </a:t>
            </a:r>
          </a:p>
          <a:p>
            <a:r>
              <a:rPr lang="pt-BR"/>
              <a:t>Total = 600 kg</a:t>
            </a:r>
          </a:p>
        </p:txBody>
      </p:sp>
      <p:sp>
        <p:nvSpPr>
          <p:cNvPr id="21514" name="CaixaDeTexto 10"/>
          <p:cNvSpPr txBox="1">
            <a:spLocks noChangeArrowheads="1"/>
          </p:cNvSpPr>
          <p:nvPr/>
        </p:nvSpPr>
        <p:spPr bwMode="auto">
          <a:xfrm>
            <a:off x="3995738" y="5414963"/>
            <a:ext cx="16557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É possível</a:t>
            </a:r>
          </a:p>
        </p:txBody>
      </p:sp>
      <p:pic>
        <p:nvPicPr>
          <p:cNvPr id="12" name="Picture 7" descr="http://publicdomainvectors.org/photos/People_16_Teacher_Blackboa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15140" y="785794"/>
            <a:ext cx="1658937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9"/>
          <p:cNvSpPr>
            <a:spLocks noChangeArrowheads="1"/>
          </p:cNvSpPr>
          <p:nvPr/>
        </p:nvSpPr>
        <p:spPr bwMode="auto">
          <a:xfrm rot="-5400000">
            <a:off x="7757319" y="92471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510" grpId="0"/>
      <p:bldP spid="21511" grpId="0"/>
      <p:bldP spid="21512" grpId="0"/>
      <p:bldP spid="21513" grpId="0"/>
      <p:bldP spid="21514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2532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2533" name="Retângulo 5"/>
          <p:cNvSpPr>
            <a:spLocks noChangeArrowheads="1"/>
          </p:cNvSpPr>
          <p:nvPr/>
        </p:nvSpPr>
        <p:spPr bwMode="auto">
          <a:xfrm>
            <a:off x="250825" y="765175"/>
            <a:ext cx="84248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c) Dê um par de números que seja solução desse novo problema.</a:t>
            </a:r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r>
              <a:rPr lang="pt-BR" sz="2400"/>
              <a:t> </a:t>
            </a:r>
          </a:p>
          <a:p>
            <a:pPr algn="just"/>
            <a:r>
              <a:rPr lang="pt-BR" sz="2400"/>
              <a:t>d) Traduza esse problema por meio de uma equação. </a:t>
            </a:r>
          </a:p>
        </p:txBody>
      </p:sp>
      <p:sp>
        <p:nvSpPr>
          <p:cNvPr id="22534" name="CaixaDeTexto 6"/>
          <p:cNvSpPr txBox="1">
            <a:spLocks noChangeArrowheads="1"/>
          </p:cNvSpPr>
          <p:nvPr/>
        </p:nvSpPr>
        <p:spPr bwMode="auto">
          <a:xfrm>
            <a:off x="611188" y="1196975"/>
            <a:ext cx="31686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45 caixotes de 10 kg = 450 kg</a:t>
            </a:r>
          </a:p>
          <a:p>
            <a:r>
              <a:rPr lang="pt-BR"/>
              <a:t>05 caixotes de 30 kg = 150 kg</a:t>
            </a:r>
          </a:p>
          <a:p>
            <a:r>
              <a:rPr lang="pt-BR"/>
              <a:t>Total = 600 kg</a:t>
            </a:r>
          </a:p>
        </p:txBody>
      </p:sp>
      <p:sp>
        <p:nvSpPr>
          <p:cNvPr id="22535" name="CaixaDeTexto 7"/>
          <p:cNvSpPr txBox="1">
            <a:spLocks noChangeArrowheads="1"/>
          </p:cNvSpPr>
          <p:nvPr/>
        </p:nvSpPr>
        <p:spPr bwMode="auto">
          <a:xfrm>
            <a:off x="4067175" y="1268413"/>
            <a:ext cx="2736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Não é possível</a:t>
            </a:r>
          </a:p>
        </p:txBody>
      </p:sp>
      <p:sp>
        <p:nvSpPr>
          <p:cNvPr id="22536" name="CaixaDeTexto 8"/>
          <p:cNvSpPr txBox="1">
            <a:spLocks noChangeArrowheads="1"/>
          </p:cNvSpPr>
          <p:nvPr/>
        </p:nvSpPr>
        <p:spPr bwMode="auto">
          <a:xfrm>
            <a:off x="611188" y="2636838"/>
            <a:ext cx="68405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X = número de caixotes de 10 kg</a:t>
            </a:r>
          </a:p>
          <a:p>
            <a:r>
              <a:rPr lang="pt-BR"/>
              <a:t>Y = número de caixotes de 30 kg</a:t>
            </a:r>
          </a:p>
          <a:p>
            <a:r>
              <a:rPr lang="pt-BR"/>
              <a:t>10 . x + 30 . y = 600</a:t>
            </a:r>
          </a:p>
          <a:p>
            <a:r>
              <a:rPr lang="pt-BR"/>
              <a:t>10 . (x + 3 . y) = 600</a:t>
            </a:r>
          </a:p>
          <a:p>
            <a:r>
              <a:rPr lang="pt-BR"/>
              <a:t>X + 3 . Y = 60</a:t>
            </a:r>
          </a:p>
        </p:txBody>
      </p:sp>
      <p:sp>
        <p:nvSpPr>
          <p:cNvPr id="22537" name="CaixaDeTexto 9"/>
          <p:cNvSpPr txBox="1">
            <a:spLocks noChangeArrowheads="1"/>
          </p:cNvSpPr>
          <p:nvPr/>
        </p:nvSpPr>
        <p:spPr bwMode="auto">
          <a:xfrm>
            <a:off x="250825" y="4083050"/>
            <a:ext cx="8424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 b="1">
                <a:solidFill>
                  <a:srgbClr val="FF0000"/>
                </a:solidFill>
              </a:rPr>
              <a:t>Atividade 2: </a:t>
            </a:r>
            <a:r>
              <a:rPr lang="pt-BR" sz="2400" b="1"/>
              <a:t>Considere a equação linear 2x + y = 3. </a:t>
            </a:r>
          </a:p>
          <a:p>
            <a:pPr algn="just"/>
            <a:r>
              <a:rPr lang="pt-BR" sz="2400"/>
              <a:t>a) Defina y em função de x. </a:t>
            </a:r>
          </a:p>
        </p:txBody>
      </p:sp>
      <p:sp>
        <p:nvSpPr>
          <p:cNvPr id="22538" name="CaixaDeTexto 10"/>
          <p:cNvSpPr txBox="1">
            <a:spLocks noChangeArrowheads="1"/>
          </p:cNvSpPr>
          <p:nvPr/>
        </p:nvSpPr>
        <p:spPr bwMode="auto">
          <a:xfrm>
            <a:off x="539750" y="5013325"/>
            <a:ext cx="2160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pt-BR"/>
              <a:t>2 . x + y = 3</a:t>
            </a:r>
          </a:p>
          <a:p>
            <a:pPr marL="342900" indent="-342900"/>
            <a:r>
              <a:rPr lang="pt-BR"/>
              <a:t>y = -2 .  x + 3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/>
      <p:bldP spid="225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3556" name="Retângulo 7"/>
          <p:cNvSpPr>
            <a:spLocks noChangeArrowheads="1"/>
          </p:cNvSpPr>
          <p:nvPr/>
        </p:nvSpPr>
        <p:spPr bwMode="auto">
          <a:xfrm>
            <a:off x="323850" y="908050"/>
            <a:ext cx="85693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b) Represente as soluções da equação em um referencial cartesiano. </a:t>
            </a:r>
          </a:p>
          <a:p>
            <a:pPr algn="just"/>
            <a:endParaRPr lang="pt-BR" sz="24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11413" y="1412875"/>
            <a:ext cx="4113212" cy="4170363"/>
            <a:chOff x="2134" y="1258"/>
            <a:chExt cx="2591" cy="2627"/>
          </a:xfrm>
        </p:grpSpPr>
        <p:sp>
          <p:nvSpPr>
            <p:cNvPr id="23570" name="Text Box 13"/>
            <p:cNvSpPr txBox="1">
              <a:spLocks noChangeArrowheads="1"/>
            </p:cNvSpPr>
            <p:nvPr/>
          </p:nvSpPr>
          <p:spPr bwMode="auto">
            <a:xfrm>
              <a:off x="4513" y="2582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x</a:t>
              </a:r>
            </a:p>
          </p:txBody>
        </p:sp>
        <p:sp>
          <p:nvSpPr>
            <p:cNvPr id="23571" name="Text Box 14"/>
            <p:cNvSpPr txBox="1">
              <a:spLocks noChangeArrowheads="1"/>
            </p:cNvSpPr>
            <p:nvPr/>
          </p:nvSpPr>
          <p:spPr bwMode="auto">
            <a:xfrm>
              <a:off x="2905" y="1258"/>
              <a:ext cx="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y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2724" y="256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dirty="0">
                  <a:latin typeface="+mn-lt"/>
                </a:rPr>
                <a:t>0</a:t>
              </a:r>
            </a:p>
          </p:txBody>
        </p:sp>
        <p:grpSp>
          <p:nvGrpSpPr>
            <p:cNvPr id="23573" name="Group 16"/>
            <p:cNvGrpSpPr>
              <a:grpSpLocks/>
            </p:cNvGrpSpPr>
            <p:nvPr/>
          </p:nvGrpSpPr>
          <p:grpSpPr bwMode="auto">
            <a:xfrm>
              <a:off x="2134" y="1321"/>
              <a:ext cx="2587" cy="2564"/>
              <a:chOff x="2134" y="1321"/>
              <a:chExt cx="2587" cy="2564"/>
            </a:xfrm>
          </p:grpSpPr>
          <p:grpSp>
            <p:nvGrpSpPr>
              <p:cNvPr id="23574" name="Group 17"/>
              <p:cNvGrpSpPr>
                <a:grpSpLocks/>
              </p:cNvGrpSpPr>
              <p:nvPr/>
            </p:nvGrpSpPr>
            <p:grpSpPr bwMode="auto">
              <a:xfrm>
                <a:off x="2154" y="1343"/>
                <a:ext cx="2541" cy="2541"/>
                <a:chOff x="2154" y="1343"/>
                <a:chExt cx="2541" cy="2541"/>
              </a:xfrm>
            </p:grpSpPr>
            <p:grpSp>
              <p:nvGrpSpPr>
                <p:cNvPr id="23577" name="Group 18"/>
                <p:cNvGrpSpPr>
                  <a:grpSpLocks/>
                </p:cNvGrpSpPr>
                <p:nvPr/>
              </p:nvGrpSpPr>
              <p:grpSpPr bwMode="auto">
                <a:xfrm>
                  <a:off x="2154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23598" name="Line 1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9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0" name="Line 2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1" name="Line 2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2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3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4" name="Line 2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5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6" name="Line 2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7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8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09" name="Line 3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0" name="Line 3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1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2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3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4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5" name="Line 3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616" name="Line 3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3578" name="Group 38"/>
                <p:cNvGrpSpPr>
                  <a:grpSpLocks/>
                </p:cNvGrpSpPr>
                <p:nvPr/>
              </p:nvGrpSpPr>
              <p:grpSpPr bwMode="auto">
                <a:xfrm rot="-5400000">
                  <a:off x="2155" y="1343"/>
                  <a:ext cx="2540" cy="2541"/>
                  <a:chOff x="2154" y="1343"/>
                  <a:chExt cx="2540" cy="2541"/>
                </a:xfrm>
              </p:grpSpPr>
              <p:sp>
                <p:nvSpPr>
                  <p:cNvPr id="23579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88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0" name="Line 4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02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1" name="Line 4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16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2" name="Line 4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448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3" name="Line 4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0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4" name="Line 4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87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5" name="Line 4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730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6" name="Line 4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589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7" name="Line 4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012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8" name="Line 4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6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89" name="Line 4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154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0" name="Line 5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95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1" name="Line 51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577" y="2613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2" name="Line 5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718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3" name="Line 5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859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4" name="Line 5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000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5" name="Line 5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141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6" name="Line 5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282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23597" name="Line 5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424" y="2614"/>
                    <a:ext cx="254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C2C1A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23575" name="Line 58"/>
              <p:cNvSpPr>
                <a:spLocks noChangeShapeType="1"/>
              </p:cNvSpPr>
              <p:nvPr/>
            </p:nvSpPr>
            <p:spPr bwMode="auto">
              <a:xfrm>
                <a:off x="2134" y="2614"/>
                <a:ext cx="2587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76" name="Line 59"/>
              <p:cNvSpPr>
                <a:spLocks noChangeShapeType="1"/>
              </p:cNvSpPr>
              <p:nvPr/>
            </p:nvSpPr>
            <p:spPr bwMode="auto">
              <a:xfrm rot="-5400000">
                <a:off x="1578" y="2603"/>
                <a:ext cx="2564" cy="0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3558" name="Line 61"/>
          <p:cNvSpPr>
            <a:spLocks noChangeShapeType="1"/>
          </p:cNvSpPr>
          <p:nvPr/>
        </p:nvSpPr>
        <p:spPr bwMode="auto">
          <a:xfrm>
            <a:off x="3348038" y="1916113"/>
            <a:ext cx="1511300" cy="27368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59" name="CaixaDeTexto 57"/>
          <p:cNvSpPr txBox="1">
            <a:spLocks noChangeArrowheads="1"/>
          </p:cNvSpPr>
          <p:nvPr/>
        </p:nvSpPr>
        <p:spPr bwMode="auto">
          <a:xfrm>
            <a:off x="3276600" y="2916238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3560" name="CaixaDeTexto 58"/>
          <p:cNvSpPr txBox="1">
            <a:spLocks noChangeArrowheads="1"/>
          </p:cNvSpPr>
          <p:nvPr/>
        </p:nvSpPr>
        <p:spPr bwMode="auto">
          <a:xfrm>
            <a:off x="3276600" y="24923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3561" name="CaixaDeTexto 59"/>
          <p:cNvSpPr txBox="1">
            <a:spLocks noChangeArrowheads="1"/>
          </p:cNvSpPr>
          <p:nvPr/>
        </p:nvSpPr>
        <p:spPr bwMode="auto">
          <a:xfrm>
            <a:off x="3276600" y="20605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23562" name="CaixaDeTexto 60"/>
          <p:cNvSpPr txBox="1">
            <a:spLocks noChangeArrowheads="1"/>
          </p:cNvSpPr>
          <p:nvPr/>
        </p:nvSpPr>
        <p:spPr bwMode="auto">
          <a:xfrm>
            <a:off x="3851275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3563" name="CaixaDeTexto 61"/>
          <p:cNvSpPr txBox="1">
            <a:spLocks noChangeArrowheads="1"/>
          </p:cNvSpPr>
          <p:nvPr/>
        </p:nvSpPr>
        <p:spPr bwMode="auto">
          <a:xfrm>
            <a:off x="4298950" y="3492500"/>
            <a:ext cx="719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3564" name="CaixaDeTexto 62"/>
          <p:cNvSpPr txBox="1">
            <a:spLocks noChangeArrowheads="1"/>
          </p:cNvSpPr>
          <p:nvPr/>
        </p:nvSpPr>
        <p:spPr bwMode="auto">
          <a:xfrm>
            <a:off x="5219700" y="349250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23565" name="CaixaDeTexto 63"/>
          <p:cNvSpPr txBox="1">
            <a:spLocks noChangeArrowheads="1"/>
          </p:cNvSpPr>
          <p:nvPr/>
        </p:nvSpPr>
        <p:spPr bwMode="auto">
          <a:xfrm>
            <a:off x="3348038" y="1296988"/>
            <a:ext cx="43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8000"/>
              <a:t>.</a:t>
            </a:r>
          </a:p>
        </p:txBody>
      </p:sp>
      <p:sp>
        <p:nvSpPr>
          <p:cNvPr id="23566" name="CaixaDeTexto 64"/>
          <p:cNvSpPr txBox="1">
            <a:spLocks noChangeArrowheads="1"/>
          </p:cNvSpPr>
          <p:nvPr/>
        </p:nvSpPr>
        <p:spPr bwMode="auto">
          <a:xfrm>
            <a:off x="4038600" y="2636838"/>
            <a:ext cx="431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8000"/>
              <a:t>.</a:t>
            </a:r>
          </a:p>
        </p:txBody>
      </p:sp>
      <p:sp>
        <p:nvSpPr>
          <p:cNvPr id="23567" name="CaixaDeTexto 65"/>
          <p:cNvSpPr txBox="1">
            <a:spLocks noChangeArrowheads="1"/>
          </p:cNvSpPr>
          <p:nvPr/>
        </p:nvSpPr>
        <p:spPr bwMode="auto">
          <a:xfrm>
            <a:off x="4773613" y="3500438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23568" name="CaixaDeTexto 66"/>
          <p:cNvSpPr txBox="1">
            <a:spLocks noChangeArrowheads="1"/>
          </p:cNvSpPr>
          <p:nvPr/>
        </p:nvSpPr>
        <p:spPr bwMode="auto">
          <a:xfrm>
            <a:off x="3275013" y="1570038"/>
            <a:ext cx="720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23569" name="CaixaDeTexto 67"/>
          <p:cNvSpPr txBox="1">
            <a:spLocks noChangeArrowheads="1"/>
          </p:cNvSpPr>
          <p:nvPr/>
        </p:nvSpPr>
        <p:spPr bwMode="auto">
          <a:xfrm>
            <a:off x="539750" y="5724525"/>
            <a:ext cx="8353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Os pontos marcados, (0, 3) e (3/2, 0), são os cortes nos eixos x e 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8" grpId="0" animBg="1"/>
      <p:bldP spid="23559" grpId="0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4580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0825" y="908050"/>
            <a:ext cx="85693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b="1" dirty="0">
                <a:solidFill>
                  <a:srgbClr val="FF0000"/>
                </a:solidFill>
              </a:rPr>
              <a:t>Atividade 3:</a:t>
            </a:r>
            <a:r>
              <a:rPr lang="pt-BR" sz="2400" b="1" dirty="0"/>
              <a:t> Cristiane foi a uma papelaria comprar fichários e canetas. As canetas custavam R$ 2,50 cada e os fichários, R$ 5,00 cada. Cristiane gastou R$ 40,00 na papelaria. Quantos fichários e quantas canetas terá comprado? </a:t>
            </a: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400" dirty="0"/>
              <a:t>Traduza esse problema por meio de uma equação.</a:t>
            </a:r>
          </a:p>
          <a:p>
            <a:pPr marL="457200" indent="-457200" algn="just">
              <a:buFontTx/>
              <a:buAutoNum type="alphaLcParenR"/>
              <a:defRPr/>
            </a:pPr>
            <a:endParaRPr lang="pt-BR" sz="2400" dirty="0"/>
          </a:p>
          <a:p>
            <a:pPr marL="457200" indent="-457200" algn="just">
              <a:buFontTx/>
              <a:buAutoNum type="alphaLcParenR"/>
              <a:defRPr/>
            </a:pPr>
            <a:endParaRPr lang="pt-BR" sz="2400" dirty="0"/>
          </a:p>
          <a:p>
            <a:pPr marL="457200" indent="-457200" algn="just">
              <a:buFontTx/>
              <a:buAutoNum type="alphaLcParenR"/>
              <a:defRPr/>
            </a:pPr>
            <a:endParaRPr lang="pt-BR" sz="2400" dirty="0"/>
          </a:p>
          <a:p>
            <a:pPr marL="457200" indent="-457200" algn="just">
              <a:buFontTx/>
              <a:buAutoNum type="alphaLcParenR"/>
              <a:defRPr/>
            </a:pPr>
            <a:endParaRPr lang="pt-BR" sz="2400" dirty="0"/>
          </a:p>
          <a:p>
            <a:pPr marL="457200" indent="-457200" algn="just">
              <a:defRPr/>
            </a:pPr>
            <a:r>
              <a:rPr lang="pt-BR" sz="2400" dirty="0"/>
              <a:t>b) Determine dois pares de valores que sejam solução da equação. </a:t>
            </a:r>
          </a:p>
          <a:p>
            <a:pPr marL="457200" indent="-457200" algn="just">
              <a:buFontTx/>
              <a:buAutoNum type="alphaLcParenR"/>
              <a:defRPr/>
            </a:pPr>
            <a:endParaRPr lang="pt-BR" sz="2400" dirty="0"/>
          </a:p>
          <a:p>
            <a:pPr algn="just">
              <a:defRPr/>
            </a:pPr>
            <a:r>
              <a:rPr lang="pt-BR" sz="2400" dirty="0"/>
              <a:t> </a:t>
            </a:r>
          </a:p>
        </p:txBody>
      </p:sp>
      <p:sp>
        <p:nvSpPr>
          <p:cNvPr id="24582" name="CaixaDeTexto 6"/>
          <p:cNvSpPr txBox="1">
            <a:spLocks noChangeArrowheads="1"/>
          </p:cNvSpPr>
          <p:nvPr/>
        </p:nvSpPr>
        <p:spPr bwMode="auto">
          <a:xfrm>
            <a:off x="4067175" y="4797425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Se F = 1 → C = 16 – 2 . 1 → C = 14</a:t>
            </a:r>
          </a:p>
          <a:p>
            <a:r>
              <a:rPr lang="pt-BR"/>
              <a:t>(Um fichário e 14 canetas)  </a:t>
            </a:r>
          </a:p>
        </p:txBody>
      </p:sp>
      <p:sp>
        <p:nvSpPr>
          <p:cNvPr id="24583" name="CaixaDeTexto 7"/>
          <p:cNvSpPr txBox="1">
            <a:spLocks noChangeArrowheads="1"/>
          </p:cNvSpPr>
          <p:nvPr/>
        </p:nvSpPr>
        <p:spPr bwMode="auto">
          <a:xfrm>
            <a:off x="323850" y="4676775"/>
            <a:ext cx="22320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Resolução:</a:t>
            </a:r>
          </a:p>
          <a:p>
            <a:r>
              <a:rPr lang="pt-BR"/>
              <a:t>2,5 . C + 5 . F = 40</a:t>
            </a:r>
          </a:p>
          <a:p>
            <a:r>
              <a:rPr lang="pt-BR"/>
              <a:t>2,5 . C = 40 – 5 . F</a:t>
            </a:r>
          </a:p>
          <a:p>
            <a:r>
              <a:rPr lang="pt-BR"/>
              <a:t>C = 40 – 5 . F</a:t>
            </a:r>
          </a:p>
          <a:p>
            <a:r>
              <a:rPr lang="pt-BR"/>
              <a:t>            2,5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784225" y="5819775"/>
            <a:ext cx="792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5" name="CaixaDeTexto 10"/>
          <p:cNvSpPr txBox="1">
            <a:spLocks noChangeArrowheads="1"/>
          </p:cNvSpPr>
          <p:nvPr/>
        </p:nvSpPr>
        <p:spPr bwMode="auto">
          <a:xfrm>
            <a:off x="1763713" y="5589588"/>
            <a:ext cx="1655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→ C = 16 – 2 . F</a:t>
            </a:r>
          </a:p>
        </p:txBody>
      </p:sp>
      <p:sp>
        <p:nvSpPr>
          <p:cNvPr id="24586" name="CaixaDeTexto 11"/>
          <p:cNvSpPr txBox="1">
            <a:spLocks noChangeArrowheads="1"/>
          </p:cNvSpPr>
          <p:nvPr/>
        </p:nvSpPr>
        <p:spPr bwMode="auto">
          <a:xfrm>
            <a:off x="476250" y="2781300"/>
            <a:ext cx="59039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Resolução:</a:t>
            </a:r>
          </a:p>
          <a:p>
            <a:r>
              <a:rPr lang="pt-BR"/>
              <a:t>C = número de canetas</a:t>
            </a:r>
          </a:p>
          <a:p>
            <a:r>
              <a:rPr lang="pt-BR"/>
              <a:t>F = número de fichários</a:t>
            </a:r>
          </a:p>
          <a:p>
            <a:r>
              <a:rPr lang="pt-BR"/>
              <a:t>2,50 . C + 5,00 . F = 40,00 → 2,5 . C + 5 . F = 40</a:t>
            </a:r>
          </a:p>
        </p:txBody>
      </p:sp>
      <p:sp>
        <p:nvSpPr>
          <p:cNvPr id="24587" name="CaixaDeTexto 12"/>
          <p:cNvSpPr txBox="1">
            <a:spLocks noChangeArrowheads="1"/>
          </p:cNvSpPr>
          <p:nvPr/>
        </p:nvSpPr>
        <p:spPr bwMode="auto">
          <a:xfrm>
            <a:off x="4067175" y="5375275"/>
            <a:ext cx="42862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Se F = 2 → C = 16 – 2 . 2 → C = 12</a:t>
            </a:r>
          </a:p>
          <a:p>
            <a:r>
              <a:rPr lang="pt-BR"/>
              <a:t>(Dois fichários e 12 canetas)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582" grpId="0"/>
      <p:bldP spid="24583" grpId="0"/>
      <p:bldP spid="24585" grpId="0"/>
      <p:bldP spid="24586" grpId="0"/>
      <p:bldP spid="245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5604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5605" name="Retângulo 5"/>
          <p:cNvSpPr>
            <a:spLocks noChangeArrowheads="1"/>
          </p:cNvSpPr>
          <p:nvPr/>
        </p:nvSpPr>
        <p:spPr bwMode="auto">
          <a:xfrm>
            <a:off x="179388" y="908050"/>
            <a:ext cx="864076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400"/>
              <a:t>c) Indique um par de números que não seja solução do problema.</a:t>
            </a:r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r>
              <a:rPr lang="pt-BR" sz="2400"/>
              <a:t>d) Há pares de números que são soluções da equação mas não do problema? Justifique. </a:t>
            </a:r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endParaRPr lang="pt-BR" sz="2400"/>
          </a:p>
          <a:p>
            <a:pPr algn="just"/>
            <a:r>
              <a:rPr lang="pt-BR" sz="2400"/>
              <a:t>e) Organize uma tabela de modo que você encontre todas as soluções do problema.</a:t>
            </a:r>
          </a:p>
        </p:txBody>
      </p:sp>
      <p:sp>
        <p:nvSpPr>
          <p:cNvPr id="25606" name="CaixaDeTexto 6"/>
          <p:cNvSpPr txBox="1">
            <a:spLocks noChangeArrowheads="1"/>
          </p:cNvSpPr>
          <p:nvPr/>
        </p:nvSpPr>
        <p:spPr bwMode="auto">
          <a:xfrm>
            <a:off x="323850" y="1341438"/>
            <a:ext cx="597693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Qualquer par de números que não satisfaz a equação anterior.</a:t>
            </a:r>
          </a:p>
          <a:p>
            <a:r>
              <a:rPr lang="pt-BR"/>
              <a:t>Exemplo: C = 5 E F = 5</a:t>
            </a:r>
          </a:p>
          <a:p>
            <a:r>
              <a:rPr lang="pt-BR"/>
              <a:t>5 ≠ 16 – 2 . 5 → 5 ≠ 16 – 10 → 5 ≠ 6 </a:t>
            </a:r>
          </a:p>
        </p:txBody>
      </p:sp>
      <p:sp>
        <p:nvSpPr>
          <p:cNvPr id="25607" name="CaixaDeTexto 7"/>
          <p:cNvSpPr txBox="1">
            <a:spLocks noChangeArrowheads="1"/>
          </p:cNvSpPr>
          <p:nvPr/>
        </p:nvSpPr>
        <p:spPr bwMode="auto">
          <a:xfrm>
            <a:off x="395288" y="3154363"/>
            <a:ext cx="5976937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Sim. Valores negativos  ou fracionários , por exemplo.</a:t>
            </a:r>
          </a:p>
          <a:p>
            <a:endParaRPr lang="pt-BR"/>
          </a:p>
          <a:p>
            <a:r>
              <a:rPr lang="pt-BR"/>
              <a:t>Se F = -1 → C = 16 – 2 . (-1) → C = 18</a:t>
            </a:r>
          </a:p>
        </p:txBody>
      </p:sp>
      <p:sp>
        <p:nvSpPr>
          <p:cNvPr id="25608" name="Retângulo 8"/>
          <p:cNvSpPr>
            <a:spLocks noChangeArrowheads="1"/>
          </p:cNvSpPr>
          <p:nvPr/>
        </p:nvSpPr>
        <p:spPr bwMode="auto">
          <a:xfrm>
            <a:off x="4240213" y="3708400"/>
            <a:ext cx="2057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Menos um fichário?</a:t>
            </a:r>
          </a:p>
        </p:txBody>
      </p:sp>
      <p:sp>
        <p:nvSpPr>
          <p:cNvPr id="25609" name="Retângulo 9"/>
          <p:cNvSpPr>
            <a:spLocks noChangeArrowheads="1"/>
          </p:cNvSpPr>
          <p:nvPr/>
        </p:nvSpPr>
        <p:spPr bwMode="auto">
          <a:xfrm>
            <a:off x="395288" y="4076700"/>
            <a:ext cx="3402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Se C = 9 → C = 16 – 2 . (9) → C = -2</a:t>
            </a:r>
          </a:p>
        </p:txBody>
      </p:sp>
      <p:sp>
        <p:nvSpPr>
          <p:cNvPr id="25610" name="Retângulo 10"/>
          <p:cNvSpPr>
            <a:spLocks noChangeArrowheads="1"/>
          </p:cNvSpPr>
          <p:nvPr/>
        </p:nvSpPr>
        <p:spPr bwMode="auto">
          <a:xfrm>
            <a:off x="4210050" y="4076700"/>
            <a:ext cx="220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Menos duas canetas?</a:t>
            </a:r>
          </a:p>
        </p:txBody>
      </p:sp>
      <p:sp>
        <p:nvSpPr>
          <p:cNvPr id="25611" name="Retângulo 11"/>
          <p:cNvSpPr>
            <a:spLocks noChangeArrowheads="1"/>
          </p:cNvSpPr>
          <p:nvPr/>
        </p:nvSpPr>
        <p:spPr bwMode="auto">
          <a:xfrm>
            <a:off x="423863" y="4470400"/>
            <a:ext cx="3797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Se F = 1,5 → C = 16 – 2 . (1,5) → C = 13</a:t>
            </a:r>
          </a:p>
        </p:txBody>
      </p:sp>
      <p:sp>
        <p:nvSpPr>
          <p:cNvPr id="25612" name="Retângulo 12"/>
          <p:cNvSpPr>
            <a:spLocks noChangeArrowheads="1"/>
          </p:cNvSpPr>
          <p:nvPr/>
        </p:nvSpPr>
        <p:spPr bwMode="auto">
          <a:xfrm>
            <a:off x="4351338" y="4465638"/>
            <a:ext cx="2081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Um fichário e meio?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6" grpId="0"/>
      <p:bldP spid="25607" grpId="0"/>
      <p:bldP spid="25608" grpId="0"/>
      <p:bldP spid="25609" grpId="0"/>
      <p:bldP spid="25610" grpId="0"/>
      <p:bldP spid="25611" grpId="0"/>
      <p:bldP spid="256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662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195513" y="1052513"/>
          <a:ext cx="4200128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7800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 = 16 – 2 . 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658" name="CaixaDeTexto 6"/>
          <p:cNvSpPr txBox="1">
            <a:spLocks noChangeArrowheads="1"/>
          </p:cNvSpPr>
          <p:nvPr/>
        </p:nvSpPr>
        <p:spPr bwMode="auto">
          <a:xfrm>
            <a:off x="755650" y="4508500"/>
            <a:ext cx="705643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Admitindo que Cristiane não possua ter comprado apenas canetas ou apenas fichários.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7652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7653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6048375" cy="6461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</a:rPr>
              <a:t>RECURSOS COMPLEMENTARES</a:t>
            </a:r>
          </a:p>
        </p:txBody>
      </p:sp>
      <p:pic>
        <p:nvPicPr>
          <p:cNvPr id="27654" name="Picture 8" descr="http://publicdomainvectors.org/photos/Katzenbaer_LAN-Party_pictogra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9925" y="1041400"/>
            <a:ext cx="1328738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5" name="Retângulo 9"/>
          <p:cNvSpPr>
            <a:spLocks noChangeArrowheads="1"/>
          </p:cNvSpPr>
          <p:nvPr/>
        </p:nvSpPr>
        <p:spPr bwMode="auto">
          <a:xfrm rot="-5400000">
            <a:off x="7717631" y="1273969"/>
            <a:ext cx="158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9" name="Fluxograma: Vários documentos 8"/>
          <p:cNvSpPr/>
          <p:nvPr/>
        </p:nvSpPr>
        <p:spPr>
          <a:xfrm>
            <a:off x="2051050" y="1700213"/>
            <a:ext cx="3457575" cy="10080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400" b="1" dirty="0"/>
              <a:t>NO COMPUTADOR</a:t>
            </a:r>
          </a:p>
        </p:txBody>
      </p:sp>
      <p:pic>
        <p:nvPicPr>
          <p:cNvPr id="27657" name="Picture 2" descr="http://publicdomainvectors.org/photos/input-mous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1628775"/>
            <a:ext cx="936625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Retângulo 9"/>
          <p:cNvSpPr>
            <a:spLocks noChangeArrowheads="1"/>
          </p:cNvSpPr>
          <p:nvPr/>
        </p:nvSpPr>
        <p:spPr bwMode="auto">
          <a:xfrm rot="5400000">
            <a:off x="-124619" y="2077244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000">
                <a:cs typeface="Times New Roman" pitchFamily="18" charset="0"/>
              </a:rPr>
              <a:t>Openclipart/Domínio Público</a:t>
            </a:r>
          </a:p>
        </p:txBody>
      </p:sp>
      <p:sp>
        <p:nvSpPr>
          <p:cNvPr id="27659" name="Retângulo 11"/>
          <p:cNvSpPr>
            <a:spLocks noChangeArrowheads="1"/>
          </p:cNvSpPr>
          <p:nvPr/>
        </p:nvSpPr>
        <p:spPr bwMode="auto">
          <a:xfrm>
            <a:off x="468313" y="3068638"/>
            <a:ext cx="8424862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Usar o Winplot para fazer gráficos de equações lineares.</a:t>
            </a:r>
          </a:p>
          <a:p>
            <a:endParaRPr lang="pt-BR" sz="2000"/>
          </a:p>
          <a:p>
            <a:r>
              <a:rPr lang="pt-BR" sz="2000"/>
              <a:t>O Winplot é um aplicativo que permite a plotagem de gráficos que auxilia na análise de equações lineares e/ou sistemas lineares.</a:t>
            </a:r>
          </a:p>
          <a:p>
            <a:r>
              <a:rPr lang="pt-BR" sz="2000"/>
              <a:t>Link: </a:t>
            </a:r>
            <a:r>
              <a:rPr lang="pt-BR" sz="2000">
                <a:hlinkClick r:id="rId6"/>
              </a:rPr>
              <a:t>http://math.exeter.edu/rparris/winplot.html</a:t>
            </a:r>
            <a:r>
              <a:rPr lang="pt-BR" sz="2000"/>
              <a:t>. Acesso em 02/08/2015</a:t>
            </a:r>
          </a:p>
          <a:p>
            <a:endParaRPr lang="pt-BR" sz="2000"/>
          </a:p>
          <a:p>
            <a:pPr algn="just"/>
            <a:r>
              <a:rPr lang="pt-BR" sz="2000"/>
              <a:t>ATIVIDADE NO LABORATÓRIO DE INFORMÁTICA:  ATIVIDADE EM DUPLA</a:t>
            </a:r>
          </a:p>
          <a:p>
            <a:pPr algn="just"/>
            <a:r>
              <a:rPr lang="pt-BR" sz="2000"/>
              <a:t>O professor distribuir para os alunos  3 equações lineares e solicitar que representem o conjunto de soluções das equações por meio de um gráfico. Utilizando o aplicativo Winplot.</a:t>
            </a:r>
          </a:p>
          <a:p>
            <a:endParaRPr lang="pt-BR" sz="200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28676" name="CaixaDeTexto 1"/>
          <p:cNvSpPr txBox="1">
            <a:spLocks noChangeArrowheads="1"/>
          </p:cNvSpPr>
          <p:nvPr/>
        </p:nvSpPr>
        <p:spPr bwMode="auto">
          <a:xfrm>
            <a:off x="468313" y="908050"/>
            <a:ext cx="4032250" cy="6477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REFERÊNCIAS</a:t>
            </a:r>
          </a:p>
        </p:txBody>
      </p:sp>
      <p:sp>
        <p:nvSpPr>
          <p:cNvPr id="28677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867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28679" name="Retângulo 6"/>
          <p:cNvSpPr>
            <a:spLocks noChangeArrowheads="1"/>
          </p:cNvSpPr>
          <p:nvPr/>
        </p:nvSpPr>
        <p:spPr bwMode="auto">
          <a:xfrm>
            <a:off x="179388" y="1628775"/>
            <a:ext cx="8640762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/>
              <a:t>DANTE, L. R.  2013. </a:t>
            </a:r>
            <a:r>
              <a:rPr lang="pt-BR" b="1"/>
              <a:t>Matemática: Contexto e Aplicações. </a:t>
            </a:r>
            <a:r>
              <a:rPr lang="pt-BR"/>
              <a:t>2a ed. 2° ano. São Paulo: Ática.</a:t>
            </a:r>
          </a:p>
          <a:p>
            <a:pPr algn="just">
              <a:lnSpc>
                <a:spcPct val="150000"/>
              </a:lnSpc>
            </a:pPr>
            <a:r>
              <a:rPr lang="pt-BR"/>
              <a:t>IEZZI, G. e colaboradores. 2013. </a:t>
            </a:r>
            <a:r>
              <a:rPr lang="pt-BR" b="1"/>
              <a:t>MATEMÁTICA – CIÊNCIA E APLICAÇÕES. </a:t>
            </a:r>
            <a:r>
              <a:rPr lang="pt-BR"/>
              <a:t>7ª ed. 2° ano. São Paulo: Saraiva.</a:t>
            </a:r>
          </a:p>
          <a:p>
            <a:pPr algn="just">
              <a:lnSpc>
                <a:spcPct val="150000"/>
              </a:lnSpc>
            </a:pPr>
            <a:r>
              <a:rPr lang="pt-BR"/>
              <a:t>LEONARDO, F. M. de. </a:t>
            </a:r>
            <a:r>
              <a:rPr lang="pt-BR" b="1"/>
              <a:t>Conexões com a Matemática</a:t>
            </a:r>
            <a:r>
              <a:rPr lang="pt-BR"/>
              <a:t>. Obra coletiva. 2ª ed. 2° ano. São Paulo: Editora Moderna, 2013.</a:t>
            </a:r>
          </a:p>
          <a:p>
            <a:pPr algn="just">
              <a:lnSpc>
                <a:spcPct val="150000"/>
              </a:lnSpc>
            </a:pPr>
            <a:r>
              <a:rPr lang="pt-BR"/>
              <a:t>PAIVA, M. 2009. </a:t>
            </a:r>
            <a:r>
              <a:rPr lang="pt-BR" b="1"/>
              <a:t>Matemática - Paiva.</a:t>
            </a:r>
            <a:r>
              <a:rPr lang="pt-BR"/>
              <a:t> 1a ed. 2 ° ano. São Paulo: Moderna.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http://www.brasilescola.com/matematica/equacao-linear.htm. Acesso em 02/08/2015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http://www.mundoeducacao.com/matematica/sistemas-equacoes-lineares.htm. Acesso em 02/08/2015</a:t>
            </a:r>
          </a:p>
          <a:p>
            <a:pPr algn="just">
              <a:lnSpc>
                <a:spcPct val="150000"/>
              </a:lnSpc>
            </a:pPr>
            <a:r>
              <a:rPr lang="pt-BR"/>
              <a:t>http://www.somatematica.com.br/emedio/sistemas/sistemas.php. Acesso em 02/08/2015</a:t>
            </a:r>
          </a:p>
          <a:p>
            <a:pPr algn="just">
              <a:lnSpc>
                <a:spcPct val="150000"/>
              </a:lnSpc>
            </a:pPr>
            <a:r>
              <a:rPr lang="pt-BR"/>
              <a:t>https://pt.wikipedia.org/wiki/Equa%C3%A7%C3%A3o_linear. Acesso em 02/08/2015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a 1"/>
          <p:cNvGraphicFramePr>
            <a:graphicFrameLocks noGrp="1"/>
          </p:cNvGraphicFramePr>
          <p:nvPr/>
        </p:nvGraphicFramePr>
        <p:xfrm>
          <a:off x="323850" y="2133600"/>
          <a:ext cx="8362950" cy="2403002"/>
        </p:xfrm>
        <a:graphic>
          <a:graphicData uri="http://schemas.openxmlformats.org/drawingml/2006/table">
            <a:tbl>
              <a:tblPr/>
              <a:tblGrid>
                <a:gridCol w="432312"/>
                <a:gridCol w="2160318"/>
                <a:gridCol w="4818527"/>
                <a:gridCol w="951793"/>
              </a:tblGrid>
              <a:tr h="57608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Slide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Autoria / Licença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Link da Fonte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do Acesso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 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Andrejj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strike="noStrike" dirty="0" smtClean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b="0" i="0" dirty="0" smtClean="0">
                          <a:latin typeface="+mj-lt"/>
                        </a:rPr>
                        <a:t>https://commons.wikimedia.org/wiki/File:Gottfried_Wilhelm_von_Leibniz.jpg</a:t>
                      </a:r>
                      <a:endParaRPr lang="pt-BR" sz="1000" b="0" i="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02/08/2015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 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Scewing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pt-BR" sz="1000" b="0" i="0" u="non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https://commons.wikimedia.org/wiki/File:Arthur_Cayley.jpg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30/07/2015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+mj-lt"/>
                        </a:rPr>
                        <a:t>20</a:t>
                      </a:r>
                      <a:endParaRPr lang="pt-BR" sz="1000" dirty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i="0" dirty="0" smtClean="0">
                          <a:latin typeface="+mj-lt"/>
                        </a:rPr>
                        <a:t>http://publicdomainvectors.org/pt/vetorial-gratis/Sinal-de-vector-dispon%C3%</a:t>
                      </a:r>
                      <a:r>
                        <a:rPr lang="pt-BR" sz="1000" i="0" dirty="0" err="1" smtClean="0">
                          <a:latin typeface="+mj-lt"/>
                        </a:rPr>
                        <a:t>ADvel-de-acesso-de-computador</a:t>
                      </a:r>
                      <a:r>
                        <a:rPr lang="pt-BR" sz="1000" i="0" dirty="0" smtClean="0">
                          <a:latin typeface="+mj-lt"/>
                        </a:rPr>
                        <a:t>/9513.</a:t>
                      </a:r>
                      <a:r>
                        <a:rPr lang="pt-BR" sz="1000" i="0" dirty="0" err="1" smtClean="0">
                          <a:latin typeface="+mj-lt"/>
                        </a:rPr>
                        <a:t>html</a:t>
                      </a:r>
                      <a:endParaRPr lang="pt-BR" sz="100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26 A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http://publicdomainvectors.org/pt/vetorial-gratis/Professor-de-ensino-de-gr%C3%A1ficos-</a:t>
                      </a:r>
                      <a:r>
                        <a:rPr lang="pt-BR" sz="10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vetoriais-de-matem</a:t>
                      </a:r>
                      <a:r>
                        <a:rPr lang="pt-BR" sz="10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%C3%A1tica/7500.</a:t>
                      </a:r>
                      <a:r>
                        <a:rPr lang="pt-BR" sz="1000" b="0" i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pt-BR" sz="1000" b="0" i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31/07/2015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383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26 B</a:t>
                      </a:r>
                      <a:endParaRPr lang="pt-BR" sz="1000" b="0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Openclipart</a:t>
                      </a:r>
                      <a:r>
                        <a:rPr lang="pt-BR" sz="10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/Domínio Público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dirty="0" smtClean="0">
                          <a:latin typeface="+mj-lt"/>
                        </a:rPr>
                        <a:t>http://publicdomainvectors.org/pt/vetorial-gratis/Gr%C3%A1ficos-</a:t>
                      </a:r>
                      <a:r>
                        <a:rPr lang="pt-BR" sz="1000" b="0" i="0" dirty="0" err="1" smtClean="0">
                          <a:latin typeface="+mj-lt"/>
                        </a:rPr>
                        <a:t>vetoriais-do-mouse-de-computador-em-forma-de-ovo</a:t>
                      </a:r>
                      <a:r>
                        <a:rPr lang="pt-BR" sz="1000" b="0" i="0" dirty="0" smtClean="0">
                          <a:latin typeface="+mj-lt"/>
                        </a:rPr>
                        <a:t>/22293.</a:t>
                      </a:r>
                      <a:r>
                        <a:rPr lang="pt-BR" sz="1000" b="0" i="0" dirty="0" err="1" smtClean="0">
                          <a:latin typeface="+mj-lt"/>
                        </a:rPr>
                        <a:t>html</a:t>
                      </a:r>
                      <a:endParaRPr lang="pt-BR" sz="1000" b="0" i="0" dirty="0" smtClean="0"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u="none" strike="noStrike" kern="12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02/08/2015</a:t>
                      </a:r>
                      <a:endParaRPr lang="pt-BR" sz="1000" b="0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736" name="CaixaDeTexto 1"/>
          <p:cNvSpPr txBox="1">
            <a:spLocks noChangeArrowheads="1"/>
          </p:cNvSpPr>
          <p:nvPr/>
        </p:nvSpPr>
        <p:spPr bwMode="auto">
          <a:xfrm>
            <a:off x="395288" y="1052513"/>
            <a:ext cx="4679950" cy="646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3600" b="1"/>
              <a:t>TABELAS DE IMAGENS</a:t>
            </a:r>
          </a:p>
        </p:txBody>
      </p:sp>
      <p:sp>
        <p:nvSpPr>
          <p:cNvPr id="29737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4100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101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tângulo com Canto Aparado do Mesmo Lado 5"/>
          <p:cNvSpPr/>
          <p:nvPr/>
        </p:nvSpPr>
        <p:spPr>
          <a:xfrm>
            <a:off x="2339975" y="981075"/>
            <a:ext cx="4319588" cy="792163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Equações Lineares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971550" y="2133600"/>
            <a:ext cx="7200900" cy="3455988"/>
          </a:xfrm>
          <a:prstGeom prst="roundRect">
            <a:avLst/>
          </a:prstGeom>
          <a:solidFill>
            <a:srgbClr val="FF0000">
              <a:alpha val="35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200" b="1" dirty="0">
                <a:solidFill>
                  <a:schemeClr val="tx1"/>
                </a:solidFill>
              </a:rPr>
              <a:t>APLICAÇÃO DAS EQUAÇÕES LINEARES</a:t>
            </a:r>
            <a:endParaRPr lang="pt-BR" sz="22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pt-BR" sz="2200" dirty="0">
                <a:solidFill>
                  <a:schemeClr val="tx1"/>
                </a:solidFill>
              </a:rPr>
              <a:t>	A aplicação de equações e sistemas lineares é fundamental na resolução de problemas que envolvem equações com muitas incógnitas. Problemas desse tipo se apresentam por exemplo, na distribuição de energia elétrica, no gerenciamento das linhas de telecomunicações e na logística para transporte de mercadorias em uma região.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5124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7" name="Retângulo com Canto Aparado do Mesmo Lado 16"/>
          <p:cNvSpPr/>
          <p:nvPr/>
        </p:nvSpPr>
        <p:spPr>
          <a:xfrm>
            <a:off x="395288" y="1125538"/>
            <a:ext cx="6337300" cy="503237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800" b="1" kern="0" dirty="0">
                <a:solidFill>
                  <a:schemeClr val="tx1"/>
                </a:solidFill>
                <a:ea typeface="Microsoft YaHei" pitchFamily="2"/>
                <a:cs typeface="Mangal" pitchFamily="2"/>
              </a:rPr>
              <a:t>Acompanhe a situação a seguir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684213" y="1989138"/>
            <a:ext cx="7632700" cy="352742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Luísa foi ao caixa eletrônico sacar R$ 100,00 de sua conta. Se o caixa havia apenas notas de R$ 10,00, R$ 20,00, e R$ 50,00, de quantas maneiras ela pode ter efetuado o saque?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Esse tipo de problema que pode ser expresso por meio de equação linear.</a:t>
            </a:r>
          </a:p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	Chamando de </a:t>
            </a:r>
            <a:r>
              <a:rPr lang="pt-BR" sz="2000" b="1" i="1" dirty="0">
                <a:solidFill>
                  <a:schemeClr val="tx1"/>
                </a:solidFill>
              </a:rPr>
              <a:t>x</a:t>
            </a:r>
            <a:r>
              <a:rPr lang="pt-BR" sz="2000" dirty="0">
                <a:solidFill>
                  <a:schemeClr val="tx1"/>
                </a:solidFill>
              </a:rPr>
              <a:t> o número  de células de R$ 10,00, </a:t>
            </a:r>
            <a:r>
              <a:rPr lang="pt-BR" sz="2000" b="1" i="1" dirty="0">
                <a:solidFill>
                  <a:schemeClr val="tx1"/>
                </a:solidFill>
              </a:rPr>
              <a:t>y</a:t>
            </a:r>
            <a:r>
              <a:rPr lang="pt-BR" sz="2000" i="1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 o número  de células de R$ 20,00 e </a:t>
            </a:r>
            <a:r>
              <a:rPr lang="pt-BR" sz="2000" b="1" i="1" dirty="0">
                <a:solidFill>
                  <a:schemeClr val="tx1"/>
                </a:solidFill>
              </a:rPr>
              <a:t>z</a:t>
            </a:r>
            <a:r>
              <a:rPr lang="pt-BR" sz="2000" dirty="0">
                <a:solidFill>
                  <a:schemeClr val="tx1"/>
                </a:solidFill>
              </a:rPr>
              <a:t> o número de células de R$ 50,00, podendo associar essa situação à equação </a:t>
            </a:r>
            <a:r>
              <a:rPr lang="pt-BR" sz="2000" b="1" dirty="0">
                <a:solidFill>
                  <a:schemeClr val="tx1"/>
                </a:solidFill>
              </a:rPr>
              <a:t>10</a:t>
            </a:r>
            <a:r>
              <a:rPr lang="pt-BR" sz="2000" b="1" i="1" dirty="0">
                <a:solidFill>
                  <a:schemeClr val="tx1"/>
                </a:solidFill>
              </a:rPr>
              <a:t>x</a:t>
            </a:r>
            <a:r>
              <a:rPr lang="pt-BR" sz="2000" b="1" dirty="0">
                <a:solidFill>
                  <a:schemeClr val="tx1"/>
                </a:solidFill>
              </a:rPr>
              <a:t> + 20</a:t>
            </a:r>
            <a:r>
              <a:rPr lang="pt-BR" sz="2000" b="1" i="1" dirty="0">
                <a:solidFill>
                  <a:schemeClr val="tx1"/>
                </a:solidFill>
              </a:rPr>
              <a:t>y</a:t>
            </a:r>
            <a:r>
              <a:rPr lang="pt-BR" sz="2000" b="1" dirty="0">
                <a:solidFill>
                  <a:schemeClr val="tx1"/>
                </a:solidFill>
              </a:rPr>
              <a:t> + 50</a:t>
            </a:r>
            <a:r>
              <a:rPr lang="pt-BR" sz="2000" b="1" i="1" dirty="0">
                <a:solidFill>
                  <a:schemeClr val="tx1"/>
                </a:solidFill>
              </a:rPr>
              <a:t>z</a:t>
            </a:r>
            <a:r>
              <a:rPr lang="pt-BR" sz="2000" b="1" dirty="0">
                <a:solidFill>
                  <a:schemeClr val="tx1"/>
                </a:solidFill>
              </a:rPr>
              <a:t> = 100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</a:p>
          <a:p>
            <a:pPr algn="just">
              <a:defRPr/>
            </a:pPr>
            <a:r>
              <a:rPr lang="pt-BR" sz="2000" i="1" dirty="0">
                <a:solidFill>
                  <a:schemeClr val="tx1"/>
                </a:solidFill>
              </a:rPr>
              <a:t>	</a:t>
            </a:r>
            <a:r>
              <a:rPr lang="pt-BR" sz="2000" dirty="0">
                <a:solidFill>
                  <a:schemeClr val="tx1"/>
                </a:solidFill>
              </a:rPr>
              <a:t>A  equação </a:t>
            </a:r>
            <a:r>
              <a:rPr lang="pt-BR" sz="2000" b="1" dirty="0">
                <a:solidFill>
                  <a:schemeClr val="tx1"/>
                </a:solidFill>
              </a:rPr>
              <a:t>10</a:t>
            </a:r>
            <a:r>
              <a:rPr lang="pt-BR" sz="2000" b="1" i="1" dirty="0">
                <a:solidFill>
                  <a:schemeClr val="tx1"/>
                </a:solidFill>
              </a:rPr>
              <a:t>x</a:t>
            </a:r>
            <a:r>
              <a:rPr lang="pt-BR" sz="2000" b="1" dirty="0">
                <a:solidFill>
                  <a:schemeClr val="tx1"/>
                </a:solidFill>
              </a:rPr>
              <a:t> + 20</a:t>
            </a:r>
            <a:r>
              <a:rPr lang="pt-BR" sz="2000" b="1" i="1" dirty="0">
                <a:solidFill>
                  <a:schemeClr val="tx1"/>
                </a:solidFill>
              </a:rPr>
              <a:t>y</a:t>
            </a:r>
            <a:r>
              <a:rPr lang="pt-BR" sz="2000" b="1" dirty="0">
                <a:solidFill>
                  <a:schemeClr val="tx1"/>
                </a:solidFill>
              </a:rPr>
              <a:t> + 50</a:t>
            </a:r>
            <a:r>
              <a:rPr lang="pt-BR" sz="2000" b="1" i="1" dirty="0">
                <a:solidFill>
                  <a:schemeClr val="tx1"/>
                </a:solidFill>
              </a:rPr>
              <a:t>z</a:t>
            </a:r>
            <a:r>
              <a:rPr lang="pt-BR" sz="2000" b="1" dirty="0">
                <a:solidFill>
                  <a:schemeClr val="tx1"/>
                </a:solidFill>
              </a:rPr>
              <a:t> = 100 </a:t>
            </a:r>
            <a:r>
              <a:rPr lang="pt-BR" sz="2000" dirty="0">
                <a:solidFill>
                  <a:schemeClr val="tx1"/>
                </a:solidFill>
              </a:rPr>
              <a:t>é chamada </a:t>
            </a:r>
            <a:r>
              <a:rPr lang="pt-BR" sz="2000" b="1" dirty="0">
                <a:solidFill>
                  <a:srgbClr val="FF0000"/>
                </a:solidFill>
              </a:rPr>
              <a:t>equação linear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rgbClr val="FF0000"/>
              </a:solidFill>
            </a:endParaRPr>
          </a:p>
          <a:p>
            <a:pPr algn="just">
              <a:defRPr/>
            </a:pPr>
            <a:endParaRPr lang="pt-BR" sz="20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redondar Retângulo em um Canto Diagonal 13"/>
          <p:cNvSpPr/>
          <p:nvPr/>
        </p:nvSpPr>
        <p:spPr>
          <a:xfrm>
            <a:off x="250825" y="1916113"/>
            <a:ext cx="8497888" cy="4249737"/>
          </a:xfrm>
          <a:prstGeom prst="round2Diag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148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6149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150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>
          <a:xfrm>
            <a:off x="611188" y="1916113"/>
            <a:ext cx="7921625" cy="1439862"/>
          </a:xfrm>
          <a:prstGeom prst="rect">
            <a:avLst/>
          </a:prstGeom>
          <a:noFill/>
        </p:spPr>
        <p:txBody>
          <a:bodyPr/>
          <a:lstStyle/>
          <a:p>
            <a:pPr marL="363538" indent="-363538"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De maneira geral, se a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1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a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2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a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3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..., </a:t>
            </a:r>
            <a:r>
              <a:rPr lang="pt-BR" sz="2200" b="1" kern="0" dirty="0" err="1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a</a:t>
            </a:r>
            <a:r>
              <a:rPr lang="pt-BR" sz="2200" b="1" kern="0" baseline="-25000" dirty="0" err="1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n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b são </a:t>
            </a:r>
            <a:r>
              <a:rPr lang="pt-BR" sz="22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constantes reais 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e x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1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x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2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x</a:t>
            </a:r>
            <a:r>
              <a:rPr lang="pt-BR" sz="2200" b="1" kern="0" baseline="-2500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3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..., </a:t>
            </a:r>
            <a:r>
              <a:rPr lang="pt-BR" sz="2200" b="1" kern="0" dirty="0" err="1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x</a:t>
            </a:r>
            <a:r>
              <a:rPr lang="pt-BR" sz="2200" b="1" kern="0" baseline="-25000" dirty="0" err="1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n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</a:t>
            </a:r>
            <a:r>
              <a:rPr lang="pt-BR" sz="22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são variáveis reais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, uma </a:t>
            </a:r>
            <a:r>
              <a:rPr lang="pt-BR" sz="22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equação linear </a:t>
            </a:r>
            <a:r>
              <a:rPr lang="pt-BR" sz="22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é do tipo.</a:t>
            </a: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763713" y="3429000"/>
            <a:ext cx="5256212" cy="576263"/>
          </a:xfrm>
          <a:prstGeom prst="rect">
            <a:avLst/>
          </a:prstGeom>
          <a:solidFill>
            <a:srgbClr val="EAF3B7"/>
          </a:solidFill>
          <a:ln w="19050">
            <a:solidFill>
              <a:srgbClr val="004AB8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pt-BR" sz="2400" b="1">
                <a:solidFill>
                  <a:srgbClr val="004AB8"/>
                </a:solidFill>
              </a:rPr>
              <a:t>a</a:t>
            </a:r>
            <a:r>
              <a:rPr lang="pt-BR" sz="2400" b="1" baseline="-25000">
                <a:solidFill>
                  <a:srgbClr val="004AB8"/>
                </a:solidFill>
              </a:rPr>
              <a:t>1</a:t>
            </a:r>
            <a:r>
              <a:rPr lang="pt-BR" sz="2400" b="1">
                <a:solidFill>
                  <a:srgbClr val="004AB8"/>
                </a:solidFill>
              </a:rPr>
              <a:t>x</a:t>
            </a:r>
            <a:r>
              <a:rPr lang="pt-BR" sz="2400" b="1" baseline="-25000">
                <a:solidFill>
                  <a:srgbClr val="004AB8"/>
                </a:solidFill>
              </a:rPr>
              <a:t>1</a:t>
            </a:r>
            <a:r>
              <a:rPr lang="pt-BR" sz="2400" b="1">
                <a:solidFill>
                  <a:srgbClr val="004AB8"/>
                </a:solidFill>
              </a:rPr>
              <a:t> + a</a:t>
            </a:r>
            <a:r>
              <a:rPr lang="pt-BR" sz="2400" b="1" baseline="-25000">
                <a:solidFill>
                  <a:srgbClr val="004AB8"/>
                </a:solidFill>
              </a:rPr>
              <a:t>2</a:t>
            </a:r>
            <a:r>
              <a:rPr lang="pt-BR" sz="2400" b="1">
                <a:solidFill>
                  <a:srgbClr val="004AB8"/>
                </a:solidFill>
              </a:rPr>
              <a:t>x</a:t>
            </a:r>
            <a:r>
              <a:rPr lang="pt-BR" sz="2400" b="1" baseline="-25000">
                <a:solidFill>
                  <a:srgbClr val="004AB8"/>
                </a:solidFill>
              </a:rPr>
              <a:t>2</a:t>
            </a:r>
            <a:r>
              <a:rPr lang="pt-BR" sz="2400" b="1">
                <a:solidFill>
                  <a:srgbClr val="004AB8"/>
                </a:solidFill>
              </a:rPr>
              <a:t> + a</a:t>
            </a:r>
            <a:r>
              <a:rPr lang="pt-BR" sz="2400" b="1" baseline="-25000">
                <a:solidFill>
                  <a:srgbClr val="004AB8"/>
                </a:solidFill>
              </a:rPr>
              <a:t>3</a:t>
            </a:r>
            <a:r>
              <a:rPr lang="pt-BR" sz="2400" b="1">
                <a:solidFill>
                  <a:srgbClr val="004AB8"/>
                </a:solidFill>
              </a:rPr>
              <a:t>x</a:t>
            </a:r>
            <a:r>
              <a:rPr lang="pt-BR" sz="2400" b="1" baseline="-25000">
                <a:solidFill>
                  <a:srgbClr val="004AB8"/>
                </a:solidFill>
              </a:rPr>
              <a:t>3</a:t>
            </a:r>
            <a:r>
              <a:rPr lang="pt-BR" sz="2400" b="1">
                <a:solidFill>
                  <a:srgbClr val="004AB8"/>
                </a:solidFill>
              </a:rPr>
              <a:t> + ... + a</a:t>
            </a:r>
            <a:r>
              <a:rPr lang="pt-BR" sz="2400" b="1" baseline="-25000">
                <a:solidFill>
                  <a:srgbClr val="004AB8"/>
                </a:solidFill>
              </a:rPr>
              <a:t>n</a:t>
            </a:r>
            <a:r>
              <a:rPr lang="pt-BR" sz="2400" b="1">
                <a:solidFill>
                  <a:srgbClr val="004AB8"/>
                </a:solidFill>
              </a:rPr>
              <a:t>x</a:t>
            </a:r>
            <a:r>
              <a:rPr lang="pt-BR" sz="2400" b="1" baseline="-25000">
                <a:solidFill>
                  <a:srgbClr val="004AB8"/>
                </a:solidFill>
              </a:rPr>
              <a:t>n</a:t>
            </a:r>
            <a:r>
              <a:rPr lang="pt-BR" sz="2400" b="1">
                <a:solidFill>
                  <a:srgbClr val="004AB8"/>
                </a:solidFill>
              </a:rPr>
              <a:t> = b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971550" y="4651375"/>
            <a:ext cx="6121400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2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x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x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..., x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 são as </a:t>
            </a:r>
            <a:r>
              <a:rPr lang="pt-BR" sz="22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incógnitas</a:t>
            </a:r>
            <a:r>
              <a:rPr lang="pt-BR" sz="22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971550" y="5154613"/>
            <a:ext cx="6121400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2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a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, ..., a</a:t>
            </a:r>
            <a:r>
              <a:rPr lang="pt-BR" sz="2200" baseline="-250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 são os </a:t>
            </a:r>
            <a:r>
              <a:rPr lang="pt-BR" sz="22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coeficientes</a:t>
            </a:r>
            <a:r>
              <a:rPr lang="pt-BR" sz="22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971550" y="5659438"/>
            <a:ext cx="6121400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2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2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b é o </a:t>
            </a:r>
            <a:r>
              <a:rPr lang="pt-BR" sz="22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termo independente</a:t>
            </a:r>
            <a:r>
              <a:rPr lang="pt-BR" sz="22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13" name="Retângulo com Canto Aparado do Mesmo Lado 12"/>
          <p:cNvSpPr/>
          <p:nvPr/>
        </p:nvSpPr>
        <p:spPr>
          <a:xfrm>
            <a:off x="2268538" y="908050"/>
            <a:ext cx="4319587" cy="792163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b="1" kern="0" dirty="0">
                <a:solidFill>
                  <a:srgbClr val="FF0000"/>
                </a:solidFill>
                <a:ea typeface="Microsoft YaHei" pitchFamily="2"/>
                <a:cs typeface="Mangal" pitchFamily="2"/>
              </a:rPr>
              <a:t>Equações Lineares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rredondar Retângulo em um Canto Diagonal 12"/>
          <p:cNvSpPr/>
          <p:nvPr/>
        </p:nvSpPr>
        <p:spPr>
          <a:xfrm>
            <a:off x="250825" y="1412875"/>
            <a:ext cx="8497888" cy="4248150"/>
          </a:xfrm>
          <a:prstGeom prst="round2Diag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72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7173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1403350" y="2851150"/>
            <a:ext cx="6121400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4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x, y e z </a:t>
            </a:r>
            <a:r>
              <a:rPr lang="pt-BR" sz="24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são as incógnitas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10" name="Rectangle 57"/>
          <p:cNvSpPr>
            <a:spLocks noChangeArrowheads="1"/>
          </p:cNvSpPr>
          <p:nvPr/>
        </p:nvSpPr>
        <p:spPr bwMode="auto">
          <a:xfrm>
            <a:off x="1403350" y="3644900"/>
            <a:ext cx="6121400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4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4, 9 e 8 </a:t>
            </a:r>
            <a:r>
              <a:rPr lang="pt-BR" sz="24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são os coeficientes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1403350" y="4364038"/>
            <a:ext cx="6121400" cy="4333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4AB8"/>
              </a:buClr>
              <a:buFont typeface="Wingdings" pitchFamily="2" charset="2"/>
              <a:buChar char="ü"/>
            </a:pPr>
            <a:r>
              <a:rPr lang="pt-BR" sz="2400" baseline="-250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solidFill>
                  <a:srgbClr val="FF0000"/>
                </a:solidFill>
                <a:ea typeface="Arial Unicode MS" pitchFamily="34" charset="-128"/>
                <a:cs typeface="Arial Unicode MS" pitchFamily="34" charset="-128"/>
              </a:rPr>
              <a:t>40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pt-BR" sz="2400">
                <a:solidFill>
                  <a:srgbClr val="004AB8"/>
                </a:solidFill>
                <a:ea typeface="Arial Unicode MS" pitchFamily="34" charset="-128"/>
                <a:cs typeface="Arial Unicode MS" pitchFamily="34" charset="-128"/>
              </a:rPr>
              <a:t>é o termo independente</a:t>
            </a:r>
            <a:r>
              <a:rPr lang="pt-BR" sz="2400">
                <a:solidFill>
                  <a:srgbClr val="FF5353"/>
                </a:solidFill>
                <a:ea typeface="Arial Unicode MS" pitchFamily="34" charset="-128"/>
                <a:cs typeface="Arial Unicode MS" pitchFamily="34" charset="-128"/>
              </a:rPr>
              <a:t>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55650" y="1928813"/>
            <a:ext cx="6840538" cy="492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pt-BR" sz="2600" b="1" kern="0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Na equação linear 4x + 9y + 8z = 40, temos.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rredondar Retângulo em um Canto Diagonal 17"/>
          <p:cNvSpPr/>
          <p:nvPr/>
        </p:nvSpPr>
        <p:spPr>
          <a:xfrm>
            <a:off x="250825" y="836613"/>
            <a:ext cx="8497888" cy="5256212"/>
          </a:xfrm>
          <a:prstGeom prst="round2Diag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196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8197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198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39750" y="2133600"/>
            <a:ext cx="7993063" cy="647700"/>
          </a:xfrm>
          <a:prstGeom prst="rect">
            <a:avLst/>
          </a:prstGeom>
          <a:noFill/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Considere a equação 4x + 9y + 8z = 40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74725" y="1257300"/>
            <a:ext cx="5397500" cy="587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600" b="1" kern="0" dirty="0">
                <a:latin typeface="+mj-lt"/>
                <a:ea typeface="Microsoft YaHei" pitchFamily="2"/>
                <a:cs typeface="Mangal" pitchFamily="2"/>
              </a:rPr>
              <a:t>Soluções de uma equação linear</a:t>
            </a:r>
          </a:p>
        </p:txBody>
      </p:sp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971550" y="2925763"/>
            <a:ext cx="115252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x =</a:t>
            </a:r>
            <a:r>
              <a:rPr lang="pt-BR" sz="2400"/>
              <a:t> </a:t>
            </a:r>
            <a:r>
              <a:rPr lang="pt-BR" sz="2400">
                <a:solidFill>
                  <a:srgbClr val="FF0000"/>
                </a:solidFill>
              </a:rPr>
              <a:t>1</a:t>
            </a:r>
          </a:p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y = 4</a:t>
            </a:r>
          </a:p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z = 0</a:t>
            </a:r>
          </a:p>
        </p:txBody>
      </p:sp>
      <p:sp>
        <p:nvSpPr>
          <p:cNvPr id="8202" name="AutoShape 75"/>
          <p:cNvSpPr>
            <a:spLocks/>
          </p:cNvSpPr>
          <p:nvPr/>
        </p:nvSpPr>
        <p:spPr bwMode="auto">
          <a:xfrm>
            <a:off x="1978025" y="2968625"/>
            <a:ext cx="46038" cy="1181100"/>
          </a:xfrm>
          <a:prstGeom prst="rightBrace">
            <a:avLst>
              <a:gd name="adj1" fmla="val 1225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7" rIns="92075" bIns="46037" anchor="ctr"/>
          <a:lstStyle/>
          <a:p>
            <a:endParaRPr lang="pt-BR" sz="2400"/>
          </a:p>
        </p:txBody>
      </p: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2266950" y="3260725"/>
            <a:ext cx="33845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/>
              <a:t>4.</a:t>
            </a:r>
            <a:r>
              <a:rPr lang="pt-BR" sz="2400">
                <a:solidFill>
                  <a:srgbClr val="FF0000"/>
                </a:solidFill>
              </a:rPr>
              <a:t>1</a:t>
            </a:r>
            <a:r>
              <a:rPr lang="pt-BR" sz="2400"/>
              <a:t> + 9.</a:t>
            </a:r>
            <a:r>
              <a:rPr lang="pt-BR" sz="2400">
                <a:solidFill>
                  <a:srgbClr val="FF0000"/>
                </a:solidFill>
              </a:rPr>
              <a:t>4</a:t>
            </a:r>
            <a:r>
              <a:rPr lang="pt-BR" sz="2400"/>
              <a:t> + 8.</a:t>
            </a:r>
            <a:r>
              <a:rPr lang="pt-BR" sz="2400">
                <a:solidFill>
                  <a:srgbClr val="FF0000"/>
                </a:solidFill>
              </a:rPr>
              <a:t>0</a:t>
            </a:r>
            <a:r>
              <a:rPr lang="pt-BR" sz="2400"/>
              <a:t> = 40</a:t>
            </a:r>
          </a:p>
        </p:txBody>
      </p:sp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435600" y="3227388"/>
            <a:ext cx="223202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/>
              <a:t>(Verdadeira)</a:t>
            </a:r>
          </a:p>
        </p:txBody>
      </p:sp>
      <p:sp>
        <p:nvSpPr>
          <p:cNvPr id="14" name="Text Box 78"/>
          <p:cNvSpPr txBox="1">
            <a:spLocks noChangeArrowheads="1"/>
          </p:cNvSpPr>
          <p:nvPr/>
        </p:nvSpPr>
        <p:spPr bwMode="auto">
          <a:xfrm>
            <a:off x="971550" y="4402138"/>
            <a:ext cx="1152525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x =</a:t>
            </a:r>
            <a:r>
              <a:rPr lang="pt-BR" sz="2400"/>
              <a:t> </a:t>
            </a:r>
            <a:r>
              <a:rPr lang="pt-BR" sz="2400">
                <a:solidFill>
                  <a:srgbClr val="FF0000"/>
                </a:solidFill>
              </a:rPr>
              <a:t>3</a:t>
            </a:r>
          </a:p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y = 2</a:t>
            </a:r>
          </a:p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>
                <a:solidFill>
                  <a:srgbClr val="FF0000"/>
                </a:solidFill>
              </a:rPr>
              <a:t>z = 1</a:t>
            </a:r>
          </a:p>
        </p:txBody>
      </p:sp>
      <p:sp>
        <p:nvSpPr>
          <p:cNvPr id="8206" name="AutoShape 79"/>
          <p:cNvSpPr>
            <a:spLocks/>
          </p:cNvSpPr>
          <p:nvPr/>
        </p:nvSpPr>
        <p:spPr bwMode="auto">
          <a:xfrm>
            <a:off x="1978025" y="4445000"/>
            <a:ext cx="46038" cy="1216025"/>
          </a:xfrm>
          <a:prstGeom prst="rightBrace">
            <a:avLst>
              <a:gd name="adj1" fmla="val 1225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7" rIns="92075" bIns="46037" anchor="ctr"/>
          <a:lstStyle/>
          <a:p>
            <a:endParaRPr lang="pt-BR" sz="2400"/>
          </a:p>
        </p:txBody>
      </p:sp>
      <p:sp>
        <p:nvSpPr>
          <p:cNvPr id="16" name="Text Box 80"/>
          <p:cNvSpPr txBox="1">
            <a:spLocks noChangeArrowheads="1"/>
          </p:cNvSpPr>
          <p:nvPr/>
        </p:nvSpPr>
        <p:spPr bwMode="auto">
          <a:xfrm>
            <a:off x="2266950" y="4737100"/>
            <a:ext cx="33845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/>
              <a:t>4.</a:t>
            </a:r>
            <a:r>
              <a:rPr lang="pt-BR" sz="2400">
                <a:solidFill>
                  <a:srgbClr val="FF0000"/>
                </a:solidFill>
              </a:rPr>
              <a:t>3</a:t>
            </a:r>
            <a:r>
              <a:rPr lang="pt-BR" sz="2400"/>
              <a:t> + 9.</a:t>
            </a:r>
            <a:r>
              <a:rPr lang="pt-BR" sz="2400">
                <a:solidFill>
                  <a:srgbClr val="FF0000"/>
                </a:solidFill>
              </a:rPr>
              <a:t>2</a:t>
            </a:r>
            <a:r>
              <a:rPr lang="pt-BR" sz="2400"/>
              <a:t> + 8.</a:t>
            </a:r>
            <a:r>
              <a:rPr lang="pt-BR" sz="2400">
                <a:solidFill>
                  <a:srgbClr val="FF0000"/>
                </a:solidFill>
              </a:rPr>
              <a:t>1</a:t>
            </a:r>
            <a:r>
              <a:rPr lang="pt-BR" sz="2400"/>
              <a:t> ≠ 40</a:t>
            </a:r>
          </a:p>
        </p:txBody>
      </p:sp>
      <p:sp>
        <p:nvSpPr>
          <p:cNvPr id="17" name="Text Box 81"/>
          <p:cNvSpPr txBox="1">
            <a:spLocks noChangeArrowheads="1"/>
          </p:cNvSpPr>
          <p:nvPr/>
        </p:nvSpPr>
        <p:spPr bwMode="auto">
          <a:xfrm>
            <a:off x="5435600" y="4703763"/>
            <a:ext cx="223202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/>
              <a:t>(falsa)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8202" grpId="0" animBg="1"/>
      <p:bldP spid="12" grpId="0"/>
      <p:bldP spid="13" grpId="0"/>
      <p:bldP spid="14" grpId="0"/>
      <p:bldP spid="8206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rredondar Retângulo em um Canto Diagonal 11"/>
          <p:cNvSpPr/>
          <p:nvPr/>
        </p:nvSpPr>
        <p:spPr>
          <a:xfrm>
            <a:off x="395288" y="1052513"/>
            <a:ext cx="8353425" cy="4679950"/>
          </a:xfrm>
          <a:prstGeom prst="round2Diag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220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9221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9" name="Rectangle 13"/>
          <p:cNvSpPr txBox="1">
            <a:spLocks noChangeArrowheads="1"/>
          </p:cNvSpPr>
          <p:nvPr/>
        </p:nvSpPr>
        <p:spPr>
          <a:xfrm>
            <a:off x="900113" y="3429000"/>
            <a:ext cx="7200900" cy="160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/>
          <a:p>
            <a:pPr algn="just">
              <a:lnSpc>
                <a:spcPct val="120000"/>
              </a:lnSpc>
              <a:spcBef>
                <a:spcPts val="800"/>
              </a:spcBef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Solução de uma equação linear é toda </a:t>
            </a:r>
            <a:r>
              <a:rPr lang="pt-BR" sz="2800" b="1" kern="0" dirty="0">
                <a:solidFill>
                  <a:srgbClr val="FF0000"/>
                </a:solidFill>
                <a:latin typeface="+mj-lt"/>
                <a:ea typeface="Microsoft YaHei" pitchFamily="2"/>
                <a:cs typeface="Mangal" pitchFamily="2"/>
              </a:rPr>
              <a:t>sequência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 de valores reais das incógnitas que tornam uma igualdade verdadeira.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42988" y="1773238"/>
            <a:ext cx="5397500" cy="587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600" b="1" kern="0" dirty="0">
                <a:latin typeface="+mj-lt"/>
                <a:ea typeface="Microsoft YaHei" pitchFamily="2"/>
                <a:cs typeface="Mangal" pitchFamily="2"/>
              </a:rPr>
              <a:t>Soluções de uma equação linear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m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2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tângulo 3"/>
          <p:cNvSpPr>
            <a:spLocks noChangeArrowheads="1"/>
          </p:cNvSpPr>
          <p:nvPr/>
        </p:nvSpPr>
        <p:spPr bwMode="auto">
          <a:xfrm>
            <a:off x="395288" y="1774825"/>
            <a:ext cx="85693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800"/>
          </a:p>
          <a:p>
            <a:endParaRPr lang="pt-BR"/>
          </a:p>
        </p:txBody>
      </p:sp>
      <p:sp>
        <p:nvSpPr>
          <p:cNvPr id="10244" name="CaixaDeTexto 6"/>
          <p:cNvSpPr>
            <a:spLocks/>
          </p:cNvSpPr>
          <p:nvPr/>
        </p:nvSpPr>
        <p:spPr bwMode="auto">
          <a:xfrm>
            <a:off x="1835150" y="4292600"/>
            <a:ext cx="6302375" cy="1603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4000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Matrizes: Operações</a:t>
            </a:r>
            <a:endParaRPr lang="pt-BR" altLang="pt-BR" sz="4000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10245" name="CaixaDeTexto 6"/>
          <p:cNvSpPr>
            <a:spLocks/>
          </p:cNvSpPr>
          <p:nvPr/>
        </p:nvSpPr>
        <p:spPr bwMode="auto">
          <a:xfrm>
            <a:off x="107950" y="0"/>
            <a:ext cx="6302375" cy="649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b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</a:t>
            </a:r>
            <a:r>
              <a:rPr lang="pt-BR" altLang="pt-BR" i="1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Médio, 2° ano</a:t>
            </a:r>
          </a:p>
          <a:p>
            <a:pPr algn="just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>
                <a:solidFill>
                  <a:schemeClr val="bg1"/>
                </a:solidFill>
                <a:ea typeface="Microsoft YaHei" pitchFamily="34" charset="-122"/>
                <a:cs typeface="Mangal" pitchFamily="18" charset="0"/>
              </a:rPr>
              <a:t>Equações Lineares</a:t>
            </a:r>
            <a:endParaRPr lang="pt-BR" altLang="pt-BR" i="1">
              <a:solidFill>
                <a:schemeClr val="bg1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750" y="1630363"/>
            <a:ext cx="7993063" cy="1366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20000"/>
              </a:lnSpc>
              <a:buClr>
                <a:srgbClr val="004AB8"/>
              </a:buClr>
              <a:buFont typeface="Wingdings" pitchFamily="2" charset="2"/>
              <a:buChar char="q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Calcular a constante real </a:t>
            </a:r>
            <a:r>
              <a:rPr lang="pt-BR" sz="2100" b="1" i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a</a:t>
            </a: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, sabendo que a </a:t>
            </a:r>
            <a:r>
              <a:rPr lang="pt-BR" sz="2800" b="1" kern="0" dirty="0">
                <a:solidFill>
                  <a:srgbClr val="000000"/>
                </a:solidFill>
                <a:latin typeface="+mj-lt"/>
                <a:ea typeface="Microsoft YaHei" pitchFamily="2"/>
                <a:cs typeface="Mangal" pitchFamily="2"/>
              </a:rPr>
              <a:t>sequência</a:t>
            </a: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(1, –3, 4) é solução da equação linear 2x + </a:t>
            </a:r>
            <a:r>
              <a:rPr lang="pt-BR" sz="2100" b="1" kern="0" dirty="0" err="1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ay</a:t>
            </a:r>
            <a:r>
              <a:rPr lang="pt-BR" sz="2100" b="1" kern="0" dirty="0">
                <a:solidFill>
                  <a:srgbClr val="000000"/>
                </a:solidFill>
                <a:latin typeface="Verdana" pitchFamily="34" charset="0"/>
                <a:ea typeface="Microsoft YaHei" pitchFamily="2"/>
                <a:cs typeface="Mangal" pitchFamily="2"/>
              </a:rPr>
              <a:t> – z = 4.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750" y="898525"/>
            <a:ext cx="7920038" cy="587375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2800" b="1" kern="0" dirty="0">
                <a:solidFill>
                  <a:srgbClr val="004AB8"/>
                </a:solidFill>
                <a:latin typeface="+mj-lt"/>
                <a:ea typeface="Microsoft YaHei" pitchFamily="2"/>
                <a:cs typeface="Mangal" pitchFamily="2"/>
              </a:rPr>
              <a:t>Exemplo: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550" y="3286125"/>
            <a:ext cx="7416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20000"/>
              </a:lnSpc>
              <a:buClr>
                <a:srgbClr val="25A73B"/>
              </a:buClr>
              <a:buFont typeface="Wingdings" pitchFamily="2" charset="2"/>
              <a:buNone/>
            </a:pPr>
            <a:r>
              <a:rPr lang="pt-BR" sz="2400"/>
              <a:t>Substituindo x = 1; y = –3 e z = 4 na equação, temos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42988" y="4149725"/>
            <a:ext cx="3384550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/>
              <a:t>2.1 + a.(–3) – 4 = 4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042988" y="4651375"/>
            <a:ext cx="2592387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/>
              <a:t>2 – 3a – 4 = 4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042988" y="5156200"/>
            <a:ext cx="1800225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</a:t>
            </a:r>
            <a:r>
              <a:rPr lang="pt-BR" sz="2400"/>
              <a:t>–3a = 6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627313" y="5156200"/>
            <a:ext cx="1800225" cy="4333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/>
          <a:lstStyle/>
          <a:p>
            <a:r>
              <a:rPr lang="pt-BR" sz="2400">
                <a:ea typeface="Arial Unicode MS" pitchFamily="34" charset="-128"/>
                <a:cs typeface="Arial Unicode MS" pitchFamily="34" charset="-128"/>
              </a:rPr>
              <a:t>→   a = </a:t>
            </a:r>
            <a:r>
              <a:rPr lang="pt-BR" sz="2400"/>
              <a:t>–2</a:t>
            </a:r>
            <a:endParaRPr lang="pt-BR" sz="2400" baseline="-2500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2115</Words>
  <Application>Microsoft Office PowerPoint</Application>
  <PresentationFormat>Apresentação na tela (4:3)</PresentationFormat>
  <Paragraphs>438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243</cp:revision>
  <dcterms:created xsi:type="dcterms:W3CDTF">2015-04-17T15:03:36Z</dcterms:created>
  <dcterms:modified xsi:type="dcterms:W3CDTF">2015-10-06T13:15:07Z</dcterms:modified>
</cp:coreProperties>
</file>