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4" r:id="rId4"/>
    <p:sldId id="28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olegioweb.com.br/estudo-das-funcoes-trigonometricas/estudo-da-funcao-tangente.html" TargetMode="External"/><Relationship Id="rId4" Type="http://schemas.openxmlformats.org/officeDocument/2006/relationships/hyperlink" Target="https://www.youtube.com/watch?v=8bkCCWA4y0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785918" y="3857628"/>
            <a:ext cx="6302375" cy="2218172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Estudo da função tangente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268760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1 + </a:t>
            </a:r>
            <a:r>
              <a:rPr lang="pt-BR" sz="2000" dirty="0" err="1" smtClean="0"/>
              <a:t>tg</a:t>
            </a:r>
            <a:r>
              <a:rPr lang="pt-BR" sz="2000" dirty="0" smtClean="0"/>
              <a:t> x: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028" y="2570680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340768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2 + </a:t>
            </a:r>
            <a:r>
              <a:rPr lang="pt-BR" sz="2000" dirty="0" err="1" smtClean="0"/>
              <a:t>tg</a:t>
            </a:r>
            <a:r>
              <a:rPr lang="pt-BR" sz="2000" dirty="0" smtClean="0"/>
              <a:t> x: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984" y="25732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5796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268760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− 1 + </a:t>
            </a:r>
            <a:r>
              <a:rPr lang="pt-BR" sz="2000" dirty="0" err="1" smtClean="0"/>
              <a:t>tg</a:t>
            </a:r>
            <a:r>
              <a:rPr lang="pt-BR" sz="2000" dirty="0" smtClean="0"/>
              <a:t> x: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5796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7712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− 2 + </a:t>
            </a:r>
            <a:r>
              <a:rPr lang="pt-BR" sz="2000" dirty="0" err="1" smtClean="0"/>
              <a:t>tg</a:t>
            </a:r>
            <a:r>
              <a:rPr lang="pt-BR" sz="2000" dirty="0" smtClean="0"/>
              <a:t> x: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712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7712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0034" y="928670"/>
            <a:ext cx="8316416" cy="5016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Na análise desses casos, constata-se que funções do tipo f(x) = a + </a:t>
            </a:r>
            <a:r>
              <a:rPr lang="pt-BR" sz="2000" dirty="0" err="1" smtClean="0"/>
              <a:t>tg</a:t>
            </a:r>
            <a:r>
              <a:rPr lang="pt-BR" sz="2000" dirty="0" smtClean="0"/>
              <a:t> x, não apresenta nenhuma modificação nas características da função básica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x (período p = 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 e </a:t>
            </a:r>
            <a:r>
              <a:rPr lang="pt-BR" sz="2000" dirty="0" err="1" smtClean="0"/>
              <a:t>Im</a:t>
            </a:r>
            <a:r>
              <a:rPr lang="pt-BR" sz="2000" dirty="0" smtClean="0"/>
              <a:t>(f) =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). Alterando apenas as raízes da função.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Vejamos, agora, outros casos: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2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3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0,5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0,2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2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028" y="258432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24744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3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984" y="25732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7712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24744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0,5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712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7712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24744"/>
            <a:ext cx="743369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0,2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712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7592" y="257444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9184" y="880474"/>
            <a:ext cx="8929718" cy="5016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Mais uma vez, na análise desses casos, constata-se que funções do tipo f(x) = a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x, não apresenta nenhuma modificação nas características da função básica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x (período p = 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 e </a:t>
            </a:r>
            <a:r>
              <a:rPr lang="pt-BR" sz="2000" dirty="0" err="1" smtClean="0"/>
              <a:t>Im</a:t>
            </a:r>
            <a:r>
              <a:rPr lang="pt-BR" sz="2000" dirty="0" smtClean="0"/>
              <a:t>(f) =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).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Vejamos </a:t>
            </a:r>
            <a:r>
              <a:rPr lang="pt-BR" sz="2000" dirty="0" smtClean="0"/>
              <a:t>mais alguns casos: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+ 1)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+ 2)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− 1)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− 2)</a:t>
            </a:r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764704"/>
            <a:ext cx="7632848" cy="20621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solidFill>
                  <a:srgbClr val="C00000"/>
                </a:solidFill>
              </a:rPr>
              <a:t>DEFINIÇÃO DA FUNÇÃO TANGENTE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Seja P a extremidade de um arco na circunferência trigonométrica de centro O correspondente ao número real 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3417168" cy="348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24744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+ 1):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4208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+ 2):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4208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4208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− 1):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4208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416784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− 2):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416784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4208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124744"/>
            <a:ext cx="8064896" cy="5016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Estes são mais alguns casos em que constata-se que funções do tipo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 + a), não apresenta nenhuma modificação nas características da função básica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x (período p = 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 e </a:t>
            </a:r>
            <a:r>
              <a:rPr lang="pt-BR" sz="2000" dirty="0" err="1" smtClean="0"/>
              <a:t>Im</a:t>
            </a:r>
            <a:r>
              <a:rPr lang="pt-BR" sz="2000" dirty="0" smtClean="0"/>
              <a:t>(f) =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), com exceção do domínio que passa a ser D(f) =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− {(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/2) − a + k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, com k </a:t>
            </a:r>
            <a:r>
              <a:rPr lang="pt-BR" sz="2000" dirty="0" smtClean="0">
                <a:sym typeface="Symbol"/>
              </a:rPr>
              <a:t> </a:t>
            </a:r>
            <a:r>
              <a:rPr lang="pt-BR" sz="2000" dirty="0" smtClean="0">
                <a:latin typeface="Castellar" pitchFamily="18" charset="0"/>
                <a:sym typeface="Symbol"/>
              </a:rPr>
              <a:t>Z</a:t>
            </a:r>
            <a:r>
              <a:rPr lang="pt-BR" sz="2000" dirty="0" smtClean="0">
                <a:sym typeface="Symbol"/>
              </a:rPr>
              <a:t>}</a:t>
            </a:r>
            <a:r>
              <a:rPr lang="pt-BR" sz="2000" dirty="0" smtClean="0"/>
              <a:t>.</a:t>
            </a:r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Para finalizarmos, vejamos mais alguns casos: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y = </a:t>
            </a:r>
            <a:r>
              <a:rPr lang="pt-BR" sz="2000" dirty="0" err="1" smtClean="0"/>
              <a:t>tg</a:t>
            </a:r>
            <a:r>
              <a:rPr lang="pt-BR" sz="2000" dirty="0" smtClean="0"/>
              <a:t> (2x); y = </a:t>
            </a:r>
            <a:r>
              <a:rPr lang="pt-BR" sz="2000" dirty="0" err="1" smtClean="0"/>
              <a:t>tg</a:t>
            </a:r>
            <a:r>
              <a:rPr lang="pt-BR" sz="2000" dirty="0" smtClean="0"/>
              <a:t> (3x); y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(x/2); y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(x/3).</a:t>
            </a:r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(2x):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028" y="2643024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(3x):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984" y="2645296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7712" y="26426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(x/2):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712" y="26426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7712" y="2646456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057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Gráfico da função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(x/3):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712" y="2646456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7712" y="2642688"/>
            <a:ext cx="7505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484784"/>
            <a:ext cx="7560840" cy="37856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Na análise desses casos, percebe-se que funções do tipo 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(a ∙ x), apresenta: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domínio igual a </a:t>
            </a:r>
            <a:r>
              <a:rPr lang="pt-BR" sz="2000" dirty="0" smtClean="0">
                <a:latin typeface="Castellar" pitchFamily="18" charset="0"/>
              </a:rPr>
              <a:t>R </a:t>
            </a:r>
            <a:r>
              <a:rPr lang="pt-BR" sz="2000" dirty="0" smtClean="0">
                <a:latin typeface="Arial"/>
                <a:cs typeface="Arial"/>
              </a:rPr>
              <a:t>− {[(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>
                <a:latin typeface="Arial"/>
                <a:cs typeface="Arial"/>
              </a:rPr>
              <a:t>/2) + k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>
                <a:latin typeface="Times New Roman"/>
                <a:cs typeface="Times New Roman"/>
              </a:rPr>
              <a:t>)</a:t>
            </a:r>
            <a:r>
              <a:rPr lang="pt-BR" sz="2000" dirty="0" smtClean="0">
                <a:latin typeface="Arial"/>
                <a:cs typeface="Arial"/>
              </a:rPr>
              <a:t>/a], com k </a:t>
            </a:r>
            <a:r>
              <a:rPr lang="pt-BR" sz="2000" dirty="0" smtClean="0">
                <a:latin typeface="Arial"/>
                <a:cs typeface="Arial"/>
                <a:sym typeface="Symbol"/>
              </a:rPr>
              <a:t> </a:t>
            </a:r>
            <a:r>
              <a:rPr lang="pt-BR" sz="2000" dirty="0" smtClean="0">
                <a:latin typeface="Castellar" pitchFamily="18" charset="0"/>
                <a:cs typeface="Arial"/>
                <a:sym typeface="Symbol"/>
              </a:rPr>
              <a:t>Z</a:t>
            </a:r>
            <a:r>
              <a:rPr lang="pt-BR" sz="2000" dirty="0" smtClean="0">
                <a:latin typeface="Arial"/>
                <a:cs typeface="Arial"/>
                <a:sym typeface="Symbol"/>
              </a:rPr>
              <a:t>}</a:t>
            </a:r>
            <a:r>
              <a:rPr lang="pt-BR" sz="2000" dirty="0" smtClean="0"/>
              <a:t>;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período p = </a:t>
            </a:r>
            <a:r>
              <a:rPr lang="pt-BR" sz="2000" u="sng" dirty="0" smtClean="0"/>
              <a:t> </a:t>
            </a:r>
            <a:r>
              <a:rPr lang="el-GR" sz="2000" u="sng" dirty="0" smtClean="0">
                <a:latin typeface="Times New Roman"/>
                <a:cs typeface="Times New Roman"/>
              </a:rPr>
              <a:t>π</a:t>
            </a:r>
            <a:r>
              <a:rPr lang="pt-BR" sz="2000" u="sng" dirty="0" smtClean="0">
                <a:latin typeface="Times New Roman"/>
                <a:cs typeface="Times New Roman"/>
              </a:rPr>
              <a:t> </a:t>
            </a:r>
            <a:r>
              <a:rPr lang="pt-BR" sz="2000" dirty="0" smtClean="0">
                <a:latin typeface="Times New Roman"/>
                <a:cs typeface="Times New Roman"/>
              </a:rPr>
              <a:t>;</a:t>
            </a:r>
            <a:endParaRPr lang="pt-BR" sz="2000" dirty="0" smtClean="0"/>
          </a:p>
          <a:p>
            <a:r>
              <a:rPr lang="pt-BR" sz="2000" dirty="0" smtClean="0"/>
              <a:t>                         a</a:t>
            </a:r>
          </a:p>
          <a:p>
            <a:endParaRPr lang="pt-BR" sz="2000" dirty="0" smtClean="0"/>
          </a:p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(obs.: dividir por a é equivalente a multiplicar por  1/a)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7584" y="1154129"/>
            <a:ext cx="7488832" cy="11227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Consideremos o ponto T interseção entre a reta OP e a reta tangente à circunferência pelo ponto A(1, 0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3417168" cy="348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13"/>
          <a:stretch/>
        </p:blipFill>
        <p:spPr bwMode="auto">
          <a:xfrm>
            <a:off x="2973668" y="2846011"/>
            <a:ext cx="3560598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560840" cy="51398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solidFill>
                  <a:srgbClr val="C00000"/>
                </a:solidFill>
              </a:rPr>
              <a:t>ATIVIDADES PROPOSTAS</a:t>
            </a:r>
          </a:p>
          <a:p>
            <a:pPr>
              <a:lnSpc>
                <a:spcPct val="200000"/>
              </a:lnSpc>
            </a:pPr>
            <a:endParaRPr lang="pt-BR" sz="2000" dirty="0" smtClean="0"/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1) Determine o domínio, o período e o conjunto imagem das seguintes funções: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f(x) = 4 + </a:t>
            </a:r>
            <a:r>
              <a:rPr lang="pt-BR" sz="2000" dirty="0" err="1" smtClean="0"/>
              <a:t>tg</a:t>
            </a:r>
            <a:r>
              <a:rPr lang="pt-BR" sz="2000" dirty="0" smtClean="0"/>
              <a:t> (x + 3);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f(x) = 5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(4x);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f(x) = </a:t>
            </a:r>
            <a:r>
              <a:rPr lang="pt-BR" sz="2000" dirty="0" err="1" smtClean="0"/>
              <a:t>tg</a:t>
            </a:r>
            <a:r>
              <a:rPr lang="pt-BR" sz="2000" dirty="0" smtClean="0"/>
              <a:t> (6x);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/>
              <a:t>f(x) = 7 + 4 ∙ </a:t>
            </a:r>
            <a:r>
              <a:rPr lang="pt-BR" sz="2000" dirty="0" err="1" smtClean="0"/>
              <a:t>tg</a:t>
            </a:r>
            <a:r>
              <a:rPr lang="pt-BR" sz="2000" dirty="0" smtClean="0"/>
              <a:t> (x/8).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5576" y="908720"/>
            <a:ext cx="7632848" cy="2677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LINKS</a:t>
            </a:r>
          </a:p>
          <a:p>
            <a:endParaRPr lang="pt-BR" sz="2400" dirty="0"/>
          </a:p>
          <a:p>
            <a:r>
              <a:rPr lang="pt-BR" sz="2400" dirty="0">
                <a:hlinkClick r:id="rId4"/>
              </a:rPr>
              <a:t>https://</a:t>
            </a:r>
            <a:r>
              <a:rPr lang="pt-BR" sz="2400" dirty="0" smtClean="0">
                <a:hlinkClick r:id="rId4"/>
              </a:rPr>
              <a:t>www.youtube.com/watch?v=8bkCCWA4y04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5"/>
              </a:rPr>
              <a:t>http://</a:t>
            </a:r>
            <a:r>
              <a:rPr lang="pt-BR" sz="2400" dirty="0" smtClean="0">
                <a:hlinkClick r:id="rId5"/>
              </a:rPr>
              <a:t>www.colegioweb.com.br/estudo-das-funcoes-trigonometricas/estudo-da-funcao-tangente.html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5576" y="1383740"/>
            <a:ext cx="7632848" cy="677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Sabemos que </a:t>
            </a:r>
            <a:r>
              <a:rPr lang="pt-BR" dirty="0" err="1"/>
              <a:t>y</a:t>
            </a:r>
            <a:r>
              <a:rPr lang="pt-BR" baseline="-25000" dirty="0" err="1"/>
              <a:t>T</a:t>
            </a:r>
            <a:r>
              <a:rPr lang="pt-BR" dirty="0"/>
              <a:t>, </a:t>
            </a:r>
            <a:r>
              <a:rPr lang="pt-BR" sz="2000" dirty="0"/>
              <a:t>ordenada</a:t>
            </a:r>
            <a:r>
              <a:rPr lang="pt-BR" dirty="0"/>
              <a:t> do ponto T, é a tangente do arco de medida x.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13"/>
          <a:stretch/>
        </p:blipFill>
        <p:spPr bwMode="auto">
          <a:xfrm>
            <a:off x="2973668" y="2832363"/>
            <a:ext cx="3587260" cy="344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42"/>
          <a:stretch/>
        </p:blipFill>
        <p:spPr bwMode="auto">
          <a:xfrm>
            <a:off x="3026847" y="2832362"/>
            <a:ext cx="3505497" cy="344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89161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7584" y="857772"/>
            <a:ext cx="7560840" cy="18511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Logo: A função tangente é a função f: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− {(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/2) + k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, k </a:t>
            </a:r>
            <a:r>
              <a:rPr lang="pt-BR" sz="2000" dirty="0" smtClean="0">
                <a:sym typeface="Symbol"/>
              </a:rPr>
              <a:t> </a:t>
            </a:r>
            <a:r>
              <a:rPr lang="pt-BR" sz="2000" dirty="0" smtClean="0">
                <a:latin typeface="Castellar" pitchFamily="18" charset="0"/>
              </a:rPr>
              <a:t>Z</a:t>
            </a:r>
            <a:r>
              <a:rPr lang="pt-BR" sz="2000" dirty="0" smtClean="0"/>
              <a:t>} </a:t>
            </a:r>
            <a:r>
              <a:rPr lang="pt-BR" sz="2000" dirty="0" smtClean="0">
                <a:sym typeface="Symbol"/>
              </a:rPr>
              <a:t> </a:t>
            </a:r>
            <a:r>
              <a:rPr lang="pt-BR" sz="2000" dirty="0" smtClean="0">
                <a:latin typeface="Castellar" pitchFamily="18" charset="0"/>
                <a:sym typeface="Symbol"/>
              </a:rPr>
              <a:t>R</a:t>
            </a:r>
            <a:r>
              <a:rPr lang="pt-BR" sz="2000" dirty="0" smtClean="0">
                <a:sym typeface="Symbol"/>
              </a:rPr>
              <a:t> que associa cada número real x (com exceção dos valores côngruos a </a:t>
            </a:r>
            <a:r>
              <a:rPr lang="el-GR" sz="2000" dirty="0" smtClean="0">
                <a:latin typeface="Times New Roman"/>
                <a:cs typeface="Times New Roman"/>
                <a:sym typeface="Symbol"/>
              </a:rPr>
              <a:t>π</a:t>
            </a:r>
            <a:r>
              <a:rPr lang="pt-BR" sz="2000" dirty="0" smtClean="0">
                <a:sym typeface="Symbol"/>
              </a:rPr>
              <a:t>/2 e 3</a:t>
            </a:r>
            <a:r>
              <a:rPr lang="el-GR" sz="2000" dirty="0" smtClean="0">
                <a:latin typeface="Times New Roman"/>
                <a:cs typeface="Times New Roman"/>
                <a:sym typeface="Symbol"/>
              </a:rPr>
              <a:t>π</a:t>
            </a:r>
            <a:r>
              <a:rPr lang="pt-BR" sz="2000" dirty="0" smtClean="0">
                <a:sym typeface="Symbol"/>
              </a:rPr>
              <a:t>/2) ao número real </a:t>
            </a:r>
            <a:r>
              <a:rPr lang="pt-BR" sz="2000" dirty="0" err="1" smtClean="0">
                <a:sym typeface="Symbol"/>
              </a:rPr>
              <a:t>y</a:t>
            </a:r>
            <a:r>
              <a:rPr lang="pt-BR" sz="2000" baseline="-25000" dirty="0" err="1" smtClean="0">
                <a:sym typeface="Symbol"/>
              </a:rPr>
              <a:t>T</a:t>
            </a:r>
            <a:r>
              <a:rPr lang="pt-BR" sz="2000" dirty="0" smtClean="0">
                <a:sym typeface="Symbol"/>
              </a:rPr>
              <a:t> = </a:t>
            </a:r>
            <a:r>
              <a:rPr lang="pt-BR" sz="2000" dirty="0" err="1" smtClean="0">
                <a:sym typeface="Symbol"/>
              </a:rPr>
              <a:t>tg</a:t>
            </a:r>
            <a:r>
              <a:rPr lang="pt-BR" sz="2000" dirty="0" smtClean="0">
                <a:sym typeface="Symbol"/>
              </a:rPr>
              <a:t> x, ou seja, f(x) = </a:t>
            </a:r>
            <a:r>
              <a:rPr lang="pt-BR" sz="2000" dirty="0" err="1" smtClean="0">
                <a:sym typeface="Symbol"/>
              </a:rPr>
              <a:t>tg</a:t>
            </a:r>
            <a:r>
              <a:rPr lang="pt-BR" sz="2000" dirty="0" smtClean="0">
                <a:sym typeface="Symbol"/>
              </a:rPr>
              <a:t> x.</a:t>
            </a:r>
            <a:endParaRPr lang="pt-BR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42"/>
          <a:stretch/>
        </p:blipFill>
        <p:spPr bwMode="auto">
          <a:xfrm>
            <a:off x="3026847" y="2832362"/>
            <a:ext cx="3505497" cy="344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132856"/>
            <a:ext cx="28670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83568" y="1196752"/>
            <a:ext cx="4608512" cy="4134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Observe, na figura ao lado, que: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OQ = cos x, QP = </a:t>
            </a:r>
            <a:r>
              <a:rPr lang="pt-BR" sz="2000" dirty="0" err="1" smtClean="0"/>
              <a:t>sen</a:t>
            </a:r>
            <a:r>
              <a:rPr lang="pt-BR" sz="2000" dirty="0" smtClean="0"/>
              <a:t> x, OA = 1 e AT = </a:t>
            </a:r>
            <a:r>
              <a:rPr lang="pt-BR" sz="2000" dirty="0" err="1" smtClean="0"/>
              <a:t>tg</a:t>
            </a:r>
            <a:r>
              <a:rPr lang="pt-BR" sz="2000" dirty="0" smtClean="0"/>
              <a:t> x;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os triângulos OQP e OAT são semelhantes.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Então:</a:t>
            </a:r>
          </a:p>
          <a:p>
            <a:pPr>
              <a:lnSpc>
                <a:spcPct val="200000"/>
              </a:lnSpc>
            </a:pPr>
            <a:r>
              <a:rPr lang="pt-BR" sz="2000" u="sng" dirty="0" smtClean="0"/>
              <a:t> </a:t>
            </a:r>
            <a:r>
              <a:rPr lang="pt-BR" sz="2000" u="sng" dirty="0" err="1" smtClean="0"/>
              <a:t>tg</a:t>
            </a:r>
            <a:r>
              <a:rPr lang="pt-BR" sz="2000" u="sng" dirty="0" smtClean="0"/>
              <a:t> x </a:t>
            </a:r>
            <a:r>
              <a:rPr lang="pt-BR" sz="2000" dirty="0" smtClean="0"/>
              <a:t> = </a:t>
            </a:r>
            <a:r>
              <a:rPr lang="pt-BR" sz="2000" u="sng" dirty="0" smtClean="0"/>
              <a:t> sen x </a:t>
            </a:r>
            <a:r>
              <a:rPr lang="pt-BR" sz="2000" dirty="0" smtClean="0"/>
              <a:t>    ou    </a:t>
            </a:r>
            <a:r>
              <a:rPr lang="pt-BR" sz="3200" baseline="-25000" dirty="0" err="1" smtClean="0"/>
              <a:t>tg</a:t>
            </a:r>
            <a:r>
              <a:rPr lang="pt-BR" sz="3200" baseline="-25000" dirty="0" smtClean="0"/>
              <a:t> x =</a:t>
            </a:r>
            <a:r>
              <a:rPr lang="pt-BR" sz="2000" dirty="0" smtClean="0"/>
              <a:t> </a:t>
            </a:r>
            <a:r>
              <a:rPr lang="pt-BR" sz="2000" u="sng" dirty="0" smtClean="0"/>
              <a:t> sen x 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    1       cos x                           cos x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24744"/>
            <a:ext cx="7560840" cy="7275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solidFill>
                  <a:srgbClr val="C00000"/>
                </a:solidFill>
              </a:rPr>
              <a:t>O GRÁFICO DA FUNÇÃO TANGENTE</a:t>
            </a:r>
            <a:endParaRPr lang="pt-BR" sz="24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57214"/>
            <a:ext cx="75723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71472" y="857232"/>
            <a:ext cx="7848872" cy="51398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solidFill>
                  <a:srgbClr val="C00000"/>
                </a:solidFill>
              </a:rPr>
              <a:t>CARACTERÍSTICAS DA FUNÇÃO </a:t>
            </a:r>
            <a:r>
              <a:rPr lang="pt-BR" sz="2400" b="1" dirty="0" smtClean="0">
                <a:solidFill>
                  <a:srgbClr val="C00000"/>
                </a:solidFill>
              </a:rPr>
              <a:t>TANGENTE</a:t>
            </a:r>
            <a:endParaRPr lang="pt-BR" sz="2000" dirty="0" smtClean="0"/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Por definição, o domínio da função tangente é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− {(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/2) + k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, k </a:t>
            </a:r>
            <a:r>
              <a:rPr lang="pt-BR" sz="2000" dirty="0" smtClean="0">
                <a:sym typeface="Symbol"/>
              </a:rPr>
              <a:t> </a:t>
            </a:r>
            <a:r>
              <a:rPr lang="pt-BR" sz="2000" dirty="0" smtClean="0">
                <a:latin typeface="Castellar" pitchFamily="18" charset="0"/>
              </a:rPr>
              <a:t>Z</a:t>
            </a:r>
            <a:r>
              <a:rPr lang="pt-BR" sz="2000" dirty="0" smtClean="0"/>
              <a:t>}, e o contradomínio é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Por seu gráfico observamos ainda que: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a função tangente é periódica, de período 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;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seu conjunto imagem é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;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As retas verticais que passam pelos pontos de abscissa (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/2) + k</a:t>
            </a:r>
            <a:r>
              <a:rPr lang="el-GR" sz="2000" dirty="0" smtClean="0">
                <a:latin typeface="Times New Roman"/>
                <a:cs typeface="Times New Roman"/>
              </a:rPr>
              <a:t>π</a:t>
            </a:r>
            <a:r>
              <a:rPr lang="pt-BR" sz="2000" dirty="0" smtClean="0"/>
              <a:t>, k </a:t>
            </a:r>
            <a:r>
              <a:rPr lang="pt-BR" sz="2000" dirty="0" smtClean="0">
                <a:sym typeface="Symbol"/>
              </a:rPr>
              <a:t> </a:t>
            </a:r>
            <a:r>
              <a:rPr lang="pt-BR" sz="2000" dirty="0" smtClean="0">
                <a:latin typeface="Castellar" pitchFamily="18" charset="0"/>
              </a:rPr>
              <a:t>Z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 smtClean="0"/>
              <a:t>são denominadas assíntotas da curva que representa </a:t>
            </a:r>
            <a:r>
              <a:rPr lang="pt-BR" sz="2000" dirty="0" err="1" smtClean="0"/>
              <a:t>tg</a:t>
            </a:r>
            <a:r>
              <a:rPr lang="pt-BR" sz="2000" dirty="0" smtClean="0"/>
              <a:t> x.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827389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Estudo da função tangente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0034" y="1071546"/>
            <a:ext cx="8316416" cy="4401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Vejamos, agora, o que ocorre com essas características da função tangente, quando tornamos a função mais complexa, alterando seus coeficientes.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Para isto, analisaremos os gráficos de algumas dessas novas funções tangente: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y = 1 + </a:t>
            </a:r>
            <a:r>
              <a:rPr lang="pt-BR" sz="2000" dirty="0" err="1" smtClean="0"/>
              <a:t>tg</a:t>
            </a:r>
            <a:r>
              <a:rPr lang="pt-BR" sz="2000" dirty="0" smtClean="0"/>
              <a:t> x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y = 2 + </a:t>
            </a:r>
            <a:r>
              <a:rPr lang="pt-BR" sz="2000" dirty="0" err="1" smtClean="0"/>
              <a:t>tg</a:t>
            </a:r>
            <a:r>
              <a:rPr lang="pt-BR" sz="2000" dirty="0" smtClean="0"/>
              <a:t> x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y = − 1 + </a:t>
            </a:r>
            <a:r>
              <a:rPr lang="pt-BR" sz="2000" dirty="0" err="1" smtClean="0"/>
              <a:t>tg</a:t>
            </a:r>
            <a:r>
              <a:rPr lang="pt-BR" sz="2000" dirty="0" smtClean="0"/>
              <a:t> x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y = − 2 + </a:t>
            </a:r>
            <a:r>
              <a:rPr lang="pt-BR" sz="2000" dirty="0" err="1" smtClean="0"/>
              <a:t>tg</a:t>
            </a:r>
            <a:r>
              <a:rPr lang="pt-BR" sz="2000" dirty="0" smtClean="0"/>
              <a:t> x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79109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1200</Words>
  <Application>Microsoft Office PowerPoint</Application>
  <PresentationFormat>Apresentação na tela (4:3)</PresentationFormat>
  <Paragraphs>108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16</cp:revision>
  <dcterms:created xsi:type="dcterms:W3CDTF">2015-04-17T15:03:36Z</dcterms:created>
  <dcterms:modified xsi:type="dcterms:W3CDTF">2015-10-06T13:22:20Z</dcterms:modified>
</cp:coreProperties>
</file>