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5" r:id="rId19"/>
    <p:sldId id="273" r:id="rId20"/>
    <p:sldId id="276" r:id="rId21"/>
    <p:sldId id="274" r:id="rId22"/>
    <p:sldId id="277" r:id="rId23"/>
    <p:sldId id="282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027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5" autoAdjust="0"/>
    <p:restoredTop sz="94660"/>
  </p:normalViewPr>
  <p:slideViewPr>
    <p:cSldViewPr>
      <p:cViewPr varScale="1">
        <p:scale>
          <a:sx n="86" d="100"/>
          <a:sy n="86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1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7.wmf"/><Relationship Id="rId1" Type="http://schemas.openxmlformats.org/officeDocument/2006/relationships/image" Target="../media/image10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56AB366-4CB3-4BA2-B56A-A5999183E1A7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5DD6489-1F5F-45B0-81BC-580E0DACA82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0D384D-BFCC-482C-8D07-0AA34AD0062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984C29-98C0-41D1-8C20-9E16EA62884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6047B9-E46D-4FF8-9078-E792CBAE4A7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6113F9-8612-4B80-9BF1-522235ADC69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091E1D-3D39-419F-A0C9-2B7FD4C3FE4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11415B-2D2E-4D3A-A748-469A74A9D88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459223-2A9F-48F9-8306-8ABE0324D9E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757E70-89B4-4A0F-B00C-511B2866833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68BAEB-521E-4985-8E42-856D6EF5E8F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092BF5-99AF-4F2E-ACA9-50521576266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17A872-F507-46C8-854C-44F824064FC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A5A1B9-0CBE-4B68-AA25-222DA77645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5CF98B-4F08-40BD-B5F2-43CEE4D1330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4E74B8-4408-4C93-80F4-C309D785698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A866F0-FFAA-4C84-BE82-0D1A71CB2DF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DC8C66-BF15-4F5F-A5D1-C72E835D7FF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2A57C5-B717-4343-953D-DB2EDEA6C60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C36C8E-091E-45C3-9D5E-090B3639545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DDC98-914E-4A6B-8B4E-A8F435AD9E3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B34545-30D9-40EC-A2B2-61DAACCAD17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AE47EF-F4DF-403F-873C-334D5035929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D0B0CB-429A-4AB7-A618-EA87FF60AB9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904CDF-4408-436A-AE54-BA9D5E38EE3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EBF708-7F5B-448C-9BFF-A79878ACC7C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5490C-43DD-45ED-9DDC-B42B83DBA2FF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E7787-0609-451C-B7FB-A35E8FFE30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48AF2-68C4-4510-8660-593EE808CAF8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F55D-B92F-4FC8-B39B-BBB3A3D4CA9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B0439-5BA9-447C-BCAD-3A9851051A52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CEC96-F812-46C3-A651-CBFDA7833CB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C7997-88CB-4C4E-9650-0759B7B0540B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C39B-C796-4B00-81A9-01542F6F343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524D4-BD83-4077-AB35-F5309D3FA4CA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2576A-08D2-462F-93DD-48AAAC89C08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70366-523C-4F09-98BB-9C3674D629FD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DF752-5F61-4A86-B8C6-4D034B23331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4431E-FB61-4CD7-8E59-0685FA46B799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45F40-0782-42E6-B668-A0AF88334B7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983A7-7BBA-4691-854D-97E0F9C89FD3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7887D-14EF-4FDD-9B46-AD742B0D037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88F87-7405-4DE7-9B71-5F55D80B2BF1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3A0B6-A614-419C-A79F-252E61E73A0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FB2C8-B95E-4DE6-B516-12CEB74B03F3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8E4C8-D6C6-429A-B5F3-BD67EBDAA35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A1723-E8FD-46A8-81D5-1D09838F03CD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49117-77AB-4E23-AE39-74F1EDD042E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17C54-C631-4913-B627-EC366D2865C2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ED425-CF97-41DB-BFA8-F5DC1BA91E5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48424-C8A2-4E8E-A7E6-A26A1C5BF298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F7F5D-2B17-4114-A60A-1C9B9622F99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10842-D729-41E6-A976-24FDB5AA1F81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BC886-5D0D-440F-8F48-3EAB804889C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04681-AA73-40F2-A5D7-4088E197AFE6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07EB3-F3AD-413C-AC7D-5573A8021C0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F3A19-EFAF-48D2-962A-E11F111028D4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AECCF-FDBB-4A54-A346-EC553285DD1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CD6C5-A128-4C76-A6E4-259F1ACA8632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051C8-F50B-4529-A23B-5FA6C9667B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DF895-C700-4564-8D92-A8B36BA9C061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59C2E-EAF5-41A6-8792-5116A25D66F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32D4D-54CC-4D8F-A0E9-92E8CADF486C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2EDD7-573D-4C00-BC7C-391949A3E44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AC5A9-1459-44AF-BACB-16F7CDBEFAD1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39D7C-1FD3-4E11-850F-AEA03D28F5C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D56E3-DB93-4F0A-8C7C-DA50BD8C2CB0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19A47-1567-4AA8-BF1C-FABF394E00B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EF11A-13D9-4496-8B24-0D1F1202456C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5F001-F081-407A-8CF3-7F1A1B5E6E7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2048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4107C4-D09B-47C3-9278-877031A363FB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2F33A1-79D2-4E2D-8F7D-EC66CCBC80E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20487" name="Imagem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2150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CBC482-920E-4675-894D-A9563FB35860}" type="datetimeFigureOut">
              <a:rPr lang="pt-BR"/>
              <a:pPr>
                <a:defRPr/>
              </a:pPr>
              <a:t>23/02/2012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DD1C4A3-2823-4354-BBE1-B9A0ADA3143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5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5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CaixaDeTexto 6"/>
          <p:cNvSpPr txBox="1">
            <a:spLocks noChangeArrowheads="1"/>
          </p:cNvSpPr>
          <p:nvPr/>
        </p:nvSpPr>
        <p:spPr bwMode="auto">
          <a:xfrm>
            <a:off x="1150938" y="4437063"/>
            <a:ext cx="68421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2000">
              <a:solidFill>
                <a:srgbClr val="102766"/>
              </a:solidFill>
              <a:latin typeface="Calibri" pitchFamily="34" charset="0"/>
            </a:endParaRPr>
          </a:p>
          <a:p>
            <a:pPr algn="ctr"/>
            <a:r>
              <a:rPr lang="pt-BR" sz="3600" b="1">
                <a:solidFill>
                  <a:srgbClr val="102766"/>
                </a:solidFill>
                <a:latin typeface="Calibri" pitchFamily="34" charset="0"/>
              </a:rPr>
              <a:t>Matemática </a:t>
            </a:r>
          </a:p>
          <a:p>
            <a:pPr algn="ctr"/>
            <a:r>
              <a:rPr lang="pt-BR" sz="2000">
                <a:solidFill>
                  <a:srgbClr val="102766"/>
                </a:solidFill>
                <a:latin typeface="Calibri" pitchFamily="34" charset="0"/>
              </a:rPr>
              <a:t>Ensino Médio, 2º Ano</a:t>
            </a:r>
          </a:p>
          <a:p>
            <a:pPr algn="ctr"/>
            <a:r>
              <a:rPr lang="pt-BR" sz="3600" b="1">
                <a:solidFill>
                  <a:srgbClr val="102766"/>
                </a:solidFill>
                <a:latin typeface="Calibri" pitchFamily="34" charset="0"/>
              </a:rPr>
              <a:t>Matriz Inversa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12291" name="CaixaDeTexto 12"/>
          <p:cNvSpPr txBox="1">
            <a:spLocks noChangeArrowheads="1"/>
          </p:cNvSpPr>
          <p:nvPr/>
        </p:nvSpPr>
        <p:spPr bwMode="auto">
          <a:xfrm>
            <a:off x="755650" y="2157413"/>
            <a:ext cx="770413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indent="-179388" algn="just">
              <a:buFont typeface="Arial" charset="0"/>
              <a:buChar char="•"/>
            </a:pPr>
            <a:r>
              <a:rPr lang="pt-BR" sz="2000" b="1">
                <a:solidFill>
                  <a:schemeClr val="tx2"/>
                </a:solidFill>
              </a:rPr>
              <a:t>O processo apresentado nos exemplos anteriores, apesar do grande nível de complexidade, pode ser usado para o cálculo de inversas de matrizes quadradas de ordem </a:t>
            </a:r>
            <a:r>
              <a:rPr lang="pt-BR" sz="2000" b="1" i="1">
                <a:solidFill>
                  <a:schemeClr val="tx2"/>
                </a:solidFill>
              </a:rPr>
              <a:t>n</a:t>
            </a:r>
            <a:r>
              <a:rPr lang="pt-BR" sz="2000" b="1">
                <a:solidFill>
                  <a:schemeClr val="tx2"/>
                </a:solidFill>
              </a:rPr>
              <a:t>, com </a:t>
            </a:r>
            <a:r>
              <a:rPr lang="pt-BR" sz="2000" b="1" i="1">
                <a:solidFill>
                  <a:schemeClr val="tx2"/>
                </a:solidFill>
              </a:rPr>
              <a:t>n ≥ 2. </a:t>
            </a:r>
          </a:p>
        </p:txBody>
      </p:sp>
      <p:sp>
        <p:nvSpPr>
          <p:cNvPr id="12292" name="CaixaDeTexto 13"/>
          <p:cNvSpPr txBox="1">
            <a:spLocks noChangeArrowheads="1"/>
          </p:cNvSpPr>
          <p:nvPr/>
        </p:nvSpPr>
        <p:spPr bwMode="auto">
          <a:xfrm>
            <a:off x="755650" y="4076700"/>
            <a:ext cx="7848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indent="-179388" algn="just">
              <a:buFont typeface="Arial" charset="0"/>
              <a:buChar char="•"/>
              <a:tabLst>
                <a:tab pos="179388" algn="l"/>
              </a:tabLst>
            </a:pPr>
            <a:r>
              <a:rPr lang="pt-BR" sz="2000" b="1">
                <a:solidFill>
                  <a:schemeClr val="tx2"/>
                </a:solidFill>
              </a:rPr>
              <a:t>Estudar métodos para solução de sistemas lineares será bastante eficaz para o cálculo de matrizes inversas de ordem </a:t>
            </a:r>
            <a:r>
              <a:rPr lang="pt-BR" sz="2000" b="1" i="1">
                <a:solidFill>
                  <a:schemeClr val="tx2"/>
                </a:solidFill>
              </a:rPr>
              <a:t>n</a:t>
            </a:r>
            <a:r>
              <a:rPr lang="pt-BR" sz="2000" b="1">
                <a:solidFill>
                  <a:schemeClr val="tx2"/>
                </a:solidFill>
              </a:rPr>
              <a:t>, com </a:t>
            </a:r>
            <a:r>
              <a:rPr lang="pt-BR" sz="2000" b="1" i="1">
                <a:solidFill>
                  <a:schemeClr val="tx2"/>
                </a:solidFill>
              </a:rPr>
              <a:t>n ≥ 3</a:t>
            </a:r>
            <a:r>
              <a:rPr lang="pt-BR" sz="2000" b="1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12293" name="CaixaDeTexto 14"/>
          <p:cNvSpPr txBox="1">
            <a:spLocks noChangeArrowheads="1"/>
          </p:cNvSpPr>
          <p:nvPr/>
        </p:nvSpPr>
        <p:spPr bwMode="auto">
          <a:xfrm>
            <a:off x="539750" y="1268413"/>
            <a:ext cx="80645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>
                <a:solidFill>
                  <a:schemeClr val="tx2"/>
                </a:solidFill>
              </a:rPr>
              <a:t>Observações: </a:t>
            </a:r>
            <a:endParaRPr lang="pt-BR" sz="3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122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13315" name="CaixaDeTexto 2"/>
          <p:cNvSpPr txBox="1">
            <a:spLocks noChangeArrowheads="1"/>
          </p:cNvSpPr>
          <p:nvPr/>
        </p:nvSpPr>
        <p:spPr bwMode="auto">
          <a:xfrm>
            <a:off x="539750" y="1125538"/>
            <a:ext cx="806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>
                <a:solidFill>
                  <a:schemeClr val="tx2"/>
                </a:solidFill>
              </a:rPr>
              <a:t>Exercícios </a:t>
            </a:r>
          </a:p>
        </p:txBody>
      </p:sp>
      <p:sp>
        <p:nvSpPr>
          <p:cNvPr id="13316" name="CaixaDeTexto 15"/>
          <p:cNvSpPr txBox="1">
            <a:spLocks noChangeArrowheads="1"/>
          </p:cNvSpPr>
          <p:nvPr/>
        </p:nvSpPr>
        <p:spPr bwMode="auto">
          <a:xfrm>
            <a:off x="468313" y="1931988"/>
            <a:ext cx="52562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tx2"/>
                </a:solidFill>
              </a:rPr>
              <a:t>01. Obter a matriz inversa da matriz                   .      </a:t>
            </a:r>
          </a:p>
        </p:txBody>
      </p:sp>
      <p:graphicFrame>
        <p:nvGraphicFramePr>
          <p:cNvPr id="13317" name="Object 15"/>
          <p:cNvGraphicFramePr>
            <a:graphicFrameLocks noChangeAspect="1"/>
          </p:cNvGraphicFramePr>
          <p:nvPr/>
        </p:nvGraphicFramePr>
        <p:xfrm>
          <a:off x="4232275" y="1773238"/>
          <a:ext cx="1138238" cy="731837"/>
        </p:xfrm>
        <a:graphic>
          <a:graphicData uri="http://schemas.openxmlformats.org/presentationml/2006/ole">
            <p:oleObj spid="_x0000_s8194" name="Equação" r:id="rId4" imgW="711200" imgH="457200" progId="Equation.3">
              <p:embed/>
            </p:oleObj>
          </a:graphicData>
        </a:graphic>
      </p:graphicFrame>
      <p:sp>
        <p:nvSpPr>
          <p:cNvPr id="13318" name="Retângulo 18"/>
          <p:cNvSpPr>
            <a:spLocks noChangeArrowheads="1"/>
          </p:cNvSpPr>
          <p:nvPr/>
        </p:nvSpPr>
        <p:spPr bwMode="auto">
          <a:xfrm>
            <a:off x="900113" y="2420938"/>
            <a:ext cx="1428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Resolução:</a:t>
            </a:r>
          </a:p>
        </p:txBody>
      </p:sp>
      <p:sp>
        <p:nvSpPr>
          <p:cNvPr id="13319" name="Retângulo 22"/>
          <p:cNvSpPr>
            <a:spLocks noChangeArrowheads="1"/>
          </p:cNvSpPr>
          <p:nvPr/>
        </p:nvSpPr>
        <p:spPr bwMode="auto">
          <a:xfrm>
            <a:off x="900113" y="2852738"/>
            <a:ext cx="3511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chemeClr val="tx2"/>
                </a:solidFill>
              </a:rPr>
              <a:t>Sendo                       , temos:     </a:t>
            </a:r>
            <a:r>
              <a:rPr lang="pt-BR" baseline="30000">
                <a:solidFill>
                  <a:schemeClr val="tx2"/>
                </a:solidFill>
              </a:rPr>
              <a:t> </a:t>
            </a:r>
            <a:endParaRPr lang="pt-BR">
              <a:solidFill>
                <a:schemeClr val="tx2"/>
              </a:solidFill>
            </a:endParaRPr>
          </a:p>
        </p:txBody>
      </p:sp>
      <p:graphicFrame>
        <p:nvGraphicFramePr>
          <p:cNvPr id="13320" name="Object 16"/>
          <p:cNvGraphicFramePr>
            <a:graphicFrameLocks noChangeAspect="1"/>
          </p:cNvGraphicFramePr>
          <p:nvPr/>
        </p:nvGraphicFramePr>
        <p:xfrm>
          <a:off x="1704975" y="2692400"/>
          <a:ext cx="1365250" cy="731838"/>
        </p:xfrm>
        <a:graphic>
          <a:graphicData uri="http://schemas.openxmlformats.org/presentationml/2006/ole">
            <p:oleObj spid="_x0000_s8195" name="Equação" r:id="rId5" imgW="850900" imgH="457200" progId="Equation.3">
              <p:embed/>
            </p:oleObj>
          </a:graphicData>
        </a:graphic>
      </p:graphicFrame>
      <p:graphicFrame>
        <p:nvGraphicFramePr>
          <p:cNvPr id="13321" name="Object 17"/>
          <p:cNvGraphicFramePr>
            <a:graphicFrameLocks noChangeAspect="1"/>
          </p:cNvGraphicFramePr>
          <p:nvPr/>
        </p:nvGraphicFramePr>
        <p:xfrm>
          <a:off x="1762125" y="3573463"/>
          <a:ext cx="5387975" cy="731837"/>
        </p:xfrm>
        <a:graphic>
          <a:graphicData uri="http://schemas.openxmlformats.org/presentationml/2006/ole">
            <p:oleObj spid="_x0000_s8196" name="Equação" r:id="rId6" imgW="3365500" imgH="457200" progId="Equation.3">
              <p:embed/>
            </p:oleObj>
          </a:graphicData>
        </a:graphic>
      </p:graphicFrame>
      <p:graphicFrame>
        <p:nvGraphicFramePr>
          <p:cNvPr id="13322" name="Object 18"/>
          <p:cNvGraphicFramePr>
            <a:graphicFrameLocks noChangeAspect="1"/>
          </p:cNvGraphicFramePr>
          <p:nvPr/>
        </p:nvGraphicFramePr>
        <p:xfrm>
          <a:off x="1196975" y="4579938"/>
          <a:ext cx="1377950" cy="1728787"/>
        </p:xfrm>
        <a:graphic>
          <a:graphicData uri="http://schemas.openxmlformats.org/presentationml/2006/ole">
            <p:oleObj spid="_x0000_s8197" name="Equação" r:id="rId7" imgW="749300" imgH="939800" progId="Equation.3">
              <p:embed/>
            </p:oleObj>
          </a:graphicData>
        </a:graphic>
      </p:graphicFrame>
      <p:sp>
        <p:nvSpPr>
          <p:cNvPr id="13323" name="CaixaDeTexto 10"/>
          <p:cNvSpPr txBox="1">
            <a:spLocks noChangeArrowheads="1"/>
          </p:cNvSpPr>
          <p:nvPr/>
        </p:nvSpPr>
        <p:spPr bwMode="auto">
          <a:xfrm>
            <a:off x="2628900" y="4795838"/>
            <a:ext cx="5832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i="1">
                <a:solidFill>
                  <a:schemeClr val="tx2"/>
                </a:solidFill>
              </a:rPr>
              <a:t>, cuja solução é </a:t>
            </a:r>
            <a:r>
              <a:rPr lang="pt-BR" b="1" i="1">
                <a:solidFill>
                  <a:schemeClr val="tx2"/>
                </a:solidFill>
              </a:rPr>
              <a:t>a = 1 e c = -1</a:t>
            </a:r>
            <a:endParaRPr lang="pt-BR" b="1">
              <a:solidFill>
                <a:schemeClr val="tx2"/>
              </a:solidFill>
            </a:endParaRPr>
          </a:p>
        </p:txBody>
      </p:sp>
      <p:sp>
        <p:nvSpPr>
          <p:cNvPr id="13324" name="CaixaDeTexto 14"/>
          <p:cNvSpPr txBox="1">
            <a:spLocks noChangeArrowheads="1"/>
          </p:cNvSpPr>
          <p:nvPr/>
        </p:nvSpPr>
        <p:spPr bwMode="auto">
          <a:xfrm>
            <a:off x="2555875" y="5661025"/>
            <a:ext cx="58324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i="1">
                <a:solidFill>
                  <a:schemeClr val="tx2"/>
                </a:solidFill>
              </a:rPr>
              <a:t>, cuja solução é </a:t>
            </a:r>
            <a:r>
              <a:rPr lang="pt-BR" b="1" i="1">
                <a:solidFill>
                  <a:schemeClr val="tx2"/>
                </a:solidFill>
              </a:rPr>
              <a:t>b = -1 e c = 2</a:t>
            </a:r>
            <a:endParaRPr lang="pt-BR" b="1">
              <a:solidFill>
                <a:schemeClr val="tx2"/>
              </a:solidFill>
            </a:endParaRPr>
          </a:p>
        </p:txBody>
      </p:sp>
      <p:graphicFrame>
        <p:nvGraphicFramePr>
          <p:cNvPr id="8198" name="Object 19"/>
          <p:cNvGraphicFramePr>
            <a:graphicFrameLocks noChangeAspect="1"/>
          </p:cNvGraphicFramePr>
          <p:nvPr/>
        </p:nvGraphicFramePr>
        <p:xfrm>
          <a:off x="5922963" y="5257800"/>
          <a:ext cx="304800" cy="242888"/>
        </p:xfrm>
        <a:graphic>
          <a:graphicData uri="http://schemas.openxmlformats.org/presentationml/2006/ole">
            <p:oleObj spid="_x0000_s8198" name="Equação" r:id="rId8" imgW="190417" imgH="152334" progId="Equation.3">
              <p:embed/>
            </p:oleObj>
          </a:graphicData>
        </a:graphic>
      </p:graphicFrame>
      <p:graphicFrame>
        <p:nvGraphicFramePr>
          <p:cNvPr id="13326" name="Object 20"/>
          <p:cNvGraphicFramePr>
            <a:graphicFrameLocks noChangeAspect="1"/>
          </p:cNvGraphicFramePr>
          <p:nvPr/>
        </p:nvGraphicFramePr>
        <p:xfrm>
          <a:off x="6350000" y="5040313"/>
          <a:ext cx="1557338" cy="708025"/>
        </p:xfrm>
        <a:graphic>
          <a:graphicData uri="http://schemas.openxmlformats.org/presentationml/2006/ole">
            <p:oleObj spid="_x0000_s8199" name="Equação" r:id="rId9" imgW="1002865" imgH="45700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18" grpId="0"/>
      <p:bldP spid="13319" grpId="0"/>
      <p:bldP spid="13323" grpId="0"/>
      <p:bldP spid="133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14339" name="CaixaDeTexto 2"/>
          <p:cNvSpPr txBox="1">
            <a:spLocks noChangeArrowheads="1"/>
          </p:cNvSpPr>
          <p:nvPr/>
        </p:nvSpPr>
        <p:spPr bwMode="auto">
          <a:xfrm>
            <a:off x="539750" y="1125538"/>
            <a:ext cx="806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>
                <a:solidFill>
                  <a:schemeClr val="tx2"/>
                </a:solidFill>
              </a:rPr>
              <a:t>Exercícios </a:t>
            </a:r>
          </a:p>
        </p:txBody>
      </p:sp>
      <p:sp>
        <p:nvSpPr>
          <p:cNvPr id="14340" name="CaixaDeTexto 15"/>
          <p:cNvSpPr txBox="1">
            <a:spLocks noChangeArrowheads="1"/>
          </p:cNvSpPr>
          <p:nvPr/>
        </p:nvSpPr>
        <p:spPr bwMode="auto">
          <a:xfrm>
            <a:off x="539750" y="2124075"/>
            <a:ext cx="5616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tx2"/>
                </a:solidFill>
              </a:rPr>
              <a:t>02. Verifique se                   é a inversa de               .       </a:t>
            </a:r>
          </a:p>
        </p:txBody>
      </p:sp>
      <p:graphicFrame>
        <p:nvGraphicFramePr>
          <p:cNvPr id="14341" name="Object 12"/>
          <p:cNvGraphicFramePr>
            <a:graphicFrameLocks noChangeAspect="1"/>
          </p:cNvGraphicFramePr>
          <p:nvPr/>
        </p:nvGraphicFramePr>
        <p:xfrm>
          <a:off x="2195513" y="1976438"/>
          <a:ext cx="1077912" cy="731837"/>
        </p:xfrm>
        <a:graphic>
          <a:graphicData uri="http://schemas.openxmlformats.org/presentationml/2006/ole">
            <p:oleObj spid="_x0000_s9218" name="Equação" r:id="rId4" imgW="672808" imgH="457002" progId="Equation.3">
              <p:embed/>
            </p:oleObj>
          </a:graphicData>
        </a:graphic>
      </p:graphicFrame>
      <p:graphicFrame>
        <p:nvGraphicFramePr>
          <p:cNvPr id="14342" name="Object 13"/>
          <p:cNvGraphicFramePr>
            <a:graphicFrameLocks noChangeAspect="1"/>
          </p:cNvGraphicFramePr>
          <p:nvPr/>
        </p:nvGraphicFramePr>
        <p:xfrm>
          <a:off x="4949825" y="1976438"/>
          <a:ext cx="752475" cy="731837"/>
        </p:xfrm>
        <a:graphic>
          <a:graphicData uri="http://schemas.openxmlformats.org/presentationml/2006/ole">
            <p:oleObj spid="_x0000_s9219" name="Equação" r:id="rId5" imgW="469900" imgH="457200" progId="Equation.3">
              <p:embed/>
            </p:oleObj>
          </a:graphicData>
        </a:graphic>
      </p:graphicFrame>
      <p:sp>
        <p:nvSpPr>
          <p:cNvPr id="14343" name="Retângulo 17"/>
          <p:cNvSpPr>
            <a:spLocks noChangeArrowheads="1"/>
          </p:cNvSpPr>
          <p:nvPr/>
        </p:nvSpPr>
        <p:spPr bwMode="auto">
          <a:xfrm>
            <a:off x="755650" y="3141663"/>
            <a:ext cx="1774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Resposta: </a:t>
            </a:r>
            <a:r>
              <a:rPr lang="pt-BR">
                <a:solidFill>
                  <a:schemeClr val="tx2"/>
                </a:solidFill>
              </a:rPr>
              <a:t>SIM</a:t>
            </a:r>
          </a:p>
        </p:txBody>
      </p:sp>
      <p:sp>
        <p:nvSpPr>
          <p:cNvPr id="14344" name="CaixaDeTexto 19"/>
          <p:cNvSpPr txBox="1">
            <a:spLocks noChangeArrowheads="1"/>
          </p:cNvSpPr>
          <p:nvPr/>
        </p:nvSpPr>
        <p:spPr bwMode="auto">
          <a:xfrm>
            <a:off x="468313" y="4076700"/>
            <a:ext cx="6407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tx2"/>
                </a:solidFill>
              </a:rPr>
              <a:t>03. Determine, se existir, a inversa da matriz             .        </a:t>
            </a:r>
          </a:p>
        </p:txBody>
      </p:sp>
      <p:graphicFrame>
        <p:nvGraphicFramePr>
          <p:cNvPr id="14345" name="Object 14"/>
          <p:cNvGraphicFramePr>
            <a:graphicFrameLocks noChangeAspect="1"/>
          </p:cNvGraphicFramePr>
          <p:nvPr/>
        </p:nvGraphicFramePr>
        <p:xfrm>
          <a:off x="5157788" y="3860800"/>
          <a:ext cx="733425" cy="731838"/>
        </p:xfrm>
        <a:graphic>
          <a:graphicData uri="http://schemas.openxmlformats.org/presentationml/2006/ole">
            <p:oleObj spid="_x0000_s9220" name="Equação" r:id="rId6" imgW="457200" imgH="457200" progId="Equation.3">
              <p:embed/>
            </p:oleObj>
          </a:graphicData>
        </a:graphic>
      </p:graphicFrame>
      <p:sp>
        <p:nvSpPr>
          <p:cNvPr id="14346" name="Retângulo 21"/>
          <p:cNvSpPr>
            <a:spLocks noChangeArrowheads="1"/>
          </p:cNvSpPr>
          <p:nvPr/>
        </p:nvSpPr>
        <p:spPr bwMode="auto">
          <a:xfrm>
            <a:off x="755650" y="4972050"/>
            <a:ext cx="1300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Resposta:</a:t>
            </a:r>
            <a:endParaRPr lang="pt-BR" b="1">
              <a:solidFill>
                <a:schemeClr val="tx2"/>
              </a:solidFill>
            </a:endParaRPr>
          </a:p>
        </p:txBody>
      </p:sp>
      <p:graphicFrame>
        <p:nvGraphicFramePr>
          <p:cNvPr id="14347" name="Object 15"/>
          <p:cNvGraphicFramePr>
            <a:graphicFrameLocks noChangeAspect="1"/>
          </p:cNvGraphicFramePr>
          <p:nvPr/>
        </p:nvGraphicFramePr>
        <p:xfrm>
          <a:off x="2116138" y="5014913"/>
          <a:ext cx="1039812" cy="935037"/>
        </p:xfrm>
        <a:graphic>
          <a:graphicData uri="http://schemas.openxmlformats.org/presentationml/2006/ole">
            <p:oleObj spid="_x0000_s9221" name="Equação" r:id="rId7" imgW="647419" imgH="58394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/>
      <p:bldP spid="14343" grpId="0"/>
      <p:bldP spid="14344" grpId="0"/>
      <p:bldP spid="143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15363" name="CaixaDeTexto 2"/>
          <p:cNvSpPr txBox="1">
            <a:spLocks noChangeArrowheads="1"/>
          </p:cNvSpPr>
          <p:nvPr/>
        </p:nvSpPr>
        <p:spPr bwMode="auto">
          <a:xfrm>
            <a:off x="539750" y="1125538"/>
            <a:ext cx="806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>
                <a:solidFill>
                  <a:schemeClr val="tx2"/>
                </a:solidFill>
              </a:rPr>
              <a:t>Exercícios </a:t>
            </a:r>
          </a:p>
        </p:txBody>
      </p:sp>
      <p:sp>
        <p:nvSpPr>
          <p:cNvPr id="15364" name="CaixaDeTexto 15"/>
          <p:cNvSpPr txBox="1">
            <a:spLocks noChangeArrowheads="1"/>
          </p:cNvSpPr>
          <p:nvPr/>
        </p:nvSpPr>
        <p:spPr bwMode="auto">
          <a:xfrm>
            <a:off x="468313" y="2124075"/>
            <a:ext cx="7848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tx2"/>
                </a:solidFill>
              </a:rPr>
              <a:t>04. Verifique se a inversa de                       é a matriz                           .       </a:t>
            </a:r>
          </a:p>
        </p:txBody>
      </p:sp>
      <p:sp>
        <p:nvSpPr>
          <p:cNvPr id="15365" name="Retângulo 17"/>
          <p:cNvSpPr>
            <a:spLocks noChangeArrowheads="1"/>
          </p:cNvSpPr>
          <p:nvPr/>
        </p:nvSpPr>
        <p:spPr bwMode="auto">
          <a:xfrm>
            <a:off x="900113" y="2997200"/>
            <a:ext cx="1774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Resposta: </a:t>
            </a:r>
            <a:r>
              <a:rPr lang="pt-BR">
                <a:solidFill>
                  <a:schemeClr val="tx2"/>
                </a:solidFill>
              </a:rPr>
              <a:t>SIM</a:t>
            </a:r>
          </a:p>
        </p:txBody>
      </p:sp>
      <p:graphicFrame>
        <p:nvGraphicFramePr>
          <p:cNvPr id="15366" name="Object 12"/>
          <p:cNvGraphicFramePr>
            <a:graphicFrameLocks noChangeAspect="1"/>
          </p:cNvGraphicFramePr>
          <p:nvPr/>
        </p:nvGraphicFramePr>
        <p:xfrm>
          <a:off x="3492500" y="1773238"/>
          <a:ext cx="1311275" cy="1147762"/>
        </p:xfrm>
        <a:graphic>
          <a:graphicData uri="http://schemas.openxmlformats.org/presentationml/2006/ole">
            <p:oleObj spid="_x0000_s10242" name="Equação" r:id="rId4" imgW="812447" imgH="710891" progId="Equation.3">
              <p:embed/>
            </p:oleObj>
          </a:graphicData>
        </a:graphic>
      </p:graphicFrame>
      <p:graphicFrame>
        <p:nvGraphicFramePr>
          <p:cNvPr id="15367" name="Object 13"/>
          <p:cNvGraphicFramePr>
            <a:graphicFrameLocks noChangeAspect="1"/>
          </p:cNvGraphicFramePr>
          <p:nvPr/>
        </p:nvGraphicFramePr>
        <p:xfrm>
          <a:off x="5940425" y="1520825"/>
          <a:ext cx="1579563" cy="1547813"/>
        </p:xfrm>
        <a:graphic>
          <a:graphicData uri="http://schemas.openxmlformats.org/presentationml/2006/ole">
            <p:oleObj spid="_x0000_s10243" name="Equação" r:id="rId5" imgW="977900" imgH="1117600" progId="Equation.3">
              <p:embed/>
            </p:oleObj>
          </a:graphicData>
        </a:graphic>
      </p:graphicFrame>
      <p:sp>
        <p:nvSpPr>
          <p:cNvPr id="15368" name="CaixaDeTexto 13"/>
          <p:cNvSpPr txBox="1">
            <a:spLocks noChangeArrowheads="1"/>
          </p:cNvSpPr>
          <p:nvPr/>
        </p:nvSpPr>
        <p:spPr bwMode="auto">
          <a:xfrm>
            <a:off x="468313" y="4076700"/>
            <a:ext cx="8135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tx2"/>
                </a:solidFill>
              </a:rPr>
              <a:t>05. A inversa de                    é a matriz                          . Determine x e y.        </a:t>
            </a:r>
          </a:p>
        </p:txBody>
      </p:sp>
      <p:graphicFrame>
        <p:nvGraphicFramePr>
          <p:cNvPr id="15369" name="Object 14"/>
          <p:cNvGraphicFramePr>
            <a:graphicFrameLocks noChangeAspect="1"/>
          </p:cNvGraphicFramePr>
          <p:nvPr/>
        </p:nvGraphicFramePr>
        <p:xfrm>
          <a:off x="2227263" y="3933825"/>
          <a:ext cx="1120775" cy="731838"/>
        </p:xfrm>
        <a:graphic>
          <a:graphicData uri="http://schemas.openxmlformats.org/presentationml/2006/ole">
            <p:oleObj spid="_x0000_s10244" name="Equação" r:id="rId6" imgW="698500" imgH="457200" progId="Equation.3">
              <p:embed/>
            </p:oleObj>
          </a:graphicData>
        </a:graphic>
      </p:graphicFrame>
      <p:sp>
        <p:nvSpPr>
          <p:cNvPr id="15370" name="Retângulo 18"/>
          <p:cNvSpPr>
            <a:spLocks noChangeArrowheads="1"/>
          </p:cNvSpPr>
          <p:nvPr/>
        </p:nvSpPr>
        <p:spPr bwMode="auto">
          <a:xfrm>
            <a:off x="755650" y="4972050"/>
            <a:ext cx="2762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Resposta: </a:t>
            </a:r>
            <a:r>
              <a:rPr lang="pt-BR">
                <a:solidFill>
                  <a:schemeClr val="tx2"/>
                </a:solidFill>
              </a:rPr>
              <a:t>x = 7  e  y = 1</a:t>
            </a:r>
          </a:p>
        </p:txBody>
      </p:sp>
      <p:graphicFrame>
        <p:nvGraphicFramePr>
          <p:cNvPr id="15371" name="Object 15"/>
          <p:cNvGraphicFramePr>
            <a:graphicFrameLocks noChangeAspect="1"/>
          </p:cNvGraphicFramePr>
          <p:nvPr/>
        </p:nvGraphicFramePr>
        <p:xfrm>
          <a:off x="4564063" y="3933825"/>
          <a:ext cx="1447800" cy="731838"/>
        </p:xfrm>
        <a:graphic>
          <a:graphicData uri="http://schemas.openxmlformats.org/presentationml/2006/ole">
            <p:oleObj spid="_x0000_s10245" name="Equação" r:id="rId7" imgW="9017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15365" grpId="0"/>
      <p:bldP spid="15368" grpId="0"/>
      <p:bldP spid="153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16387" name="CaixaDeTexto 2"/>
          <p:cNvSpPr txBox="1">
            <a:spLocks noChangeArrowheads="1"/>
          </p:cNvSpPr>
          <p:nvPr/>
        </p:nvSpPr>
        <p:spPr bwMode="auto">
          <a:xfrm>
            <a:off x="539750" y="1268413"/>
            <a:ext cx="80645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>
                <a:solidFill>
                  <a:schemeClr val="tx2"/>
                </a:solidFill>
              </a:rPr>
              <a:t>Propriedades</a:t>
            </a:r>
            <a:endParaRPr lang="pt-BR" sz="3200">
              <a:solidFill>
                <a:schemeClr val="tx2"/>
              </a:solidFill>
            </a:endParaRPr>
          </a:p>
        </p:txBody>
      </p:sp>
      <p:sp>
        <p:nvSpPr>
          <p:cNvPr id="16388" name="CaixaDeTexto 3"/>
          <p:cNvSpPr txBox="1">
            <a:spLocks noChangeArrowheads="1"/>
          </p:cNvSpPr>
          <p:nvPr/>
        </p:nvSpPr>
        <p:spPr bwMode="auto">
          <a:xfrm>
            <a:off x="396875" y="2133600"/>
            <a:ext cx="8207375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Arial" charset="0"/>
              <a:buChar char="•"/>
              <a:defRPr/>
            </a:pPr>
            <a:r>
              <a:rPr lang="pt-BR" sz="2000" dirty="0">
                <a:solidFill>
                  <a:schemeClr val="tx2"/>
                </a:solidFill>
              </a:rPr>
              <a:t>Sendo </a:t>
            </a:r>
            <a:r>
              <a:rPr lang="pt-BR" sz="2000" b="1" i="1" dirty="0">
                <a:solidFill>
                  <a:schemeClr val="tx2"/>
                </a:solidFill>
              </a:rPr>
              <a:t>A</a:t>
            </a:r>
            <a:r>
              <a:rPr lang="pt-BR" sz="2000" dirty="0">
                <a:solidFill>
                  <a:schemeClr val="tx2"/>
                </a:solidFill>
              </a:rPr>
              <a:t> e </a:t>
            </a:r>
            <a:r>
              <a:rPr lang="pt-BR" sz="2000" b="1" i="1" dirty="0">
                <a:solidFill>
                  <a:schemeClr val="tx2"/>
                </a:solidFill>
              </a:rPr>
              <a:t>B</a:t>
            </a:r>
            <a:r>
              <a:rPr lang="pt-BR" sz="2000" dirty="0">
                <a:solidFill>
                  <a:schemeClr val="tx2"/>
                </a:solidFill>
              </a:rPr>
              <a:t> matrizes quadradas de ordem </a:t>
            </a:r>
            <a:r>
              <a:rPr lang="pt-BR" sz="2000" b="1" i="1" dirty="0">
                <a:solidFill>
                  <a:schemeClr val="tx2"/>
                </a:solidFill>
              </a:rPr>
              <a:t>n</a:t>
            </a:r>
            <a:r>
              <a:rPr lang="pt-BR" sz="2000" dirty="0">
                <a:solidFill>
                  <a:schemeClr val="tx2"/>
                </a:solidFill>
              </a:rPr>
              <a:t> e </a:t>
            </a:r>
            <a:r>
              <a:rPr lang="pt-BR" sz="2000" dirty="0" err="1">
                <a:solidFill>
                  <a:schemeClr val="tx2"/>
                </a:solidFill>
              </a:rPr>
              <a:t>invertíveis</a:t>
            </a:r>
            <a:r>
              <a:rPr lang="pt-BR" sz="2000" dirty="0">
                <a:solidFill>
                  <a:schemeClr val="tx2"/>
                </a:solidFill>
              </a:rPr>
              <a:t>, temos as seguintes propriedades:</a:t>
            </a:r>
          </a:p>
          <a:p>
            <a:pPr marL="342900" indent="-342900" algn="just">
              <a:defRPr/>
            </a:pPr>
            <a:endParaRPr lang="pt-B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17550" indent="-342900" algn="just">
              <a:lnSpc>
                <a:spcPct val="200000"/>
              </a:lnSpc>
              <a:buFont typeface="Arial" charset="0"/>
              <a:buChar char="•"/>
              <a:defRPr/>
            </a:pPr>
            <a:r>
              <a:rPr lang="pt-B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Dada </a:t>
            </a:r>
            <a:r>
              <a:rPr lang="pt-BR" sz="20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se existir </a:t>
            </a:r>
            <a:r>
              <a:rPr lang="pt-BR" sz="20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000" b="1" i="1" baseline="30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pt-B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então ela é única;</a:t>
            </a:r>
          </a:p>
          <a:p>
            <a:pPr marL="717550" indent="-342900" algn="just">
              <a:lnSpc>
                <a:spcPct val="200000"/>
              </a:lnSpc>
              <a:buFont typeface="Arial" charset="0"/>
              <a:buChar char="•"/>
              <a:defRPr/>
            </a:pPr>
            <a:r>
              <a:rPr lang="pt-BR" sz="20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(A</a:t>
            </a:r>
            <a:r>
              <a:rPr lang="pt-BR" sz="2000" b="1" i="1" baseline="30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pt-BR" sz="20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pt-BR" sz="2000" b="1" i="1" baseline="30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pt-BR" sz="20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= A;</a:t>
            </a:r>
          </a:p>
          <a:p>
            <a:pPr marL="717550" indent="-342900" algn="just">
              <a:lnSpc>
                <a:spcPct val="200000"/>
              </a:lnSpc>
              <a:buFont typeface="Arial" charset="0"/>
              <a:buChar char="•"/>
              <a:defRPr/>
            </a:pPr>
            <a:r>
              <a:rPr lang="pt-BR" sz="20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(A . B)</a:t>
            </a:r>
            <a:r>
              <a:rPr lang="pt-BR" sz="2000" b="1" i="1" baseline="30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pt-BR" sz="20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= B</a:t>
            </a:r>
            <a:r>
              <a:rPr lang="pt-BR" sz="2000" b="1" i="1" baseline="30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pt-BR" sz="20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. A</a:t>
            </a:r>
            <a:r>
              <a:rPr lang="pt-BR" sz="2000" b="1" i="1" baseline="30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pt-B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717550" indent="-342900" algn="just">
              <a:lnSpc>
                <a:spcPct val="200000"/>
              </a:lnSpc>
              <a:buFont typeface="Arial" charset="0"/>
              <a:buChar char="•"/>
              <a:defRPr/>
            </a:pPr>
            <a:r>
              <a:rPr lang="pt-BR" sz="20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(A</a:t>
            </a:r>
            <a:r>
              <a:rPr lang="pt-BR" sz="2000" b="1" i="1" baseline="30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pt-BR" sz="20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pt-BR" sz="2000" b="1" i="1" baseline="30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pt-BR" sz="20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= (</a:t>
            </a:r>
            <a:r>
              <a:rPr lang="pt-BR" sz="2000" b="1" i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000" b="1" i="1" baseline="30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pt-BR" sz="20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pt-BR" sz="2000" b="1" i="1" baseline="30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pt-BR" sz="20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17411" name="CaixaDeTexto 2"/>
          <p:cNvSpPr txBox="1">
            <a:spLocks noChangeArrowheads="1"/>
          </p:cNvSpPr>
          <p:nvPr/>
        </p:nvSpPr>
        <p:spPr bwMode="auto">
          <a:xfrm>
            <a:off x="539750" y="1268413"/>
            <a:ext cx="80645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>
                <a:solidFill>
                  <a:schemeClr val="tx2"/>
                </a:solidFill>
              </a:rPr>
              <a:t>Propriedades</a:t>
            </a:r>
            <a:endParaRPr lang="pt-BR" sz="3200">
              <a:solidFill>
                <a:schemeClr val="tx2"/>
              </a:solidFill>
            </a:endParaRPr>
          </a:p>
        </p:txBody>
      </p:sp>
      <p:sp>
        <p:nvSpPr>
          <p:cNvPr id="17412" name="CaixaDeTexto 3"/>
          <p:cNvSpPr txBox="1">
            <a:spLocks noChangeArrowheads="1"/>
          </p:cNvSpPr>
          <p:nvPr/>
        </p:nvSpPr>
        <p:spPr bwMode="auto">
          <a:xfrm>
            <a:off x="396875" y="1844675"/>
            <a:ext cx="82073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7188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pt-BR" sz="2000">
                <a:solidFill>
                  <a:schemeClr val="tx2"/>
                </a:solidFill>
              </a:rPr>
              <a:t>Se uma matriz </a:t>
            </a:r>
            <a:r>
              <a:rPr lang="pt-BR" sz="2000" b="1" i="1">
                <a:solidFill>
                  <a:schemeClr val="tx2"/>
                </a:solidFill>
              </a:rPr>
              <a:t>A</a:t>
            </a:r>
            <a:r>
              <a:rPr lang="pt-BR" sz="2000">
                <a:solidFill>
                  <a:schemeClr val="tx2"/>
                </a:solidFill>
              </a:rPr>
              <a:t> é invertível, então esta inversa é única.  </a:t>
            </a:r>
          </a:p>
        </p:txBody>
      </p:sp>
      <p:sp>
        <p:nvSpPr>
          <p:cNvPr id="17413" name="CaixaDeTexto 3"/>
          <p:cNvSpPr txBox="1">
            <a:spLocks noChangeArrowheads="1"/>
          </p:cNvSpPr>
          <p:nvPr/>
        </p:nvSpPr>
        <p:spPr bwMode="auto">
          <a:xfrm>
            <a:off x="395288" y="2587625"/>
            <a:ext cx="82073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7188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pt-BR" sz="2000" b="1">
                <a:solidFill>
                  <a:srgbClr val="FF0000"/>
                </a:solidFill>
              </a:rPr>
              <a:t>Demonstração</a:t>
            </a:r>
            <a:r>
              <a:rPr lang="pt-BR" sz="2000">
                <a:solidFill>
                  <a:srgbClr val="FF0000"/>
                </a:solidFill>
              </a:rPr>
              <a:t>:</a:t>
            </a:r>
            <a:r>
              <a:rPr lang="pt-BR" sz="2000">
                <a:solidFill>
                  <a:schemeClr val="tx2"/>
                </a:solidFill>
              </a:rPr>
              <a:t>   </a:t>
            </a:r>
          </a:p>
        </p:txBody>
      </p:sp>
      <p:sp>
        <p:nvSpPr>
          <p:cNvPr id="17414" name="CaixaDeTexto 3"/>
          <p:cNvSpPr txBox="1">
            <a:spLocks noChangeArrowheads="1"/>
          </p:cNvSpPr>
          <p:nvPr/>
        </p:nvSpPr>
        <p:spPr bwMode="auto">
          <a:xfrm>
            <a:off x="539750" y="3235325"/>
            <a:ext cx="82073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4288" algn="just">
              <a:lnSpc>
                <a:spcPct val="150000"/>
              </a:lnSpc>
            </a:pPr>
            <a:r>
              <a:rPr lang="pt-BR" sz="2000">
                <a:solidFill>
                  <a:schemeClr val="tx2"/>
                </a:solidFill>
              </a:rPr>
              <a:t>De fato, vamos supor que </a:t>
            </a:r>
            <a:r>
              <a:rPr lang="pt-BR" sz="2000" b="1" i="1">
                <a:solidFill>
                  <a:schemeClr val="tx2"/>
                </a:solidFill>
              </a:rPr>
              <a:t>A</a:t>
            </a:r>
            <a:r>
              <a:rPr lang="pt-BR" sz="2000">
                <a:solidFill>
                  <a:schemeClr val="tx2"/>
                </a:solidFill>
              </a:rPr>
              <a:t> seja invertível de ordem </a:t>
            </a:r>
            <a:r>
              <a:rPr lang="pt-BR" sz="2000" b="1" i="1">
                <a:solidFill>
                  <a:schemeClr val="tx2"/>
                </a:solidFill>
              </a:rPr>
              <a:t>n</a:t>
            </a:r>
            <a:r>
              <a:rPr lang="pt-BR" sz="2000">
                <a:solidFill>
                  <a:schemeClr val="tx2"/>
                </a:solidFill>
              </a:rPr>
              <a:t>, que </a:t>
            </a:r>
            <a:r>
              <a:rPr lang="pt-BR" sz="2000" b="1" i="1">
                <a:solidFill>
                  <a:schemeClr val="tx2"/>
                </a:solidFill>
              </a:rPr>
              <a:t>B</a:t>
            </a:r>
            <a:r>
              <a:rPr lang="pt-BR" sz="2000">
                <a:solidFill>
                  <a:schemeClr val="tx2"/>
                </a:solidFill>
              </a:rPr>
              <a:t> e </a:t>
            </a:r>
            <a:r>
              <a:rPr lang="pt-BR" sz="2000" b="1" i="1">
                <a:solidFill>
                  <a:schemeClr val="tx2"/>
                </a:solidFill>
              </a:rPr>
              <a:t>C</a:t>
            </a:r>
            <a:r>
              <a:rPr lang="pt-BR" sz="2000">
                <a:solidFill>
                  <a:schemeClr val="tx2"/>
                </a:solidFill>
              </a:rPr>
              <a:t> sejam suas inversas e ainda que </a:t>
            </a:r>
            <a:r>
              <a:rPr lang="pt-BR" sz="2000" b="1" i="1">
                <a:solidFill>
                  <a:schemeClr val="tx2"/>
                </a:solidFill>
              </a:rPr>
              <a:t>B ≠ C</a:t>
            </a:r>
            <a:r>
              <a:rPr lang="pt-BR" sz="2000">
                <a:solidFill>
                  <a:schemeClr val="tx2"/>
                </a:solidFill>
              </a:rPr>
              <a:t>. Dessa forma, </a:t>
            </a:r>
            <a:r>
              <a:rPr lang="pt-BR" sz="2000" b="1" i="1">
                <a:solidFill>
                  <a:schemeClr val="tx2"/>
                </a:solidFill>
              </a:rPr>
              <a:t>AB = BA = I</a:t>
            </a:r>
            <a:r>
              <a:rPr lang="pt-BR" sz="2000" b="1" i="1" baseline="-25000">
                <a:solidFill>
                  <a:schemeClr val="tx2"/>
                </a:solidFill>
              </a:rPr>
              <a:t>n</a:t>
            </a:r>
            <a:r>
              <a:rPr lang="pt-BR" sz="2000" b="1" i="1">
                <a:solidFill>
                  <a:schemeClr val="tx2"/>
                </a:solidFill>
              </a:rPr>
              <a:t> </a:t>
            </a:r>
            <a:r>
              <a:rPr lang="pt-BR" sz="2000">
                <a:solidFill>
                  <a:schemeClr val="tx2"/>
                </a:solidFill>
              </a:rPr>
              <a:t>e            </a:t>
            </a:r>
            <a:r>
              <a:rPr lang="pt-BR" sz="2000" b="1" i="1">
                <a:solidFill>
                  <a:schemeClr val="tx2"/>
                </a:solidFill>
              </a:rPr>
              <a:t>AC = CA = I</a:t>
            </a:r>
            <a:r>
              <a:rPr lang="pt-BR" sz="2000" b="1" i="1" baseline="-25000">
                <a:solidFill>
                  <a:schemeClr val="tx2"/>
                </a:solidFill>
              </a:rPr>
              <a:t>n</a:t>
            </a:r>
            <a:r>
              <a:rPr lang="pt-BR" sz="2000">
                <a:solidFill>
                  <a:schemeClr val="tx2"/>
                </a:solidFill>
              </a:rPr>
              <a:t>. Tomando a primeira equação e multiplicando ambos os lados da equação, à esquerda, por </a:t>
            </a:r>
            <a:r>
              <a:rPr lang="pt-BR" sz="2000" b="1" i="1">
                <a:solidFill>
                  <a:schemeClr val="tx2"/>
                </a:solidFill>
              </a:rPr>
              <a:t>C</a:t>
            </a:r>
            <a:r>
              <a:rPr lang="pt-BR" sz="2000">
                <a:solidFill>
                  <a:schemeClr val="tx2"/>
                </a:solidFill>
              </a:rPr>
              <a:t>, temos </a:t>
            </a:r>
            <a:r>
              <a:rPr lang="pt-BR" sz="2000" b="1" i="1">
                <a:solidFill>
                  <a:schemeClr val="tx2"/>
                </a:solidFill>
              </a:rPr>
              <a:t>C (AB) = CI</a:t>
            </a:r>
            <a:r>
              <a:rPr lang="pt-BR" sz="2000" b="1" i="1" baseline="-25000">
                <a:solidFill>
                  <a:schemeClr val="tx2"/>
                </a:solidFill>
              </a:rPr>
              <a:t>n</a:t>
            </a:r>
            <a:r>
              <a:rPr lang="pt-BR" sz="2000">
                <a:solidFill>
                  <a:schemeClr val="tx2"/>
                </a:solidFill>
              </a:rPr>
              <a:t>, ou seja, </a:t>
            </a:r>
            <a:r>
              <a:rPr lang="pt-BR" sz="2000" b="1" i="1">
                <a:solidFill>
                  <a:schemeClr val="tx2"/>
                </a:solidFill>
              </a:rPr>
              <a:t>(CA)B= CI</a:t>
            </a:r>
            <a:r>
              <a:rPr lang="pt-BR" sz="2000" b="1" i="1" baseline="-25000">
                <a:solidFill>
                  <a:schemeClr val="tx2"/>
                </a:solidFill>
              </a:rPr>
              <a:t>n</a:t>
            </a:r>
            <a:r>
              <a:rPr lang="pt-BR" sz="2000">
                <a:solidFill>
                  <a:schemeClr val="tx2"/>
                </a:solidFill>
              </a:rPr>
              <a:t>, como </a:t>
            </a:r>
            <a:r>
              <a:rPr lang="pt-BR" sz="2000" b="1" i="1">
                <a:solidFill>
                  <a:schemeClr val="tx2"/>
                </a:solidFill>
              </a:rPr>
              <a:t>CA = I</a:t>
            </a:r>
            <a:r>
              <a:rPr lang="pt-BR" sz="2000" b="1" i="1" baseline="-25000">
                <a:solidFill>
                  <a:schemeClr val="tx2"/>
                </a:solidFill>
              </a:rPr>
              <a:t>n</a:t>
            </a:r>
            <a:r>
              <a:rPr lang="pt-BR" sz="2000">
                <a:solidFill>
                  <a:schemeClr val="tx2"/>
                </a:solidFill>
              </a:rPr>
              <a:t>. Logo: B = C.   </a:t>
            </a:r>
            <a:endParaRPr lang="pt-BR" sz="2000" baseline="-25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2" grpId="0"/>
      <p:bldP spid="17413" grpId="0"/>
      <p:bldP spid="174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18435" name="CaixaDeTexto 2"/>
          <p:cNvSpPr txBox="1">
            <a:spLocks noChangeArrowheads="1"/>
          </p:cNvSpPr>
          <p:nvPr/>
        </p:nvSpPr>
        <p:spPr bwMode="auto">
          <a:xfrm>
            <a:off x="539750" y="1268413"/>
            <a:ext cx="80645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>
                <a:solidFill>
                  <a:schemeClr val="tx2"/>
                </a:solidFill>
              </a:rPr>
              <a:t>Propriedades</a:t>
            </a:r>
            <a:endParaRPr lang="pt-BR" sz="3200">
              <a:solidFill>
                <a:schemeClr val="tx2"/>
              </a:solidFill>
            </a:endParaRPr>
          </a:p>
        </p:txBody>
      </p:sp>
      <p:sp>
        <p:nvSpPr>
          <p:cNvPr id="18436" name="CaixaDeTexto 3"/>
          <p:cNvSpPr txBox="1">
            <a:spLocks noChangeArrowheads="1"/>
          </p:cNvSpPr>
          <p:nvPr/>
        </p:nvSpPr>
        <p:spPr bwMode="auto">
          <a:xfrm>
            <a:off x="396875" y="1844675"/>
            <a:ext cx="82073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7188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pt-BR" sz="2000">
                <a:solidFill>
                  <a:schemeClr val="tx2"/>
                </a:solidFill>
              </a:rPr>
              <a:t>Se uma matriz </a:t>
            </a:r>
            <a:r>
              <a:rPr lang="pt-BR" sz="2000" b="1" i="1">
                <a:solidFill>
                  <a:schemeClr val="tx2"/>
                </a:solidFill>
              </a:rPr>
              <a:t>A</a:t>
            </a:r>
            <a:r>
              <a:rPr lang="pt-BR" sz="2000">
                <a:solidFill>
                  <a:schemeClr val="tx2"/>
                </a:solidFill>
              </a:rPr>
              <a:t> é invertível, então a inversa </a:t>
            </a:r>
            <a:r>
              <a:rPr lang="pt-BR" sz="2000" b="1" i="1">
                <a:solidFill>
                  <a:schemeClr val="tx2"/>
                </a:solidFill>
              </a:rPr>
              <a:t>A</a:t>
            </a:r>
            <a:r>
              <a:rPr lang="pt-BR" sz="2000" b="1" i="1" baseline="30000">
                <a:solidFill>
                  <a:schemeClr val="tx2"/>
                </a:solidFill>
              </a:rPr>
              <a:t>-1</a:t>
            </a:r>
            <a:r>
              <a:rPr lang="pt-BR" sz="2000">
                <a:solidFill>
                  <a:schemeClr val="tx2"/>
                </a:solidFill>
              </a:rPr>
              <a:t> é invertível e             </a:t>
            </a:r>
            <a:r>
              <a:rPr lang="pt-BR" sz="2000" b="1" i="1">
                <a:solidFill>
                  <a:schemeClr val="tx2"/>
                </a:solidFill>
              </a:rPr>
              <a:t>(A</a:t>
            </a:r>
            <a:r>
              <a:rPr lang="pt-BR" sz="2000" b="1" i="1" baseline="30000">
                <a:solidFill>
                  <a:schemeClr val="tx2"/>
                </a:solidFill>
              </a:rPr>
              <a:t>-1</a:t>
            </a:r>
            <a:r>
              <a:rPr lang="pt-BR" sz="2000" b="1" i="1">
                <a:solidFill>
                  <a:schemeClr val="tx2"/>
                </a:solidFill>
              </a:rPr>
              <a:t>)</a:t>
            </a:r>
            <a:r>
              <a:rPr lang="pt-BR" sz="2000" b="1" i="1" baseline="30000">
                <a:solidFill>
                  <a:schemeClr val="tx2"/>
                </a:solidFill>
              </a:rPr>
              <a:t>-1</a:t>
            </a:r>
            <a:r>
              <a:rPr lang="pt-BR" sz="2000" b="1" i="1">
                <a:solidFill>
                  <a:schemeClr val="tx2"/>
                </a:solidFill>
              </a:rPr>
              <a:t> = A</a:t>
            </a:r>
            <a:r>
              <a:rPr lang="pt-BR" sz="2000">
                <a:solidFill>
                  <a:schemeClr val="tx2"/>
                </a:solidFill>
              </a:rPr>
              <a:t> .  </a:t>
            </a:r>
          </a:p>
        </p:txBody>
      </p:sp>
      <p:sp>
        <p:nvSpPr>
          <p:cNvPr id="18437" name="CaixaDeTexto 3"/>
          <p:cNvSpPr txBox="1">
            <a:spLocks noChangeArrowheads="1"/>
          </p:cNvSpPr>
          <p:nvPr/>
        </p:nvSpPr>
        <p:spPr bwMode="auto">
          <a:xfrm>
            <a:off x="395288" y="2852738"/>
            <a:ext cx="82073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7188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pt-BR" sz="2000" b="1">
                <a:solidFill>
                  <a:srgbClr val="FF0000"/>
                </a:solidFill>
              </a:rPr>
              <a:t>Demonstração</a:t>
            </a:r>
            <a:r>
              <a:rPr lang="pt-BR" sz="2000">
                <a:solidFill>
                  <a:schemeClr val="tx2"/>
                </a:solidFill>
              </a:rPr>
              <a:t>:   </a:t>
            </a:r>
          </a:p>
        </p:txBody>
      </p:sp>
      <p:sp>
        <p:nvSpPr>
          <p:cNvPr id="18438" name="CaixaDeTexto 3"/>
          <p:cNvSpPr txBox="1">
            <a:spLocks noChangeArrowheads="1"/>
          </p:cNvSpPr>
          <p:nvPr/>
        </p:nvSpPr>
        <p:spPr bwMode="auto">
          <a:xfrm>
            <a:off x="468313" y="3429000"/>
            <a:ext cx="8424862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4288" algn="just">
              <a:lnSpc>
                <a:spcPct val="150000"/>
              </a:lnSpc>
            </a:pPr>
            <a:r>
              <a:rPr lang="pt-BR" sz="2000">
                <a:solidFill>
                  <a:schemeClr val="tx2"/>
                </a:solidFill>
              </a:rPr>
              <a:t>Sabemos que uma matriz </a:t>
            </a:r>
            <a:r>
              <a:rPr lang="pt-BR" sz="2000" b="1" i="1">
                <a:solidFill>
                  <a:schemeClr val="tx2"/>
                </a:solidFill>
              </a:rPr>
              <a:t>B</a:t>
            </a:r>
            <a:r>
              <a:rPr lang="pt-BR" sz="2000">
                <a:solidFill>
                  <a:schemeClr val="tx2"/>
                </a:solidFill>
              </a:rPr>
              <a:t> é inversa de </a:t>
            </a:r>
            <a:r>
              <a:rPr lang="pt-BR" sz="2000" b="1" i="1">
                <a:solidFill>
                  <a:schemeClr val="tx2"/>
                </a:solidFill>
              </a:rPr>
              <a:t>A</a:t>
            </a:r>
            <a:r>
              <a:rPr lang="pt-BR" sz="2000">
                <a:solidFill>
                  <a:schemeClr val="tx2"/>
                </a:solidFill>
              </a:rPr>
              <a:t> se, e somente se,</a:t>
            </a:r>
          </a:p>
          <a:p>
            <a:pPr indent="14288" algn="just">
              <a:lnSpc>
                <a:spcPct val="150000"/>
              </a:lnSpc>
            </a:pPr>
            <a:r>
              <a:rPr lang="pt-BR" sz="2000">
                <a:solidFill>
                  <a:schemeClr val="tx2"/>
                </a:solidFill>
              </a:rPr>
              <a:t> </a:t>
            </a:r>
            <a:r>
              <a:rPr lang="pt-BR" sz="2000" b="1" i="1">
                <a:solidFill>
                  <a:schemeClr val="tx2"/>
                </a:solidFill>
              </a:rPr>
              <a:t>A.B=B.A =</a:t>
            </a:r>
            <a:r>
              <a:rPr lang="pt-BR" sz="2000" i="1">
                <a:solidFill>
                  <a:schemeClr val="tx2"/>
                </a:solidFill>
              </a:rPr>
              <a:t> </a:t>
            </a:r>
            <a:r>
              <a:rPr lang="pt-BR" sz="2000" b="1" i="1">
                <a:solidFill>
                  <a:schemeClr val="tx2"/>
                </a:solidFill>
              </a:rPr>
              <a:t>I</a:t>
            </a:r>
            <a:r>
              <a:rPr lang="pt-BR" sz="2000" b="1" i="1" baseline="-25000">
                <a:solidFill>
                  <a:schemeClr val="tx2"/>
                </a:solidFill>
              </a:rPr>
              <a:t>n</a:t>
            </a:r>
            <a:r>
              <a:rPr lang="pt-BR" sz="2000" b="1" i="1">
                <a:solidFill>
                  <a:schemeClr val="tx2"/>
                </a:solidFill>
              </a:rPr>
              <a:t>. </a:t>
            </a:r>
          </a:p>
          <a:p>
            <a:pPr indent="14288" algn="just">
              <a:lnSpc>
                <a:spcPct val="150000"/>
              </a:lnSpc>
            </a:pPr>
            <a:r>
              <a:rPr lang="pt-BR" sz="2000">
                <a:solidFill>
                  <a:schemeClr val="tx2"/>
                </a:solidFill>
              </a:rPr>
              <a:t>Como </a:t>
            </a:r>
            <a:r>
              <a:rPr lang="pt-BR" sz="2000" b="1" i="1">
                <a:solidFill>
                  <a:schemeClr val="tx2"/>
                </a:solidFill>
              </a:rPr>
              <a:t>A</a:t>
            </a:r>
            <a:r>
              <a:rPr lang="pt-BR" sz="2000" b="1" i="1" baseline="30000">
                <a:solidFill>
                  <a:schemeClr val="tx2"/>
                </a:solidFill>
              </a:rPr>
              <a:t>-1</a:t>
            </a:r>
            <a:r>
              <a:rPr lang="pt-BR" sz="2000">
                <a:solidFill>
                  <a:schemeClr val="tx2"/>
                </a:solidFill>
              </a:rPr>
              <a:t> é a inversa e</a:t>
            </a:r>
            <a:r>
              <a:rPr lang="pt-BR" sz="2000" i="1">
                <a:solidFill>
                  <a:schemeClr val="tx2"/>
                </a:solidFill>
              </a:rPr>
              <a:t> A</a:t>
            </a:r>
            <a:r>
              <a:rPr lang="pt-BR" sz="2000">
                <a:solidFill>
                  <a:schemeClr val="tx2"/>
                </a:solidFill>
              </a:rPr>
              <a:t>, então </a:t>
            </a:r>
            <a:r>
              <a:rPr lang="pt-BR" sz="2000" b="1" i="1">
                <a:solidFill>
                  <a:schemeClr val="tx2"/>
                </a:solidFill>
              </a:rPr>
              <a:t>AA</a:t>
            </a:r>
            <a:r>
              <a:rPr lang="pt-BR" sz="2000" b="1" i="1" baseline="30000">
                <a:solidFill>
                  <a:schemeClr val="tx2"/>
                </a:solidFill>
              </a:rPr>
              <a:t>-1</a:t>
            </a:r>
            <a:r>
              <a:rPr lang="pt-BR" sz="2000" b="1" i="1">
                <a:solidFill>
                  <a:schemeClr val="tx2"/>
                </a:solidFill>
              </a:rPr>
              <a:t> = A</a:t>
            </a:r>
            <a:r>
              <a:rPr lang="pt-BR" sz="2000" b="1" i="1" baseline="30000">
                <a:solidFill>
                  <a:schemeClr val="tx2"/>
                </a:solidFill>
              </a:rPr>
              <a:t>-1</a:t>
            </a:r>
            <a:r>
              <a:rPr lang="pt-BR" sz="2000" b="1" i="1">
                <a:solidFill>
                  <a:schemeClr val="tx2"/>
                </a:solidFill>
              </a:rPr>
              <a:t>A =I</a:t>
            </a:r>
            <a:r>
              <a:rPr lang="pt-BR" sz="2000" b="1" i="1" baseline="-25000">
                <a:solidFill>
                  <a:schemeClr val="tx2"/>
                </a:solidFill>
              </a:rPr>
              <a:t>n</a:t>
            </a:r>
            <a:r>
              <a:rPr lang="pt-BR" sz="2000" b="1" i="1">
                <a:solidFill>
                  <a:schemeClr val="tx2"/>
                </a:solidFill>
              </a:rPr>
              <a:t>.</a:t>
            </a:r>
          </a:p>
          <a:p>
            <a:pPr indent="14288" algn="just">
              <a:lnSpc>
                <a:spcPct val="150000"/>
              </a:lnSpc>
            </a:pPr>
            <a:r>
              <a:rPr lang="pt-BR" sz="2000">
                <a:solidFill>
                  <a:schemeClr val="tx2"/>
                </a:solidFill>
              </a:rPr>
              <a:t>Pela demonstração anterior, temos que a inversa é única, então </a:t>
            </a:r>
            <a:r>
              <a:rPr lang="pt-BR" sz="2000" b="1" i="1">
                <a:solidFill>
                  <a:schemeClr val="tx2"/>
                </a:solidFill>
              </a:rPr>
              <a:t>B = A </a:t>
            </a:r>
            <a:r>
              <a:rPr lang="pt-BR" sz="2000">
                <a:solidFill>
                  <a:schemeClr val="tx2"/>
                </a:solidFill>
              </a:rPr>
              <a:t>é a inversa e </a:t>
            </a:r>
            <a:r>
              <a:rPr lang="pt-BR" sz="2000" b="1" i="1">
                <a:solidFill>
                  <a:schemeClr val="tx2"/>
                </a:solidFill>
              </a:rPr>
              <a:t>A</a:t>
            </a:r>
            <a:r>
              <a:rPr lang="pt-BR" sz="2000" b="1" i="1" baseline="30000">
                <a:solidFill>
                  <a:schemeClr val="tx2"/>
                </a:solidFill>
              </a:rPr>
              <a:t>-1 </a:t>
            </a:r>
            <a:r>
              <a:rPr lang="pt-BR" sz="2000">
                <a:solidFill>
                  <a:schemeClr val="tx2"/>
                </a:solidFill>
              </a:rPr>
              <a:t>, ou seja, </a:t>
            </a:r>
            <a:r>
              <a:rPr lang="pt-BR" sz="2000" b="1" i="1">
                <a:solidFill>
                  <a:schemeClr val="tx2"/>
                </a:solidFill>
              </a:rPr>
              <a:t>(A</a:t>
            </a:r>
            <a:r>
              <a:rPr lang="pt-BR" sz="2000" b="1" i="1" baseline="30000">
                <a:solidFill>
                  <a:schemeClr val="tx2"/>
                </a:solidFill>
              </a:rPr>
              <a:t>-1</a:t>
            </a:r>
            <a:r>
              <a:rPr lang="pt-BR" sz="2000" b="1" i="1">
                <a:solidFill>
                  <a:schemeClr val="tx2"/>
                </a:solidFill>
              </a:rPr>
              <a:t>)</a:t>
            </a:r>
            <a:r>
              <a:rPr lang="pt-BR" sz="2000" b="1" i="1" baseline="30000">
                <a:solidFill>
                  <a:schemeClr val="tx2"/>
                </a:solidFill>
              </a:rPr>
              <a:t>-1</a:t>
            </a:r>
            <a:r>
              <a:rPr lang="pt-BR" sz="2000" b="1" i="1">
                <a:solidFill>
                  <a:schemeClr val="tx2"/>
                </a:solidFill>
              </a:rPr>
              <a:t>= A.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  <p:bldP spid="18437" grpId="0"/>
      <p:bldP spid="184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19459" name="CaixaDeTexto 2"/>
          <p:cNvSpPr txBox="1">
            <a:spLocks noChangeArrowheads="1"/>
          </p:cNvSpPr>
          <p:nvPr/>
        </p:nvSpPr>
        <p:spPr bwMode="auto">
          <a:xfrm>
            <a:off x="539750" y="1104900"/>
            <a:ext cx="806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>
                <a:solidFill>
                  <a:schemeClr val="tx2"/>
                </a:solidFill>
              </a:rPr>
              <a:t>Exemplo 5:</a:t>
            </a:r>
          </a:p>
        </p:txBody>
      </p:sp>
      <p:sp>
        <p:nvSpPr>
          <p:cNvPr id="19460" name="CaixaDeTexto 5"/>
          <p:cNvSpPr txBox="1">
            <a:spLocks noChangeArrowheads="1"/>
          </p:cNvSpPr>
          <p:nvPr/>
        </p:nvSpPr>
        <p:spPr bwMode="auto">
          <a:xfrm>
            <a:off x="468313" y="1628775"/>
            <a:ext cx="8351837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pt-BR">
                <a:solidFill>
                  <a:schemeClr val="tx2"/>
                </a:solidFill>
              </a:rPr>
              <a:t>   Vamos encontrar a inversa de                   . . </a:t>
            </a:r>
          </a:p>
          <a:p>
            <a:pPr algn="just"/>
            <a:endParaRPr lang="pt-BR">
              <a:solidFill>
                <a:schemeClr val="tx2"/>
              </a:solidFill>
            </a:endParaRPr>
          </a:p>
          <a:p>
            <a:pPr algn="just"/>
            <a:endParaRPr lang="pt-BR">
              <a:solidFill>
                <a:schemeClr val="tx2"/>
              </a:solidFill>
            </a:endParaRPr>
          </a:p>
          <a:p>
            <a:pPr algn="just"/>
            <a:r>
              <a:rPr lang="pt-BR" i="1">
                <a:solidFill>
                  <a:schemeClr val="tx2"/>
                </a:solidFill>
              </a:rPr>
              <a:t>Fazendo </a:t>
            </a:r>
            <a:r>
              <a:rPr lang="pt-BR" b="1" i="1">
                <a:solidFill>
                  <a:schemeClr val="tx2"/>
                </a:solidFill>
              </a:rPr>
              <a:t>A . A</a:t>
            </a:r>
            <a:r>
              <a:rPr lang="pt-BR" b="1" i="1" baseline="30000">
                <a:solidFill>
                  <a:schemeClr val="tx2"/>
                </a:solidFill>
              </a:rPr>
              <a:t>-1</a:t>
            </a:r>
            <a:r>
              <a:rPr lang="pt-BR" b="1" i="1">
                <a:solidFill>
                  <a:schemeClr val="tx2"/>
                </a:solidFill>
              </a:rPr>
              <a:t> = I</a:t>
            </a:r>
            <a:r>
              <a:rPr lang="pt-BR" b="1" i="1" baseline="-25000">
                <a:solidFill>
                  <a:schemeClr val="tx2"/>
                </a:solidFill>
              </a:rPr>
              <a:t>n</a:t>
            </a:r>
            <a:r>
              <a:rPr lang="pt-BR" i="1">
                <a:solidFill>
                  <a:schemeClr val="tx2"/>
                </a:solidFill>
              </a:rPr>
              <a:t>:</a:t>
            </a:r>
            <a:r>
              <a:rPr lang="pt-BR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19461" name="Object 12"/>
          <p:cNvGraphicFramePr>
            <a:graphicFrameLocks noChangeAspect="1"/>
          </p:cNvGraphicFramePr>
          <p:nvPr/>
        </p:nvGraphicFramePr>
        <p:xfrm>
          <a:off x="3968750" y="1455738"/>
          <a:ext cx="1179513" cy="731837"/>
        </p:xfrm>
        <a:graphic>
          <a:graphicData uri="http://schemas.openxmlformats.org/presentationml/2006/ole">
            <p:oleObj spid="_x0000_s11266" name="Equação" r:id="rId4" imgW="736600" imgH="457200" progId="Equation.3">
              <p:embed/>
            </p:oleObj>
          </a:graphicData>
        </a:graphic>
      </p:graphicFrame>
      <p:graphicFrame>
        <p:nvGraphicFramePr>
          <p:cNvPr id="19462" name="Object 13"/>
          <p:cNvGraphicFramePr>
            <a:graphicFrameLocks noChangeAspect="1"/>
          </p:cNvGraphicFramePr>
          <p:nvPr/>
        </p:nvGraphicFramePr>
        <p:xfrm>
          <a:off x="2760663" y="2205038"/>
          <a:ext cx="6186487" cy="792162"/>
        </p:xfrm>
        <a:graphic>
          <a:graphicData uri="http://schemas.openxmlformats.org/presentationml/2006/ole">
            <p:oleObj spid="_x0000_s11267" name="Equação" r:id="rId5" imgW="3568700" imgH="457200" progId="Equation.3">
              <p:embed/>
            </p:oleObj>
          </a:graphicData>
        </a:graphic>
      </p:graphicFrame>
      <p:sp>
        <p:nvSpPr>
          <p:cNvPr id="19463" name="CaixaDeTexto 15"/>
          <p:cNvSpPr txBox="1">
            <a:spLocks noChangeArrowheads="1"/>
          </p:cNvSpPr>
          <p:nvPr/>
        </p:nvSpPr>
        <p:spPr bwMode="auto">
          <a:xfrm>
            <a:off x="468313" y="3284538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i="1">
                <a:solidFill>
                  <a:schemeClr val="tx2"/>
                </a:solidFill>
              </a:rPr>
              <a:t>Então</a:t>
            </a:r>
            <a:endParaRPr lang="pt-BR">
              <a:solidFill>
                <a:schemeClr val="tx2"/>
              </a:solidFill>
            </a:endParaRPr>
          </a:p>
        </p:txBody>
      </p:sp>
      <p:graphicFrame>
        <p:nvGraphicFramePr>
          <p:cNvPr id="19464" name="Object 14"/>
          <p:cNvGraphicFramePr>
            <a:graphicFrameLocks noChangeAspect="1"/>
          </p:cNvGraphicFramePr>
          <p:nvPr/>
        </p:nvGraphicFramePr>
        <p:xfrm>
          <a:off x="1403350" y="3068638"/>
          <a:ext cx="1655763" cy="904875"/>
        </p:xfrm>
        <a:graphic>
          <a:graphicData uri="http://schemas.openxmlformats.org/presentationml/2006/ole">
            <p:oleObj spid="_x0000_s11268" name="Equação" r:id="rId6" imgW="1066337" imgH="583947" progId="Equation.3">
              <p:embed/>
            </p:oleObj>
          </a:graphicData>
        </a:graphic>
      </p:graphicFrame>
      <p:sp>
        <p:nvSpPr>
          <p:cNvPr id="19465" name="CaixaDeTexto 15"/>
          <p:cNvSpPr txBox="1">
            <a:spLocks noChangeArrowheads="1"/>
          </p:cNvSpPr>
          <p:nvPr/>
        </p:nvSpPr>
        <p:spPr bwMode="auto">
          <a:xfrm>
            <a:off x="539750" y="4029075"/>
            <a:ext cx="2808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i="1">
                <a:solidFill>
                  <a:schemeClr val="tx2"/>
                </a:solidFill>
              </a:rPr>
              <a:t>Calculando </a:t>
            </a:r>
            <a:r>
              <a:rPr lang="pt-BR" b="1" i="1">
                <a:solidFill>
                  <a:schemeClr val="tx2"/>
                </a:solidFill>
              </a:rPr>
              <a:t>(A</a:t>
            </a:r>
            <a:r>
              <a:rPr lang="pt-BR" b="1" i="1" baseline="30000">
                <a:solidFill>
                  <a:schemeClr val="tx2"/>
                </a:solidFill>
              </a:rPr>
              <a:t>-1</a:t>
            </a:r>
            <a:r>
              <a:rPr lang="pt-BR" b="1" i="1">
                <a:solidFill>
                  <a:schemeClr val="tx2"/>
                </a:solidFill>
              </a:rPr>
              <a:t>)</a:t>
            </a:r>
            <a:r>
              <a:rPr lang="pt-BR" b="1" i="1" baseline="30000">
                <a:solidFill>
                  <a:schemeClr val="tx2"/>
                </a:solidFill>
              </a:rPr>
              <a:t>-1</a:t>
            </a:r>
            <a:r>
              <a:rPr lang="pt-BR" b="1" i="1">
                <a:solidFill>
                  <a:schemeClr val="tx2"/>
                </a:solidFill>
              </a:rPr>
              <a:t>  </a:t>
            </a:r>
          </a:p>
        </p:txBody>
      </p:sp>
      <p:graphicFrame>
        <p:nvGraphicFramePr>
          <p:cNvPr id="19466" name="Object 15"/>
          <p:cNvGraphicFramePr>
            <a:graphicFrameLocks noChangeAspect="1"/>
          </p:cNvGraphicFramePr>
          <p:nvPr/>
        </p:nvGraphicFramePr>
        <p:xfrm>
          <a:off x="971550" y="4433888"/>
          <a:ext cx="7331075" cy="1011237"/>
        </p:xfrm>
        <a:graphic>
          <a:graphicData uri="http://schemas.openxmlformats.org/presentationml/2006/ole">
            <p:oleObj spid="_x0000_s11269" name="Equação" r:id="rId7" imgW="4229100" imgH="584200" progId="Equation.3">
              <p:embed/>
            </p:oleObj>
          </a:graphicData>
        </a:graphic>
      </p:graphicFrame>
      <p:graphicFrame>
        <p:nvGraphicFramePr>
          <p:cNvPr id="19467" name="Object 16"/>
          <p:cNvGraphicFramePr>
            <a:graphicFrameLocks noChangeAspect="1"/>
          </p:cNvGraphicFramePr>
          <p:nvPr/>
        </p:nvGraphicFramePr>
        <p:xfrm>
          <a:off x="3568700" y="5805488"/>
          <a:ext cx="2033588" cy="731837"/>
        </p:xfrm>
        <a:graphic>
          <a:graphicData uri="http://schemas.openxmlformats.org/presentationml/2006/ole">
            <p:oleObj spid="_x0000_s11270" name="Equação" r:id="rId8" imgW="12700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3" grpId="0"/>
      <p:bldP spid="194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20483" name="CaixaDeTexto 2"/>
          <p:cNvSpPr txBox="1">
            <a:spLocks noChangeArrowheads="1"/>
          </p:cNvSpPr>
          <p:nvPr/>
        </p:nvSpPr>
        <p:spPr bwMode="auto">
          <a:xfrm>
            <a:off x="539750" y="1268413"/>
            <a:ext cx="80645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>
                <a:solidFill>
                  <a:schemeClr val="tx2"/>
                </a:solidFill>
              </a:rPr>
              <a:t>Propriedades</a:t>
            </a:r>
            <a:endParaRPr lang="pt-BR" sz="3200">
              <a:solidFill>
                <a:schemeClr val="tx2"/>
              </a:solidFill>
            </a:endParaRPr>
          </a:p>
        </p:txBody>
      </p:sp>
      <p:sp>
        <p:nvSpPr>
          <p:cNvPr id="20484" name="CaixaDeTexto 3"/>
          <p:cNvSpPr txBox="1">
            <a:spLocks noChangeArrowheads="1"/>
          </p:cNvSpPr>
          <p:nvPr/>
        </p:nvSpPr>
        <p:spPr bwMode="auto">
          <a:xfrm>
            <a:off x="396875" y="1844675"/>
            <a:ext cx="82073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7188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pt-BR" sz="2000">
                <a:solidFill>
                  <a:schemeClr val="tx2"/>
                </a:solidFill>
              </a:rPr>
              <a:t>Se </a:t>
            </a:r>
            <a:r>
              <a:rPr lang="pt-BR" sz="2000" b="1" i="1">
                <a:solidFill>
                  <a:schemeClr val="tx2"/>
                </a:solidFill>
              </a:rPr>
              <a:t>A</a:t>
            </a:r>
            <a:r>
              <a:rPr lang="pt-BR" sz="2000">
                <a:solidFill>
                  <a:schemeClr val="tx2"/>
                </a:solidFill>
              </a:rPr>
              <a:t> e </a:t>
            </a:r>
            <a:r>
              <a:rPr lang="pt-BR" sz="2000" b="1" i="1">
                <a:solidFill>
                  <a:schemeClr val="tx2"/>
                </a:solidFill>
              </a:rPr>
              <a:t>B</a:t>
            </a:r>
            <a:r>
              <a:rPr lang="pt-BR" sz="2000">
                <a:solidFill>
                  <a:schemeClr val="tx2"/>
                </a:solidFill>
              </a:rPr>
              <a:t> são invertíveis, então </a:t>
            </a:r>
            <a:r>
              <a:rPr lang="pt-BR" sz="2000" b="1" i="1">
                <a:solidFill>
                  <a:schemeClr val="tx2"/>
                </a:solidFill>
              </a:rPr>
              <a:t>AB</a:t>
            </a:r>
            <a:r>
              <a:rPr lang="pt-BR" sz="2000">
                <a:solidFill>
                  <a:schemeClr val="tx2"/>
                </a:solidFill>
              </a:rPr>
              <a:t> também é e </a:t>
            </a:r>
            <a:r>
              <a:rPr lang="pt-BR" sz="2000" b="1" i="1">
                <a:solidFill>
                  <a:schemeClr val="tx2"/>
                </a:solidFill>
              </a:rPr>
              <a:t>(AB)</a:t>
            </a:r>
            <a:r>
              <a:rPr lang="pt-BR" sz="2000" b="1" i="1" baseline="30000">
                <a:solidFill>
                  <a:schemeClr val="tx2"/>
                </a:solidFill>
              </a:rPr>
              <a:t>-1</a:t>
            </a:r>
            <a:r>
              <a:rPr lang="pt-BR" sz="2000" b="1" i="1">
                <a:solidFill>
                  <a:schemeClr val="tx2"/>
                </a:solidFill>
              </a:rPr>
              <a:t> = B</a:t>
            </a:r>
            <a:r>
              <a:rPr lang="pt-BR" sz="2000" b="1" i="1" baseline="30000">
                <a:solidFill>
                  <a:schemeClr val="tx2"/>
                </a:solidFill>
              </a:rPr>
              <a:t>-1</a:t>
            </a:r>
            <a:r>
              <a:rPr lang="pt-BR" sz="2000" b="1" i="1">
                <a:solidFill>
                  <a:schemeClr val="tx2"/>
                </a:solidFill>
              </a:rPr>
              <a:t>A</a:t>
            </a:r>
            <a:r>
              <a:rPr lang="pt-BR" sz="2000" b="1" i="1" baseline="30000">
                <a:solidFill>
                  <a:schemeClr val="tx2"/>
                </a:solidFill>
              </a:rPr>
              <a:t>-1</a:t>
            </a:r>
            <a:r>
              <a:rPr lang="pt-BR" sz="200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0485" name="CaixaDeTexto 3"/>
          <p:cNvSpPr txBox="1">
            <a:spLocks noChangeArrowheads="1"/>
          </p:cNvSpPr>
          <p:nvPr/>
        </p:nvSpPr>
        <p:spPr bwMode="auto">
          <a:xfrm>
            <a:off x="395288" y="2587625"/>
            <a:ext cx="82073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7188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pt-BR" sz="2000" b="1">
                <a:solidFill>
                  <a:srgbClr val="FF0000"/>
                </a:solidFill>
              </a:rPr>
              <a:t>Demonstração</a:t>
            </a:r>
            <a:r>
              <a:rPr lang="pt-BR" sz="2000">
                <a:solidFill>
                  <a:srgbClr val="FF0000"/>
                </a:solidFill>
              </a:rPr>
              <a:t>:</a:t>
            </a:r>
            <a:r>
              <a:rPr lang="pt-BR" sz="2000">
                <a:solidFill>
                  <a:schemeClr val="tx2"/>
                </a:solidFill>
              </a:rPr>
              <a:t>   </a:t>
            </a:r>
          </a:p>
        </p:txBody>
      </p:sp>
      <p:sp>
        <p:nvSpPr>
          <p:cNvPr id="20486" name="CaixaDeTexto 3"/>
          <p:cNvSpPr txBox="1">
            <a:spLocks noChangeArrowheads="1"/>
          </p:cNvSpPr>
          <p:nvPr/>
        </p:nvSpPr>
        <p:spPr bwMode="auto">
          <a:xfrm>
            <a:off x="468313" y="3213100"/>
            <a:ext cx="82073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4288" algn="just">
              <a:lnSpc>
                <a:spcPct val="150000"/>
              </a:lnSpc>
            </a:pPr>
            <a:r>
              <a:rPr lang="pt-BR" sz="2000">
                <a:solidFill>
                  <a:schemeClr val="tx2"/>
                </a:solidFill>
              </a:rPr>
              <a:t>Para verificarmos esta propriedade, devemos mostrar que </a:t>
            </a:r>
          </a:p>
          <a:p>
            <a:pPr indent="14288" algn="just">
              <a:lnSpc>
                <a:spcPct val="150000"/>
              </a:lnSpc>
            </a:pPr>
            <a:r>
              <a:rPr lang="pt-BR" sz="2000" b="1" i="1">
                <a:solidFill>
                  <a:schemeClr val="tx2"/>
                </a:solidFill>
              </a:rPr>
              <a:t>(AB)B</a:t>
            </a:r>
            <a:r>
              <a:rPr lang="pt-BR" sz="2000" b="1" i="1" baseline="30000">
                <a:solidFill>
                  <a:schemeClr val="tx2"/>
                </a:solidFill>
              </a:rPr>
              <a:t>-1</a:t>
            </a:r>
            <a:r>
              <a:rPr lang="pt-BR" sz="2000" b="1" i="1">
                <a:solidFill>
                  <a:schemeClr val="tx2"/>
                </a:solidFill>
              </a:rPr>
              <a:t>A</a:t>
            </a:r>
            <a:r>
              <a:rPr lang="pt-BR" sz="2000" b="1" i="1" baseline="30000">
                <a:solidFill>
                  <a:schemeClr val="tx2"/>
                </a:solidFill>
              </a:rPr>
              <a:t>-1</a:t>
            </a:r>
            <a:r>
              <a:rPr lang="pt-BR" sz="2000" b="1" i="1">
                <a:solidFill>
                  <a:schemeClr val="tx2"/>
                </a:solidFill>
              </a:rPr>
              <a:t>=I</a:t>
            </a:r>
            <a:r>
              <a:rPr lang="pt-BR" sz="2000" b="1" i="1" baseline="-25000">
                <a:solidFill>
                  <a:schemeClr val="tx2"/>
                </a:solidFill>
              </a:rPr>
              <a:t>n</a:t>
            </a:r>
            <a:r>
              <a:rPr lang="pt-BR" sz="2000" b="1" i="1">
                <a:solidFill>
                  <a:schemeClr val="tx2"/>
                </a:solidFill>
              </a:rPr>
              <a:t> </a:t>
            </a:r>
            <a:r>
              <a:rPr lang="pt-BR" sz="2000">
                <a:solidFill>
                  <a:schemeClr val="tx2"/>
                </a:solidFill>
              </a:rPr>
              <a:t>e </a:t>
            </a:r>
            <a:r>
              <a:rPr lang="pt-BR" sz="2000" b="1" i="1">
                <a:solidFill>
                  <a:schemeClr val="tx2"/>
                </a:solidFill>
              </a:rPr>
              <a:t>B</a:t>
            </a:r>
            <a:r>
              <a:rPr lang="pt-BR" sz="2000" b="1" i="1" baseline="30000">
                <a:solidFill>
                  <a:schemeClr val="tx2"/>
                </a:solidFill>
              </a:rPr>
              <a:t>-1</a:t>
            </a:r>
            <a:r>
              <a:rPr lang="pt-BR" sz="2000" b="1" i="1">
                <a:solidFill>
                  <a:schemeClr val="tx2"/>
                </a:solidFill>
              </a:rPr>
              <a:t>A</a:t>
            </a:r>
            <a:r>
              <a:rPr lang="pt-BR" sz="2000" b="1" i="1" baseline="30000">
                <a:solidFill>
                  <a:schemeClr val="tx2"/>
                </a:solidFill>
              </a:rPr>
              <a:t>-1</a:t>
            </a:r>
            <a:r>
              <a:rPr lang="pt-BR" sz="2000" b="1" i="1">
                <a:solidFill>
                  <a:schemeClr val="tx2"/>
                </a:solidFill>
              </a:rPr>
              <a:t>(AB) = I</a:t>
            </a:r>
            <a:r>
              <a:rPr lang="pt-BR" sz="2000" b="1" i="1" baseline="-25000">
                <a:solidFill>
                  <a:schemeClr val="tx2"/>
                </a:solidFill>
              </a:rPr>
              <a:t>n</a:t>
            </a:r>
            <a:r>
              <a:rPr lang="pt-BR" sz="2000" b="1" i="1">
                <a:solidFill>
                  <a:schemeClr val="tx2"/>
                </a:solidFill>
              </a:rPr>
              <a:t> </a:t>
            </a:r>
            <a:r>
              <a:rPr lang="pt-BR" sz="2000" b="1">
                <a:solidFill>
                  <a:schemeClr val="tx2"/>
                </a:solidFill>
              </a:rPr>
              <a:t>.</a:t>
            </a:r>
          </a:p>
          <a:p>
            <a:pPr indent="14288" algn="ctr">
              <a:lnSpc>
                <a:spcPct val="150000"/>
              </a:lnSpc>
            </a:pPr>
            <a:r>
              <a:rPr lang="pt-BR" sz="2000" b="1">
                <a:solidFill>
                  <a:schemeClr val="tx2"/>
                </a:solidFill>
              </a:rPr>
              <a:t>(AB)B</a:t>
            </a:r>
            <a:r>
              <a:rPr lang="pt-BR" sz="2000" b="1" baseline="30000">
                <a:solidFill>
                  <a:schemeClr val="tx2"/>
                </a:solidFill>
              </a:rPr>
              <a:t>-1</a:t>
            </a:r>
            <a:r>
              <a:rPr lang="pt-BR" sz="2000" b="1">
                <a:solidFill>
                  <a:schemeClr val="tx2"/>
                </a:solidFill>
              </a:rPr>
              <a:t>A</a:t>
            </a:r>
            <a:r>
              <a:rPr lang="pt-BR" sz="2000" b="1" baseline="30000">
                <a:solidFill>
                  <a:schemeClr val="tx2"/>
                </a:solidFill>
              </a:rPr>
              <a:t>-1</a:t>
            </a:r>
            <a:r>
              <a:rPr lang="pt-BR" sz="2000" b="1">
                <a:solidFill>
                  <a:schemeClr val="tx2"/>
                </a:solidFill>
              </a:rPr>
              <a:t>=A(BB</a:t>
            </a:r>
            <a:r>
              <a:rPr lang="pt-BR" sz="2000" b="1" baseline="30000">
                <a:solidFill>
                  <a:schemeClr val="tx2"/>
                </a:solidFill>
              </a:rPr>
              <a:t>-1</a:t>
            </a:r>
            <a:r>
              <a:rPr lang="pt-BR" sz="2000" b="1">
                <a:solidFill>
                  <a:schemeClr val="tx2"/>
                </a:solidFill>
              </a:rPr>
              <a:t>)A</a:t>
            </a:r>
            <a:r>
              <a:rPr lang="pt-BR" sz="2000" b="1" baseline="30000">
                <a:solidFill>
                  <a:schemeClr val="tx2"/>
                </a:solidFill>
              </a:rPr>
              <a:t>-1</a:t>
            </a:r>
            <a:r>
              <a:rPr lang="pt-BR" sz="2000" b="1">
                <a:solidFill>
                  <a:schemeClr val="tx2"/>
                </a:solidFill>
              </a:rPr>
              <a:t> =AI</a:t>
            </a:r>
            <a:r>
              <a:rPr lang="pt-BR" sz="2000" b="1" baseline="-25000">
                <a:solidFill>
                  <a:schemeClr val="tx2"/>
                </a:solidFill>
              </a:rPr>
              <a:t>n</a:t>
            </a:r>
            <a:r>
              <a:rPr lang="pt-BR" sz="2000" b="1">
                <a:solidFill>
                  <a:schemeClr val="tx2"/>
                </a:solidFill>
              </a:rPr>
              <a:t>A</a:t>
            </a:r>
            <a:r>
              <a:rPr lang="pt-BR" sz="2000" b="1" baseline="30000">
                <a:solidFill>
                  <a:schemeClr val="tx2"/>
                </a:solidFill>
              </a:rPr>
              <a:t>-1</a:t>
            </a:r>
            <a:r>
              <a:rPr lang="pt-BR" sz="2000" b="1">
                <a:solidFill>
                  <a:schemeClr val="tx2"/>
                </a:solidFill>
              </a:rPr>
              <a:t> =AA</a:t>
            </a:r>
            <a:r>
              <a:rPr lang="pt-BR" sz="2000" b="1" baseline="30000">
                <a:solidFill>
                  <a:schemeClr val="tx2"/>
                </a:solidFill>
              </a:rPr>
              <a:t>-1</a:t>
            </a:r>
            <a:r>
              <a:rPr lang="pt-BR" sz="2000" b="1">
                <a:solidFill>
                  <a:schemeClr val="tx2"/>
                </a:solidFill>
              </a:rPr>
              <a:t> = I</a:t>
            </a:r>
            <a:r>
              <a:rPr lang="pt-BR" sz="2000" b="1" baseline="-25000">
                <a:solidFill>
                  <a:schemeClr val="tx2"/>
                </a:solidFill>
              </a:rPr>
              <a:t>n</a:t>
            </a:r>
            <a:r>
              <a:rPr lang="pt-BR" sz="2000" b="1">
                <a:solidFill>
                  <a:schemeClr val="tx2"/>
                </a:solidFill>
              </a:rPr>
              <a:t> .</a:t>
            </a:r>
          </a:p>
          <a:p>
            <a:pPr indent="14288">
              <a:lnSpc>
                <a:spcPct val="150000"/>
              </a:lnSpc>
            </a:pPr>
            <a:r>
              <a:rPr lang="pt-BR" sz="2000">
                <a:solidFill>
                  <a:schemeClr val="tx2"/>
                </a:solidFill>
              </a:rPr>
              <a:t>A segunda identidade é inteiramente análoga</a:t>
            </a:r>
            <a:r>
              <a:rPr lang="pt-BR" sz="2000" i="1">
                <a:solidFill>
                  <a:schemeClr val="tx2"/>
                </a:solidFill>
              </a:rPr>
              <a:t>.</a:t>
            </a:r>
            <a:r>
              <a:rPr lang="pt-BR" sz="2000" i="1" baseline="-250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5" grpId="0"/>
      <p:bldP spid="204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21507" name="CaixaDeTexto 2"/>
          <p:cNvSpPr txBox="1">
            <a:spLocks noChangeArrowheads="1"/>
          </p:cNvSpPr>
          <p:nvPr/>
        </p:nvSpPr>
        <p:spPr bwMode="auto">
          <a:xfrm>
            <a:off x="539750" y="1104900"/>
            <a:ext cx="806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>
                <a:solidFill>
                  <a:schemeClr val="tx2"/>
                </a:solidFill>
              </a:rPr>
              <a:t>Exemplo 6:</a:t>
            </a:r>
          </a:p>
        </p:txBody>
      </p:sp>
      <p:sp>
        <p:nvSpPr>
          <p:cNvPr id="21508" name="CaixaDeTexto 5"/>
          <p:cNvSpPr txBox="1">
            <a:spLocks noChangeArrowheads="1"/>
          </p:cNvSpPr>
          <p:nvPr/>
        </p:nvSpPr>
        <p:spPr bwMode="auto">
          <a:xfrm>
            <a:off x="468313" y="1628775"/>
            <a:ext cx="835183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pt-BR">
                <a:solidFill>
                  <a:schemeClr val="tx2"/>
                </a:solidFill>
              </a:rPr>
              <a:t>   Encontrando as inversas e o produto  de                    e                   .  </a:t>
            </a:r>
          </a:p>
          <a:p>
            <a:pPr algn="just"/>
            <a:endParaRPr lang="pt-BR">
              <a:solidFill>
                <a:schemeClr val="tx2"/>
              </a:solidFill>
            </a:endParaRPr>
          </a:p>
          <a:p>
            <a:pPr algn="just"/>
            <a:endParaRPr lang="pt-BR">
              <a:solidFill>
                <a:schemeClr val="tx2"/>
              </a:solidFill>
            </a:endParaRPr>
          </a:p>
        </p:txBody>
      </p:sp>
      <p:graphicFrame>
        <p:nvGraphicFramePr>
          <p:cNvPr id="21509" name="Object 13"/>
          <p:cNvGraphicFramePr>
            <a:graphicFrameLocks noChangeAspect="1"/>
          </p:cNvGraphicFramePr>
          <p:nvPr/>
        </p:nvGraphicFramePr>
        <p:xfrm>
          <a:off x="4932363" y="1455738"/>
          <a:ext cx="1179512" cy="731837"/>
        </p:xfrm>
        <a:graphic>
          <a:graphicData uri="http://schemas.openxmlformats.org/presentationml/2006/ole">
            <p:oleObj spid="_x0000_s12290" name="Equação" r:id="rId4" imgW="736600" imgH="457200" progId="Equation.3">
              <p:embed/>
            </p:oleObj>
          </a:graphicData>
        </a:graphic>
      </p:graphicFrame>
      <p:sp>
        <p:nvSpPr>
          <p:cNvPr id="21510" name="CaixaDeTexto 15"/>
          <p:cNvSpPr txBox="1">
            <a:spLocks noChangeArrowheads="1"/>
          </p:cNvSpPr>
          <p:nvPr/>
        </p:nvSpPr>
        <p:spPr bwMode="auto">
          <a:xfrm>
            <a:off x="539750" y="3573463"/>
            <a:ext cx="7777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>
                <a:solidFill>
                  <a:schemeClr val="tx2"/>
                </a:solidFill>
              </a:rPr>
              <a:t>Calculando</a:t>
            </a:r>
            <a:r>
              <a:rPr lang="pt-BR" i="1">
                <a:solidFill>
                  <a:schemeClr val="tx2"/>
                </a:solidFill>
              </a:rPr>
              <a:t> </a:t>
            </a:r>
            <a:r>
              <a:rPr lang="pt-BR" b="1" i="1">
                <a:solidFill>
                  <a:schemeClr val="tx2"/>
                </a:solidFill>
              </a:rPr>
              <a:t>(AB)</a:t>
            </a:r>
            <a:r>
              <a:rPr lang="pt-BR" b="1" i="1" baseline="30000">
                <a:solidFill>
                  <a:schemeClr val="tx2"/>
                </a:solidFill>
              </a:rPr>
              <a:t>-1 </a:t>
            </a:r>
            <a:r>
              <a:rPr lang="pt-BR" b="1" i="1">
                <a:solidFill>
                  <a:schemeClr val="tx2"/>
                </a:solidFill>
              </a:rPr>
              <a:t>e B</a:t>
            </a:r>
            <a:r>
              <a:rPr lang="pt-BR" b="1" i="1" baseline="30000">
                <a:solidFill>
                  <a:schemeClr val="tx2"/>
                </a:solidFill>
              </a:rPr>
              <a:t>-1</a:t>
            </a:r>
            <a:r>
              <a:rPr lang="pt-BR" b="1" i="1">
                <a:solidFill>
                  <a:schemeClr val="tx2"/>
                </a:solidFill>
              </a:rPr>
              <a:t>A</a:t>
            </a:r>
            <a:r>
              <a:rPr lang="pt-BR" b="1" i="1" baseline="30000">
                <a:solidFill>
                  <a:schemeClr val="tx2"/>
                </a:solidFill>
              </a:rPr>
              <a:t>-1</a:t>
            </a:r>
            <a:r>
              <a:rPr lang="pt-BR" b="1" i="1">
                <a:solidFill>
                  <a:schemeClr val="tx2"/>
                </a:solidFill>
              </a:rPr>
              <a:t> </a:t>
            </a:r>
            <a:r>
              <a:rPr lang="pt-BR" i="1">
                <a:solidFill>
                  <a:schemeClr val="tx2"/>
                </a:solidFill>
              </a:rPr>
              <a:t>, </a:t>
            </a:r>
            <a:r>
              <a:rPr lang="pt-BR">
                <a:solidFill>
                  <a:schemeClr val="tx2"/>
                </a:solidFill>
              </a:rPr>
              <a:t>podemos confirmar a igualdade</a:t>
            </a:r>
            <a:r>
              <a:rPr lang="pt-BR" i="1">
                <a:solidFill>
                  <a:schemeClr val="tx2"/>
                </a:solidFill>
              </a:rPr>
              <a:t>:   </a:t>
            </a:r>
            <a:endParaRPr lang="pt-BR">
              <a:solidFill>
                <a:schemeClr val="tx2"/>
              </a:solidFill>
            </a:endParaRPr>
          </a:p>
        </p:txBody>
      </p:sp>
      <p:graphicFrame>
        <p:nvGraphicFramePr>
          <p:cNvPr id="21511" name="Object 14"/>
          <p:cNvGraphicFramePr>
            <a:graphicFrameLocks noChangeAspect="1"/>
          </p:cNvGraphicFramePr>
          <p:nvPr/>
        </p:nvGraphicFramePr>
        <p:xfrm>
          <a:off x="1763713" y="2236788"/>
          <a:ext cx="1655762" cy="904875"/>
        </p:xfrm>
        <a:graphic>
          <a:graphicData uri="http://schemas.openxmlformats.org/presentationml/2006/ole">
            <p:oleObj spid="_x0000_s12291" name="Equação" r:id="rId5" imgW="1066337" imgH="583947" progId="Equation.3">
              <p:embed/>
            </p:oleObj>
          </a:graphicData>
        </a:graphic>
      </p:graphicFrame>
      <p:graphicFrame>
        <p:nvGraphicFramePr>
          <p:cNvPr id="21512" name="Object 15"/>
          <p:cNvGraphicFramePr>
            <a:graphicFrameLocks noChangeAspect="1"/>
          </p:cNvGraphicFramePr>
          <p:nvPr/>
        </p:nvGraphicFramePr>
        <p:xfrm>
          <a:off x="6342063" y="1484313"/>
          <a:ext cx="1138237" cy="731837"/>
        </p:xfrm>
        <a:graphic>
          <a:graphicData uri="http://schemas.openxmlformats.org/presentationml/2006/ole">
            <p:oleObj spid="_x0000_s12292" name="Equação" r:id="rId6" imgW="711200" imgH="457200" progId="Equation.3">
              <p:embed/>
            </p:oleObj>
          </a:graphicData>
        </a:graphic>
      </p:graphicFrame>
      <p:graphicFrame>
        <p:nvGraphicFramePr>
          <p:cNvPr id="21513" name="Object 16"/>
          <p:cNvGraphicFramePr>
            <a:graphicFrameLocks noChangeAspect="1"/>
          </p:cNvGraphicFramePr>
          <p:nvPr/>
        </p:nvGraphicFramePr>
        <p:xfrm>
          <a:off x="3708400" y="2349500"/>
          <a:ext cx="1557338" cy="708025"/>
        </p:xfrm>
        <a:graphic>
          <a:graphicData uri="http://schemas.openxmlformats.org/presentationml/2006/ole">
            <p:oleObj spid="_x0000_s12293" name="Equação" r:id="rId7" imgW="1002865" imgH="457002" progId="Equation.3">
              <p:embed/>
            </p:oleObj>
          </a:graphicData>
        </a:graphic>
      </p:graphicFrame>
      <p:graphicFrame>
        <p:nvGraphicFramePr>
          <p:cNvPr id="21514" name="Object 17"/>
          <p:cNvGraphicFramePr>
            <a:graphicFrameLocks noChangeAspect="1"/>
          </p:cNvGraphicFramePr>
          <p:nvPr/>
        </p:nvGraphicFramePr>
        <p:xfrm>
          <a:off x="5597525" y="2349500"/>
          <a:ext cx="1379538" cy="708025"/>
        </p:xfrm>
        <a:graphic>
          <a:graphicData uri="http://schemas.openxmlformats.org/presentationml/2006/ole">
            <p:oleObj spid="_x0000_s12294" name="Equação" r:id="rId8" imgW="889000" imgH="457200" progId="Equation.3">
              <p:embed/>
            </p:oleObj>
          </a:graphicData>
        </a:graphic>
      </p:graphicFrame>
      <p:graphicFrame>
        <p:nvGraphicFramePr>
          <p:cNvPr id="21515" name="Object 18"/>
          <p:cNvGraphicFramePr>
            <a:graphicFrameLocks noChangeAspect="1"/>
          </p:cNvGraphicFramePr>
          <p:nvPr/>
        </p:nvGraphicFramePr>
        <p:xfrm>
          <a:off x="1908175" y="4395788"/>
          <a:ext cx="1931988" cy="904875"/>
        </p:xfrm>
        <a:graphic>
          <a:graphicData uri="http://schemas.openxmlformats.org/presentationml/2006/ole">
            <p:oleObj spid="_x0000_s12295" name="Equação" r:id="rId9" imgW="1244600" imgH="584200" progId="Equation.3">
              <p:embed/>
            </p:oleObj>
          </a:graphicData>
        </a:graphic>
      </p:graphicFrame>
      <p:graphicFrame>
        <p:nvGraphicFramePr>
          <p:cNvPr id="21516" name="Object 19"/>
          <p:cNvGraphicFramePr>
            <a:graphicFrameLocks noChangeAspect="1"/>
          </p:cNvGraphicFramePr>
          <p:nvPr/>
        </p:nvGraphicFramePr>
        <p:xfrm>
          <a:off x="4421188" y="4395788"/>
          <a:ext cx="1951037" cy="904875"/>
        </p:xfrm>
        <a:graphic>
          <a:graphicData uri="http://schemas.openxmlformats.org/presentationml/2006/ole">
            <p:oleObj spid="_x0000_s12296" name="Equação" r:id="rId10" imgW="1256755" imgH="58394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/>
      <p:bldP spid="215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323850" y="1125538"/>
            <a:ext cx="8424863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3200"/>
          </a:p>
          <a:p>
            <a:pPr algn="ctr"/>
            <a:r>
              <a:rPr lang="pt-BR" sz="3200" b="1">
                <a:solidFill>
                  <a:schemeClr val="tx2"/>
                </a:solidFill>
              </a:rPr>
              <a:t>Noções iniciais</a:t>
            </a:r>
          </a:p>
        </p:txBody>
      </p:sp>
      <p:sp>
        <p:nvSpPr>
          <p:cNvPr id="4100" name="CaixaDeTexto 3"/>
          <p:cNvSpPr txBox="1">
            <a:spLocks noChangeArrowheads="1"/>
          </p:cNvSpPr>
          <p:nvPr/>
        </p:nvSpPr>
        <p:spPr bwMode="auto">
          <a:xfrm>
            <a:off x="468313" y="2589213"/>
            <a:ext cx="83518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pt-BR">
                <a:solidFill>
                  <a:schemeClr val="tx2"/>
                </a:solidFill>
              </a:rPr>
              <a:t>No conjunto dos números reais, para todo </a:t>
            </a:r>
            <a:r>
              <a:rPr lang="pt-BR" b="1" i="1">
                <a:solidFill>
                  <a:schemeClr val="tx2"/>
                </a:solidFill>
              </a:rPr>
              <a:t>a</a:t>
            </a:r>
            <a:r>
              <a:rPr lang="pt-BR" b="1">
                <a:solidFill>
                  <a:schemeClr val="tx2"/>
                </a:solidFill>
              </a:rPr>
              <a:t> ≠ </a:t>
            </a:r>
            <a:r>
              <a:rPr lang="pt-BR" b="1" i="1">
                <a:solidFill>
                  <a:schemeClr val="tx2"/>
                </a:solidFill>
              </a:rPr>
              <a:t>0</a:t>
            </a:r>
            <a:r>
              <a:rPr lang="pt-BR">
                <a:solidFill>
                  <a:schemeClr val="tx2"/>
                </a:solidFill>
              </a:rPr>
              <a:t>, existe um número </a:t>
            </a:r>
            <a:r>
              <a:rPr lang="pt-BR" b="1" i="1">
                <a:solidFill>
                  <a:schemeClr val="tx2"/>
                </a:solidFill>
              </a:rPr>
              <a:t>b</a:t>
            </a:r>
            <a:r>
              <a:rPr lang="pt-BR">
                <a:solidFill>
                  <a:schemeClr val="tx2"/>
                </a:solidFill>
              </a:rPr>
              <a:t>, denominado inverso de </a:t>
            </a:r>
            <a:r>
              <a:rPr lang="pt-BR" b="1" i="1">
                <a:solidFill>
                  <a:schemeClr val="tx2"/>
                </a:solidFill>
              </a:rPr>
              <a:t>a</a:t>
            </a:r>
            <a:r>
              <a:rPr lang="pt-BR">
                <a:solidFill>
                  <a:schemeClr val="tx2"/>
                </a:solidFill>
              </a:rPr>
              <a:t>, satisfazendo a condição:</a:t>
            </a:r>
          </a:p>
          <a:p>
            <a:pPr marL="342900" indent="-342900" algn="just"/>
            <a:endParaRPr lang="pt-BR">
              <a:solidFill>
                <a:schemeClr val="tx2"/>
              </a:solidFill>
            </a:endParaRPr>
          </a:p>
          <a:p>
            <a:pPr marL="342900" indent="-342900" algn="ctr"/>
            <a:r>
              <a:rPr lang="pt-BR" b="1" i="1">
                <a:solidFill>
                  <a:schemeClr val="tx2"/>
                </a:solidFill>
              </a:rPr>
              <a:t>a.b = b.a =1</a:t>
            </a:r>
          </a:p>
        </p:txBody>
      </p:sp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103" name="CaixaDeTexto 9"/>
          <p:cNvSpPr txBox="1">
            <a:spLocks noChangeArrowheads="1"/>
          </p:cNvSpPr>
          <p:nvPr/>
        </p:nvSpPr>
        <p:spPr bwMode="auto">
          <a:xfrm>
            <a:off x="468313" y="3995738"/>
            <a:ext cx="83518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pt-BR">
                <a:solidFill>
                  <a:schemeClr val="tx2"/>
                </a:solidFill>
              </a:rPr>
              <a:t>É bastante comum indicarmos o inverso de </a:t>
            </a:r>
            <a:r>
              <a:rPr lang="pt-BR" b="1" i="1">
                <a:solidFill>
                  <a:schemeClr val="tx2"/>
                </a:solidFill>
              </a:rPr>
              <a:t>a</a:t>
            </a:r>
            <a:r>
              <a:rPr lang="pt-BR">
                <a:solidFill>
                  <a:schemeClr val="tx2"/>
                </a:solidFill>
              </a:rPr>
              <a:t> por        ou </a:t>
            </a:r>
            <a:r>
              <a:rPr lang="pt-BR" b="1" i="1">
                <a:solidFill>
                  <a:schemeClr val="tx2"/>
                </a:solidFill>
              </a:rPr>
              <a:t>a </a:t>
            </a:r>
            <a:r>
              <a:rPr lang="pt-BR" b="1" baseline="30000">
                <a:solidFill>
                  <a:schemeClr val="tx2"/>
                </a:solidFill>
              </a:rPr>
              <a:t>-1</a:t>
            </a:r>
            <a:r>
              <a:rPr lang="pt-BR" b="1">
                <a:solidFill>
                  <a:schemeClr val="tx2"/>
                </a:solidFill>
              </a:rPr>
              <a:t>. </a:t>
            </a:r>
          </a:p>
          <a:p>
            <a:pPr marL="342900" indent="-342900" algn="just">
              <a:buFont typeface="Arial" charset="0"/>
              <a:buChar char="•"/>
            </a:pPr>
            <a:endParaRPr lang="pt-BR">
              <a:solidFill>
                <a:schemeClr val="tx2"/>
              </a:solidFill>
            </a:endParaRPr>
          </a:p>
          <a:p>
            <a:pPr marL="342900" indent="-342900" algn="just"/>
            <a:r>
              <a:rPr lang="pt-BR">
                <a:solidFill>
                  <a:srgbClr val="FF0000"/>
                </a:solidFill>
              </a:rPr>
              <a:t>      Exemplo:</a:t>
            </a:r>
          </a:p>
          <a:p>
            <a:pPr marL="342900" indent="-342900" algn="ctr"/>
            <a:endParaRPr lang="pt-BR" i="1">
              <a:solidFill>
                <a:schemeClr val="tx2"/>
              </a:solidFill>
            </a:endParaRPr>
          </a:p>
        </p:txBody>
      </p:sp>
      <p:sp>
        <p:nvSpPr>
          <p:cNvPr id="103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03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4107" name="Object 13"/>
          <p:cNvGraphicFramePr>
            <a:graphicFrameLocks noChangeAspect="1"/>
          </p:cNvGraphicFramePr>
          <p:nvPr/>
        </p:nvGraphicFramePr>
        <p:xfrm>
          <a:off x="5992813" y="3898900"/>
          <a:ext cx="234950" cy="609600"/>
        </p:xfrm>
        <a:graphic>
          <a:graphicData uri="http://schemas.openxmlformats.org/presentationml/2006/ole">
            <p:oleObj spid="_x0000_s1026" name="Equação" r:id="rId4" imgW="152334" imgH="393529" progId="Equation.3">
              <p:embed/>
            </p:oleObj>
          </a:graphicData>
        </a:graphic>
      </p:graphicFrame>
      <p:graphicFrame>
        <p:nvGraphicFramePr>
          <p:cNvPr id="4108" name="Object 14"/>
          <p:cNvGraphicFramePr>
            <a:graphicFrameLocks noChangeAspect="1"/>
          </p:cNvGraphicFramePr>
          <p:nvPr/>
        </p:nvGraphicFramePr>
        <p:xfrm>
          <a:off x="3635375" y="5013325"/>
          <a:ext cx="1400175" cy="628650"/>
        </p:xfrm>
        <a:graphic>
          <a:graphicData uri="http://schemas.openxmlformats.org/presentationml/2006/ole">
            <p:oleObj spid="_x0000_s1027" name="Equação" r:id="rId5" imgW="875920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/>
      <p:bldP spid="410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22531" name="CaixaDeTexto 2"/>
          <p:cNvSpPr txBox="1">
            <a:spLocks noChangeArrowheads="1"/>
          </p:cNvSpPr>
          <p:nvPr/>
        </p:nvSpPr>
        <p:spPr bwMode="auto">
          <a:xfrm>
            <a:off x="539750" y="1268413"/>
            <a:ext cx="80645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>
                <a:solidFill>
                  <a:schemeClr val="tx2"/>
                </a:solidFill>
              </a:rPr>
              <a:t>Propriedades</a:t>
            </a:r>
            <a:endParaRPr lang="pt-BR" sz="3200">
              <a:solidFill>
                <a:schemeClr val="tx2"/>
              </a:solidFill>
            </a:endParaRPr>
          </a:p>
        </p:txBody>
      </p:sp>
      <p:sp>
        <p:nvSpPr>
          <p:cNvPr id="22532" name="CaixaDeTexto 3"/>
          <p:cNvSpPr txBox="1">
            <a:spLocks noChangeArrowheads="1"/>
          </p:cNvSpPr>
          <p:nvPr/>
        </p:nvSpPr>
        <p:spPr bwMode="auto">
          <a:xfrm>
            <a:off x="396875" y="1844675"/>
            <a:ext cx="82073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7188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pt-BR" sz="2000">
                <a:solidFill>
                  <a:schemeClr val="tx2"/>
                </a:solidFill>
              </a:rPr>
              <a:t>Se </a:t>
            </a:r>
            <a:r>
              <a:rPr lang="pt-BR" sz="2000" b="1" i="1">
                <a:solidFill>
                  <a:schemeClr val="tx2"/>
                </a:solidFill>
              </a:rPr>
              <a:t>A</a:t>
            </a:r>
            <a:r>
              <a:rPr lang="pt-BR" sz="2000">
                <a:solidFill>
                  <a:schemeClr val="tx2"/>
                </a:solidFill>
              </a:rPr>
              <a:t> é invertível, então </a:t>
            </a:r>
            <a:r>
              <a:rPr lang="pt-BR" sz="2000" b="1" i="1">
                <a:solidFill>
                  <a:schemeClr val="tx2"/>
                </a:solidFill>
              </a:rPr>
              <a:t>A</a:t>
            </a:r>
            <a:r>
              <a:rPr lang="pt-BR" sz="2000" b="1" i="1" baseline="30000">
                <a:solidFill>
                  <a:schemeClr val="tx2"/>
                </a:solidFill>
              </a:rPr>
              <a:t>t</a:t>
            </a:r>
            <a:r>
              <a:rPr lang="pt-BR" sz="2000" b="1" i="1">
                <a:solidFill>
                  <a:schemeClr val="tx2"/>
                </a:solidFill>
              </a:rPr>
              <a:t> </a:t>
            </a:r>
            <a:r>
              <a:rPr lang="pt-BR" sz="2000">
                <a:solidFill>
                  <a:schemeClr val="tx2"/>
                </a:solidFill>
              </a:rPr>
              <a:t>também é e </a:t>
            </a:r>
            <a:r>
              <a:rPr lang="pt-BR" sz="2000" b="1" i="1">
                <a:solidFill>
                  <a:schemeClr val="tx2"/>
                </a:solidFill>
              </a:rPr>
              <a:t>(A</a:t>
            </a:r>
            <a:r>
              <a:rPr lang="pt-BR" sz="2000" b="1" i="1" baseline="30000">
                <a:solidFill>
                  <a:schemeClr val="tx2"/>
                </a:solidFill>
              </a:rPr>
              <a:t>t</a:t>
            </a:r>
            <a:r>
              <a:rPr lang="pt-BR" sz="2000" b="1" i="1">
                <a:solidFill>
                  <a:schemeClr val="tx2"/>
                </a:solidFill>
              </a:rPr>
              <a:t>)</a:t>
            </a:r>
            <a:r>
              <a:rPr lang="pt-BR" sz="2000" b="1" i="1" baseline="30000">
                <a:solidFill>
                  <a:schemeClr val="tx2"/>
                </a:solidFill>
              </a:rPr>
              <a:t>-1</a:t>
            </a:r>
            <a:r>
              <a:rPr lang="pt-BR" sz="2000" b="1" i="1">
                <a:solidFill>
                  <a:schemeClr val="tx2"/>
                </a:solidFill>
              </a:rPr>
              <a:t> = (A</a:t>
            </a:r>
            <a:r>
              <a:rPr lang="pt-BR" sz="2000" b="1" i="1" baseline="30000">
                <a:solidFill>
                  <a:schemeClr val="tx2"/>
                </a:solidFill>
              </a:rPr>
              <a:t>-1</a:t>
            </a:r>
            <a:r>
              <a:rPr lang="pt-BR" sz="2000" b="1" i="1">
                <a:solidFill>
                  <a:schemeClr val="tx2"/>
                </a:solidFill>
              </a:rPr>
              <a:t>)</a:t>
            </a:r>
            <a:r>
              <a:rPr lang="pt-BR" sz="2000" b="1" i="1" baseline="30000">
                <a:solidFill>
                  <a:schemeClr val="tx2"/>
                </a:solidFill>
              </a:rPr>
              <a:t>t</a:t>
            </a:r>
            <a:r>
              <a:rPr lang="pt-BR" sz="2000" b="1" i="1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2533" name="CaixaDeTexto 3"/>
          <p:cNvSpPr txBox="1">
            <a:spLocks noChangeArrowheads="1"/>
          </p:cNvSpPr>
          <p:nvPr/>
        </p:nvSpPr>
        <p:spPr bwMode="auto">
          <a:xfrm>
            <a:off x="395288" y="2587625"/>
            <a:ext cx="82073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7188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pt-BR" sz="2000" b="1">
                <a:solidFill>
                  <a:srgbClr val="FF0000"/>
                </a:solidFill>
              </a:rPr>
              <a:t>Demonstração</a:t>
            </a:r>
            <a:r>
              <a:rPr lang="pt-BR" sz="2000">
                <a:solidFill>
                  <a:srgbClr val="FF0000"/>
                </a:solidFill>
              </a:rPr>
              <a:t>:</a:t>
            </a:r>
            <a:r>
              <a:rPr lang="pt-BR" sz="2000">
                <a:solidFill>
                  <a:schemeClr val="tx2"/>
                </a:solidFill>
              </a:rPr>
              <a:t>   </a:t>
            </a:r>
          </a:p>
        </p:txBody>
      </p:sp>
      <p:sp>
        <p:nvSpPr>
          <p:cNvPr id="22534" name="CaixaDeTexto 3"/>
          <p:cNvSpPr txBox="1">
            <a:spLocks noChangeArrowheads="1"/>
          </p:cNvSpPr>
          <p:nvPr/>
        </p:nvSpPr>
        <p:spPr bwMode="auto">
          <a:xfrm>
            <a:off x="539750" y="3235325"/>
            <a:ext cx="82073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4288" algn="just">
              <a:lnSpc>
                <a:spcPct val="150000"/>
              </a:lnSpc>
            </a:pPr>
            <a:r>
              <a:rPr lang="pt-BR" sz="2000">
                <a:solidFill>
                  <a:schemeClr val="tx2"/>
                </a:solidFill>
              </a:rPr>
              <a:t>Com efeito, fazendo uso da propriedade anterior, temos</a:t>
            </a:r>
            <a:r>
              <a:rPr lang="pt-BR" sz="2000" i="1">
                <a:solidFill>
                  <a:schemeClr val="tx2"/>
                </a:solidFill>
              </a:rPr>
              <a:t>:  </a:t>
            </a:r>
            <a:endParaRPr lang="pt-BR" sz="2000" i="1" baseline="30000">
              <a:solidFill>
                <a:schemeClr val="tx2"/>
              </a:solidFill>
            </a:endParaRPr>
          </a:p>
        </p:txBody>
      </p:sp>
      <p:graphicFrame>
        <p:nvGraphicFramePr>
          <p:cNvPr id="22535" name="Object 8"/>
          <p:cNvGraphicFramePr>
            <a:graphicFrameLocks noChangeAspect="1"/>
          </p:cNvGraphicFramePr>
          <p:nvPr/>
        </p:nvGraphicFramePr>
        <p:xfrm>
          <a:off x="3111500" y="4229100"/>
          <a:ext cx="3405188" cy="1144588"/>
        </p:xfrm>
        <a:graphic>
          <a:graphicData uri="http://schemas.openxmlformats.org/presentationml/2006/ole">
            <p:oleObj spid="_x0000_s13314" name="Equação" r:id="rId4" imgW="1663700" imgH="558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2" grpId="0"/>
      <p:bldP spid="22533" grpId="0"/>
      <p:bldP spid="225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23555" name="CaixaDeTexto 2"/>
          <p:cNvSpPr txBox="1">
            <a:spLocks noChangeArrowheads="1"/>
          </p:cNvSpPr>
          <p:nvPr/>
        </p:nvSpPr>
        <p:spPr bwMode="auto">
          <a:xfrm>
            <a:off x="539750" y="1104900"/>
            <a:ext cx="806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>
                <a:solidFill>
                  <a:schemeClr val="tx2"/>
                </a:solidFill>
              </a:rPr>
              <a:t>Exemplo 6:</a:t>
            </a:r>
          </a:p>
        </p:txBody>
      </p:sp>
      <p:sp>
        <p:nvSpPr>
          <p:cNvPr id="23556" name="CaixaDeTexto 5"/>
          <p:cNvSpPr txBox="1">
            <a:spLocks noChangeArrowheads="1"/>
          </p:cNvSpPr>
          <p:nvPr/>
        </p:nvSpPr>
        <p:spPr bwMode="auto">
          <a:xfrm>
            <a:off x="468313" y="1628775"/>
            <a:ext cx="835183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pt-BR">
                <a:solidFill>
                  <a:schemeClr val="tx2"/>
                </a:solidFill>
              </a:rPr>
              <a:t>   Vamos verificar a propriedade </a:t>
            </a:r>
            <a:r>
              <a:rPr lang="pt-BR" b="1" i="1">
                <a:solidFill>
                  <a:schemeClr val="tx2"/>
                </a:solidFill>
              </a:rPr>
              <a:t>(A</a:t>
            </a:r>
            <a:r>
              <a:rPr lang="pt-BR" b="1" i="1" baseline="30000">
                <a:solidFill>
                  <a:schemeClr val="tx2"/>
                </a:solidFill>
              </a:rPr>
              <a:t>t</a:t>
            </a:r>
            <a:r>
              <a:rPr lang="pt-BR" b="1" i="1">
                <a:solidFill>
                  <a:schemeClr val="tx2"/>
                </a:solidFill>
              </a:rPr>
              <a:t>)</a:t>
            </a:r>
            <a:r>
              <a:rPr lang="pt-BR" b="1" i="1" baseline="30000">
                <a:solidFill>
                  <a:schemeClr val="tx2"/>
                </a:solidFill>
              </a:rPr>
              <a:t>-1</a:t>
            </a:r>
            <a:r>
              <a:rPr lang="pt-BR" b="1" i="1">
                <a:solidFill>
                  <a:schemeClr val="tx2"/>
                </a:solidFill>
              </a:rPr>
              <a:t> = (A</a:t>
            </a:r>
            <a:r>
              <a:rPr lang="pt-BR" b="1" i="1" baseline="30000">
                <a:solidFill>
                  <a:schemeClr val="tx2"/>
                </a:solidFill>
              </a:rPr>
              <a:t>-1</a:t>
            </a:r>
            <a:r>
              <a:rPr lang="pt-BR" b="1" i="1">
                <a:solidFill>
                  <a:schemeClr val="tx2"/>
                </a:solidFill>
              </a:rPr>
              <a:t>)</a:t>
            </a:r>
            <a:r>
              <a:rPr lang="pt-BR" b="1" i="1" baseline="30000">
                <a:solidFill>
                  <a:schemeClr val="tx2"/>
                </a:solidFill>
              </a:rPr>
              <a:t>t</a:t>
            </a:r>
            <a:r>
              <a:rPr lang="pt-BR" b="1" i="1">
                <a:solidFill>
                  <a:schemeClr val="tx2"/>
                </a:solidFill>
              </a:rPr>
              <a:t>   </a:t>
            </a:r>
            <a:r>
              <a:rPr lang="pt-BR">
                <a:solidFill>
                  <a:schemeClr val="tx2"/>
                </a:solidFill>
              </a:rPr>
              <a:t>para a matriz </a:t>
            </a:r>
          </a:p>
          <a:p>
            <a:pPr algn="just"/>
            <a:endParaRPr lang="pt-BR">
              <a:solidFill>
                <a:schemeClr val="tx2"/>
              </a:solidFill>
            </a:endParaRPr>
          </a:p>
          <a:p>
            <a:pPr algn="just"/>
            <a:endParaRPr lang="pt-BR">
              <a:solidFill>
                <a:schemeClr val="tx2"/>
              </a:solidFill>
            </a:endParaRPr>
          </a:p>
        </p:txBody>
      </p:sp>
      <p:graphicFrame>
        <p:nvGraphicFramePr>
          <p:cNvPr id="23557" name="Object 11"/>
          <p:cNvGraphicFramePr>
            <a:graphicFrameLocks noChangeAspect="1"/>
          </p:cNvGraphicFramePr>
          <p:nvPr/>
        </p:nvGraphicFramePr>
        <p:xfrm>
          <a:off x="6732588" y="1473200"/>
          <a:ext cx="1138237" cy="731838"/>
        </p:xfrm>
        <a:graphic>
          <a:graphicData uri="http://schemas.openxmlformats.org/presentationml/2006/ole">
            <p:oleObj spid="_x0000_s14338" name="Equação" r:id="rId4" imgW="711200" imgH="457200" progId="Equation.3">
              <p:embed/>
            </p:oleObj>
          </a:graphicData>
        </a:graphic>
      </p:graphicFrame>
      <p:sp>
        <p:nvSpPr>
          <p:cNvPr id="23558" name="CaixaDeTexto 15"/>
          <p:cNvSpPr txBox="1">
            <a:spLocks noChangeArrowheads="1"/>
          </p:cNvSpPr>
          <p:nvPr/>
        </p:nvSpPr>
        <p:spPr bwMode="auto">
          <a:xfrm>
            <a:off x="611188" y="2420938"/>
            <a:ext cx="7777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>
                <a:solidFill>
                  <a:schemeClr val="tx2"/>
                </a:solidFill>
              </a:rPr>
              <a:t>Calculando</a:t>
            </a:r>
            <a:r>
              <a:rPr lang="pt-BR" i="1">
                <a:solidFill>
                  <a:schemeClr val="tx2"/>
                </a:solidFill>
              </a:rPr>
              <a:t> </a:t>
            </a:r>
            <a:r>
              <a:rPr lang="pt-BR" b="1" i="1">
                <a:solidFill>
                  <a:schemeClr val="tx2"/>
                </a:solidFill>
              </a:rPr>
              <a:t>A</a:t>
            </a:r>
            <a:r>
              <a:rPr lang="pt-BR" b="1" i="1" baseline="30000">
                <a:solidFill>
                  <a:schemeClr val="tx2"/>
                </a:solidFill>
              </a:rPr>
              <a:t>t  </a:t>
            </a:r>
            <a:r>
              <a:rPr lang="pt-BR" b="1" i="1">
                <a:solidFill>
                  <a:schemeClr val="tx2"/>
                </a:solidFill>
              </a:rPr>
              <a:t>e A</a:t>
            </a:r>
            <a:r>
              <a:rPr lang="pt-BR" b="1" i="1" baseline="30000">
                <a:solidFill>
                  <a:schemeClr val="tx2"/>
                </a:solidFill>
              </a:rPr>
              <a:t>-1</a:t>
            </a:r>
            <a:r>
              <a:rPr lang="pt-BR" b="1" i="1">
                <a:solidFill>
                  <a:schemeClr val="tx2"/>
                </a:solidFill>
              </a:rPr>
              <a:t> </a:t>
            </a:r>
            <a:r>
              <a:rPr lang="pt-BR" i="1">
                <a:solidFill>
                  <a:schemeClr val="tx2"/>
                </a:solidFill>
              </a:rPr>
              <a:t>, </a:t>
            </a:r>
            <a:r>
              <a:rPr lang="pt-BR">
                <a:solidFill>
                  <a:schemeClr val="tx2"/>
                </a:solidFill>
              </a:rPr>
              <a:t>teremos respectivamente</a:t>
            </a:r>
            <a:r>
              <a:rPr lang="pt-BR" i="1">
                <a:solidFill>
                  <a:schemeClr val="tx2"/>
                </a:solidFill>
              </a:rPr>
              <a:t>:   </a:t>
            </a:r>
            <a:endParaRPr lang="pt-BR">
              <a:solidFill>
                <a:schemeClr val="tx2"/>
              </a:solidFill>
            </a:endParaRPr>
          </a:p>
        </p:txBody>
      </p:sp>
      <p:graphicFrame>
        <p:nvGraphicFramePr>
          <p:cNvPr id="23559" name="Object 12"/>
          <p:cNvGraphicFramePr>
            <a:graphicFrameLocks noChangeAspect="1"/>
          </p:cNvGraphicFramePr>
          <p:nvPr/>
        </p:nvGraphicFramePr>
        <p:xfrm>
          <a:off x="695325" y="3068638"/>
          <a:ext cx="1260475" cy="731837"/>
        </p:xfrm>
        <a:graphic>
          <a:graphicData uri="http://schemas.openxmlformats.org/presentationml/2006/ole">
            <p:oleObj spid="_x0000_s14339" name="Equação" r:id="rId5" imgW="787400" imgH="457200" progId="Equation.3">
              <p:embed/>
            </p:oleObj>
          </a:graphicData>
        </a:graphic>
      </p:graphicFrame>
      <p:graphicFrame>
        <p:nvGraphicFramePr>
          <p:cNvPr id="23560" name="Object 13"/>
          <p:cNvGraphicFramePr>
            <a:graphicFrameLocks noChangeAspect="1"/>
          </p:cNvGraphicFramePr>
          <p:nvPr/>
        </p:nvGraphicFramePr>
        <p:xfrm>
          <a:off x="2281238" y="3068638"/>
          <a:ext cx="1666875" cy="731837"/>
        </p:xfrm>
        <a:graphic>
          <a:graphicData uri="http://schemas.openxmlformats.org/presentationml/2006/ole">
            <p:oleObj spid="_x0000_s14340" name="Equação" r:id="rId6" imgW="1041400" imgH="457200" progId="Equation.3">
              <p:embed/>
            </p:oleObj>
          </a:graphicData>
        </a:graphic>
      </p:graphicFrame>
      <p:sp>
        <p:nvSpPr>
          <p:cNvPr id="23561" name="CaixaDeTexto 15"/>
          <p:cNvSpPr txBox="1">
            <a:spLocks noChangeArrowheads="1"/>
          </p:cNvSpPr>
          <p:nvPr/>
        </p:nvSpPr>
        <p:spPr bwMode="auto">
          <a:xfrm>
            <a:off x="611188" y="4005263"/>
            <a:ext cx="7777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>
                <a:solidFill>
                  <a:schemeClr val="tx2"/>
                </a:solidFill>
              </a:rPr>
              <a:t>Fazendo uso dos recursos expostos anteriormente, temos</a:t>
            </a:r>
            <a:r>
              <a:rPr lang="pt-BR" i="1">
                <a:solidFill>
                  <a:schemeClr val="tx2"/>
                </a:solidFill>
              </a:rPr>
              <a:t>:</a:t>
            </a:r>
            <a:endParaRPr lang="pt-BR">
              <a:solidFill>
                <a:schemeClr val="tx2"/>
              </a:solidFill>
            </a:endParaRPr>
          </a:p>
        </p:txBody>
      </p:sp>
      <p:graphicFrame>
        <p:nvGraphicFramePr>
          <p:cNvPr id="23562" name="Object 14"/>
          <p:cNvGraphicFramePr>
            <a:graphicFrameLocks noChangeAspect="1"/>
          </p:cNvGraphicFramePr>
          <p:nvPr/>
        </p:nvGraphicFramePr>
        <p:xfrm>
          <a:off x="2771775" y="4652963"/>
          <a:ext cx="2808288" cy="731837"/>
        </p:xfrm>
        <a:graphic>
          <a:graphicData uri="http://schemas.openxmlformats.org/presentationml/2006/ole">
            <p:oleObj spid="_x0000_s14341" name="Equação" r:id="rId7" imgW="16383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6" grpId="0"/>
      <p:bldP spid="23558" grpId="0"/>
      <p:bldP spid="235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23555" name="CaixaDeTexto 2"/>
          <p:cNvSpPr txBox="1">
            <a:spLocks noChangeArrowheads="1"/>
          </p:cNvSpPr>
          <p:nvPr/>
        </p:nvSpPr>
        <p:spPr bwMode="auto">
          <a:xfrm>
            <a:off x="539750" y="1104900"/>
            <a:ext cx="806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>
                <a:solidFill>
                  <a:schemeClr val="tx2"/>
                </a:solidFill>
              </a:rPr>
              <a:t>Aplicação prática: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611188" y="1628775"/>
            <a:ext cx="8353425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pt-BR">
                <a:solidFill>
                  <a:schemeClr val="tx2"/>
                </a:solidFill>
              </a:rPr>
              <a:t>As senhas numéricas  de quatro dígitos dos clientes de um determinado banco são representadas como uma matriz </a:t>
            </a:r>
            <a:r>
              <a:rPr lang="pt-BR" b="1" i="1">
                <a:solidFill>
                  <a:schemeClr val="tx2"/>
                </a:solidFill>
              </a:rPr>
              <a:t>S</a:t>
            </a:r>
            <a:r>
              <a:rPr lang="pt-BR" b="1" i="1" baseline="-25000">
                <a:solidFill>
                  <a:schemeClr val="tx2"/>
                </a:solidFill>
              </a:rPr>
              <a:t>2 x 2</a:t>
            </a:r>
            <a:r>
              <a:rPr lang="pt-BR">
                <a:solidFill>
                  <a:schemeClr val="tx2"/>
                </a:solidFill>
              </a:rPr>
              <a:t>, em que os dois primeiros são a 1ª linha e os dois últimos, a 2ª linha. O banco usa uma matriz invertível                       denominada </a:t>
            </a:r>
            <a:r>
              <a:rPr lang="pt-BR" b="1" i="1">
                <a:solidFill>
                  <a:schemeClr val="tx2"/>
                </a:solidFill>
              </a:rPr>
              <a:t>matriz chave, </a:t>
            </a:r>
            <a:r>
              <a:rPr lang="pt-BR" i="1">
                <a:solidFill>
                  <a:schemeClr val="tx2"/>
                </a:solidFill>
              </a:rPr>
              <a:t>para 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i="1">
                <a:solidFill>
                  <a:schemeClr val="tx2"/>
                </a:solidFill>
              </a:rPr>
              <a:t>    manter o sigilo das senhas de seus clientes. E, por questões de segurança, o banco gera uma nova matriz </a:t>
            </a:r>
            <a:r>
              <a:rPr lang="pt-BR" b="1" i="1">
                <a:solidFill>
                  <a:schemeClr val="tx2"/>
                </a:solidFill>
              </a:rPr>
              <a:t>T = S.X , </a:t>
            </a:r>
            <a:r>
              <a:rPr lang="pt-BR" i="1">
                <a:solidFill>
                  <a:schemeClr val="tx2"/>
                </a:solidFill>
              </a:rPr>
              <a:t>denominada </a:t>
            </a:r>
            <a:r>
              <a:rPr lang="pt-BR" b="1" i="1">
                <a:solidFill>
                  <a:schemeClr val="tx2"/>
                </a:solidFill>
              </a:rPr>
              <a:t>matriz transmitida</a:t>
            </a:r>
            <a:r>
              <a:rPr lang="pt-BR" i="1">
                <a:solidFill>
                  <a:schemeClr val="tx2"/>
                </a:solidFill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Tx/>
              <a:buAutoNum type="alphaLcParenR"/>
            </a:pPr>
            <a:r>
              <a:rPr lang="pt-BR" i="1">
                <a:solidFill>
                  <a:schemeClr val="tx2"/>
                </a:solidFill>
              </a:rPr>
              <a:t>Como ‘recuperar’  a senha de um cliente, se só conhecemos a matriz chave e a matriz transmitida?</a:t>
            </a:r>
          </a:p>
          <a:p>
            <a:pPr marL="342900" indent="-342900">
              <a:lnSpc>
                <a:spcPct val="150000"/>
              </a:lnSpc>
              <a:buFontTx/>
              <a:buAutoNum type="alphaLcParenR"/>
            </a:pPr>
            <a:r>
              <a:rPr lang="pt-BR" i="1">
                <a:solidFill>
                  <a:schemeClr val="tx2"/>
                </a:solidFill>
              </a:rPr>
              <a:t>Sabendo que a matriz transmitida de um determinado cliente é                      ,  qual sua senha? </a:t>
            </a:r>
            <a:endParaRPr lang="pt-BR">
              <a:solidFill>
                <a:schemeClr val="tx2"/>
              </a:solidFill>
            </a:endParaRPr>
          </a:p>
        </p:txBody>
      </p:sp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4500563" y="2852738"/>
          <a:ext cx="1238250" cy="647700"/>
        </p:xfrm>
        <a:graphic>
          <a:graphicData uri="http://schemas.openxmlformats.org/presentationml/2006/ole">
            <p:oleObj spid="_x0000_s15362" name="Equação" r:id="rId4" imgW="774364" imgH="457002" progId="Equation.3">
              <p:embed/>
            </p:oleObj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7440613" y="4868863"/>
          <a:ext cx="1379537" cy="647700"/>
        </p:xfrm>
        <a:graphic>
          <a:graphicData uri="http://schemas.openxmlformats.org/presentationml/2006/ole">
            <p:oleObj spid="_x0000_s15363" name="Equação" r:id="rId5" imgW="863225" imgH="457002" progId="Equation.3">
              <p:embed/>
            </p:oleObj>
          </a:graphicData>
        </a:graphic>
      </p:graphicFrame>
      <p:sp>
        <p:nvSpPr>
          <p:cNvPr id="14" name="CaixaDeTexto 3"/>
          <p:cNvSpPr txBox="1">
            <a:spLocks noChangeArrowheads="1"/>
          </p:cNvSpPr>
          <p:nvPr/>
        </p:nvSpPr>
        <p:spPr bwMode="auto">
          <a:xfrm>
            <a:off x="611188" y="5683250"/>
            <a:ext cx="143986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7188" indent="-342900" algn="just">
              <a:lnSpc>
                <a:spcPct val="150000"/>
              </a:lnSpc>
            </a:pPr>
            <a:r>
              <a:rPr lang="pt-BR" sz="2000" b="1">
                <a:solidFill>
                  <a:srgbClr val="FF0000"/>
                </a:solidFill>
              </a:rPr>
              <a:t>Resposta: </a:t>
            </a:r>
            <a:endParaRPr lang="pt-BR" sz="2000">
              <a:solidFill>
                <a:schemeClr val="tx2"/>
              </a:solidFill>
            </a:endParaRPr>
          </a:p>
        </p:txBody>
      </p:sp>
      <p:sp>
        <p:nvSpPr>
          <p:cNvPr id="15" name="CaixaDeTexto 3"/>
          <p:cNvSpPr txBox="1">
            <a:spLocks noChangeArrowheads="1"/>
          </p:cNvSpPr>
          <p:nvPr/>
        </p:nvSpPr>
        <p:spPr bwMode="auto">
          <a:xfrm>
            <a:off x="611188" y="6089650"/>
            <a:ext cx="30241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7188" indent="-342900" algn="just">
              <a:lnSpc>
                <a:spcPct val="150000"/>
              </a:lnSpc>
            </a:pPr>
            <a:r>
              <a:rPr lang="pt-BR">
                <a:solidFill>
                  <a:schemeClr val="tx2"/>
                </a:solidFill>
              </a:rPr>
              <a:t>a) (SX)X</a:t>
            </a:r>
            <a:r>
              <a:rPr lang="pt-BR" baseline="30000">
                <a:solidFill>
                  <a:schemeClr val="tx2"/>
                </a:solidFill>
              </a:rPr>
              <a:t>-1</a:t>
            </a:r>
            <a:r>
              <a:rPr lang="pt-BR">
                <a:solidFill>
                  <a:schemeClr val="tx2"/>
                </a:solidFill>
              </a:rPr>
              <a:t>=S(XX</a:t>
            </a:r>
            <a:r>
              <a:rPr lang="pt-BR" baseline="30000">
                <a:solidFill>
                  <a:schemeClr val="tx2"/>
                </a:solidFill>
              </a:rPr>
              <a:t>-1</a:t>
            </a:r>
            <a:r>
              <a:rPr lang="pt-BR">
                <a:solidFill>
                  <a:schemeClr val="tx2"/>
                </a:solidFill>
              </a:rPr>
              <a:t>)= SI</a:t>
            </a:r>
            <a:r>
              <a:rPr lang="pt-BR" baseline="-25000">
                <a:solidFill>
                  <a:schemeClr val="tx2"/>
                </a:solidFill>
              </a:rPr>
              <a:t>2</a:t>
            </a:r>
            <a:r>
              <a:rPr lang="pt-BR">
                <a:solidFill>
                  <a:schemeClr val="tx2"/>
                </a:solidFill>
              </a:rPr>
              <a:t> =S</a:t>
            </a:r>
            <a:r>
              <a:rPr lang="pt-BR" b="1">
                <a:solidFill>
                  <a:schemeClr val="tx2"/>
                </a:solidFill>
              </a:rPr>
              <a:t> </a:t>
            </a:r>
            <a:r>
              <a:rPr lang="pt-BR" b="1">
                <a:solidFill>
                  <a:srgbClr val="FF0000"/>
                </a:solidFill>
              </a:rPr>
              <a:t> 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16" name="CaixaDeTexto 3"/>
          <p:cNvSpPr txBox="1">
            <a:spLocks noChangeArrowheads="1"/>
          </p:cNvSpPr>
          <p:nvPr/>
        </p:nvSpPr>
        <p:spPr bwMode="auto">
          <a:xfrm>
            <a:off x="4356100" y="6089650"/>
            <a:ext cx="10795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7188" indent="-342900" algn="just">
              <a:lnSpc>
                <a:spcPct val="150000"/>
              </a:lnSpc>
            </a:pPr>
            <a:r>
              <a:rPr lang="pt-BR">
                <a:solidFill>
                  <a:schemeClr val="tx2"/>
                </a:solidFill>
              </a:rPr>
              <a:t>b) 2509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11" grpId="0"/>
      <p:bldP spid="14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24579" name="CaixaDeTexto 2"/>
          <p:cNvSpPr txBox="1">
            <a:spLocks noChangeArrowheads="1"/>
          </p:cNvSpPr>
          <p:nvPr/>
        </p:nvSpPr>
        <p:spPr bwMode="auto">
          <a:xfrm>
            <a:off x="539750" y="1125538"/>
            <a:ext cx="806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>
                <a:solidFill>
                  <a:schemeClr val="tx2"/>
                </a:solidFill>
              </a:rPr>
              <a:t>Exercícios de fixação</a:t>
            </a:r>
          </a:p>
        </p:txBody>
      </p:sp>
      <p:sp>
        <p:nvSpPr>
          <p:cNvPr id="24580" name="CaixaDeTexto 15"/>
          <p:cNvSpPr txBox="1">
            <a:spLocks noChangeArrowheads="1"/>
          </p:cNvSpPr>
          <p:nvPr/>
        </p:nvSpPr>
        <p:spPr bwMode="auto">
          <a:xfrm>
            <a:off x="468313" y="1931988"/>
            <a:ext cx="8280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tx2"/>
                </a:solidFill>
              </a:rPr>
              <a:t>01. Encontre a inversa de cada matriz dada, se possível:      </a:t>
            </a:r>
          </a:p>
        </p:txBody>
      </p:sp>
      <p:graphicFrame>
        <p:nvGraphicFramePr>
          <p:cNvPr id="24581" name="Object 7"/>
          <p:cNvGraphicFramePr>
            <a:graphicFrameLocks noChangeAspect="1"/>
          </p:cNvGraphicFramePr>
          <p:nvPr/>
        </p:nvGraphicFramePr>
        <p:xfrm>
          <a:off x="890588" y="2352675"/>
          <a:ext cx="2447925" cy="4019550"/>
        </p:xfrm>
        <a:graphic>
          <a:graphicData uri="http://schemas.openxmlformats.org/presentationml/2006/ole">
            <p:oleObj spid="_x0000_s16386" name="Equação" r:id="rId4" imgW="1460500" imgH="2387600" progId="Equation.3">
              <p:embed/>
            </p:oleObj>
          </a:graphicData>
        </a:graphic>
      </p:graphicFrame>
      <p:sp>
        <p:nvSpPr>
          <p:cNvPr id="16390" name="CaixaDeTexto 6"/>
          <p:cNvSpPr txBox="1">
            <a:spLocks noChangeArrowheads="1"/>
          </p:cNvSpPr>
          <p:nvPr/>
        </p:nvSpPr>
        <p:spPr bwMode="auto">
          <a:xfrm>
            <a:off x="5580063" y="3716338"/>
            <a:ext cx="185261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Resp: é singular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Resp: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Resp:</a:t>
            </a:r>
          </a:p>
        </p:txBody>
      </p:sp>
      <p:sp>
        <p:nvSpPr>
          <p:cNvPr id="8" name="Colchete duplo 7"/>
          <p:cNvSpPr/>
          <p:nvPr/>
        </p:nvSpPr>
        <p:spPr>
          <a:xfrm>
            <a:off x="6372225" y="4437063"/>
            <a:ext cx="2087563" cy="9366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Colchete duplo 8"/>
          <p:cNvSpPr/>
          <p:nvPr/>
        </p:nvSpPr>
        <p:spPr>
          <a:xfrm>
            <a:off x="6372225" y="5516563"/>
            <a:ext cx="1800225" cy="86518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393" name="CaixaDeTexto 9"/>
          <p:cNvSpPr txBox="1">
            <a:spLocks noChangeArrowheads="1"/>
          </p:cNvSpPr>
          <p:nvPr/>
        </p:nvSpPr>
        <p:spPr bwMode="auto">
          <a:xfrm>
            <a:off x="6588125" y="5589588"/>
            <a:ext cx="13446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i="1"/>
              <a:t>cos</a:t>
            </a:r>
            <a:r>
              <a:rPr lang="pt-BR" sz="2000"/>
              <a:t>ɵ</a:t>
            </a:r>
            <a:r>
              <a:rPr lang="pt-BR" sz="1400" i="1"/>
              <a:t>   sen</a:t>
            </a:r>
            <a:r>
              <a:rPr lang="pt-BR" sz="2000"/>
              <a:t>ɵ</a:t>
            </a:r>
            <a:endParaRPr lang="pt-BR" sz="1400" i="1"/>
          </a:p>
          <a:p>
            <a:r>
              <a:rPr lang="pt-BR" sz="1400" i="1"/>
              <a:t>-sen</a:t>
            </a:r>
            <a:r>
              <a:rPr lang="pt-BR" sz="2000"/>
              <a:t>ɵ</a:t>
            </a:r>
            <a:r>
              <a:rPr lang="pt-BR" sz="1400" i="1"/>
              <a:t>   cos</a:t>
            </a:r>
            <a:r>
              <a:rPr lang="pt-BR" sz="2000"/>
              <a:t>ɵ</a:t>
            </a:r>
            <a:r>
              <a:rPr lang="pt-BR" sz="1400" i="1"/>
              <a:t>  </a:t>
            </a:r>
          </a:p>
        </p:txBody>
      </p:sp>
      <p:sp>
        <p:nvSpPr>
          <p:cNvPr id="16394" name="CaixaDeTexto 10"/>
          <p:cNvSpPr txBox="1">
            <a:spLocks noChangeArrowheads="1"/>
          </p:cNvSpPr>
          <p:nvPr/>
        </p:nvSpPr>
        <p:spPr bwMode="auto">
          <a:xfrm>
            <a:off x="6516688" y="4346575"/>
            <a:ext cx="170338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sz="1200"/>
          </a:p>
          <a:p>
            <a:r>
              <a:rPr lang="pt-BR" sz="1200"/>
              <a:t>1/5</a:t>
            </a:r>
            <a:r>
              <a:rPr lang="pt-BR" sz="1600"/>
              <a:t>  √2      </a:t>
            </a:r>
            <a:r>
              <a:rPr lang="pt-BR" sz="1200"/>
              <a:t>1/5</a:t>
            </a:r>
            <a:r>
              <a:rPr lang="pt-BR" sz="1600"/>
              <a:t> √2 </a:t>
            </a:r>
          </a:p>
          <a:p>
            <a:endParaRPr lang="pt-BR" sz="1200"/>
          </a:p>
          <a:p>
            <a:r>
              <a:rPr lang="pt-BR" sz="1200"/>
              <a:t>-2/5 </a:t>
            </a:r>
            <a:r>
              <a:rPr lang="pt-BR" sz="1600"/>
              <a:t>√2      </a:t>
            </a:r>
            <a:r>
              <a:rPr lang="pt-BR" sz="1200"/>
              <a:t>1/10</a:t>
            </a:r>
            <a:r>
              <a:rPr lang="pt-BR" sz="1600"/>
              <a:t> √2 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7067550" y="4562475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7859713" y="4562475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6996113" y="4995863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7932738" y="4995863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25603" name="CaixaDeTexto 2"/>
          <p:cNvSpPr txBox="1">
            <a:spLocks noChangeArrowheads="1"/>
          </p:cNvSpPr>
          <p:nvPr/>
        </p:nvSpPr>
        <p:spPr bwMode="auto">
          <a:xfrm>
            <a:off x="539750" y="1125538"/>
            <a:ext cx="806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>
                <a:solidFill>
                  <a:schemeClr val="tx2"/>
                </a:solidFill>
              </a:rPr>
              <a:t>Exercício de Fixação</a:t>
            </a:r>
          </a:p>
        </p:txBody>
      </p:sp>
      <p:sp>
        <p:nvSpPr>
          <p:cNvPr id="25604" name="CaixaDeTexto 15"/>
          <p:cNvSpPr txBox="1">
            <a:spLocks noChangeArrowheads="1"/>
          </p:cNvSpPr>
          <p:nvPr/>
        </p:nvSpPr>
        <p:spPr bwMode="auto">
          <a:xfrm>
            <a:off x="468313" y="1931988"/>
            <a:ext cx="8280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tx2"/>
                </a:solidFill>
              </a:rPr>
              <a:t>02. Dadas as matrizes                                              ,calcule:      </a:t>
            </a:r>
          </a:p>
        </p:txBody>
      </p:sp>
      <p:graphicFrame>
        <p:nvGraphicFramePr>
          <p:cNvPr id="25605" name="Object 8"/>
          <p:cNvGraphicFramePr>
            <a:graphicFrameLocks noChangeAspect="1"/>
          </p:cNvGraphicFramePr>
          <p:nvPr/>
        </p:nvGraphicFramePr>
        <p:xfrm>
          <a:off x="2868613" y="1760538"/>
          <a:ext cx="2927350" cy="731837"/>
        </p:xfrm>
        <a:graphic>
          <a:graphicData uri="http://schemas.openxmlformats.org/presentationml/2006/ole">
            <p:oleObj spid="_x0000_s17410" name="Equação" r:id="rId4" imgW="1828800" imgH="457200" progId="Equation.3">
              <p:embed/>
            </p:oleObj>
          </a:graphicData>
        </a:graphic>
      </p:graphicFrame>
      <p:sp>
        <p:nvSpPr>
          <p:cNvPr id="25606" name="CaixaDeTexto 15"/>
          <p:cNvSpPr txBox="1">
            <a:spLocks noChangeArrowheads="1"/>
          </p:cNvSpPr>
          <p:nvPr/>
        </p:nvSpPr>
        <p:spPr bwMode="auto">
          <a:xfrm>
            <a:off x="468313" y="2781300"/>
            <a:ext cx="82788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tx2"/>
                </a:solidFill>
              </a:rPr>
              <a:t>a) </a:t>
            </a:r>
            <a:r>
              <a:rPr lang="pt-BR" i="1">
                <a:solidFill>
                  <a:schemeClr val="tx2"/>
                </a:solidFill>
              </a:rPr>
              <a:t>(AB)</a:t>
            </a:r>
            <a:r>
              <a:rPr lang="pt-BR" i="1" baseline="30000">
                <a:solidFill>
                  <a:schemeClr val="tx2"/>
                </a:solidFill>
              </a:rPr>
              <a:t>-1</a:t>
            </a:r>
            <a:r>
              <a:rPr lang="pt-BR" i="1">
                <a:solidFill>
                  <a:schemeClr val="tx2"/>
                </a:solidFill>
              </a:rPr>
              <a:t>               b) (AB)</a:t>
            </a:r>
            <a:r>
              <a:rPr lang="pt-BR" i="1" baseline="30000">
                <a:solidFill>
                  <a:schemeClr val="tx2"/>
                </a:solidFill>
              </a:rPr>
              <a:t>t </a:t>
            </a:r>
            <a:r>
              <a:rPr lang="pt-BR" i="1">
                <a:solidFill>
                  <a:schemeClr val="tx2"/>
                </a:solidFill>
              </a:rPr>
              <a:t>           c) AA</a:t>
            </a:r>
            <a:r>
              <a:rPr lang="pt-BR" i="1" baseline="30000">
                <a:solidFill>
                  <a:schemeClr val="tx2"/>
                </a:solidFill>
              </a:rPr>
              <a:t>-1</a:t>
            </a:r>
            <a:r>
              <a:rPr lang="pt-BR" i="1">
                <a:solidFill>
                  <a:schemeClr val="tx2"/>
                </a:solidFill>
              </a:rPr>
              <a:t> – I          d) (2B)</a:t>
            </a:r>
            <a:r>
              <a:rPr lang="pt-BR" i="1" baseline="30000">
                <a:solidFill>
                  <a:schemeClr val="tx2"/>
                </a:solidFill>
              </a:rPr>
              <a:t>-1</a:t>
            </a:r>
            <a:r>
              <a:rPr lang="pt-BR" i="1">
                <a:solidFill>
                  <a:schemeClr val="tx2"/>
                </a:solidFill>
              </a:rPr>
              <a:t>  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8" name="Colchete duplo 7"/>
          <p:cNvSpPr/>
          <p:nvPr/>
        </p:nvSpPr>
        <p:spPr>
          <a:xfrm>
            <a:off x="1403350" y="5116513"/>
            <a:ext cx="1152525" cy="86518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547813" y="5260975"/>
            <a:ext cx="914400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100" dirty="0"/>
              <a:t>1/2</a:t>
            </a:r>
            <a:r>
              <a:rPr lang="pt-BR" sz="1200" dirty="0"/>
              <a:t>        </a:t>
            </a:r>
            <a:r>
              <a:rPr lang="pt-BR" sz="1050" dirty="0"/>
              <a:t>3/2</a:t>
            </a:r>
          </a:p>
          <a:p>
            <a:pPr>
              <a:defRPr/>
            </a:pPr>
            <a:endParaRPr lang="pt-BR" sz="1400" dirty="0"/>
          </a:p>
          <a:p>
            <a:pPr>
              <a:defRPr/>
            </a:pPr>
            <a:r>
              <a:rPr lang="pt-BR" sz="1400" dirty="0"/>
              <a:t>-3       -8</a:t>
            </a:r>
          </a:p>
        </p:txBody>
      </p:sp>
      <p:sp>
        <p:nvSpPr>
          <p:cNvPr id="17417" name="CaixaDeTexto 9"/>
          <p:cNvSpPr txBox="1">
            <a:spLocks noChangeArrowheads="1"/>
          </p:cNvSpPr>
          <p:nvPr/>
        </p:nvSpPr>
        <p:spPr bwMode="auto">
          <a:xfrm>
            <a:off x="395288" y="5621338"/>
            <a:ext cx="7192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Resp: a)      </a:t>
            </a:r>
            <a:r>
              <a:rPr lang="pt-BR" sz="2000"/>
              <a:t>             </a:t>
            </a:r>
            <a:r>
              <a:rPr lang="pt-BR" sz="1600"/>
              <a:t>                 b)                                       c) 0               d)</a:t>
            </a:r>
            <a:endParaRPr lang="pt-BR"/>
          </a:p>
        </p:txBody>
      </p:sp>
      <p:sp>
        <p:nvSpPr>
          <p:cNvPr id="11" name="Colchete duplo 10"/>
          <p:cNvSpPr/>
          <p:nvPr/>
        </p:nvSpPr>
        <p:spPr>
          <a:xfrm>
            <a:off x="3779838" y="5116513"/>
            <a:ext cx="1152525" cy="86518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419" name="CaixaDeTexto 11"/>
          <p:cNvSpPr txBox="1">
            <a:spLocks noChangeArrowheads="1"/>
          </p:cNvSpPr>
          <p:nvPr/>
        </p:nvSpPr>
        <p:spPr bwMode="auto">
          <a:xfrm>
            <a:off x="3873500" y="5189538"/>
            <a:ext cx="9398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-16        6</a:t>
            </a:r>
          </a:p>
          <a:p>
            <a:endParaRPr lang="pt-BR" sz="1400"/>
          </a:p>
          <a:p>
            <a:r>
              <a:rPr lang="pt-BR" sz="1400"/>
              <a:t>-3       1</a:t>
            </a:r>
          </a:p>
        </p:txBody>
      </p:sp>
      <p:sp>
        <p:nvSpPr>
          <p:cNvPr id="13" name="Colchete duplo 12"/>
          <p:cNvSpPr/>
          <p:nvPr/>
        </p:nvSpPr>
        <p:spPr>
          <a:xfrm>
            <a:off x="7380288" y="5116513"/>
            <a:ext cx="1152525" cy="86518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473950" y="5189538"/>
            <a:ext cx="838200" cy="738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100" dirty="0"/>
              <a:t>1/4</a:t>
            </a:r>
            <a:r>
              <a:rPr lang="pt-BR" sz="1200" dirty="0"/>
              <a:t>        </a:t>
            </a:r>
            <a:r>
              <a:rPr lang="pt-BR" sz="1400" dirty="0"/>
              <a:t>0</a:t>
            </a:r>
            <a:endParaRPr lang="pt-BR" sz="1050" dirty="0"/>
          </a:p>
          <a:p>
            <a:pPr>
              <a:defRPr/>
            </a:pPr>
            <a:endParaRPr lang="pt-BR" sz="1400" dirty="0"/>
          </a:p>
          <a:p>
            <a:pPr>
              <a:defRPr/>
            </a:pPr>
            <a:r>
              <a:rPr lang="pt-BR" sz="1400" dirty="0"/>
              <a:t>-1      </a:t>
            </a:r>
            <a:r>
              <a:rPr lang="pt-BR" sz="1100" dirty="0"/>
              <a:t>1/2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/>
      <p:bldP spid="2560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323850" y="1844675"/>
            <a:ext cx="83518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/>
            <a:r>
              <a:rPr lang="pt-BR">
                <a:solidFill>
                  <a:schemeClr val="tx2"/>
                </a:solidFill>
              </a:rPr>
              <a:t>03. São dadas as matrizes </a:t>
            </a:r>
            <a:r>
              <a:rPr lang="pt-BR" b="1" i="1">
                <a:solidFill>
                  <a:schemeClr val="tx2"/>
                </a:solidFill>
              </a:rPr>
              <a:t>A</a:t>
            </a:r>
            <a:r>
              <a:rPr lang="pt-BR">
                <a:solidFill>
                  <a:schemeClr val="tx2"/>
                </a:solidFill>
              </a:rPr>
              <a:t> e </a:t>
            </a:r>
            <a:r>
              <a:rPr lang="pt-BR" b="1" i="1">
                <a:solidFill>
                  <a:schemeClr val="tx2"/>
                </a:solidFill>
              </a:rPr>
              <a:t>B</a:t>
            </a:r>
            <a:r>
              <a:rPr lang="pt-BR">
                <a:solidFill>
                  <a:schemeClr val="tx2"/>
                </a:solidFill>
              </a:rPr>
              <a:t>, quadradas de ordem </a:t>
            </a:r>
            <a:r>
              <a:rPr lang="pt-BR" b="1" i="1">
                <a:solidFill>
                  <a:schemeClr val="tx2"/>
                </a:solidFill>
              </a:rPr>
              <a:t>n</a:t>
            </a:r>
            <a:r>
              <a:rPr lang="pt-BR">
                <a:solidFill>
                  <a:schemeClr val="tx2"/>
                </a:solidFill>
              </a:rPr>
              <a:t> e invertíveis. A solução da equação </a:t>
            </a:r>
            <a:r>
              <a:rPr lang="pt-BR" b="1" i="1">
                <a:solidFill>
                  <a:schemeClr val="tx2"/>
                </a:solidFill>
              </a:rPr>
              <a:t>(BAX)</a:t>
            </a:r>
            <a:r>
              <a:rPr lang="pt-BR" b="1" i="1" baseline="30000">
                <a:solidFill>
                  <a:schemeClr val="tx2"/>
                </a:solidFill>
              </a:rPr>
              <a:t>t</a:t>
            </a:r>
            <a:r>
              <a:rPr lang="pt-BR" b="1" i="1">
                <a:solidFill>
                  <a:schemeClr val="tx2"/>
                </a:solidFill>
              </a:rPr>
              <a:t> = B</a:t>
            </a:r>
            <a:r>
              <a:rPr lang="pt-BR">
                <a:solidFill>
                  <a:schemeClr val="tx2"/>
                </a:solidFill>
              </a:rPr>
              <a:t>, em que </a:t>
            </a:r>
            <a:r>
              <a:rPr lang="pt-BR" b="1" i="1">
                <a:solidFill>
                  <a:schemeClr val="tx2"/>
                </a:solidFill>
              </a:rPr>
              <a:t>(BAX)</a:t>
            </a:r>
            <a:r>
              <a:rPr lang="pt-BR" b="1" i="1" baseline="30000">
                <a:solidFill>
                  <a:schemeClr val="tx2"/>
                </a:solidFill>
              </a:rPr>
              <a:t>t</a:t>
            </a:r>
            <a:r>
              <a:rPr lang="pt-BR" b="1" i="1">
                <a:solidFill>
                  <a:schemeClr val="tx2"/>
                </a:solidFill>
              </a:rPr>
              <a:t> </a:t>
            </a:r>
            <a:r>
              <a:rPr lang="pt-BR">
                <a:solidFill>
                  <a:schemeClr val="tx2"/>
                </a:solidFill>
              </a:rPr>
              <a:t>é a transposta da matriz </a:t>
            </a:r>
            <a:r>
              <a:rPr lang="pt-BR" b="1" i="1">
                <a:solidFill>
                  <a:schemeClr val="tx2"/>
                </a:solidFill>
              </a:rPr>
              <a:t>(BAX), </a:t>
            </a:r>
            <a:r>
              <a:rPr lang="pt-BR">
                <a:solidFill>
                  <a:schemeClr val="tx2"/>
                </a:solidFill>
              </a:rPr>
              <a:t>é a matriz </a:t>
            </a:r>
            <a:r>
              <a:rPr lang="pt-BR" b="1" i="1">
                <a:solidFill>
                  <a:schemeClr val="tx2"/>
                </a:solidFill>
              </a:rPr>
              <a:t>X</a:t>
            </a:r>
            <a:r>
              <a:rPr lang="pt-BR">
                <a:solidFill>
                  <a:schemeClr val="tx2"/>
                </a:solidFill>
              </a:rPr>
              <a:t> tal que:</a:t>
            </a:r>
          </a:p>
        </p:txBody>
      </p:sp>
      <p:sp>
        <p:nvSpPr>
          <p:cNvPr id="7" name="CaixaDeTexto 2"/>
          <p:cNvSpPr txBox="1">
            <a:spLocks noChangeArrowheads="1"/>
          </p:cNvSpPr>
          <p:nvPr/>
        </p:nvSpPr>
        <p:spPr bwMode="auto">
          <a:xfrm>
            <a:off x="539750" y="1125538"/>
            <a:ext cx="806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>
                <a:solidFill>
                  <a:schemeClr val="tx2"/>
                </a:solidFill>
              </a:rPr>
              <a:t>Exercício de Fixação</a:t>
            </a: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1116013" y="2852738"/>
          <a:ext cx="1614487" cy="438150"/>
        </p:xfrm>
        <a:graphic>
          <a:graphicData uri="http://schemas.openxmlformats.org/presentationml/2006/ole">
            <p:oleObj spid="_x0000_s18434" name="Equação" r:id="rId3" imgW="888614" imgH="241195" progId="Equation.3">
              <p:embed/>
            </p:oleObj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120775" y="3478213"/>
          <a:ext cx="1462088" cy="407987"/>
        </p:xfrm>
        <a:graphic>
          <a:graphicData uri="http://schemas.openxmlformats.org/presentationml/2006/ole">
            <p:oleObj spid="_x0000_s18435" name="Equação" r:id="rId4" imgW="863225" imgH="241195" progId="Equation.3">
              <p:embed/>
            </p:oleObj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146175" y="3981450"/>
          <a:ext cx="1484313" cy="409575"/>
        </p:xfrm>
        <a:graphic>
          <a:graphicData uri="http://schemas.openxmlformats.org/presentationml/2006/ole">
            <p:oleObj spid="_x0000_s18436" name="Equação" r:id="rId5" imgW="876300" imgH="241300" progId="Equation.3">
              <p:embed/>
            </p:oleObj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146175" y="4557713"/>
          <a:ext cx="1462088" cy="407987"/>
        </p:xfrm>
        <a:graphic>
          <a:graphicData uri="http://schemas.openxmlformats.org/presentationml/2006/ole">
            <p:oleObj spid="_x0000_s18437" name="Equação" r:id="rId6" imgW="863225" imgH="241195" progId="Equation.3">
              <p:embed/>
            </p:oleObj>
          </a:graphicData>
        </a:graphic>
      </p:graphicFrame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755650" y="2719388"/>
            <a:ext cx="1223963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pt-BR"/>
              <a:t>a)</a:t>
            </a:r>
          </a:p>
          <a:p>
            <a:pPr>
              <a:lnSpc>
                <a:spcPct val="200000"/>
              </a:lnSpc>
            </a:pPr>
            <a:r>
              <a:rPr lang="pt-BR"/>
              <a:t>b)</a:t>
            </a:r>
          </a:p>
          <a:p>
            <a:pPr>
              <a:lnSpc>
                <a:spcPct val="200000"/>
              </a:lnSpc>
            </a:pPr>
            <a:r>
              <a:rPr lang="pt-BR"/>
              <a:t>c)</a:t>
            </a:r>
          </a:p>
          <a:p>
            <a:pPr>
              <a:lnSpc>
                <a:spcPct val="200000"/>
              </a:lnSpc>
            </a:pPr>
            <a:r>
              <a:rPr lang="pt-BR"/>
              <a:t>d)</a:t>
            </a:r>
          </a:p>
        </p:txBody>
      </p:sp>
      <p:sp>
        <p:nvSpPr>
          <p:cNvPr id="10" name="Retângulo 17"/>
          <p:cNvSpPr>
            <a:spLocks noChangeArrowheads="1"/>
          </p:cNvSpPr>
          <p:nvPr/>
        </p:nvSpPr>
        <p:spPr bwMode="auto">
          <a:xfrm>
            <a:off x="6372225" y="5516563"/>
            <a:ext cx="151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Resposta: </a:t>
            </a:r>
            <a:r>
              <a:rPr lang="pt-BR" b="1">
                <a:solidFill>
                  <a:schemeClr val="tx2"/>
                </a:solidFill>
              </a:rPr>
              <a:t>B</a:t>
            </a:r>
            <a:endParaRPr lang="pt-B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1" name="Object 6"/>
          <p:cNvGraphicFramePr>
            <a:graphicFrameLocks noChangeAspect="1"/>
          </p:cNvGraphicFramePr>
          <p:nvPr/>
        </p:nvGraphicFramePr>
        <p:xfrm>
          <a:off x="1258888" y="1844675"/>
          <a:ext cx="1473200" cy="947738"/>
        </p:xfrm>
        <a:graphic>
          <a:graphicData uri="http://schemas.openxmlformats.org/presentationml/2006/ole">
            <p:oleObj spid="_x0000_s19458" name="Equação" r:id="rId3" imgW="711200" imgH="457200" progId="Equation.3">
              <p:embed/>
            </p:oleObj>
          </a:graphicData>
        </a:graphic>
      </p:graphicFrame>
      <p:graphicFrame>
        <p:nvGraphicFramePr>
          <p:cNvPr id="27652" name="Object 7"/>
          <p:cNvGraphicFramePr>
            <a:graphicFrameLocks noChangeAspect="1"/>
          </p:cNvGraphicFramePr>
          <p:nvPr/>
        </p:nvGraphicFramePr>
        <p:xfrm>
          <a:off x="3492500" y="1916113"/>
          <a:ext cx="1439863" cy="830262"/>
        </p:xfrm>
        <a:graphic>
          <a:graphicData uri="http://schemas.openxmlformats.org/presentationml/2006/ole">
            <p:oleObj spid="_x0000_s19459" name="Equação" r:id="rId4" imgW="748975" imgH="431613" progId="Equation.3">
              <p:embed/>
            </p:oleObj>
          </a:graphicData>
        </a:graphic>
      </p:graphicFrame>
      <p:graphicFrame>
        <p:nvGraphicFramePr>
          <p:cNvPr id="27653" name="Object 8"/>
          <p:cNvGraphicFramePr>
            <a:graphicFrameLocks noChangeAspect="1"/>
          </p:cNvGraphicFramePr>
          <p:nvPr/>
        </p:nvGraphicFramePr>
        <p:xfrm>
          <a:off x="1908175" y="4221163"/>
          <a:ext cx="1317625" cy="830262"/>
        </p:xfrm>
        <a:graphic>
          <a:graphicData uri="http://schemas.openxmlformats.org/presentationml/2006/ole">
            <p:oleObj spid="_x0000_s19460" name="Equação" r:id="rId5" imgW="685800" imgH="431800" progId="Equation.3">
              <p:embed/>
            </p:oleObj>
          </a:graphicData>
        </a:graphic>
      </p:graphicFrame>
      <p:sp>
        <p:nvSpPr>
          <p:cNvPr id="6" name="CaixaDeTexto 2"/>
          <p:cNvSpPr txBox="1">
            <a:spLocks noChangeArrowheads="1"/>
          </p:cNvSpPr>
          <p:nvPr/>
        </p:nvSpPr>
        <p:spPr bwMode="auto">
          <a:xfrm>
            <a:off x="539750" y="1125538"/>
            <a:ext cx="806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>
                <a:solidFill>
                  <a:schemeClr val="tx2"/>
                </a:solidFill>
              </a:rPr>
              <a:t>Exercícios de fixação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23850" y="1916113"/>
            <a:ext cx="8351838" cy="147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3538" indent="-363538" algn="just">
              <a:lnSpc>
                <a:spcPct val="200000"/>
              </a:lnSpc>
              <a:defRPr/>
            </a:pPr>
            <a:r>
              <a:rPr lang="pt-BR" dirty="0"/>
              <a:t>04. Se                         e                        ,   determine a matriz </a:t>
            </a:r>
            <a:r>
              <a:rPr lang="pt-BR" b="1" i="1" dirty="0"/>
              <a:t>X</a:t>
            </a:r>
            <a:r>
              <a:rPr lang="pt-BR" b="1" i="1" baseline="-25000" dirty="0"/>
              <a:t>2x2</a:t>
            </a:r>
            <a:r>
              <a:rPr lang="pt-BR" dirty="0"/>
              <a:t> tal que                      (A</a:t>
            </a:r>
            <a:r>
              <a:rPr lang="pt-BR" baseline="30000" dirty="0"/>
              <a:t>-1</a:t>
            </a:r>
            <a:r>
              <a:rPr lang="pt-BR" dirty="0"/>
              <a:t>.X)</a:t>
            </a:r>
            <a:r>
              <a:rPr lang="pt-BR" baseline="30000" dirty="0"/>
              <a:t>-1</a:t>
            </a:r>
            <a:r>
              <a:rPr lang="pt-BR" dirty="0"/>
              <a:t> = B.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12" name="Retângulo 17"/>
          <p:cNvSpPr>
            <a:spLocks noChangeArrowheads="1"/>
          </p:cNvSpPr>
          <p:nvPr/>
        </p:nvSpPr>
        <p:spPr bwMode="auto">
          <a:xfrm>
            <a:off x="395288" y="4437063"/>
            <a:ext cx="1300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Resposta:</a:t>
            </a:r>
            <a:endParaRPr lang="pt-B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5123" name="CaixaDeTexto 2"/>
          <p:cNvSpPr txBox="1">
            <a:spLocks noChangeArrowheads="1"/>
          </p:cNvSpPr>
          <p:nvPr/>
        </p:nvSpPr>
        <p:spPr bwMode="auto">
          <a:xfrm>
            <a:off x="539750" y="1268413"/>
            <a:ext cx="80645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>
                <a:solidFill>
                  <a:schemeClr val="tx2"/>
                </a:solidFill>
              </a:rPr>
              <a:t>Definição</a:t>
            </a:r>
            <a:r>
              <a:rPr lang="pt-BR" sz="32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68313" y="2276475"/>
            <a:ext cx="8351837" cy="2370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dirty="0">
                <a:solidFill>
                  <a:schemeClr val="tx2"/>
                </a:solidFill>
              </a:rPr>
              <a:t>Uma matriz </a:t>
            </a:r>
            <a:r>
              <a:rPr lang="pt-BR" b="1" i="1" dirty="0">
                <a:solidFill>
                  <a:schemeClr val="tx2"/>
                </a:solidFill>
              </a:rPr>
              <a:t>A</a:t>
            </a:r>
            <a:r>
              <a:rPr lang="pt-BR" dirty="0">
                <a:solidFill>
                  <a:schemeClr val="tx2"/>
                </a:solidFill>
              </a:rPr>
              <a:t>, quadrada de ordem </a:t>
            </a:r>
            <a:r>
              <a:rPr lang="pt-BR" b="1" i="1" dirty="0">
                <a:solidFill>
                  <a:schemeClr val="tx2"/>
                </a:solidFill>
              </a:rPr>
              <a:t>n</a:t>
            </a:r>
            <a:r>
              <a:rPr lang="pt-BR" dirty="0">
                <a:solidFill>
                  <a:schemeClr val="tx2"/>
                </a:solidFill>
              </a:rPr>
              <a:t>, diz-se </a:t>
            </a:r>
            <a:r>
              <a:rPr lang="pt-BR" b="1" dirty="0">
                <a:solidFill>
                  <a:schemeClr val="tx2"/>
                </a:solidFill>
              </a:rPr>
              <a:t>invertível</a:t>
            </a:r>
            <a:r>
              <a:rPr lang="pt-BR" dirty="0">
                <a:solidFill>
                  <a:schemeClr val="tx2"/>
                </a:solidFill>
              </a:rPr>
              <a:t> se, e somente se, existir uma matriz </a:t>
            </a:r>
            <a:r>
              <a:rPr lang="pt-BR" b="1" i="1" dirty="0">
                <a:solidFill>
                  <a:schemeClr val="tx2"/>
                </a:solidFill>
              </a:rPr>
              <a:t>B</a:t>
            </a:r>
            <a:r>
              <a:rPr lang="pt-BR" dirty="0">
                <a:solidFill>
                  <a:schemeClr val="tx2"/>
                </a:solidFill>
              </a:rPr>
              <a:t>, quadrada de ordem </a:t>
            </a:r>
            <a:r>
              <a:rPr lang="pt-BR" b="1" i="1" dirty="0">
                <a:solidFill>
                  <a:schemeClr val="tx2"/>
                </a:solidFill>
              </a:rPr>
              <a:t>n</a:t>
            </a:r>
            <a:r>
              <a:rPr lang="pt-BR" dirty="0">
                <a:solidFill>
                  <a:schemeClr val="tx2"/>
                </a:solidFill>
              </a:rPr>
              <a:t>, tal que: </a:t>
            </a:r>
          </a:p>
          <a:p>
            <a:pPr marL="342900" indent="-342900" algn="just">
              <a:defRPr/>
            </a:pPr>
            <a:endParaRPr lang="pt-BR" dirty="0">
              <a:solidFill>
                <a:schemeClr val="tx2"/>
              </a:solidFill>
            </a:endParaRPr>
          </a:p>
          <a:p>
            <a:pPr marL="342900" indent="-342900" algn="just">
              <a:defRPr/>
            </a:pPr>
            <a:endParaRPr lang="pt-BR" dirty="0">
              <a:solidFill>
                <a:schemeClr val="tx2"/>
              </a:solidFill>
            </a:endParaRPr>
          </a:p>
          <a:p>
            <a:pPr marL="342900" indent="-342900" algn="just">
              <a:defRPr/>
            </a:pPr>
            <a:endParaRPr lang="pt-BR" dirty="0">
              <a:solidFill>
                <a:schemeClr val="tx2"/>
              </a:solidFill>
            </a:endParaRPr>
          </a:p>
          <a:p>
            <a:pPr marL="342900" indent="-342900" algn="ctr">
              <a:defRPr/>
            </a:pPr>
            <a:endParaRPr lang="pt-BR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pt-BR" dirty="0">
                <a:solidFill>
                  <a:schemeClr val="tx2"/>
                </a:solidFill>
              </a:rPr>
              <a:t>Em que </a:t>
            </a:r>
            <a:r>
              <a:rPr lang="pt-BR" sz="2000" b="1" i="1" dirty="0">
                <a:solidFill>
                  <a:schemeClr val="tx2"/>
                </a:solidFill>
              </a:rPr>
              <a:t>I</a:t>
            </a:r>
            <a:r>
              <a:rPr lang="pt-BR" sz="2000" b="1" i="1" baseline="-25000" dirty="0">
                <a:solidFill>
                  <a:schemeClr val="tx2"/>
                </a:solidFill>
              </a:rPr>
              <a:t>n</a:t>
            </a:r>
            <a:r>
              <a:rPr lang="pt-BR" sz="2000" b="1" baseline="-25000" dirty="0">
                <a:solidFill>
                  <a:schemeClr val="tx2"/>
                </a:solidFill>
              </a:rPr>
              <a:t> </a:t>
            </a:r>
            <a:r>
              <a:rPr lang="pt-BR" dirty="0">
                <a:solidFill>
                  <a:schemeClr val="tx2"/>
                </a:solidFill>
              </a:rPr>
              <a:t>é a matriz identidade de ordem </a:t>
            </a:r>
            <a:r>
              <a:rPr lang="pt-BR" b="1" i="1" dirty="0">
                <a:solidFill>
                  <a:schemeClr val="tx2"/>
                </a:solidFill>
              </a:rPr>
              <a:t>n</a:t>
            </a:r>
            <a:r>
              <a:rPr lang="pt-BR" dirty="0">
                <a:solidFill>
                  <a:schemeClr val="tx2"/>
                </a:solidFill>
              </a:rPr>
              <a:t>  e </a:t>
            </a:r>
            <a:r>
              <a:rPr lang="pt-BR" b="1" i="1" dirty="0">
                <a:solidFill>
                  <a:schemeClr val="tx2"/>
                </a:solidFill>
              </a:rPr>
              <a:t>B</a:t>
            </a:r>
            <a:r>
              <a:rPr lang="pt-BR" dirty="0">
                <a:solidFill>
                  <a:schemeClr val="tx2"/>
                </a:solidFill>
              </a:rPr>
              <a:t> é denominada inversa de </a:t>
            </a:r>
            <a:r>
              <a:rPr lang="pt-BR" b="1" i="1" dirty="0">
                <a:solidFill>
                  <a:schemeClr val="tx2"/>
                </a:solidFill>
              </a:rPr>
              <a:t>A</a:t>
            </a:r>
            <a:r>
              <a:rPr lang="pt-BR" dirty="0">
                <a:solidFill>
                  <a:schemeClr val="tx2"/>
                </a:solidFill>
              </a:rPr>
              <a:t> e indicada por </a:t>
            </a:r>
            <a:r>
              <a:rPr lang="pt-BR" b="1" i="1" dirty="0">
                <a:solidFill>
                  <a:schemeClr val="tx2"/>
                </a:solidFill>
              </a:rPr>
              <a:t>A</a:t>
            </a:r>
            <a:r>
              <a:rPr lang="pt-BR" b="1" i="1" baseline="30000" dirty="0">
                <a:solidFill>
                  <a:schemeClr val="tx2"/>
                </a:solidFill>
              </a:rPr>
              <a:t>-1</a:t>
            </a:r>
            <a:r>
              <a:rPr lang="pt-BR" sz="2000" dirty="0">
                <a:solidFill>
                  <a:schemeClr val="tx2"/>
                </a:solidFill>
              </a:rPr>
              <a:t> .</a:t>
            </a:r>
            <a:endParaRPr lang="pt-BR" sz="2000" i="1" baseline="30000" dirty="0">
              <a:solidFill>
                <a:schemeClr val="tx2"/>
              </a:solidFill>
            </a:endParaRPr>
          </a:p>
        </p:txBody>
      </p:sp>
      <p:graphicFrame>
        <p:nvGraphicFramePr>
          <p:cNvPr id="5125" name="Object 6"/>
          <p:cNvGraphicFramePr>
            <a:graphicFrameLocks noChangeAspect="1"/>
          </p:cNvGraphicFramePr>
          <p:nvPr/>
        </p:nvGraphicFramePr>
        <p:xfrm>
          <a:off x="3690938" y="3213100"/>
          <a:ext cx="1881187" cy="417513"/>
        </p:xfrm>
        <a:graphic>
          <a:graphicData uri="http://schemas.openxmlformats.org/presentationml/2006/ole">
            <p:oleObj spid="_x0000_s2050" name="Equação" r:id="rId4" imgW="10287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6147" name="CaixaDeTexto 2"/>
          <p:cNvSpPr txBox="1">
            <a:spLocks noChangeArrowheads="1"/>
          </p:cNvSpPr>
          <p:nvPr/>
        </p:nvSpPr>
        <p:spPr bwMode="auto">
          <a:xfrm>
            <a:off x="539750" y="1268413"/>
            <a:ext cx="806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>
                <a:solidFill>
                  <a:schemeClr val="tx2"/>
                </a:solidFill>
              </a:rPr>
              <a:t>Exemplo 1:</a:t>
            </a:r>
          </a:p>
        </p:txBody>
      </p:sp>
      <p:sp>
        <p:nvSpPr>
          <p:cNvPr id="6148" name="CaixaDeTexto 5"/>
          <p:cNvSpPr txBox="1">
            <a:spLocks noChangeArrowheads="1"/>
          </p:cNvSpPr>
          <p:nvPr/>
        </p:nvSpPr>
        <p:spPr bwMode="auto">
          <a:xfrm>
            <a:off x="468313" y="1916113"/>
            <a:ext cx="83518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pt-BR">
                <a:solidFill>
                  <a:schemeClr val="tx2"/>
                </a:solidFill>
              </a:rPr>
              <a:t>   Verifique que a matriz                      é a inversa da matriz                   .              </a:t>
            </a:r>
          </a:p>
        </p:txBody>
      </p:sp>
      <p:graphicFrame>
        <p:nvGraphicFramePr>
          <p:cNvPr id="6149" name="Object 10"/>
          <p:cNvGraphicFramePr>
            <a:graphicFrameLocks noChangeAspect="1"/>
          </p:cNvGraphicFramePr>
          <p:nvPr/>
        </p:nvGraphicFramePr>
        <p:xfrm>
          <a:off x="3059113" y="1844675"/>
          <a:ext cx="1260475" cy="588963"/>
        </p:xfrm>
        <a:graphic>
          <a:graphicData uri="http://schemas.openxmlformats.org/presentationml/2006/ole">
            <p:oleObj spid="_x0000_s3074" name="Equação" r:id="rId4" imgW="977900" imgH="457200" progId="Equation.3">
              <p:embed/>
            </p:oleObj>
          </a:graphicData>
        </a:graphic>
      </p:graphicFrame>
      <p:graphicFrame>
        <p:nvGraphicFramePr>
          <p:cNvPr id="6150" name="Object 11"/>
          <p:cNvGraphicFramePr>
            <a:graphicFrameLocks noChangeAspect="1"/>
          </p:cNvGraphicFramePr>
          <p:nvPr/>
        </p:nvGraphicFramePr>
        <p:xfrm>
          <a:off x="6875463" y="1773238"/>
          <a:ext cx="1120775" cy="660400"/>
        </p:xfrm>
        <a:graphic>
          <a:graphicData uri="http://schemas.openxmlformats.org/presentationml/2006/ole">
            <p:oleObj spid="_x0000_s3075" name="Equação" r:id="rId5" imgW="774364" imgH="457002" progId="Equation.3">
              <p:embed/>
            </p:oleObj>
          </a:graphicData>
        </a:graphic>
      </p:graphicFrame>
      <p:graphicFrame>
        <p:nvGraphicFramePr>
          <p:cNvPr id="6151" name="Object 12"/>
          <p:cNvGraphicFramePr>
            <a:graphicFrameLocks noChangeAspect="1"/>
          </p:cNvGraphicFramePr>
          <p:nvPr/>
        </p:nvGraphicFramePr>
        <p:xfrm>
          <a:off x="2627313" y="2924175"/>
          <a:ext cx="3600450" cy="720725"/>
        </p:xfrm>
        <a:graphic>
          <a:graphicData uri="http://schemas.openxmlformats.org/presentationml/2006/ole">
            <p:oleObj spid="_x0000_s3076" name="Equação" r:id="rId6" imgW="2286000" imgH="457200" progId="Equation.3">
              <p:embed/>
            </p:oleObj>
          </a:graphicData>
        </a:graphic>
      </p:graphicFrame>
      <p:graphicFrame>
        <p:nvGraphicFramePr>
          <p:cNvPr id="6152" name="Object 13"/>
          <p:cNvGraphicFramePr>
            <a:graphicFrameLocks noChangeAspect="1"/>
          </p:cNvGraphicFramePr>
          <p:nvPr/>
        </p:nvGraphicFramePr>
        <p:xfrm>
          <a:off x="2627313" y="3787775"/>
          <a:ext cx="3600450" cy="720725"/>
        </p:xfrm>
        <a:graphic>
          <a:graphicData uri="http://schemas.openxmlformats.org/presentationml/2006/ole">
            <p:oleObj spid="_x0000_s3077" name="Equação" r:id="rId7" imgW="2286000" imgH="457200" progId="Equation.3">
              <p:embed/>
            </p:oleObj>
          </a:graphicData>
        </a:graphic>
      </p:graphicFrame>
      <p:sp>
        <p:nvSpPr>
          <p:cNvPr id="6153" name="CaixaDeTexto 10"/>
          <p:cNvSpPr txBox="1">
            <a:spLocks noChangeArrowheads="1"/>
          </p:cNvSpPr>
          <p:nvPr/>
        </p:nvSpPr>
        <p:spPr bwMode="auto">
          <a:xfrm>
            <a:off x="323850" y="5075238"/>
            <a:ext cx="83518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pt-BR" i="1">
                <a:solidFill>
                  <a:schemeClr val="tx2"/>
                </a:solidFill>
              </a:rPr>
              <a:t>Como </a:t>
            </a:r>
            <a:r>
              <a:rPr lang="pt-BR" b="1" i="1">
                <a:solidFill>
                  <a:schemeClr val="tx2"/>
                </a:solidFill>
              </a:rPr>
              <a:t>A · B = B · A = I</a:t>
            </a:r>
            <a:r>
              <a:rPr lang="pt-BR" b="1" i="1" baseline="-25000">
                <a:solidFill>
                  <a:schemeClr val="tx2"/>
                </a:solidFill>
              </a:rPr>
              <a:t>2</a:t>
            </a:r>
            <a:r>
              <a:rPr lang="pt-BR" b="1" i="1">
                <a:solidFill>
                  <a:schemeClr val="tx2"/>
                </a:solidFill>
              </a:rPr>
              <a:t> </a:t>
            </a:r>
            <a:r>
              <a:rPr lang="pt-BR" i="1">
                <a:solidFill>
                  <a:schemeClr val="tx2"/>
                </a:solidFill>
              </a:rPr>
              <a:t>, a matriz </a:t>
            </a:r>
            <a:r>
              <a:rPr lang="pt-BR" b="1" i="1">
                <a:solidFill>
                  <a:schemeClr val="tx2"/>
                </a:solidFill>
              </a:rPr>
              <a:t>B</a:t>
            </a:r>
            <a:r>
              <a:rPr lang="pt-BR" i="1">
                <a:solidFill>
                  <a:schemeClr val="tx2"/>
                </a:solidFill>
              </a:rPr>
              <a:t> é a inversa de </a:t>
            </a:r>
            <a:r>
              <a:rPr lang="pt-BR" b="1" i="1">
                <a:solidFill>
                  <a:schemeClr val="tx2"/>
                </a:solidFill>
              </a:rPr>
              <a:t>A</a:t>
            </a:r>
            <a:r>
              <a:rPr lang="pt-BR" i="1">
                <a:solidFill>
                  <a:schemeClr val="tx2"/>
                </a:solidFill>
              </a:rPr>
              <a:t>, isto é</a:t>
            </a:r>
            <a:r>
              <a:rPr lang="pt-BR" b="1" i="1">
                <a:solidFill>
                  <a:schemeClr val="tx2"/>
                </a:solidFill>
              </a:rPr>
              <a:t>, B = A</a:t>
            </a:r>
            <a:r>
              <a:rPr lang="pt-BR" b="1" i="1" baseline="30000">
                <a:solidFill>
                  <a:schemeClr val="tx2"/>
                </a:solidFill>
              </a:rPr>
              <a:t>-1</a:t>
            </a:r>
            <a:r>
              <a:rPr lang="pt-BR" i="1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/>
      <p:bldP spid="61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7171" name="CaixaDeTexto 12"/>
          <p:cNvSpPr txBox="1">
            <a:spLocks noChangeArrowheads="1"/>
          </p:cNvSpPr>
          <p:nvPr/>
        </p:nvSpPr>
        <p:spPr bwMode="auto">
          <a:xfrm>
            <a:off x="755650" y="2157413"/>
            <a:ext cx="770413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indent="-179388" algn="just">
              <a:buFont typeface="Arial" charset="0"/>
              <a:buChar char="•"/>
            </a:pPr>
            <a:r>
              <a:rPr lang="pt-BR" sz="2000" b="1">
                <a:solidFill>
                  <a:schemeClr val="tx2"/>
                </a:solidFill>
              </a:rPr>
              <a:t>Para verificar se uma matriz quadrada é ou não invertível e, em caso afirmativo, determinar sua inversa, apresentaremos, a seguir, um processo baseado na definição de matriz inversa e na resolução de sistemas lineares. </a:t>
            </a:r>
          </a:p>
        </p:txBody>
      </p:sp>
      <p:sp>
        <p:nvSpPr>
          <p:cNvPr id="7172" name="CaixaDeTexto 13"/>
          <p:cNvSpPr txBox="1">
            <a:spLocks noChangeArrowheads="1"/>
          </p:cNvSpPr>
          <p:nvPr/>
        </p:nvSpPr>
        <p:spPr bwMode="auto">
          <a:xfrm>
            <a:off x="755650" y="4076700"/>
            <a:ext cx="784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indent="-179388" algn="just">
              <a:buFont typeface="Arial" charset="0"/>
              <a:buChar char="•"/>
              <a:tabLst>
                <a:tab pos="179388" algn="l"/>
              </a:tabLst>
            </a:pPr>
            <a:r>
              <a:rPr lang="pt-BR" sz="2000" b="1">
                <a:solidFill>
                  <a:schemeClr val="tx2"/>
                </a:solidFill>
              </a:rPr>
              <a:t>Quando uma matriz é invertível, dizemos que ela é uma matriz não singular, caso contrário, será uma matriz singular. </a:t>
            </a:r>
          </a:p>
        </p:txBody>
      </p:sp>
      <p:sp>
        <p:nvSpPr>
          <p:cNvPr id="7173" name="CaixaDeTexto 14"/>
          <p:cNvSpPr txBox="1">
            <a:spLocks noChangeArrowheads="1"/>
          </p:cNvSpPr>
          <p:nvPr/>
        </p:nvSpPr>
        <p:spPr bwMode="auto">
          <a:xfrm>
            <a:off x="539750" y="1268413"/>
            <a:ext cx="80645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>
                <a:solidFill>
                  <a:schemeClr val="tx2"/>
                </a:solidFill>
              </a:rPr>
              <a:t>Observações: </a:t>
            </a:r>
            <a:endParaRPr lang="pt-BR" sz="3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2" grpId="0"/>
      <p:bldP spid="71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8195" name="CaixaDeTexto 2"/>
          <p:cNvSpPr txBox="1">
            <a:spLocks noChangeArrowheads="1"/>
          </p:cNvSpPr>
          <p:nvPr/>
        </p:nvSpPr>
        <p:spPr bwMode="auto">
          <a:xfrm>
            <a:off x="539750" y="1268413"/>
            <a:ext cx="806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>
                <a:solidFill>
                  <a:schemeClr val="tx2"/>
                </a:solidFill>
              </a:rPr>
              <a:t>Exemplo 2:</a:t>
            </a:r>
          </a:p>
        </p:txBody>
      </p:sp>
      <p:sp>
        <p:nvSpPr>
          <p:cNvPr id="8196" name="CaixaDeTexto 5"/>
          <p:cNvSpPr txBox="1">
            <a:spLocks noChangeArrowheads="1"/>
          </p:cNvSpPr>
          <p:nvPr/>
        </p:nvSpPr>
        <p:spPr bwMode="auto">
          <a:xfrm>
            <a:off x="468313" y="1916113"/>
            <a:ext cx="8351837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pt-BR">
                <a:solidFill>
                  <a:schemeClr val="tx2"/>
                </a:solidFill>
              </a:rPr>
              <a:t>   Vamos encontrar, se existir, a inversa de                   . </a:t>
            </a:r>
          </a:p>
          <a:p>
            <a:pPr algn="just"/>
            <a:endParaRPr lang="pt-BR">
              <a:solidFill>
                <a:schemeClr val="tx2"/>
              </a:solidFill>
            </a:endParaRPr>
          </a:p>
          <a:p>
            <a:pPr algn="just"/>
            <a:endParaRPr lang="pt-BR">
              <a:solidFill>
                <a:schemeClr val="tx2"/>
              </a:solidFill>
            </a:endParaRPr>
          </a:p>
          <a:p>
            <a:pPr algn="just"/>
            <a:r>
              <a:rPr lang="pt-BR">
                <a:solidFill>
                  <a:schemeClr val="tx2"/>
                </a:solidFill>
              </a:rPr>
              <a:t>Devemos verificar se existe                        , tal que </a:t>
            </a:r>
            <a:r>
              <a:rPr lang="pt-BR" b="1" i="1">
                <a:solidFill>
                  <a:schemeClr val="tx2"/>
                </a:solidFill>
              </a:rPr>
              <a:t>A . A</a:t>
            </a:r>
            <a:r>
              <a:rPr lang="pt-BR" b="1" i="1" baseline="30000">
                <a:solidFill>
                  <a:schemeClr val="tx2"/>
                </a:solidFill>
              </a:rPr>
              <a:t>-1</a:t>
            </a:r>
            <a:r>
              <a:rPr lang="pt-BR" b="1" i="1">
                <a:solidFill>
                  <a:schemeClr val="tx2"/>
                </a:solidFill>
              </a:rPr>
              <a:t> = I</a:t>
            </a:r>
            <a:r>
              <a:rPr lang="pt-BR" b="1" i="1" baseline="-25000">
                <a:solidFill>
                  <a:schemeClr val="tx2"/>
                </a:solidFill>
              </a:rPr>
              <a:t>n</a:t>
            </a:r>
            <a:r>
              <a:rPr lang="pt-BR" i="1">
                <a:solidFill>
                  <a:schemeClr val="tx2"/>
                </a:solidFill>
              </a:rPr>
              <a:t>.</a:t>
            </a:r>
            <a:r>
              <a:rPr lang="pt-BR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8197" name="Object 9"/>
          <p:cNvGraphicFramePr>
            <a:graphicFrameLocks noChangeAspect="1"/>
          </p:cNvGraphicFramePr>
          <p:nvPr/>
        </p:nvGraphicFramePr>
        <p:xfrm>
          <a:off x="4932363" y="1743075"/>
          <a:ext cx="1179512" cy="731838"/>
        </p:xfrm>
        <a:graphic>
          <a:graphicData uri="http://schemas.openxmlformats.org/presentationml/2006/ole">
            <p:oleObj spid="_x0000_s4098" name="Equação" r:id="rId4" imgW="736600" imgH="457200" progId="Equation.3">
              <p:embed/>
            </p:oleObj>
          </a:graphicData>
        </a:graphic>
      </p:graphicFrame>
      <p:graphicFrame>
        <p:nvGraphicFramePr>
          <p:cNvPr id="8198" name="Object 10"/>
          <p:cNvGraphicFramePr>
            <a:graphicFrameLocks noChangeAspect="1"/>
          </p:cNvGraphicFramePr>
          <p:nvPr/>
        </p:nvGraphicFramePr>
        <p:xfrm>
          <a:off x="3484563" y="2565400"/>
          <a:ext cx="1385887" cy="731838"/>
        </p:xfrm>
        <a:graphic>
          <a:graphicData uri="http://schemas.openxmlformats.org/presentationml/2006/ole">
            <p:oleObj spid="_x0000_s4099" name="Equação" r:id="rId5" imgW="863225" imgH="457002" progId="Equation.3">
              <p:embed/>
            </p:oleObj>
          </a:graphicData>
        </a:graphic>
      </p:graphicFrame>
      <p:sp>
        <p:nvSpPr>
          <p:cNvPr id="8199" name="CaixaDeTexto 12"/>
          <p:cNvSpPr txBox="1">
            <a:spLocks noChangeArrowheads="1"/>
          </p:cNvSpPr>
          <p:nvPr/>
        </p:nvSpPr>
        <p:spPr bwMode="auto">
          <a:xfrm>
            <a:off x="468313" y="3500438"/>
            <a:ext cx="83518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>
                <a:solidFill>
                  <a:schemeClr val="tx2"/>
                </a:solidFill>
              </a:rPr>
              <a:t>Logo: </a:t>
            </a:r>
          </a:p>
        </p:txBody>
      </p:sp>
      <p:graphicFrame>
        <p:nvGraphicFramePr>
          <p:cNvPr id="8200" name="Object 11"/>
          <p:cNvGraphicFramePr>
            <a:graphicFrameLocks noChangeAspect="1"/>
          </p:cNvGraphicFramePr>
          <p:nvPr/>
        </p:nvGraphicFramePr>
        <p:xfrm>
          <a:off x="1320800" y="4292600"/>
          <a:ext cx="6186488" cy="792163"/>
        </p:xfrm>
        <a:graphic>
          <a:graphicData uri="http://schemas.openxmlformats.org/presentationml/2006/ole">
            <p:oleObj spid="_x0000_s4100" name="Equação" r:id="rId6" imgW="35687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/>
      <p:bldP spid="81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9219" name="CaixaDeTexto 2"/>
          <p:cNvSpPr txBox="1">
            <a:spLocks noChangeArrowheads="1"/>
          </p:cNvSpPr>
          <p:nvPr/>
        </p:nvSpPr>
        <p:spPr bwMode="auto">
          <a:xfrm>
            <a:off x="539750" y="1268413"/>
            <a:ext cx="806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>
                <a:solidFill>
                  <a:schemeClr val="tx2"/>
                </a:solidFill>
              </a:rPr>
              <a:t>Exemplo 2 </a:t>
            </a:r>
            <a:r>
              <a:rPr lang="pt-BR">
                <a:solidFill>
                  <a:schemeClr val="tx2"/>
                </a:solidFill>
              </a:rPr>
              <a:t>(continuação</a:t>
            </a:r>
            <a:r>
              <a:rPr lang="pt-BR" sz="2800">
                <a:solidFill>
                  <a:schemeClr val="tx2"/>
                </a:solidFill>
              </a:rPr>
              <a:t>):</a:t>
            </a:r>
          </a:p>
        </p:txBody>
      </p:sp>
      <p:sp>
        <p:nvSpPr>
          <p:cNvPr id="9220" name="CaixaDeTexto 12"/>
          <p:cNvSpPr txBox="1">
            <a:spLocks noChangeArrowheads="1"/>
          </p:cNvSpPr>
          <p:nvPr/>
        </p:nvSpPr>
        <p:spPr bwMode="auto">
          <a:xfrm>
            <a:off x="539750" y="1989138"/>
            <a:ext cx="8353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>
                <a:solidFill>
                  <a:schemeClr val="tx2"/>
                </a:solidFill>
              </a:rPr>
              <a:t>Do conceito de igualdade, seguem os sistemas</a:t>
            </a:r>
            <a:r>
              <a:rPr lang="pt-BR" i="1">
                <a:solidFill>
                  <a:schemeClr val="tx2"/>
                </a:solidFill>
              </a:rPr>
              <a:t>:  </a:t>
            </a:r>
            <a:r>
              <a:rPr lang="pt-BR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9221" name="Object 11"/>
          <p:cNvGraphicFramePr>
            <a:graphicFrameLocks noChangeAspect="1"/>
          </p:cNvGraphicFramePr>
          <p:nvPr/>
        </p:nvGraphicFramePr>
        <p:xfrm>
          <a:off x="1116013" y="2708275"/>
          <a:ext cx="1539875" cy="1728788"/>
        </p:xfrm>
        <a:graphic>
          <a:graphicData uri="http://schemas.openxmlformats.org/presentationml/2006/ole">
            <p:oleObj spid="_x0000_s5122" name="Equação" r:id="rId4" imgW="838200" imgH="939800" progId="Equation.3">
              <p:embed/>
            </p:oleObj>
          </a:graphicData>
        </a:graphic>
      </p:graphicFrame>
      <p:sp>
        <p:nvSpPr>
          <p:cNvPr id="9222" name="CaixaDeTexto 10"/>
          <p:cNvSpPr txBox="1">
            <a:spLocks noChangeArrowheads="1"/>
          </p:cNvSpPr>
          <p:nvPr/>
        </p:nvSpPr>
        <p:spPr bwMode="auto">
          <a:xfrm>
            <a:off x="2700338" y="2924175"/>
            <a:ext cx="5832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i="1">
                <a:solidFill>
                  <a:schemeClr val="tx2"/>
                </a:solidFill>
              </a:rPr>
              <a:t>, </a:t>
            </a:r>
            <a:r>
              <a:rPr lang="pt-BR">
                <a:solidFill>
                  <a:schemeClr val="tx2"/>
                </a:solidFill>
              </a:rPr>
              <a:t>cuja solução é </a:t>
            </a:r>
            <a:r>
              <a:rPr lang="pt-BR" b="1" i="1">
                <a:solidFill>
                  <a:schemeClr val="tx2"/>
                </a:solidFill>
              </a:rPr>
              <a:t>a = 2 e c = -5/2</a:t>
            </a:r>
          </a:p>
        </p:txBody>
      </p:sp>
      <p:sp>
        <p:nvSpPr>
          <p:cNvPr id="9223" name="CaixaDeTexto 14"/>
          <p:cNvSpPr txBox="1">
            <a:spLocks noChangeArrowheads="1"/>
          </p:cNvSpPr>
          <p:nvPr/>
        </p:nvSpPr>
        <p:spPr bwMode="auto">
          <a:xfrm>
            <a:off x="2627313" y="3789363"/>
            <a:ext cx="58324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i="1">
                <a:solidFill>
                  <a:schemeClr val="tx2"/>
                </a:solidFill>
              </a:rPr>
              <a:t>, </a:t>
            </a:r>
            <a:r>
              <a:rPr lang="pt-BR">
                <a:solidFill>
                  <a:schemeClr val="tx2"/>
                </a:solidFill>
              </a:rPr>
              <a:t>cuja solução é</a:t>
            </a:r>
            <a:r>
              <a:rPr lang="pt-BR" i="1">
                <a:solidFill>
                  <a:schemeClr val="tx2"/>
                </a:solidFill>
              </a:rPr>
              <a:t> </a:t>
            </a:r>
            <a:r>
              <a:rPr lang="pt-BR" b="1" i="1">
                <a:solidFill>
                  <a:schemeClr val="tx2"/>
                </a:solidFill>
              </a:rPr>
              <a:t>b = -1 e c = 3/2</a:t>
            </a:r>
            <a:endParaRPr lang="pt-BR" b="1">
              <a:solidFill>
                <a:schemeClr val="tx2"/>
              </a:solidFill>
            </a:endParaRPr>
          </a:p>
        </p:txBody>
      </p:sp>
      <p:sp>
        <p:nvSpPr>
          <p:cNvPr id="9224" name="CaixaDeTexto 15"/>
          <p:cNvSpPr txBox="1">
            <a:spLocks noChangeArrowheads="1"/>
          </p:cNvSpPr>
          <p:nvPr/>
        </p:nvSpPr>
        <p:spPr bwMode="auto">
          <a:xfrm>
            <a:off x="539750" y="4581525"/>
            <a:ext cx="58324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i="1">
                <a:solidFill>
                  <a:schemeClr val="tx2"/>
                </a:solidFill>
              </a:rPr>
              <a:t>Então,</a:t>
            </a:r>
            <a:endParaRPr lang="pt-BR">
              <a:solidFill>
                <a:schemeClr val="tx2"/>
              </a:solidFill>
            </a:endParaRPr>
          </a:p>
        </p:txBody>
      </p:sp>
      <p:graphicFrame>
        <p:nvGraphicFramePr>
          <p:cNvPr id="9225" name="Object 12"/>
          <p:cNvGraphicFramePr>
            <a:graphicFrameLocks noChangeAspect="1"/>
          </p:cNvGraphicFramePr>
          <p:nvPr/>
        </p:nvGraphicFramePr>
        <p:xfrm>
          <a:off x="1692275" y="4868863"/>
          <a:ext cx="1655763" cy="904875"/>
        </p:xfrm>
        <a:graphic>
          <a:graphicData uri="http://schemas.openxmlformats.org/presentationml/2006/ole">
            <p:oleObj spid="_x0000_s5123" name="Equação" r:id="rId5" imgW="1066337" imgH="583947" progId="Equation.3">
              <p:embed/>
            </p:oleObj>
          </a:graphicData>
        </a:graphic>
      </p:graphicFrame>
      <p:sp>
        <p:nvSpPr>
          <p:cNvPr id="9226" name="CaixaDeTexto 17"/>
          <p:cNvSpPr txBox="1">
            <a:spLocks noChangeArrowheads="1"/>
          </p:cNvSpPr>
          <p:nvPr/>
        </p:nvSpPr>
        <p:spPr bwMode="auto">
          <a:xfrm>
            <a:off x="539750" y="5876925"/>
            <a:ext cx="58324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i="1">
                <a:solidFill>
                  <a:schemeClr val="tx2"/>
                </a:solidFill>
              </a:rPr>
              <a:t>É fácil ver que </a:t>
            </a:r>
            <a:r>
              <a:rPr lang="pt-BR" b="1" i="1">
                <a:solidFill>
                  <a:schemeClr val="tx2"/>
                </a:solidFill>
              </a:rPr>
              <a:t>A</a:t>
            </a:r>
            <a:r>
              <a:rPr lang="pt-BR" b="1" i="1" baseline="30000">
                <a:solidFill>
                  <a:schemeClr val="tx2"/>
                </a:solidFill>
              </a:rPr>
              <a:t>-1</a:t>
            </a:r>
            <a:r>
              <a:rPr lang="pt-BR" b="1" i="1">
                <a:solidFill>
                  <a:schemeClr val="tx2"/>
                </a:solidFill>
              </a:rPr>
              <a:t> . A = I</a:t>
            </a:r>
            <a:r>
              <a:rPr lang="pt-BR" b="1" i="1" baseline="-25000">
                <a:solidFill>
                  <a:schemeClr val="tx2"/>
                </a:solidFill>
              </a:rPr>
              <a:t>n</a:t>
            </a:r>
            <a:r>
              <a:rPr lang="pt-BR" b="1" i="1">
                <a:solidFill>
                  <a:schemeClr val="tx2"/>
                </a:solidFill>
              </a:rPr>
              <a:t> </a:t>
            </a:r>
            <a:r>
              <a:rPr lang="pt-BR" i="1">
                <a:solidFill>
                  <a:schemeClr val="tx2"/>
                </a:solidFill>
              </a:rPr>
              <a:t>também está satisfeita.</a:t>
            </a:r>
            <a:r>
              <a:rPr lang="pt-BR">
                <a:solidFill>
                  <a:schemeClr val="tx2"/>
                </a:solidFill>
              </a:rPr>
              <a:t> </a:t>
            </a:r>
          </a:p>
          <a:p>
            <a:pPr algn="just"/>
            <a:r>
              <a:rPr lang="pt-BR" i="1">
                <a:solidFill>
                  <a:schemeClr val="tx2"/>
                </a:solidFill>
              </a:rPr>
              <a:t> </a:t>
            </a:r>
            <a:endParaRPr lang="pt-B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2" grpId="0"/>
      <p:bldP spid="9223" grpId="0"/>
      <p:bldP spid="9224" grpId="0"/>
      <p:bldP spid="92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10243" name="CaixaDeTexto 2"/>
          <p:cNvSpPr txBox="1">
            <a:spLocks noChangeArrowheads="1"/>
          </p:cNvSpPr>
          <p:nvPr/>
        </p:nvSpPr>
        <p:spPr bwMode="auto">
          <a:xfrm>
            <a:off x="539750" y="1268413"/>
            <a:ext cx="806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>
                <a:solidFill>
                  <a:schemeClr val="tx2"/>
                </a:solidFill>
              </a:rPr>
              <a:t>Exemplo 3:</a:t>
            </a:r>
          </a:p>
        </p:txBody>
      </p:sp>
      <p:sp>
        <p:nvSpPr>
          <p:cNvPr id="10244" name="CaixaDeTexto 5"/>
          <p:cNvSpPr txBox="1">
            <a:spLocks noChangeArrowheads="1"/>
          </p:cNvSpPr>
          <p:nvPr/>
        </p:nvSpPr>
        <p:spPr bwMode="auto">
          <a:xfrm>
            <a:off x="468313" y="1916113"/>
            <a:ext cx="83518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pt-BR">
                <a:solidFill>
                  <a:schemeClr val="tx2"/>
                </a:solidFill>
              </a:rPr>
              <a:t>   Vamos encontrar, se existir, a inversa de                   . </a:t>
            </a:r>
          </a:p>
          <a:p>
            <a:pPr algn="just"/>
            <a:endParaRPr lang="pt-BR">
              <a:solidFill>
                <a:schemeClr val="tx2"/>
              </a:solidFill>
            </a:endParaRPr>
          </a:p>
          <a:p>
            <a:pPr algn="just"/>
            <a:endParaRPr lang="pt-BR">
              <a:solidFill>
                <a:schemeClr val="tx2"/>
              </a:solidFill>
            </a:endParaRPr>
          </a:p>
        </p:txBody>
      </p:sp>
      <p:graphicFrame>
        <p:nvGraphicFramePr>
          <p:cNvPr id="10245" name="Object 10"/>
          <p:cNvGraphicFramePr>
            <a:graphicFrameLocks noChangeAspect="1"/>
          </p:cNvGraphicFramePr>
          <p:nvPr/>
        </p:nvGraphicFramePr>
        <p:xfrm>
          <a:off x="4932363" y="1743075"/>
          <a:ext cx="1179512" cy="731838"/>
        </p:xfrm>
        <a:graphic>
          <a:graphicData uri="http://schemas.openxmlformats.org/presentationml/2006/ole">
            <p:oleObj spid="_x0000_s6146" name="Equação" r:id="rId4" imgW="736600" imgH="457200" progId="Equation.3">
              <p:embed/>
            </p:oleObj>
          </a:graphicData>
        </a:graphic>
      </p:graphicFrame>
      <p:sp>
        <p:nvSpPr>
          <p:cNvPr id="6152" name="CaixaDeTexto 8"/>
          <p:cNvSpPr txBox="1">
            <a:spLocks noChangeArrowheads="1"/>
          </p:cNvSpPr>
          <p:nvPr/>
        </p:nvSpPr>
        <p:spPr bwMode="auto">
          <a:xfrm>
            <a:off x="755650" y="2492375"/>
            <a:ext cx="75612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tx2"/>
                </a:solidFill>
              </a:rPr>
              <a:t>Fazendo</a:t>
            </a:r>
            <a:r>
              <a:rPr lang="pt-BR" i="1">
                <a:solidFill>
                  <a:schemeClr val="tx2"/>
                </a:solidFill>
              </a:rPr>
              <a:t>  </a:t>
            </a:r>
            <a:r>
              <a:rPr lang="pt-BR" b="1" i="1">
                <a:solidFill>
                  <a:schemeClr val="tx2"/>
                </a:solidFill>
              </a:rPr>
              <a:t>A.A</a:t>
            </a:r>
            <a:r>
              <a:rPr lang="pt-BR" b="1" i="1" baseline="30000">
                <a:solidFill>
                  <a:schemeClr val="tx2"/>
                </a:solidFill>
              </a:rPr>
              <a:t>-1</a:t>
            </a:r>
            <a:r>
              <a:rPr lang="pt-BR" b="1" i="1">
                <a:solidFill>
                  <a:schemeClr val="tx2"/>
                </a:solidFill>
              </a:rPr>
              <a:t> = I</a:t>
            </a:r>
            <a:r>
              <a:rPr lang="pt-BR" b="1" i="1" baseline="-25000">
                <a:solidFill>
                  <a:schemeClr val="tx2"/>
                </a:solidFill>
              </a:rPr>
              <a:t>n</a:t>
            </a:r>
            <a:r>
              <a:rPr lang="pt-BR" b="1" i="1">
                <a:solidFill>
                  <a:schemeClr val="tx2"/>
                </a:solidFill>
              </a:rPr>
              <a:t> , </a:t>
            </a:r>
            <a:r>
              <a:rPr lang="pt-BR">
                <a:solidFill>
                  <a:schemeClr val="tx2"/>
                </a:solidFill>
              </a:rPr>
              <a:t>temos</a:t>
            </a:r>
            <a:r>
              <a:rPr lang="pt-BR" i="1">
                <a:solidFill>
                  <a:schemeClr val="tx2"/>
                </a:solidFill>
              </a:rPr>
              <a:t>:</a:t>
            </a:r>
            <a:r>
              <a:rPr lang="pt-BR">
                <a:solidFill>
                  <a:schemeClr val="tx2"/>
                </a:solidFill>
              </a:rPr>
              <a:t> </a:t>
            </a:r>
          </a:p>
          <a:p>
            <a:r>
              <a:rPr lang="pt-BR" i="1">
                <a:solidFill>
                  <a:schemeClr val="tx2"/>
                </a:solidFill>
              </a:rPr>
              <a:t> </a:t>
            </a:r>
            <a:endParaRPr lang="pt-BR">
              <a:solidFill>
                <a:schemeClr val="tx2"/>
              </a:solidFill>
            </a:endParaRPr>
          </a:p>
        </p:txBody>
      </p:sp>
      <p:graphicFrame>
        <p:nvGraphicFramePr>
          <p:cNvPr id="10247" name="Object 11"/>
          <p:cNvGraphicFramePr>
            <a:graphicFrameLocks noChangeAspect="1"/>
          </p:cNvGraphicFramePr>
          <p:nvPr/>
        </p:nvGraphicFramePr>
        <p:xfrm>
          <a:off x="1619250" y="3068638"/>
          <a:ext cx="5673725" cy="731837"/>
        </p:xfrm>
        <a:graphic>
          <a:graphicData uri="http://schemas.openxmlformats.org/presentationml/2006/ole">
            <p:oleObj spid="_x0000_s6147" name="Equação" r:id="rId5" imgW="3543300" imgH="457200" progId="Equation.3">
              <p:embed/>
            </p:oleObj>
          </a:graphicData>
        </a:graphic>
      </p:graphicFrame>
      <p:sp>
        <p:nvSpPr>
          <p:cNvPr id="10248" name="CaixaDeTexto 14"/>
          <p:cNvSpPr txBox="1">
            <a:spLocks noChangeArrowheads="1"/>
          </p:cNvSpPr>
          <p:nvPr/>
        </p:nvSpPr>
        <p:spPr bwMode="auto">
          <a:xfrm>
            <a:off x="755650" y="3935413"/>
            <a:ext cx="863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tx2"/>
                </a:solidFill>
              </a:rPr>
              <a:t>Logo: </a:t>
            </a:r>
          </a:p>
          <a:p>
            <a:r>
              <a:rPr lang="pt-BR" i="1">
                <a:solidFill>
                  <a:schemeClr val="tx2"/>
                </a:solidFill>
              </a:rPr>
              <a:t> </a:t>
            </a:r>
            <a:endParaRPr lang="pt-BR">
              <a:solidFill>
                <a:schemeClr val="tx2"/>
              </a:solidFill>
            </a:endParaRPr>
          </a:p>
        </p:txBody>
      </p:sp>
      <p:graphicFrame>
        <p:nvGraphicFramePr>
          <p:cNvPr id="10249" name="Object 12"/>
          <p:cNvGraphicFramePr>
            <a:graphicFrameLocks noChangeAspect="1"/>
          </p:cNvGraphicFramePr>
          <p:nvPr/>
        </p:nvGraphicFramePr>
        <p:xfrm>
          <a:off x="2555875" y="4797425"/>
          <a:ext cx="3432175" cy="731838"/>
        </p:xfrm>
        <a:graphic>
          <a:graphicData uri="http://schemas.openxmlformats.org/presentationml/2006/ole">
            <p:oleObj spid="_x0000_s6148" name="Equação" r:id="rId6" imgW="18288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102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2º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Matriz Inversa</a:t>
            </a:r>
          </a:p>
        </p:txBody>
      </p:sp>
      <p:sp>
        <p:nvSpPr>
          <p:cNvPr id="11267" name="CaixaDeTexto 2"/>
          <p:cNvSpPr txBox="1">
            <a:spLocks noChangeArrowheads="1"/>
          </p:cNvSpPr>
          <p:nvPr/>
        </p:nvSpPr>
        <p:spPr bwMode="auto">
          <a:xfrm>
            <a:off x="539750" y="1268413"/>
            <a:ext cx="806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>
                <a:solidFill>
                  <a:schemeClr val="tx2"/>
                </a:solidFill>
              </a:rPr>
              <a:t>Exemplo 4:</a:t>
            </a:r>
          </a:p>
        </p:txBody>
      </p:sp>
      <p:sp>
        <p:nvSpPr>
          <p:cNvPr id="11268" name="CaixaDeTexto 5"/>
          <p:cNvSpPr txBox="1">
            <a:spLocks noChangeArrowheads="1"/>
          </p:cNvSpPr>
          <p:nvPr/>
        </p:nvSpPr>
        <p:spPr bwMode="auto">
          <a:xfrm>
            <a:off x="684213" y="4941888"/>
            <a:ext cx="79914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>
                <a:solidFill>
                  <a:schemeClr val="tx2"/>
                </a:solidFill>
              </a:rPr>
              <a:t>Com o primeiro sistema não admitindo solução, já seria possível concluir que não existe a inversa de </a:t>
            </a:r>
            <a:r>
              <a:rPr lang="pt-BR" b="1" i="1">
                <a:solidFill>
                  <a:schemeClr val="tx2"/>
                </a:solidFill>
              </a:rPr>
              <a:t>A</a:t>
            </a:r>
            <a:r>
              <a:rPr lang="pt-BR">
                <a:solidFill>
                  <a:schemeClr val="tx2"/>
                </a:solidFill>
              </a:rPr>
              <a:t> (O segundo sistema também não admitiu solução).                       . </a:t>
            </a:r>
          </a:p>
          <a:p>
            <a:pPr algn="just"/>
            <a:endParaRPr lang="pt-BR">
              <a:solidFill>
                <a:schemeClr val="tx2"/>
              </a:solidFill>
            </a:endParaRPr>
          </a:p>
          <a:p>
            <a:pPr algn="just"/>
            <a:endParaRPr lang="pt-BR">
              <a:solidFill>
                <a:schemeClr val="tx2"/>
              </a:solidFill>
            </a:endParaRPr>
          </a:p>
        </p:txBody>
      </p:sp>
      <p:graphicFrame>
        <p:nvGraphicFramePr>
          <p:cNvPr id="11269" name="Object 16"/>
          <p:cNvGraphicFramePr>
            <a:graphicFrameLocks noChangeAspect="1"/>
          </p:cNvGraphicFramePr>
          <p:nvPr/>
        </p:nvGraphicFramePr>
        <p:xfrm>
          <a:off x="2124075" y="2349500"/>
          <a:ext cx="3987800" cy="731838"/>
        </p:xfrm>
        <a:graphic>
          <a:graphicData uri="http://schemas.openxmlformats.org/presentationml/2006/ole">
            <p:oleObj spid="_x0000_s7170" name="Equação" r:id="rId4" imgW="2489200" imgH="457200" progId="Equation.3">
              <p:embed/>
            </p:oleObj>
          </a:graphicData>
        </a:graphic>
      </p:graphicFrame>
      <p:sp>
        <p:nvSpPr>
          <p:cNvPr id="11270" name="CaixaDeTexto 12"/>
          <p:cNvSpPr txBox="1">
            <a:spLocks noChangeArrowheads="1"/>
          </p:cNvSpPr>
          <p:nvPr/>
        </p:nvSpPr>
        <p:spPr bwMode="auto">
          <a:xfrm>
            <a:off x="3276600" y="2708275"/>
            <a:ext cx="7905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500"/>
              <a:t>.(-2)</a:t>
            </a:r>
          </a:p>
        </p:txBody>
      </p:sp>
      <p:sp>
        <p:nvSpPr>
          <p:cNvPr id="11271" name="CaixaDeTexto 13"/>
          <p:cNvSpPr txBox="1">
            <a:spLocks noChangeArrowheads="1"/>
          </p:cNvSpPr>
          <p:nvPr/>
        </p:nvSpPr>
        <p:spPr bwMode="auto">
          <a:xfrm>
            <a:off x="5940425" y="2708275"/>
            <a:ext cx="79216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500"/>
              <a:t>.(-2)</a:t>
            </a:r>
          </a:p>
        </p:txBody>
      </p:sp>
      <p:graphicFrame>
        <p:nvGraphicFramePr>
          <p:cNvPr id="11272" name="Object 17"/>
          <p:cNvGraphicFramePr>
            <a:graphicFrameLocks noChangeAspect="1"/>
          </p:cNvGraphicFramePr>
          <p:nvPr/>
        </p:nvGraphicFramePr>
        <p:xfrm>
          <a:off x="1930400" y="3357563"/>
          <a:ext cx="4518025" cy="731837"/>
        </p:xfrm>
        <a:graphic>
          <a:graphicData uri="http://schemas.openxmlformats.org/presentationml/2006/ole">
            <p:oleObj spid="_x0000_s7171" name="Equação" r:id="rId5" imgW="2819400" imgH="457200" progId="Equation.3">
              <p:embed/>
            </p:oleObj>
          </a:graphicData>
        </a:graphic>
      </p:graphicFrame>
      <p:sp>
        <p:nvSpPr>
          <p:cNvPr id="11273" name="CaixaDeTexto 17"/>
          <p:cNvSpPr txBox="1">
            <a:spLocks noChangeArrowheads="1"/>
          </p:cNvSpPr>
          <p:nvPr/>
        </p:nvSpPr>
        <p:spPr bwMode="auto">
          <a:xfrm>
            <a:off x="539750" y="1857375"/>
            <a:ext cx="8353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>
                <a:solidFill>
                  <a:schemeClr val="tx2"/>
                </a:solidFill>
              </a:rPr>
              <a:t>Resolvendo os sistemas pelo método da adição, temos: </a:t>
            </a:r>
          </a:p>
          <a:p>
            <a:pPr algn="just"/>
            <a:endParaRPr lang="pt-BR">
              <a:solidFill>
                <a:schemeClr val="tx2"/>
              </a:solidFill>
            </a:endParaRPr>
          </a:p>
          <a:p>
            <a:pPr algn="just"/>
            <a:endParaRPr lang="pt-BR">
              <a:solidFill>
                <a:schemeClr val="tx2"/>
              </a:solidFill>
            </a:endParaRPr>
          </a:p>
        </p:txBody>
      </p:sp>
      <p:cxnSp>
        <p:nvCxnSpPr>
          <p:cNvPr id="20" name="Conector reto 19"/>
          <p:cNvCxnSpPr/>
          <p:nvPr/>
        </p:nvCxnSpPr>
        <p:spPr>
          <a:xfrm>
            <a:off x="1835150" y="4076700"/>
            <a:ext cx="1657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859338" y="4076700"/>
            <a:ext cx="1657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76" name="Object 18"/>
          <p:cNvGraphicFramePr>
            <a:graphicFrameLocks noChangeAspect="1"/>
          </p:cNvGraphicFramePr>
          <p:nvPr/>
        </p:nvGraphicFramePr>
        <p:xfrm>
          <a:off x="2843213" y="4076700"/>
          <a:ext cx="509587" cy="284163"/>
        </p:xfrm>
        <a:graphic>
          <a:graphicData uri="http://schemas.openxmlformats.org/presentationml/2006/ole">
            <p:oleObj spid="_x0000_s7172" name="Equação" r:id="rId6" imgW="317087" imgH="177569" progId="Equation.3">
              <p:embed/>
            </p:oleObj>
          </a:graphicData>
        </a:graphic>
      </p:graphicFrame>
      <p:graphicFrame>
        <p:nvGraphicFramePr>
          <p:cNvPr id="11277" name="Object 19"/>
          <p:cNvGraphicFramePr>
            <a:graphicFrameLocks noChangeAspect="1"/>
          </p:cNvGraphicFramePr>
          <p:nvPr/>
        </p:nvGraphicFramePr>
        <p:xfrm>
          <a:off x="5703888" y="4149725"/>
          <a:ext cx="693737" cy="284163"/>
        </p:xfrm>
        <a:graphic>
          <a:graphicData uri="http://schemas.openxmlformats.org/presentationml/2006/ole">
            <p:oleObj spid="_x0000_s7173" name="Equação" r:id="rId7" imgW="431425" imgH="177646" progId="Equation.3">
              <p:embed/>
            </p:oleObj>
          </a:graphicData>
        </a:graphic>
      </p:graphicFrame>
      <p:sp>
        <p:nvSpPr>
          <p:cNvPr id="11278" name="CaixaDeTexto 23"/>
          <p:cNvSpPr txBox="1">
            <a:spLocks noChangeArrowheads="1"/>
          </p:cNvSpPr>
          <p:nvPr/>
        </p:nvSpPr>
        <p:spPr bwMode="auto">
          <a:xfrm>
            <a:off x="3276600" y="4040188"/>
            <a:ext cx="1504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(Impossível) </a:t>
            </a:r>
          </a:p>
        </p:txBody>
      </p:sp>
      <p:sp>
        <p:nvSpPr>
          <p:cNvPr id="11279" name="CaixaDeTexto 24"/>
          <p:cNvSpPr txBox="1">
            <a:spLocks noChangeArrowheads="1"/>
          </p:cNvSpPr>
          <p:nvPr/>
        </p:nvSpPr>
        <p:spPr bwMode="auto">
          <a:xfrm>
            <a:off x="6316663" y="4111625"/>
            <a:ext cx="1504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(Impossível)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70" grpId="0"/>
      <p:bldP spid="11271" grpId="0"/>
      <p:bldP spid="11273" grpId="0"/>
      <p:bldP spid="11278" grpId="0"/>
      <p:bldP spid="11279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1450</Words>
  <Application>Microsoft Office PowerPoint</Application>
  <PresentationFormat>Apresentação na tela (4:3)</PresentationFormat>
  <Paragraphs>232</Paragraphs>
  <Slides>26</Slides>
  <Notes>24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Tema do Office</vt:lpstr>
      <vt:lpstr>Personalizar design</vt:lpstr>
      <vt:lpstr>Equação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renatastadtler</cp:lastModifiedBy>
  <cp:revision>161</cp:revision>
  <dcterms:created xsi:type="dcterms:W3CDTF">2011-07-13T12:53:46Z</dcterms:created>
  <dcterms:modified xsi:type="dcterms:W3CDTF">2012-02-23T17:30:48Z</dcterms:modified>
</cp:coreProperties>
</file>