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30"/>
  </p:notesMasterIdLst>
  <p:sldIdLst>
    <p:sldId id="293" r:id="rId2"/>
    <p:sldId id="302" r:id="rId3"/>
    <p:sldId id="270" r:id="rId4"/>
    <p:sldId id="271" r:id="rId5"/>
    <p:sldId id="272" r:id="rId6"/>
    <p:sldId id="273" r:id="rId7"/>
    <p:sldId id="274" r:id="rId8"/>
    <p:sldId id="303" r:id="rId9"/>
    <p:sldId id="275" r:id="rId10"/>
    <p:sldId id="276" r:id="rId11"/>
    <p:sldId id="277" r:id="rId12"/>
    <p:sldId id="304" r:id="rId13"/>
    <p:sldId id="312" r:id="rId14"/>
    <p:sldId id="278" r:id="rId15"/>
    <p:sldId id="310" r:id="rId16"/>
    <p:sldId id="279" r:id="rId17"/>
    <p:sldId id="280" r:id="rId18"/>
    <p:sldId id="291" r:id="rId19"/>
    <p:sldId id="295" r:id="rId20"/>
    <p:sldId id="286" r:id="rId21"/>
    <p:sldId id="287" r:id="rId22"/>
    <p:sldId id="288" r:id="rId23"/>
    <p:sldId id="296" r:id="rId24"/>
    <p:sldId id="314" r:id="rId25"/>
    <p:sldId id="315" r:id="rId26"/>
    <p:sldId id="313" r:id="rId27"/>
    <p:sldId id="316" r:id="rId28"/>
    <p:sldId id="281" r:id="rId2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A7E9694-FF08-4F48-9925-05F05E3C180A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76E54B2-7BE7-47FB-A2D6-3E0425DEA41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69742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492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4492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4492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4492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4492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itchFamily="18" charset="0"/>
              <a:buNone/>
            </a:pPr>
            <a:endParaRPr lang="pt-BR" altLang="pt-BR" sz="1800">
              <a:solidFill>
                <a:srgbClr val="FFFFFF"/>
              </a:solidFill>
              <a:latin typeface="Arial" charset="0"/>
              <a:ea typeface="Microsoft YaHei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492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4492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4492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4492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4492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itchFamily="18" charset="0"/>
              <a:buNone/>
            </a:pPr>
            <a:endParaRPr lang="pt-BR" altLang="pt-BR" sz="1800">
              <a:solidFill>
                <a:srgbClr val="FFFFFF"/>
              </a:solidFill>
              <a:latin typeface="Arial" charset="0"/>
              <a:ea typeface="Microsoft YaHei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492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4492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4492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4492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4492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itchFamily="18" charset="0"/>
              <a:buNone/>
            </a:pPr>
            <a:endParaRPr lang="pt-BR" altLang="pt-BR" sz="1800">
              <a:solidFill>
                <a:srgbClr val="FFFFFF"/>
              </a:solidFill>
              <a:latin typeface="Arial" charset="0"/>
              <a:ea typeface="Microsoft YaHei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492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4492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4492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4492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4492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itchFamily="18" charset="0"/>
              <a:buNone/>
            </a:pPr>
            <a:endParaRPr lang="pt-BR" altLang="pt-BR" sz="1800">
              <a:solidFill>
                <a:srgbClr val="FFFFFF"/>
              </a:solidFill>
              <a:latin typeface="Arial" charset="0"/>
              <a:ea typeface="Microsoft YaHei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492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4492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4492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4492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4492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itchFamily="18" charset="0"/>
              <a:buNone/>
            </a:pPr>
            <a:endParaRPr lang="pt-BR" altLang="pt-BR" sz="1800">
              <a:solidFill>
                <a:srgbClr val="FFFFFF"/>
              </a:solidFill>
              <a:latin typeface="Arial" charset="0"/>
              <a:ea typeface="Microsoft YaHei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99F4BC2-742E-47FF-92C6-20344BE93D13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0AD1FBB-60C2-4575-B235-588E670998C2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18569313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BAEA885-D211-499F-875D-D53E3E8796EC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05A22DD-0F79-47FF-A9C2-4D1B3904C3D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24931673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1FD33B-68EA-487A-BBE8-F86C7B44E768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95B7C58-0199-4C0A-83B6-59BF74A3186F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32808433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ítulo, 2 partes de conteúd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685800" y="41148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3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ADA89D3-17A9-44AE-986C-82B7135EE736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307019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C22AD0-7094-4E06-9724-9A45100B02CC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30221590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FE76C5D-8C47-4004-8C7A-2B2FAAC79B6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815663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D0E4F2A-68EE-4605-BF92-6EE25FE4A854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380DD7-182E-4F57-AEB9-C86612A99DE7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409380579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29F1FEA-C60B-4FF7-8B6A-BDAFC12CD2AC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B316731-E5C0-4650-9379-9AC2C70B384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102090908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A4E4A2A-1D1D-4258-8B70-4E1E1397095D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E9FB976-24FD-4673-B863-2CF5A8C17A0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368561858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A92A608-42E7-4D9C-9B5A-EBCF27EC8CC6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5A41E8E-9A28-45A4-8D25-DBA8487125E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410368287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70E551E-8B3D-4096-9D7D-2405015E1317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FF4FE4A-50D5-410B-B0C9-444E9F7AF7D5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165712198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E539058-3413-4AF5-ADDE-7DB0422162F6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E2007D1-6C2D-4631-B88A-4B17C6CA83F6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116037072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DFD090E-2FA3-4115-8BB7-AF41B7425D40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63D9551-71D4-43B9-97E1-1AC793238A2F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93459986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736AF03-0650-4AF7-A3C3-C021A3E92C7A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6B17EEB-F4E3-4C70-82E8-3C5AC9B8D365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38552299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6"/>
          <p:cNvSpPr txBox="1">
            <a:spLocks noChangeArrowheads="1"/>
          </p:cNvSpPr>
          <p:nvPr userDrawn="1"/>
        </p:nvSpPr>
        <p:spPr bwMode="auto">
          <a:xfrm>
            <a:off x="38100" y="144463"/>
            <a:ext cx="5043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pt-BR" altLang="pt-BR" sz="1800" b="1" dirty="0" smtClean="0">
                <a:solidFill>
                  <a:schemeClr val="bg1"/>
                </a:solidFill>
                <a:cs typeface="+mn-cs"/>
              </a:rPr>
              <a:t>Matemática, 2º ano, </a:t>
            </a:r>
            <a:r>
              <a:rPr lang="pt-BR" sz="1800" b="1" dirty="0" smtClean="0">
                <a:solidFill>
                  <a:schemeClr val="bg1"/>
                </a:solidFill>
                <a:cs typeface="+mn-cs"/>
              </a:rPr>
              <a:t>Matrizes: Operações</a:t>
            </a:r>
            <a:endParaRPr lang="pt-BR" altLang="pt-BR" sz="1800" b="1" dirty="0">
              <a:solidFill>
                <a:schemeClr val="bg1"/>
              </a:solidFill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Documento_do_Microsoft_Office_Word1.docx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package" Target="../embeddings/Documento_do_Microsoft_Office_Word2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package" Target="../embeddings/Documento_do_Microsoft_Office_Word3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package" Target="../embeddings/Documento_do_Microsoft_Office_Word4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package" Target="../embeddings/Documento_do_Microsoft_Office_Word5.docx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math.exeter.edu/rparris/winmat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pt.wikipedia.org/wiki/Matriz_(matem%C3%A1tica)" TargetMode="External"/><Relationship Id="rId2" Type="http://schemas.openxmlformats.org/officeDocument/2006/relationships/hyperlink" Target="http://www.brasilescola.com/matematica/matriz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t.wikibooks.org/wiki/%C3%81lgebra_linear/Matrizes" TargetMode="External"/><Relationship Id="rId4" Type="http://schemas.openxmlformats.org/officeDocument/2006/relationships/hyperlink" Target="http://www.mundoeducacao.com.br/.../matriz-determinantes.h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79388" y="1054100"/>
            <a:ext cx="5832475" cy="719138"/>
          </a:xfrm>
        </p:spPr>
        <p:txBody>
          <a:bodyPr/>
          <a:lstStyle/>
          <a:p>
            <a:pPr eaLnBrk="1" hangingPunct="1">
              <a:defRPr/>
            </a:pPr>
            <a:r>
              <a:rPr lang="pt-BR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Binômio de Newton</a:t>
            </a:r>
          </a:p>
        </p:txBody>
      </p:sp>
      <p:pic>
        <p:nvPicPr>
          <p:cNvPr id="16387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052513"/>
            <a:ext cx="3067050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480" name="Rectangle 32"/>
          <p:cNvSpPr>
            <a:spLocks noChangeArrowheads="1"/>
          </p:cNvSpPr>
          <p:nvPr/>
        </p:nvSpPr>
        <p:spPr bwMode="auto">
          <a:xfrm>
            <a:off x="250825" y="1685925"/>
            <a:ext cx="5543550" cy="267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Isaac Newton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nasceu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na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pequena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cidade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inglesa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 de Lincolnshire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em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 4 de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janeiro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 de 1643 e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morreu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em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 31 de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março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 de 1727.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Ele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foi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 um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menino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rebelde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, mas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você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também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seria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 se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sua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mãe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 o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abandonasse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em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 um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colégio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interno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que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ensinava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gramática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na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maior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 parte do tempo...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Essa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não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 era a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disciplina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preferida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 do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jovem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 Newton,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que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,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como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vamos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ver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,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desenvolveu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várias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teorias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que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revolucionaram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 a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matemática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,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física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 e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astronomia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. </a:t>
            </a:r>
          </a:p>
        </p:txBody>
      </p:sp>
      <p:sp>
        <p:nvSpPr>
          <p:cNvPr id="104481" name="Rectangle 33"/>
          <p:cNvSpPr>
            <a:spLocks noChangeArrowheads="1"/>
          </p:cNvSpPr>
          <p:nvPr/>
        </p:nvSpPr>
        <p:spPr bwMode="auto">
          <a:xfrm>
            <a:off x="247650" y="4376738"/>
            <a:ext cx="871696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Em Cambridge, Isaac Newton foi o primeiro da classe. Formou-se em 1665 e teve que retornar a sua aldeia natal quando a universidade fechou devido ao surto de peste bubônica. Como a epidemia o impedia de sair de casa, o jovem se dedicou a rever tudo o que tinha aprendido na faculdade. A partir daí, ele não parou de pesquisar e realizar experimentos. Nessa época, Newton dava os primeiros passos rumo às descobertas mais importantes, como a decomposição da luz, o princípio da gravitação universal, desenvolvimentos matemáticos diversos e as chamadas três leis de Newton. </a:t>
            </a:r>
          </a:p>
        </p:txBody>
      </p:sp>
      <p:pic>
        <p:nvPicPr>
          <p:cNvPr id="16390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CaixaDeTexto 6"/>
          <p:cNvSpPr txBox="1">
            <a:spLocks noChangeArrowheads="1"/>
          </p:cNvSpPr>
          <p:nvPr/>
        </p:nvSpPr>
        <p:spPr bwMode="auto">
          <a:xfrm>
            <a:off x="1082675" y="3694113"/>
            <a:ext cx="813593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endParaRPr lang="pt-BR" altLang="pt-BR" sz="4000" i="1">
              <a:solidFill>
                <a:schemeClr val="bg1"/>
              </a:solidFill>
            </a:endParaRPr>
          </a:p>
          <a:p>
            <a:pPr algn="ctr" eaLnBrk="1" hangingPunct="1">
              <a:buFont typeface="Arial" charset="0"/>
              <a:buNone/>
            </a:pPr>
            <a:r>
              <a:rPr lang="pt-BR" altLang="pt-BR" sz="4000" i="1">
                <a:solidFill>
                  <a:schemeClr val="bg1"/>
                </a:solidFill>
              </a:rPr>
              <a:t>MATEMÁTICA E SUAS TECNOLOGIAS</a:t>
            </a:r>
          </a:p>
          <a:p>
            <a:pPr algn="ctr" eaLnBrk="1" hangingPunct="1"/>
            <a:r>
              <a:rPr lang="pt-BR" altLang="pt-BR" sz="2400" i="1">
                <a:solidFill>
                  <a:schemeClr val="bg1"/>
                </a:solidFill>
              </a:rPr>
              <a:t>Ensino Médio, 2º ano</a:t>
            </a:r>
          </a:p>
          <a:p>
            <a:pPr algn="ctr" eaLnBrk="1" hangingPunct="1"/>
            <a:r>
              <a:rPr lang="pt-BR" altLang="pt-BR" sz="4000" i="1">
                <a:solidFill>
                  <a:schemeClr val="bg1"/>
                </a:solidFill>
              </a:rPr>
              <a:t>Matrizes: Operações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82750"/>
            <a:ext cx="8291513" cy="8636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2000" dirty="0" smtClean="0">
                <a:latin typeface="+mj-lt"/>
              </a:rPr>
              <a:t>Dado as matrizes A e B abaixo, mostrar que é definido e obter o produto AB.</a:t>
            </a:r>
          </a:p>
        </p:txBody>
      </p:sp>
      <p:graphicFrame>
        <p:nvGraphicFramePr>
          <p:cNvPr id="452711" name="Group 103"/>
          <p:cNvGraphicFramePr>
            <a:graphicFrameLocks noGrp="1"/>
          </p:cNvGraphicFramePr>
          <p:nvPr/>
        </p:nvGraphicFramePr>
        <p:xfrm>
          <a:off x="2960688" y="2449513"/>
          <a:ext cx="1539875" cy="971550"/>
        </p:xfrm>
        <a:graphic>
          <a:graphicData uri="http://schemas.openxmlformats.org/drawingml/2006/table">
            <a:tbl>
              <a:tblPr/>
              <a:tblGrid>
                <a:gridCol w="576262"/>
                <a:gridCol w="431800"/>
                <a:gridCol w="531813"/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–3</a:t>
                      </a:r>
                      <a:endParaRPr kumimoji="0" lang="pt-BR" sz="20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–2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2625" name="AutoShape 17"/>
          <p:cNvSpPr>
            <a:spLocks noChangeArrowheads="1"/>
          </p:cNvSpPr>
          <p:nvPr/>
        </p:nvSpPr>
        <p:spPr bwMode="auto">
          <a:xfrm>
            <a:off x="2971800" y="2538413"/>
            <a:ext cx="1554163" cy="836612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 sz="2000">
              <a:solidFill>
                <a:srgbClr val="000000"/>
              </a:solidFill>
            </a:endParaRPr>
          </a:p>
        </p:txBody>
      </p:sp>
      <p:graphicFrame>
        <p:nvGraphicFramePr>
          <p:cNvPr id="452719" name="Group 111"/>
          <p:cNvGraphicFramePr>
            <a:graphicFrameLocks noGrp="1"/>
          </p:cNvGraphicFramePr>
          <p:nvPr/>
        </p:nvGraphicFramePr>
        <p:xfrm>
          <a:off x="5603875" y="2259013"/>
          <a:ext cx="1055688" cy="1457325"/>
        </p:xfrm>
        <a:graphic>
          <a:graphicData uri="http://schemas.openxmlformats.org/drawingml/2006/table">
            <a:tbl>
              <a:tblPr/>
              <a:tblGrid>
                <a:gridCol w="533401"/>
                <a:gridCol w="522287"/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–1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–2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2639" name="AutoShape 31"/>
          <p:cNvSpPr>
            <a:spLocks noChangeArrowheads="1"/>
          </p:cNvSpPr>
          <p:nvPr/>
        </p:nvSpPr>
        <p:spPr bwMode="auto">
          <a:xfrm>
            <a:off x="5580063" y="2317750"/>
            <a:ext cx="1079500" cy="1316038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 sz="2000">
              <a:solidFill>
                <a:srgbClr val="000000"/>
              </a:solidFill>
            </a:endParaRPr>
          </a:p>
        </p:txBody>
      </p:sp>
      <p:sp>
        <p:nvSpPr>
          <p:cNvPr id="452640" name="Text Box 32"/>
          <p:cNvSpPr txBox="1">
            <a:spLocks noChangeArrowheads="1"/>
          </p:cNvSpPr>
          <p:nvPr/>
        </p:nvSpPr>
        <p:spPr bwMode="auto">
          <a:xfrm>
            <a:off x="5075238" y="2693988"/>
            <a:ext cx="720725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B =</a:t>
            </a:r>
          </a:p>
        </p:txBody>
      </p:sp>
      <p:sp>
        <p:nvSpPr>
          <p:cNvPr id="452641" name="Text Box 33"/>
          <p:cNvSpPr txBox="1">
            <a:spLocks noChangeArrowheads="1"/>
          </p:cNvSpPr>
          <p:nvPr/>
        </p:nvSpPr>
        <p:spPr bwMode="auto">
          <a:xfrm>
            <a:off x="2454275" y="2693988"/>
            <a:ext cx="749300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A =</a:t>
            </a:r>
          </a:p>
        </p:txBody>
      </p:sp>
      <p:sp>
        <p:nvSpPr>
          <p:cNvPr id="452720" name="Line 112"/>
          <p:cNvSpPr>
            <a:spLocks noChangeShapeType="1"/>
          </p:cNvSpPr>
          <p:nvPr/>
        </p:nvSpPr>
        <p:spPr bwMode="auto">
          <a:xfrm flipH="1">
            <a:off x="3522663" y="4037013"/>
            <a:ext cx="649287" cy="576262"/>
          </a:xfrm>
          <a:prstGeom prst="line">
            <a:avLst/>
          </a:prstGeom>
          <a:noFill/>
          <a:ln w="76200">
            <a:solidFill>
              <a:srgbClr val="FFD0C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52721" name="Line 113"/>
          <p:cNvSpPr>
            <a:spLocks noChangeShapeType="1"/>
          </p:cNvSpPr>
          <p:nvPr/>
        </p:nvSpPr>
        <p:spPr bwMode="auto">
          <a:xfrm>
            <a:off x="3568700" y="4048125"/>
            <a:ext cx="730250" cy="565150"/>
          </a:xfrm>
          <a:prstGeom prst="line">
            <a:avLst/>
          </a:prstGeom>
          <a:noFill/>
          <a:ln w="76200">
            <a:solidFill>
              <a:srgbClr val="CFCFD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52722" name="Oval 114"/>
          <p:cNvSpPr>
            <a:spLocks noChangeArrowheads="1"/>
          </p:cNvSpPr>
          <p:nvPr/>
        </p:nvSpPr>
        <p:spPr bwMode="auto">
          <a:xfrm>
            <a:off x="3233738" y="4414838"/>
            <a:ext cx="431800" cy="431800"/>
          </a:xfrm>
          <a:prstGeom prst="ellipse">
            <a:avLst/>
          </a:prstGeom>
          <a:solidFill>
            <a:srgbClr val="FFD0C5"/>
          </a:solidFill>
          <a:ln w="9525">
            <a:solidFill>
              <a:srgbClr val="FFA18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endParaRPr lang="pt-BR" altLang="pt-BR" sz="2000">
              <a:solidFill>
                <a:srgbClr val="1F497D"/>
              </a:solidFill>
            </a:endParaRPr>
          </a:p>
        </p:txBody>
      </p:sp>
      <p:sp>
        <p:nvSpPr>
          <p:cNvPr id="452723" name="Oval 115"/>
          <p:cNvSpPr>
            <a:spLocks noChangeArrowheads="1"/>
          </p:cNvSpPr>
          <p:nvPr/>
        </p:nvSpPr>
        <p:spPr bwMode="auto">
          <a:xfrm>
            <a:off x="4083050" y="3719513"/>
            <a:ext cx="431800" cy="431800"/>
          </a:xfrm>
          <a:prstGeom prst="ellipse">
            <a:avLst/>
          </a:prstGeom>
          <a:solidFill>
            <a:srgbClr val="FFD0C5"/>
          </a:solidFill>
          <a:ln w="9525">
            <a:solidFill>
              <a:srgbClr val="FFA18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endParaRPr lang="pt-BR" altLang="pt-BR" sz="2000">
              <a:solidFill>
                <a:srgbClr val="1F497D"/>
              </a:solidFill>
            </a:endParaRPr>
          </a:p>
        </p:txBody>
      </p:sp>
      <p:sp>
        <p:nvSpPr>
          <p:cNvPr id="452724" name="Oval 116"/>
          <p:cNvSpPr>
            <a:spLocks noChangeArrowheads="1"/>
          </p:cNvSpPr>
          <p:nvPr/>
        </p:nvSpPr>
        <p:spPr bwMode="auto">
          <a:xfrm>
            <a:off x="3233738" y="3690938"/>
            <a:ext cx="431800" cy="431800"/>
          </a:xfrm>
          <a:prstGeom prst="ellipse">
            <a:avLst/>
          </a:prstGeom>
          <a:solidFill>
            <a:srgbClr val="CFCFDF"/>
          </a:solidFill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endParaRPr lang="pt-BR" altLang="pt-BR" sz="2000">
              <a:solidFill>
                <a:srgbClr val="1F497D"/>
              </a:solidFill>
            </a:endParaRPr>
          </a:p>
        </p:txBody>
      </p:sp>
      <p:sp>
        <p:nvSpPr>
          <p:cNvPr id="452725" name="Oval 117"/>
          <p:cNvSpPr>
            <a:spLocks noChangeArrowheads="1"/>
          </p:cNvSpPr>
          <p:nvPr/>
        </p:nvSpPr>
        <p:spPr bwMode="auto">
          <a:xfrm>
            <a:off x="4098925" y="4429125"/>
            <a:ext cx="431800" cy="431800"/>
          </a:xfrm>
          <a:prstGeom prst="ellipse">
            <a:avLst/>
          </a:prstGeom>
          <a:solidFill>
            <a:srgbClr val="CFCFDF"/>
          </a:solidFill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endParaRPr lang="pt-BR" altLang="pt-BR" sz="2000">
              <a:solidFill>
                <a:srgbClr val="1F497D"/>
              </a:solidFill>
            </a:endParaRPr>
          </a:p>
        </p:txBody>
      </p:sp>
      <p:sp>
        <p:nvSpPr>
          <p:cNvPr id="452726" name="Text Box 118"/>
          <p:cNvSpPr txBox="1">
            <a:spLocks noChangeArrowheads="1"/>
          </p:cNvSpPr>
          <p:nvPr/>
        </p:nvSpPr>
        <p:spPr bwMode="auto">
          <a:xfrm>
            <a:off x="1506538" y="3681413"/>
            <a:ext cx="33115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A é uma matriz    2      x     3 </a:t>
            </a:r>
          </a:p>
        </p:txBody>
      </p:sp>
      <p:sp>
        <p:nvSpPr>
          <p:cNvPr id="452727" name="Text Box 119"/>
          <p:cNvSpPr txBox="1">
            <a:spLocks noChangeArrowheads="1"/>
          </p:cNvSpPr>
          <p:nvPr/>
        </p:nvSpPr>
        <p:spPr bwMode="auto">
          <a:xfrm>
            <a:off x="1504950" y="4384675"/>
            <a:ext cx="31670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B é uma matriz    3      x     2 </a:t>
            </a:r>
          </a:p>
        </p:txBody>
      </p:sp>
      <p:sp>
        <p:nvSpPr>
          <p:cNvPr id="452728" name="Text Box 120"/>
          <p:cNvSpPr txBox="1">
            <a:spLocks noChangeArrowheads="1"/>
          </p:cNvSpPr>
          <p:nvPr/>
        </p:nvSpPr>
        <p:spPr bwMode="auto">
          <a:xfrm>
            <a:off x="5291138" y="3690938"/>
            <a:ext cx="3313112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iguais   </a:t>
            </a:r>
            <a:r>
              <a:rPr lang="pt-BR" altLang="pt-BR" sz="200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pt-BR" altLang="pt-BR" sz="2000">
                <a:solidFill>
                  <a:srgbClr val="000000"/>
                </a:solidFill>
              </a:rPr>
              <a:t>   </a:t>
            </a:r>
            <a:r>
              <a:rPr lang="pt-BR" altLang="pt-BR" sz="2000">
                <a:solidFill>
                  <a:srgbClr val="1F497D"/>
                </a:solidFill>
              </a:rPr>
              <a:t>existe AB</a:t>
            </a:r>
            <a:r>
              <a:rPr lang="pt-BR" altLang="pt-BR" sz="20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52729" name="Text Box 121"/>
          <p:cNvSpPr txBox="1">
            <a:spLocks noChangeArrowheads="1"/>
          </p:cNvSpPr>
          <p:nvPr/>
        </p:nvSpPr>
        <p:spPr bwMode="auto">
          <a:xfrm>
            <a:off x="5292725" y="4457700"/>
            <a:ext cx="36004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AB é do tipo 2 x 2 </a:t>
            </a:r>
          </a:p>
        </p:txBody>
      </p:sp>
      <p:sp>
        <p:nvSpPr>
          <p:cNvPr id="452730" name="Line 122"/>
          <p:cNvSpPr>
            <a:spLocks noChangeShapeType="1"/>
          </p:cNvSpPr>
          <p:nvPr/>
        </p:nvSpPr>
        <p:spPr bwMode="auto">
          <a:xfrm>
            <a:off x="4716463" y="3935413"/>
            <a:ext cx="504825" cy="0"/>
          </a:xfrm>
          <a:prstGeom prst="line">
            <a:avLst/>
          </a:prstGeom>
          <a:noFill/>
          <a:ln w="38100">
            <a:solidFill>
              <a:srgbClr val="FFD0C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52731" name="Line 123"/>
          <p:cNvSpPr>
            <a:spLocks noChangeShapeType="1"/>
          </p:cNvSpPr>
          <p:nvPr/>
        </p:nvSpPr>
        <p:spPr bwMode="auto">
          <a:xfrm>
            <a:off x="4716463" y="4713288"/>
            <a:ext cx="504825" cy="0"/>
          </a:xfrm>
          <a:prstGeom prst="line">
            <a:avLst/>
          </a:prstGeom>
          <a:noFill/>
          <a:ln w="38100">
            <a:solidFill>
              <a:srgbClr val="CFCFD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graphicFrame>
        <p:nvGraphicFramePr>
          <p:cNvPr id="25" name="Group 163"/>
          <p:cNvGraphicFramePr>
            <a:graphicFrameLocks noGrp="1"/>
          </p:cNvGraphicFramePr>
          <p:nvPr/>
        </p:nvGraphicFramePr>
        <p:xfrm>
          <a:off x="2730500" y="5105400"/>
          <a:ext cx="1439863" cy="971550"/>
        </p:xfrm>
        <a:graphic>
          <a:graphicData uri="http://schemas.openxmlformats.org/drawingml/2006/table">
            <a:tbl>
              <a:tblPr/>
              <a:tblGrid>
                <a:gridCol w="690562"/>
                <a:gridCol w="749301"/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x</a:t>
                      </a:r>
                      <a:r>
                        <a:rPr kumimoji="0" lang="pt-B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x</a:t>
                      </a:r>
                      <a:r>
                        <a:rPr kumimoji="0" lang="pt-B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x</a:t>
                      </a:r>
                      <a:r>
                        <a:rPr kumimoji="0" lang="pt-B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x</a:t>
                      </a:r>
                      <a:r>
                        <a:rPr kumimoji="0" lang="pt-BR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22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AutoShape 139"/>
          <p:cNvSpPr>
            <a:spLocks noChangeArrowheads="1"/>
          </p:cNvSpPr>
          <p:nvPr/>
        </p:nvSpPr>
        <p:spPr bwMode="auto">
          <a:xfrm>
            <a:off x="2727325" y="5214938"/>
            <a:ext cx="1428750" cy="836612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 sz="2000">
              <a:solidFill>
                <a:srgbClr val="000000"/>
              </a:solidFill>
            </a:endParaRPr>
          </a:p>
        </p:txBody>
      </p:sp>
      <p:sp>
        <p:nvSpPr>
          <p:cNvPr id="27" name="Text Box 140"/>
          <p:cNvSpPr txBox="1">
            <a:spLocks noChangeArrowheads="1"/>
          </p:cNvSpPr>
          <p:nvPr/>
        </p:nvSpPr>
        <p:spPr bwMode="auto">
          <a:xfrm>
            <a:off x="2009775" y="5349875"/>
            <a:ext cx="892175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AB =</a:t>
            </a:r>
          </a:p>
        </p:txBody>
      </p:sp>
      <p:sp>
        <p:nvSpPr>
          <p:cNvPr id="29" name="Seta entalhada para a direita 28"/>
          <p:cNvSpPr/>
          <p:nvPr/>
        </p:nvSpPr>
        <p:spPr>
          <a:xfrm>
            <a:off x="8131175" y="5881688"/>
            <a:ext cx="762000" cy="484187"/>
          </a:xfrm>
          <a:prstGeom prst="notchedRightArrow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000">
              <a:solidFill>
                <a:prstClr val="white"/>
              </a:solidFill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468313" y="908050"/>
            <a:ext cx="8291512" cy="10620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rgbClr val="002060"/>
              </a:buClr>
              <a:buFont typeface="Arial" pitchFamily="34" charset="0"/>
              <a:buNone/>
              <a:defRPr/>
            </a:pPr>
            <a:r>
              <a:rPr lang="pt-BR" sz="2000" b="1" u="sng" dirty="0" smtClean="0">
                <a:solidFill>
                  <a:srgbClr val="002060"/>
                </a:solidFill>
                <a:latin typeface="+mj-lt"/>
              </a:rPr>
              <a:t>Exemplo </a:t>
            </a:r>
            <a:r>
              <a:rPr lang="pt-BR" sz="2000" b="1" u="sng" dirty="0">
                <a:solidFill>
                  <a:srgbClr val="002060"/>
                </a:solidFill>
                <a:latin typeface="+mj-lt"/>
              </a:rPr>
              <a:t>1</a:t>
            </a:r>
            <a:r>
              <a:rPr lang="pt-BR" sz="2000" b="1" dirty="0" smtClean="0">
                <a:solidFill>
                  <a:srgbClr val="002060"/>
                </a:solidFill>
                <a:latin typeface="+mj-lt"/>
              </a:rPr>
              <a:t>:</a:t>
            </a:r>
          </a:p>
          <a:p>
            <a:pPr marL="0" indent="0" eaLnBrk="1" hangingPunct="1">
              <a:buClr>
                <a:srgbClr val="002060"/>
              </a:buClr>
              <a:buFont typeface="Arial" pitchFamily="34" charset="0"/>
              <a:buNone/>
              <a:defRPr/>
            </a:pPr>
            <a:endParaRPr lang="pt-BR" sz="500" b="1" dirty="0" smtClean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4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2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2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2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4527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4527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4527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4527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4527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4527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5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5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0" dur="500"/>
                                        <p:tgtEl>
                                          <p:spTgt spid="45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45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8" dur="80"/>
                                        <p:tgtEl>
                                          <p:spTgt spid="4527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9" dur="80"/>
                                        <p:tgtEl>
                                          <p:spTgt spid="4527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80"/>
                                        <p:tgtEl>
                                          <p:spTgt spid="4527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5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5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45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6" dur="500"/>
                                        <p:tgtEl>
                                          <p:spTgt spid="45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0" dur="80"/>
                                        <p:tgtEl>
                                          <p:spTgt spid="4527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1" dur="80"/>
                                        <p:tgtEl>
                                          <p:spTgt spid="4527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80"/>
                                        <p:tgtEl>
                                          <p:spTgt spid="4527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1" grpId="0" build="p"/>
      <p:bldP spid="452625" grpId="0" animBg="1"/>
      <p:bldP spid="452639" grpId="0" animBg="1"/>
      <p:bldP spid="452640" grpId="0"/>
      <p:bldP spid="452641" grpId="0"/>
      <p:bldP spid="452720" grpId="0" animBg="1"/>
      <p:bldP spid="452721" grpId="0" animBg="1"/>
      <p:bldP spid="452722" grpId="0" animBg="1"/>
      <p:bldP spid="452723" grpId="0" animBg="1"/>
      <p:bldP spid="452724" grpId="0" animBg="1"/>
      <p:bldP spid="452725" grpId="0" animBg="1"/>
      <p:bldP spid="452726" grpId="0"/>
      <p:bldP spid="452727" grpId="0"/>
      <p:bldP spid="452728" grpId="0"/>
      <p:bldP spid="452729" grpId="0"/>
      <p:bldP spid="452730" grpId="0" animBg="1"/>
      <p:bldP spid="452731" grpId="0" animBg="1"/>
      <p:bldP spid="26" grpId="0" animBg="1"/>
      <p:bldP spid="27" grpId="0"/>
      <p:bldP spid="29" grpId="0" animBg="1"/>
      <p:bldP spid="29" grpId="1" animBg="1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47"/>
          <p:cNvSpPr>
            <a:spLocks noChangeArrowheads="1"/>
          </p:cNvSpPr>
          <p:nvPr/>
        </p:nvSpPr>
        <p:spPr bwMode="auto">
          <a:xfrm rot="-5400000">
            <a:off x="6918325" y="1411288"/>
            <a:ext cx="1238250" cy="317500"/>
          </a:xfrm>
          <a:prstGeom prst="rect">
            <a:avLst/>
          </a:prstGeom>
          <a:solidFill>
            <a:srgbClr val="FFD0C5"/>
          </a:solidFill>
          <a:ln w="9525">
            <a:solidFill>
              <a:srgbClr val="FFD0C5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 sz="20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28" name="Rectangle 48"/>
          <p:cNvSpPr>
            <a:spLocks noChangeArrowheads="1"/>
          </p:cNvSpPr>
          <p:nvPr/>
        </p:nvSpPr>
        <p:spPr bwMode="auto">
          <a:xfrm rot="-5400000">
            <a:off x="7423150" y="1411288"/>
            <a:ext cx="1238250" cy="317500"/>
          </a:xfrm>
          <a:prstGeom prst="rect">
            <a:avLst/>
          </a:prstGeom>
          <a:solidFill>
            <a:srgbClr val="FFD0C5"/>
          </a:solidFill>
          <a:ln w="9525">
            <a:solidFill>
              <a:srgbClr val="FFD0C5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 sz="20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26" name="Rectangle 46"/>
          <p:cNvSpPr>
            <a:spLocks noChangeArrowheads="1"/>
          </p:cNvSpPr>
          <p:nvPr/>
        </p:nvSpPr>
        <p:spPr bwMode="auto">
          <a:xfrm>
            <a:off x="4513263" y="1612900"/>
            <a:ext cx="1441450" cy="260350"/>
          </a:xfrm>
          <a:prstGeom prst="rect">
            <a:avLst/>
          </a:prstGeom>
          <a:solidFill>
            <a:srgbClr val="FFD0C5"/>
          </a:solidFill>
          <a:ln w="9525">
            <a:solidFill>
              <a:srgbClr val="FFD0C5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 sz="20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53705" name="Rectangle 73"/>
          <p:cNvSpPr>
            <a:spLocks noChangeArrowheads="1"/>
          </p:cNvSpPr>
          <p:nvPr/>
        </p:nvSpPr>
        <p:spPr bwMode="auto">
          <a:xfrm>
            <a:off x="4498975" y="1168400"/>
            <a:ext cx="1441450" cy="260350"/>
          </a:xfrm>
          <a:prstGeom prst="rect">
            <a:avLst/>
          </a:prstGeom>
          <a:solidFill>
            <a:srgbClr val="FFD0C5"/>
          </a:solidFill>
          <a:ln w="9525">
            <a:solidFill>
              <a:srgbClr val="FFD0C5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 sz="2000">
              <a:solidFill>
                <a:srgbClr val="000000"/>
              </a:solidFill>
            </a:endParaRPr>
          </a:p>
        </p:txBody>
      </p:sp>
      <p:sp>
        <p:nvSpPr>
          <p:cNvPr id="453706" name="Rectangle 74"/>
          <p:cNvSpPr>
            <a:spLocks noChangeArrowheads="1"/>
          </p:cNvSpPr>
          <p:nvPr/>
        </p:nvSpPr>
        <p:spPr bwMode="auto">
          <a:xfrm rot="-5400000">
            <a:off x="6918325" y="1444625"/>
            <a:ext cx="1238250" cy="317500"/>
          </a:xfrm>
          <a:prstGeom prst="rect">
            <a:avLst/>
          </a:prstGeom>
          <a:solidFill>
            <a:srgbClr val="FFD0C5"/>
          </a:solidFill>
          <a:ln w="9525">
            <a:solidFill>
              <a:srgbClr val="FFD0C5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 sz="2000">
              <a:solidFill>
                <a:srgbClr val="000000"/>
              </a:solidFill>
            </a:endParaRPr>
          </a:p>
        </p:txBody>
      </p:sp>
      <p:sp>
        <p:nvSpPr>
          <p:cNvPr id="453708" name="Rectangle 76"/>
          <p:cNvSpPr>
            <a:spLocks noChangeArrowheads="1"/>
          </p:cNvSpPr>
          <p:nvPr/>
        </p:nvSpPr>
        <p:spPr bwMode="auto">
          <a:xfrm rot="-5400000">
            <a:off x="7421563" y="1444625"/>
            <a:ext cx="1238250" cy="317500"/>
          </a:xfrm>
          <a:prstGeom prst="rect">
            <a:avLst/>
          </a:prstGeom>
          <a:solidFill>
            <a:srgbClr val="FFD0C5"/>
          </a:solidFill>
          <a:ln w="9525">
            <a:solidFill>
              <a:srgbClr val="FFD0C5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 sz="2000">
              <a:solidFill>
                <a:srgbClr val="000000"/>
              </a:solidFill>
            </a:endParaRPr>
          </a:p>
        </p:txBody>
      </p:sp>
      <p:graphicFrame>
        <p:nvGraphicFramePr>
          <p:cNvPr id="453636" name="Group 4"/>
          <p:cNvGraphicFramePr>
            <a:graphicFrameLocks noGrp="1"/>
          </p:cNvGraphicFramePr>
          <p:nvPr/>
        </p:nvGraphicFramePr>
        <p:xfrm>
          <a:off x="4429125" y="1041400"/>
          <a:ext cx="1539875" cy="971550"/>
        </p:xfrm>
        <a:graphic>
          <a:graphicData uri="http://schemas.openxmlformats.org/drawingml/2006/table">
            <a:tbl>
              <a:tblPr/>
              <a:tblGrid>
                <a:gridCol w="576262"/>
                <a:gridCol w="431800"/>
                <a:gridCol w="531813"/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–3</a:t>
                      </a:r>
                      <a:endParaRPr kumimoji="0" lang="pt-BR" sz="20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–2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526" name="AutoShape 19"/>
          <p:cNvSpPr>
            <a:spLocks noChangeArrowheads="1"/>
          </p:cNvSpPr>
          <p:nvPr/>
        </p:nvSpPr>
        <p:spPr bwMode="auto">
          <a:xfrm>
            <a:off x="4352925" y="1101725"/>
            <a:ext cx="1716088" cy="835025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 sz="2000">
              <a:solidFill>
                <a:srgbClr val="000000"/>
              </a:solidFill>
            </a:endParaRPr>
          </a:p>
        </p:txBody>
      </p:sp>
      <p:graphicFrame>
        <p:nvGraphicFramePr>
          <p:cNvPr id="453652" name="Group 20"/>
          <p:cNvGraphicFramePr>
            <a:graphicFrameLocks noGrp="1"/>
          </p:cNvGraphicFramePr>
          <p:nvPr/>
        </p:nvGraphicFramePr>
        <p:xfrm>
          <a:off x="7259638" y="893763"/>
          <a:ext cx="1055687" cy="1457325"/>
        </p:xfrm>
        <a:graphic>
          <a:graphicData uri="http://schemas.openxmlformats.org/drawingml/2006/table">
            <a:tbl>
              <a:tblPr/>
              <a:tblGrid>
                <a:gridCol w="533400"/>
                <a:gridCol w="522287"/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–1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–2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534" name="AutoShape 35"/>
          <p:cNvSpPr>
            <a:spLocks noChangeArrowheads="1"/>
          </p:cNvSpPr>
          <p:nvPr/>
        </p:nvSpPr>
        <p:spPr bwMode="auto">
          <a:xfrm>
            <a:off x="7250113" y="836613"/>
            <a:ext cx="1079500" cy="1539875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 sz="2000">
              <a:solidFill>
                <a:srgbClr val="000000"/>
              </a:solidFill>
            </a:endParaRPr>
          </a:p>
        </p:txBody>
      </p:sp>
      <p:sp>
        <p:nvSpPr>
          <p:cNvPr id="64535" name="Text Box 36"/>
          <p:cNvSpPr txBox="1">
            <a:spLocks noChangeArrowheads="1"/>
          </p:cNvSpPr>
          <p:nvPr/>
        </p:nvSpPr>
        <p:spPr bwMode="auto">
          <a:xfrm>
            <a:off x="6731000" y="1257300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B =</a:t>
            </a:r>
          </a:p>
        </p:txBody>
      </p:sp>
      <p:sp>
        <p:nvSpPr>
          <p:cNvPr id="64536" name="Text Box 37"/>
          <p:cNvSpPr txBox="1">
            <a:spLocks noChangeArrowheads="1"/>
          </p:cNvSpPr>
          <p:nvPr/>
        </p:nvSpPr>
        <p:spPr bwMode="auto">
          <a:xfrm>
            <a:off x="3779838" y="1257300"/>
            <a:ext cx="74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A =</a:t>
            </a:r>
          </a:p>
        </p:txBody>
      </p:sp>
      <p:sp>
        <p:nvSpPr>
          <p:cNvPr id="453697" name="Text Box 65"/>
          <p:cNvSpPr txBox="1">
            <a:spLocks noChangeArrowheads="1"/>
          </p:cNvSpPr>
          <p:nvPr/>
        </p:nvSpPr>
        <p:spPr bwMode="auto">
          <a:xfrm>
            <a:off x="611188" y="1962150"/>
            <a:ext cx="3313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Cálculo de </a:t>
            </a:r>
            <a:r>
              <a:rPr lang="pt-BR" altLang="pt-BR" sz="2000">
                <a:solidFill>
                  <a:srgbClr val="1F497D"/>
                </a:solidFill>
              </a:rPr>
              <a:t>x</a:t>
            </a:r>
            <a:r>
              <a:rPr lang="pt-BR" altLang="pt-BR" sz="2000" baseline="-25000">
                <a:solidFill>
                  <a:srgbClr val="1F497D"/>
                </a:solidFill>
              </a:rPr>
              <a:t>11</a:t>
            </a:r>
            <a:r>
              <a:rPr lang="pt-BR" altLang="pt-BR" sz="2000">
                <a:solidFill>
                  <a:srgbClr val="000000"/>
                </a:solidFill>
              </a:rPr>
              <a:t>: </a:t>
            </a:r>
          </a:p>
        </p:txBody>
      </p:sp>
      <p:sp>
        <p:nvSpPr>
          <p:cNvPr id="453698" name="Text Box 66"/>
          <p:cNvSpPr txBox="1">
            <a:spLocks noChangeArrowheads="1"/>
          </p:cNvSpPr>
          <p:nvPr/>
        </p:nvSpPr>
        <p:spPr bwMode="auto">
          <a:xfrm>
            <a:off x="682625" y="2470150"/>
            <a:ext cx="439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1F497D"/>
                </a:solidFill>
              </a:rPr>
              <a:t>x</a:t>
            </a:r>
            <a:r>
              <a:rPr lang="pt-BR" altLang="pt-BR" sz="2000" baseline="-25000">
                <a:solidFill>
                  <a:srgbClr val="1F497D"/>
                </a:solidFill>
              </a:rPr>
              <a:t>11</a:t>
            </a:r>
            <a:r>
              <a:rPr lang="pt-BR" altLang="pt-BR" sz="2000">
                <a:solidFill>
                  <a:srgbClr val="000000"/>
                </a:solidFill>
              </a:rPr>
              <a:t> = </a:t>
            </a:r>
            <a:r>
              <a:rPr lang="pt-BR" altLang="pt-BR" sz="2000">
                <a:solidFill>
                  <a:srgbClr val="1F497D"/>
                </a:solidFill>
              </a:rPr>
              <a:t>–3</a:t>
            </a:r>
            <a:r>
              <a:rPr lang="pt-BR" altLang="pt-BR" sz="2000">
                <a:solidFill>
                  <a:srgbClr val="000000"/>
                </a:solidFill>
              </a:rPr>
              <a:t>.(–1) + </a:t>
            </a:r>
            <a:r>
              <a:rPr lang="pt-BR" altLang="pt-BR" sz="2000">
                <a:solidFill>
                  <a:srgbClr val="1F497D"/>
                </a:solidFill>
              </a:rPr>
              <a:t>1</a:t>
            </a:r>
            <a:r>
              <a:rPr lang="pt-BR" altLang="pt-BR" sz="2000">
                <a:solidFill>
                  <a:srgbClr val="000000"/>
                </a:solidFill>
              </a:rPr>
              <a:t>.3 + </a:t>
            </a:r>
            <a:r>
              <a:rPr lang="pt-BR" altLang="pt-BR" sz="2000">
                <a:solidFill>
                  <a:srgbClr val="1F497D"/>
                </a:solidFill>
              </a:rPr>
              <a:t>0</a:t>
            </a:r>
            <a:r>
              <a:rPr lang="pt-BR" altLang="pt-BR" sz="2000">
                <a:solidFill>
                  <a:srgbClr val="000000"/>
                </a:solidFill>
              </a:rPr>
              <a:t>.(–2)</a:t>
            </a:r>
          </a:p>
        </p:txBody>
      </p:sp>
      <p:sp>
        <p:nvSpPr>
          <p:cNvPr id="453699" name="Text Box 67"/>
          <p:cNvSpPr txBox="1">
            <a:spLocks noChangeArrowheads="1"/>
          </p:cNvSpPr>
          <p:nvPr/>
        </p:nvSpPr>
        <p:spPr bwMode="auto">
          <a:xfrm>
            <a:off x="3419475" y="2471738"/>
            <a:ext cx="194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= 3 + 3 + 0</a:t>
            </a:r>
          </a:p>
        </p:txBody>
      </p:sp>
      <p:sp>
        <p:nvSpPr>
          <p:cNvPr id="453700" name="Text Box 68"/>
          <p:cNvSpPr txBox="1">
            <a:spLocks noChangeArrowheads="1"/>
          </p:cNvSpPr>
          <p:nvPr/>
        </p:nvSpPr>
        <p:spPr bwMode="auto">
          <a:xfrm>
            <a:off x="4572000" y="2471738"/>
            <a:ext cx="79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= </a:t>
            </a:r>
            <a:r>
              <a:rPr lang="pt-BR" altLang="pt-BR" sz="2000">
                <a:solidFill>
                  <a:srgbClr val="1F497D"/>
                </a:solidFill>
              </a:rPr>
              <a:t>6</a:t>
            </a:r>
          </a:p>
        </p:txBody>
      </p:sp>
      <p:sp>
        <p:nvSpPr>
          <p:cNvPr id="453701" name="Text Box 69"/>
          <p:cNvSpPr txBox="1">
            <a:spLocks noChangeArrowheads="1"/>
          </p:cNvSpPr>
          <p:nvPr/>
        </p:nvSpPr>
        <p:spPr bwMode="auto">
          <a:xfrm>
            <a:off x="611188" y="3032125"/>
            <a:ext cx="3313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Cálculo de </a:t>
            </a:r>
            <a:r>
              <a:rPr lang="pt-BR" altLang="pt-BR" sz="2000">
                <a:solidFill>
                  <a:srgbClr val="1F497D"/>
                </a:solidFill>
              </a:rPr>
              <a:t>x</a:t>
            </a:r>
            <a:r>
              <a:rPr lang="pt-BR" altLang="pt-BR" sz="2000" baseline="-25000">
                <a:solidFill>
                  <a:srgbClr val="1F497D"/>
                </a:solidFill>
              </a:rPr>
              <a:t>12</a:t>
            </a:r>
            <a:r>
              <a:rPr lang="pt-BR" altLang="pt-BR" sz="2000">
                <a:solidFill>
                  <a:srgbClr val="000000"/>
                </a:solidFill>
              </a:rPr>
              <a:t>: </a:t>
            </a:r>
          </a:p>
        </p:txBody>
      </p:sp>
      <p:sp>
        <p:nvSpPr>
          <p:cNvPr id="453702" name="Text Box 70"/>
          <p:cNvSpPr txBox="1">
            <a:spLocks noChangeArrowheads="1"/>
          </p:cNvSpPr>
          <p:nvPr/>
        </p:nvSpPr>
        <p:spPr bwMode="auto">
          <a:xfrm>
            <a:off x="682625" y="3540125"/>
            <a:ext cx="34575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1F497D"/>
                </a:solidFill>
              </a:rPr>
              <a:t>x</a:t>
            </a:r>
            <a:r>
              <a:rPr lang="pt-BR" altLang="pt-BR" sz="2000" baseline="-25000">
                <a:solidFill>
                  <a:srgbClr val="1F497D"/>
                </a:solidFill>
              </a:rPr>
              <a:t>12</a:t>
            </a:r>
            <a:r>
              <a:rPr lang="pt-BR" altLang="pt-BR" sz="2000">
                <a:solidFill>
                  <a:srgbClr val="000000"/>
                </a:solidFill>
              </a:rPr>
              <a:t> = </a:t>
            </a:r>
            <a:r>
              <a:rPr lang="pt-BR" altLang="pt-BR" sz="2000">
                <a:solidFill>
                  <a:srgbClr val="1F497D"/>
                </a:solidFill>
              </a:rPr>
              <a:t>–3</a:t>
            </a:r>
            <a:r>
              <a:rPr lang="pt-BR" altLang="pt-BR" sz="2000">
                <a:solidFill>
                  <a:srgbClr val="000000"/>
                </a:solidFill>
              </a:rPr>
              <a:t>.2 + </a:t>
            </a:r>
            <a:r>
              <a:rPr lang="pt-BR" altLang="pt-BR" sz="2000">
                <a:solidFill>
                  <a:srgbClr val="1F497D"/>
                </a:solidFill>
              </a:rPr>
              <a:t>1</a:t>
            </a:r>
            <a:r>
              <a:rPr lang="pt-BR" altLang="pt-BR" sz="2000">
                <a:solidFill>
                  <a:srgbClr val="000000"/>
                </a:solidFill>
              </a:rPr>
              <a:t>.5 + </a:t>
            </a:r>
            <a:r>
              <a:rPr lang="pt-BR" altLang="pt-BR" sz="2000">
                <a:solidFill>
                  <a:srgbClr val="1F497D"/>
                </a:solidFill>
              </a:rPr>
              <a:t>0</a:t>
            </a:r>
            <a:r>
              <a:rPr lang="pt-BR" altLang="pt-BR" sz="2000">
                <a:solidFill>
                  <a:srgbClr val="000000"/>
                </a:solidFill>
              </a:rPr>
              <a:t>.6</a:t>
            </a:r>
          </a:p>
        </p:txBody>
      </p:sp>
      <p:sp>
        <p:nvSpPr>
          <p:cNvPr id="453703" name="Text Box 71"/>
          <p:cNvSpPr txBox="1">
            <a:spLocks noChangeArrowheads="1"/>
          </p:cNvSpPr>
          <p:nvPr/>
        </p:nvSpPr>
        <p:spPr bwMode="auto">
          <a:xfrm>
            <a:off x="2844800" y="3551238"/>
            <a:ext cx="215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= –6 + 5 + 0</a:t>
            </a:r>
          </a:p>
        </p:txBody>
      </p:sp>
      <p:sp>
        <p:nvSpPr>
          <p:cNvPr id="453704" name="Text Box 72"/>
          <p:cNvSpPr txBox="1">
            <a:spLocks noChangeArrowheads="1"/>
          </p:cNvSpPr>
          <p:nvPr/>
        </p:nvSpPr>
        <p:spPr bwMode="auto">
          <a:xfrm>
            <a:off x="4067175" y="3551238"/>
            <a:ext cx="1008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= </a:t>
            </a:r>
            <a:r>
              <a:rPr lang="pt-BR" altLang="pt-BR" sz="2000">
                <a:solidFill>
                  <a:srgbClr val="1F497D"/>
                </a:solidFill>
              </a:rPr>
              <a:t>–1</a:t>
            </a:r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627063" y="4059238"/>
            <a:ext cx="3313112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Cálculo de </a:t>
            </a:r>
            <a:r>
              <a:rPr lang="pt-BR" altLang="pt-BR" sz="2000">
                <a:solidFill>
                  <a:srgbClr val="1F497D"/>
                </a:solidFill>
              </a:rPr>
              <a:t>x</a:t>
            </a:r>
            <a:r>
              <a:rPr lang="pt-BR" altLang="pt-BR" sz="2000" baseline="-25000">
                <a:solidFill>
                  <a:srgbClr val="1F497D"/>
                </a:solidFill>
              </a:rPr>
              <a:t>21</a:t>
            </a:r>
            <a:r>
              <a:rPr lang="pt-BR" altLang="pt-BR" sz="2000">
                <a:solidFill>
                  <a:srgbClr val="000000"/>
                </a:solidFill>
              </a:rPr>
              <a:t>: </a:t>
            </a: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698500" y="4567238"/>
            <a:ext cx="4681538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1F497D"/>
                </a:solidFill>
              </a:rPr>
              <a:t>x</a:t>
            </a:r>
            <a:r>
              <a:rPr lang="pt-BR" altLang="pt-BR" sz="2000" baseline="-25000">
                <a:solidFill>
                  <a:srgbClr val="1F497D"/>
                </a:solidFill>
              </a:rPr>
              <a:t>21</a:t>
            </a:r>
            <a:r>
              <a:rPr lang="pt-BR" altLang="pt-BR" sz="2000">
                <a:solidFill>
                  <a:srgbClr val="000000"/>
                </a:solidFill>
              </a:rPr>
              <a:t> = 2.(–1) + 4.3 + (–2).(–2)</a:t>
            </a:r>
          </a:p>
        </p:txBody>
      </p:sp>
      <p:sp>
        <p:nvSpPr>
          <p:cNvPr id="37" name="Text Box 40"/>
          <p:cNvSpPr txBox="1">
            <a:spLocks noChangeArrowheads="1"/>
          </p:cNvSpPr>
          <p:nvPr/>
        </p:nvSpPr>
        <p:spPr bwMode="auto">
          <a:xfrm>
            <a:off x="3562350" y="4578350"/>
            <a:ext cx="23050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= –2 + 12 + 4</a:t>
            </a:r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4932363" y="4578350"/>
            <a:ext cx="935037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= </a:t>
            </a:r>
            <a:r>
              <a:rPr lang="pt-BR" altLang="pt-BR" sz="2000">
                <a:solidFill>
                  <a:srgbClr val="1F497D"/>
                </a:solidFill>
              </a:rPr>
              <a:t>14</a:t>
            </a: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627063" y="5159375"/>
            <a:ext cx="3313112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Cálculo de </a:t>
            </a:r>
            <a:r>
              <a:rPr lang="pt-BR" altLang="pt-BR" sz="2000">
                <a:solidFill>
                  <a:srgbClr val="1F497D"/>
                </a:solidFill>
              </a:rPr>
              <a:t>x</a:t>
            </a:r>
            <a:r>
              <a:rPr lang="pt-BR" altLang="pt-BR" sz="2000" baseline="-25000">
                <a:solidFill>
                  <a:srgbClr val="1F497D"/>
                </a:solidFill>
              </a:rPr>
              <a:t>22</a:t>
            </a:r>
            <a:r>
              <a:rPr lang="pt-BR" altLang="pt-BR" sz="2000">
                <a:solidFill>
                  <a:srgbClr val="000000"/>
                </a:solidFill>
              </a:rPr>
              <a:t>: </a:t>
            </a:r>
          </a:p>
        </p:txBody>
      </p: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698500" y="5667375"/>
            <a:ext cx="34575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1F497D"/>
                </a:solidFill>
              </a:rPr>
              <a:t>x</a:t>
            </a:r>
            <a:r>
              <a:rPr lang="pt-BR" altLang="pt-BR" sz="2000" baseline="-25000">
                <a:solidFill>
                  <a:srgbClr val="1F497D"/>
                </a:solidFill>
              </a:rPr>
              <a:t>22</a:t>
            </a:r>
            <a:r>
              <a:rPr lang="pt-BR" altLang="pt-BR" sz="2000">
                <a:solidFill>
                  <a:srgbClr val="000000"/>
                </a:solidFill>
              </a:rPr>
              <a:t> = 2.2 + 4.5 + –2 .6</a:t>
            </a:r>
          </a:p>
        </p:txBody>
      </p:sp>
      <p:sp>
        <p:nvSpPr>
          <p:cNvPr id="41" name="Text Box 44"/>
          <p:cNvSpPr txBox="1">
            <a:spLocks noChangeArrowheads="1"/>
          </p:cNvSpPr>
          <p:nvPr/>
        </p:nvSpPr>
        <p:spPr bwMode="auto">
          <a:xfrm>
            <a:off x="2917825" y="5678488"/>
            <a:ext cx="21590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= 4 + 20 – 12</a:t>
            </a:r>
          </a:p>
        </p:txBody>
      </p:sp>
      <p:sp>
        <p:nvSpPr>
          <p:cNvPr id="42" name="Text Box 45"/>
          <p:cNvSpPr txBox="1">
            <a:spLocks noChangeArrowheads="1"/>
          </p:cNvSpPr>
          <p:nvPr/>
        </p:nvSpPr>
        <p:spPr bwMode="auto">
          <a:xfrm>
            <a:off x="4284663" y="5678488"/>
            <a:ext cx="1008062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= </a:t>
            </a:r>
            <a:r>
              <a:rPr lang="pt-BR" altLang="pt-BR" sz="2000">
                <a:solidFill>
                  <a:srgbClr val="1F497D"/>
                </a:solidFill>
              </a:rPr>
              <a:t>12</a:t>
            </a:r>
          </a:p>
        </p:txBody>
      </p:sp>
      <p:sp>
        <p:nvSpPr>
          <p:cNvPr id="49" name="Text Box 60"/>
          <p:cNvSpPr txBox="1">
            <a:spLocks noChangeArrowheads="1"/>
          </p:cNvSpPr>
          <p:nvPr/>
        </p:nvSpPr>
        <p:spPr bwMode="auto">
          <a:xfrm>
            <a:off x="6516688" y="4791075"/>
            <a:ext cx="8921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2060"/>
                </a:solidFill>
              </a:rPr>
              <a:t>AB =</a:t>
            </a:r>
          </a:p>
        </p:txBody>
      </p:sp>
      <p:graphicFrame>
        <p:nvGraphicFramePr>
          <p:cNvPr id="50" name="Group 77"/>
          <p:cNvGraphicFramePr>
            <a:graphicFrameLocks noGrp="1"/>
          </p:cNvGraphicFramePr>
          <p:nvPr/>
        </p:nvGraphicFramePr>
        <p:xfrm>
          <a:off x="7165975" y="4552950"/>
          <a:ext cx="1439863" cy="971550"/>
        </p:xfrm>
        <a:graphic>
          <a:graphicData uri="http://schemas.openxmlformats.org/drawingml/2006/table">
            <a:tbl>
              <a:tblPr/>
              <a:tblGrid>
                <a:gridCol w="690562"/>
                <a:gridCol w="749301"/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6</a:t>
                      </a:r>
                      <a:endParaRPr kumimoji="0" lang="pt-BR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–1</a:t>
                      </a:r>
                      <a:endParaRPr kumimoji="0" lang="pt-BR" sz="20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14</a:t>
                      </a:r>
                      <a:endParaRPr kumimoji="0" lang="pt-BR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12</a:t>
                      </a:r>
                      <a:endParaRPr kumimoji="0" lang="pt-BR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" name="AutoShape 74"/>
          <p:cNvSpPr>
            <a:spLocks noChangeArrowheads="1"/>
          </p:cNvSpPr>
          <p:nvPr/>
        </p:nvSpPr>
        <p:spPr bwMode="auto">
          <a:xfrm>
            <a:off x="7162800" y="4670425"/>
            <a:ext cx="1428750" cy="836613"/>
          </a:xfrm>
          <a:prstGeom prst="bracketPair">
            <a:avLst>
              <a:gd name="adj" fmla="val 16667"/>
            </a:avLst>
          </a:prstGeom>
          <a:noFill/>
          <a:ln w="9525">
            <a:solidFill>
              <a:srgbClr val="002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 sz="2000">
              <a:solidFill>
                <a:srgbClr val="002060"/>
              </a:solidFill>
            </a:endParaRPr>
          </a:p>
        </p:txBody>
      </p:sp>
      <p:sp>
        <p:nvSpPr>
          <p:cNvPr id="53" name="Text Box 38"/>
          <p:cNvSpPr txBox="1">
            <a:spLocks noChangeArrowheads="1"/>
          </p:cNvSpPr>
          <p:nvPr/>
        </p:nvSpPr>
        <p:spPr bwMode="auto">
          <a:xfrm>
            <a:off x="6518275" y="3863975"/>
            <a:ext cx="3313113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 b="1">
                <a:solidFill>
                  <a:srgbClr val="002060"/>
                </a:solidFill>
              </a:rPr>
              <a:t>Conclusão: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4536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4536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4536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453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453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4536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4536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4536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0" dur="80"/>
                                        <p:tgtEl>
                                          <p:spTgt spid="4536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1" dur="80"/>
                                        <p:tgtEl>
                                          <p:spTgt spid="4536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80"/>
                                        <p:tgtEl>
                                          <p:spTgt spid="4536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7" dur="80"/>
                                        <p:tgtEl>
                                          <p:spTgt spid="4537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8" dur="80"/>
                                        <p:tgtEl>
                                          <p:spTgt spid="4537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80"/>
                                        <p:tgtEl>
                                          <p:spTgt spid="4537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0" dur="80"/>
                                        <p:tgtEl>
                                          <p:spTgt spid="4537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1" dur="80"/>
                                        <p:tgtEl>
                                          <p:spTgt spid="4537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80"/>
                                        <p:tgtEl>
                                          <p:spTgt spid="4537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453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453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6" dur="80"/>
                                        <p:tgtEl>
                                          <p:spTgt spid="4537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7" dur="80"/>
                                        <p:tgtEl>
                                          <p:spTgt spid="4537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80"/>
                                        <p:tgtEl>
                                          <p:spTgt spid="4537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3" dur="80"/>
                                        <p:tgtEl>
                                          <p:spTgt spid="4537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4" dur="80"/>
                                        <p:tgtEl>
                                          <p:spTgt spid="4537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80"/>
                                        <p:tgtEl>
                                          <p:spTgt spid="4537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0" dur="80"/>
                                        <p:tgtEl>
                                          <p:spTgt spid="4537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1" dur="80"/>
                                        <p:tgtEl>
                                          <p:spTgt spid="4537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80"/>
                                        <p:tgtEl>
                                          <p:spTgt spid="4537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3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4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9" dur="8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0" dur="80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80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6" dur="8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7" dur="80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80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3" dur="80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4" dur="80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80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6" dur="8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7" dur="80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80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8" presetClass="entr" presetSubtype="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2" dur="8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3" dur="80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4" dur="80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9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0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1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6" dur="80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7" dur="80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8" dur="80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9" dur="80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0" dur="80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1" dur="80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 nodeType="afterGroup">
                            <p:stCondLst>
                              <p:cond delay="44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1" animBg="1"/>
      <p:bldP spid="26" grpId="0" animBg="1"/>
      <p:bldP spid="26" grpId="1" animBg="1"/>
      <p:bldP spid="26" grpId="2" animBg="1"/>
      <p:bldP spid="26" grpId="3" animBg="1"/>
      <p:bldP spid="453705" grpId="0" animBg="1"/>
      <p:bldP spid="453705" grpId="1" animBg="1"/>
      <p:bldP spid="453705" grpId="2" animBg="1"/>
      <p:bldP spid="453705" grpId="3" animBg="1"/>
      <p:bldP spid="453706" grpId="0" animBg="1"/>
      <p:bldP spid="453706" grpId="1" animBg="1"/>
      <p:bldP spid="453708" grpId="0" animBg="1"/>
      <p:bldP spid="453708" grpId="1" animBg="1"/>
      <p:bldP spid="64526" grpId="0" animBg="1"/>
      <p:bldP spid="64534" grpId="0" animBg="1"/>
      <p:bldP spid="64535" grpId="0"/>
      <p:bldP spid="64536" grpId="0"/>
      <p:bldP spid="453697" grpId="0"/>
      <p:bldP spid="453698" grpId="0"/>
      <p:bldP spid="453699" grpId="0"/>
      <p:bldP spid="453700" grpId="0"/>
      <p:bldP spid="453701" grpId="0"/>
      <p:bldP spid="453702" grpId="0"/>
      <p:bldP spid="453703" grpId="0"/>
      <p:bldP spid="45370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9" grpId="0"/>
      <p:bldP spid="51" grpId="0" animBg="1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36650"/>
            <a:ext cx="8229600" cy="11398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BR" sz="2800" b="1" smtClean="0"/>
              <a:t>OBSERVAÇÃO</a:t>
            </a:r>
          </a:p>
        </p:txBody>
      </p:sp>
      <p:sp>
        <p:nvSpPr>
          <p:cNvPr id="457733" name="Rectangle 5"/>
          <p:cNvSpPr>
            <a:spLocks noChangeArrowheads="1"/>
          </p:cNvSpPr>
          <p:nvPr/>
        </p:nvSpPr>
        <p:spPr bwMode="auto">
          <a:xfrm>
            <a:off x="539750" y="1989138"/>
            <a:ext cx="8135938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Garamond" pitchFamily="18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Garamond" pitchFamily="18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Garamond" pitchFamily="18" charset="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fontAlgn="auto">
              <a:lnSpc>
                <a:spcPct val="120000"/>
              </a:lnSpc>
              <a:spcBef>
                <a:spcPct val="50000"/>
              </a:spcBef>
              <a:spcAft>
                <a:spcPct val="50000"/>
              </a:spcAft>
              <a:buClr>
                <a:schemeClr val="tx2"/>
              </a:buClr>
              <a:buSzTx/>
              <a:buFont typeface="Wingdings" pitchFamily="2" charset="2"/>
              <a:buChar char="ü"/>
              <a:defRPr/>
            </a:pPr>
            <a:r>
              <a:rPr lang="pt-BR" altLang="pt-BR" sz="2000" dirty="0">
                <a:latin typeface="+mj-lt"/>
                <a:cs typeface="+mn-cs"/>
              </a:rPr>
              <a:t>Observe que no caso das matrizes A</a:t>
            </a:r>
            <a:r>
              <a:rPr lang="pt-BR" altLang="pt-BR" sz="2000" baseline="-25000" dirty="0">
                <a:latin typeface="+mj-lt"/>
                <a:cs typeface="+mn-cs"/>
              </a:rPr>
              <a:t>2x3</a:t>
            </a:r>
            <a:r>
              <a:rPr lang="pt-BR" altLang="pt-BR" sz="2000" dirty="0">
                <a:latin typeface="+mj-lt"/>
                <a:cs typeface="+mn-cs"/>
              </a:rPr>
              <a:t> e B</a:t>
            </a:r>
            <a:r>
              <a:rPr lang="pt-BR" altLang="pt-BR" sz="2000" baseline="-25000" dirty="0">
                <a:latin typeface="+mj-lt"/>
                <a:cs typeface="+mn-cs"/>
              </a:rPr>
              <a:t>3x2</a:t>
            </a:r>
            <a:r>
              <a:rPr lang="pt-BR" altLang="pt-BR" sz="2000" dirty="0">
                <a:latin typeface="+mj-lt"/>
                <a:cs typeface="+mn-cs"/>
              </a:rPr>
              <a:t> do exemplo anterior, </a:t>
            </a:r>
            <a:r>
              <a:rPr lang="pt-BR" altLang="pt-BR" sz="2000" dirty="0">
                <a:solidFill>
                  <a:srgbClr val="002060"/>
                </a:solidFill>
                <a:latin typeface="+mj-lt"/>
                <a:cs typeface="+mn-cs"/>
              </a:rPr>
              <a:t>existe</a:t>
            </a:r>
            <a:r>
              <a:rPr lang="pt-BR" altLang="pt-BR" sz="2000" dirty="0">
                <a:latin typeface="+mj-lt"/>
                <a:cs typeface="+mn-cs"/>
              </a:rPr>
              <a:t> o produto </a:t>
            </a:r>
            <a:r>
              <a:rPr lang="pt-BR" altLang="pt-BR" sz="2000" dirty="0">
                <a:solidFill>
                  <a:srgbClr val="002060"/>
                </a:solidFill>
                <a:latin typeface="+mj-lt"/>
                <a:cs typeface="+mn-cs"/>
              </a:rPr>
              <a:t>BA</a:t>
            </a:r>
            <a:r>
              <a:rPr lang="pt-BR" altLang="pt-BR" sz="2000" dirty="0">
                <a:latin typeface="+mj-lt"/>
                <a:cs typeface="+mn-cs"/>
              </a:rPr>
              <a:t> que é do tipo 3 x 3.</a:t>
            </a:r>
          </a:p>
          <a:p>
            <a:pPr fontAlgn="auto">
              <a:lnSpc>
                <a:spcPct val="120000"/>
              </a:lnSpc>
              <a:spcBef>
                <a:spcPct val="50000"/>
              </a:spcBef>
              <a:spcAft>
                <a:spcPct val="50000"/>
              </a:spcAft>
              <a:buClr>
                <a:schemeClr val="tx2"/>
              </a:buClr>
              <a:buSzTx/>
              <a:buFont typeface="Wingdings" pitchFamily="2" charset="2"/>
              <a:buChar char="ü"/>
              <a:defRPr/>
            </a:pPr>
            <a:r>
              <a:rPr lang="pt-BR" altLang="pt-BR" sz="2000" dirty="0">
                <a:latin typeface="+mj-lt"/>
                <a:cs typeface="+mn-cs"/>
              </a:rPr>
              <a:t>Ainda que, em certos casos, tanto AB como BA sejam definidos, em geral </a:t>
            </a:r>
            <a:r>
              <a:rPr lang="pt-BR" altLang="pt-BR" sz="2000" dirty="0">
                <a:solidFill>
                  <a:srgbClr val="002060"/>
                </a:solidFill>
                <a:latin typeface="+mj-lt"/>
                <a:cs typeface="+mn-cs"/>
              </a:rPr>
              <a:t>AB ≠ BA</a:t>
            </a:r>
            <a:r>
              <a:rPr lang="pt-BR" altLang="pt-BR" sz="2000" b="1" dirty="0">
                <a:latin typeface="+mj-lt"/>
                <a:cs typeface="Arial" pitchFamily="34" charset="0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ct val="50000"/>
              </a:spcBef>
              <a:spcAft>
                <a:spcPct val="50000"/>
              </a:spcAft>
              <a:buClr>
                <a:schemeClr val="tx2"/>
              </a:buClr>
              <a:buSzTx/>
              <a:buFont typeface="Wingdings" pitchFamily="2" charset="2"/>
              <a:buChar char="ü"/>
              <a:defRPr/>
            </a:pPr>
            <a:r>
              <a:rPr lang="pt-BR" altLang="pt-BR" sz="2000" dirty="0">
                <a:latin typeface="+mj-lt"/>
                <a:cs typeface="Arial" pitchFamily="34" charset="0"/>
              </a:rPr>
              <a:t>Se existirem tanto AB quanto BA e, além </a:t>
            </a:r>
            <a:r>
              <a:rPr lang="pt-BR" altLang="pt-BR" sz="2000" dirty="0" smtClean="0">
                <a:latin typeface="+mj-lt"/>
                <a:cs typeface="Arial" pitchFamily="34" charset="0"/>
              </a:rPr>
              <a:t>disso, </a:t>
            </a:r>
            <a:r>
              <a:rPr lang="pt-BR" altLang="pt-BR" sz="2000" dirty="0">
                <a:solidFill>
                  <a:srgbClr val="002060"/>
                </a:solidFill>
                <a:latin typeface="+mj-lt"/>
                <a:cs typeface="+mn-cs"/>
              </a:rPr>
              <a:t>AB = BA</a:t>
            </a:r>
            <a:r>
              <a:rPr lang="pt-BR" altLang="pt-BR" sz="2000" dirty="0">
                <a:latin typeface="+mj-lt"/>
                <a:cs typeface="Arial" pitchFamily="34" charset="0"/>
              </a:rPr>
              <a:t>, dizemos que A e B </a:t>
            </a:r>
            <a:r>
              <a:rPr lang="pt-BR" altLang="pt-BR" sz="2000" dirty="0">
                <a:solidFill>
                  <a:schemeClr val="tx2"/>
                </a:solidFill>
                <a:latin typeface="+mj-lt"/>
                <a:cs typeface="Arial" pitchFamily="34" charset="0"/>
              </a:rPr>
              <a:t>c</a:t>
            </a:r>
            <a:r>
              <a:rPr lang="pt-BR" altLang="pt-BR" sz="2000" dirty="0">
                <a:solidFill>
                  <a:srgbClr val="002060"/>
                </a:solidFill>
                <a:latin typeface="+mj-lt"/>
                <a:cs typeface="+mn-cs"/>
              </a:rPr>
              <a:t>omutam</a:t>
            </a:r>
            <a:r>
              <a:rPr lang="pt-BR" altLang="pt-BR" sz="2000" dirty="0">
                <a:latin typeface="+mj-lt"/>
                <a:cs typeface="Arial" pitchFamily="34" charset="0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ct val="50000"/>
              </a:spcBef>
              <a:spcAft>
                <a:spcPct val="50000"/>
              </a:spcAft>
              <a:buClr>
                <a:schemeClr val="tx2"/>
              </a:buClr>
              <a:buSzTx/>
              <a:buFont typeface="Wingdings" pitchFamily="2" charset="2"/>
              <a:buChar char="ü"/>
              <a:defRPr/>
            </a:pPr>
            <a:r>
              <a:rPr lang="pt-BR" altLang="pt-BR" sz="2000" dirty="0">
                <a:latin typeface="+mj-lt"/>
                <a:cs typeface="Arial" pitchFamily="34" charset="0"/>
              </a:rPr>
              <a:t>Se A é uma matriz quadrada, existe o produto AA, que também pode ser indicado por A</a:t>
            </a:r>
            <a:r>
              <a:rPr lang="pt-BR" altLang="pt-BR" sz="2000" baseline="30000" dirty="0">
                <a:latin typeface="+mj-lt"/>
                <a:cs typeface="Arial" pitchFamily="34" charset="0"/>
              </a:rPr>
              <a:t>2</a:t>
            </a:r>
            <a:r>
              <a:rPr lang="pt-BR" altLang="pt-BR" sz="2000" dirty="0">
                <a:latin typeface="+mj-lt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7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7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57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57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57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57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457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457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457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457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457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457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4577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4577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4577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0" grpId="0"/>
      <p:bldP spid="45773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73100" y="1700213"/>
            <a:ext cx="8291513" cy="8636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Clr>
                <a:srgbClr val="002060"/>
              </a:buClr>
              <a:buFont typeface="Arial" pitchFamily="34" charset="0"/>
              <a:buNone/>
              <a:defRPr/>
            </a:pPr>
            <a:r>
              <a:rPr lang="pt-BR" altLang="pt-BR" sz="2000" b="1" u="sng" dirty="0">
                <a:solidFill>
                  <a:srgbClr val="002060"/>
                </a:solidFill>
                <a:latin typeface="+mj-lt"/>
              </a:rPr>
              <a:t>Exemplo</a:t>
            </a:r>
            <a:r>
              <a:rPr lang="pt-BR" altLang="pt-BR" sz="2000" b="1" u="sng" dirty="0" smtClean="0">
                <a:solidFill>
                  <a:srgbClr val="002060"/>
                </a:solidFill>
                <a:latin typeface="+mj-lt"/>
              </a:rPr>
              <a:t>:</a:t>
            </a:r>
            <a:endParaRPr lang="pt-BR" altLang="pt-BR" sz="1000" b="1" u="sng" dirty="0" smtClean="0">
              <a:solidFill>
                <a:srgbClr val="002060"/>
              </a:solidFill>
              <a:latin typeface="+mj-lt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002060"/>
              </a:buClr>
              <a:buFont typeface="Arial" pitchFamily="34" charset="0"/>
              <a:buNone/>
              <a:defRPr/>
            </a:pPr>
            <a:endParaRPr lang="pt-BR" altLang="pt-BR" sz="1000" b="1" u="sng" dirty="0">
              <a:solidFill>
                <a:srgbClr val="002060"/>
              </a:solidFill>
              <a:latin typeface="+mj-lt"/>
            </a:endParaRPr>
          </a:p>
          <a:p>
            <a:pPr marL="0" indent="0">
              <a:lnSpc>
                <a:spcPct val="120000"/>
              </a:lnSpc>
              <a:buFont typeface="Arial" pitchFamily="34" charset="0"/>
              <a:buNone/>
              <a:defRPr/>
            </a:pPr>
            <a:r>
              <a:rPr lang="pt-BR" altLang="pt-BR" sz="2000" dirty="0" smtClean="0">
                <a:latin typeface="+mj-lt"/>
              </a:rPr>
              <a:t>Dado </a:t>
            </a:r>
            <a:r>
              <a:rPr lang="pt-BR" altLang="pt-BR" sz="2000" dirty="0">
                <a:latin typeface="+mj-lt"/>
              </a:rPr>
              <a:t>as matrizes A e B abaixo, resolver a equação matricial AX = B.</a:t>
            </a:r>
          </a:p>
        </p:txBody>
      </p:sp>
      <p:graphicFrame>
        <p:nvGraphicFramePr>
          <p:cNvPr id="461931" name="Group 107"/>
          <p:cNvGraphicFramePr>
            <a:graphicFrameLocks noGrp="1"/>
          </p:cNvGraphicFramePr>
          <p:nvPr/>
        </p:nvGraphicFramePr>
        <p:xfrm>
          <a:off x="2987675" y="2855913"/>
          <a:ext cx="1179513" cy="971550"/>
        </p:xfrm>
        <a:graphic>
          <a:graphicData uri="http://schemas.openxmlformats.org/drawingml/2006/table">
            <a:tbl>
              <a:tblPr/>
              <a:tblGrid>
                <a:gridCol w="603251"/>
                <a:gridCol w="576262"/>
              </a:tblGrid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endParaRPr kumimoji="0" lang="pt-BR" altLang="pt-BR" sz="19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–1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843" name="AutoShape 19"/>
          <p:cNvSpPr>
            <a:spLocks noChangeArrowheads="1"/>
          </p:cNvSpPr>
          <p:nvPr/>
        </p:nvSpPr>
        <p:spPr bwMode="auto">
          <a:xfrm>
            <a:off x="2998788" y="2944813"/>
            <a:ext cx="1120775" cy="836612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latin typeface="+mj-lt"/>
              <a:cs typeface="+mn-cs"/>
            </a:endParaRPr>
          </a:p>
        </p:txBody>
      </p:sp>
      <p:graphicFrame>
        <p:nvGraphicFramePr>
          <p:cNvPr id="461900" name="Group 76"/>
          <p:cNvGraphicFramePr>
            <a:graphicFrameLocks noGrp="1"/>
          </p:cNvGraphicFramePr>
          <p:nvPr/>
        </p:nvGraphicFramePr>
        <p:xfrm>
          <a:off x="5795963" y="2862263"/>
          <a:ext cx="533400" cy="971550"/>
        </p:xfrm>
        <a:graphic>
          <a:graphicData uri="http://schemas.openxmlformats.org/drawingml/2006/table">
            <a:tbl>
              <a:tblPr/>
              <a:tblGrid>
                <a:gridCol w="533400"/>
              </a:tblGrid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859" name="AutoShape 35"/>
          <p:cNvSpPr>
            <a:spLocks noChangeArrowheads="1"/>
          </p:cNvSpPr>
          <p:nvPr/>
        </p:nvSpPr>
        <p:spPr bwMode="auto">
          <a:xfrm>
            <a:off x="5815013" y="2928938"/>
            <a:ext cx="519112" cy="904875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latin typeface="+mj-lt"/>
              <a:cs typeface="+mn-cs"/>
            </a:endParaRPr>
          </a:p>
        </p:txBody>
      </p:sp>
      <p:sp>
        <p:nvSpPr>
          <p:cNvPr id="461860" name="Text Box 36"/>
          <p:cNvSpPr txBox="1">
            <a:spLocks noChangeArrowheads="1"/>
          </p:cNvSpPr>
          <p:nvPr/>
        </p:nvSpPr>
        <p:spPr bwMode="auto">
          <a:xfrm>
            <a:off x="5218113" y="3100388"/>
            <a:ext cx="7207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5A73B"/>
              </a:buClr>
              <a:buFont typeface="Wingdings" pitchFamily="2" charset="2"/>
              <a:buNone/>
              <a:defRPr/>
            </a:pPr>
            <a:r>
              <a:rPr lang="pt-BR" altLang="pt-BR" sz="2000">
                <a:latin typeface="+mj-lt"/>
                <a:cs typeface="+mn-cs"/>
              </a:rPr>
              <a:t>B =</a:t>
            </a:r>
          </a:p>
        </p:txBody>
      </p:sp>
      <p:sp>
        <p:nvSpPr>
          <p:cNvPr id="461861" name="Text Box 37"/>
          <p:cNvSpPr txBox="1">
            <a:spLocks noChangeArrowheads="1"/>
          </p:cNvSpPr>
          <p:nvPr/>
        </p:nvSpPr>
        <p:spPr bwMode="auto">
          <a:xfrm>
            <a:off x="2382838" y="3100388"/>
            <a:ext cx="7493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5A73B"/>
              </a:buClr>
              <a:buFont typeface="Wingdings" pitchFamily="2" charset="2"/>
              <a:buNone/>
              <a:defRPr/>
            </a:pPr>
            <a:r>
              <a:rPr lang="pt-BR" altLang="pt-BR" sz="2000">
                <a:latin typeface="+mj-lt"/>
                <a:cs typeface="+mn-cs"/>
              </a:rPr>
              <a:t>A =</a:t>
            </a: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611188" y="982663"/>
            <a:ext cx="8064500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just" eaLnBrk="1" hangingPunct="1"/>
            <a:r>
              <a:rPr lang="pt-BR" altLang="pt-BR" sz="2800" b="1"/>
              <a:t>EQUAÇÕES QUE ENVOLVEM PRODUTO DE MATRIZES</a:t>
            </a:r>
          </a:p>
        </p:txBody>
      </p:sp>
      <p:sp>
        <p:nvSpPr>
          <p:cNvPr id="30" name="Seta entalhada para a direita 29"/>
          <p:cNvSpPr/>
          <p:nvPr/>
        </p:nvSpPr>
        <p:spPr>
          <a:xfrm>
            <a:off x="8131175" y="5897563"/>
            <a:ext cx="762000" cy="484187"/>
          </a:xfrm>
          <a:prstGeom prst="notchedRightArrow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000">
              <a:solidFill>
                <a:prstClr val="white"/>
              </a:solidFill>
            </a:endParaRPr>
          </a:p>
        </p:txBody>
      </p:sp>
      <p:sp>
        <p:nvSpPr>
          <p:cNvPr id="31" name="Text Box 125"/>
          <p:cNvSpPr txBox="1">
            <a:spLocks noChangeArrowheads="1"/>
          </p:cNvSpPr>
          <p:nvPr/>
        </p:nvSpPr>
        <p:spPr bwMode="auto">
          <a:xfrm>
            <a:off x="2446338" y="5438775"/>
            <a:ext cx="18002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5A73B"/>
              </a:buClr>
              <a:buFont typeface="Wingdings" pitchFamily="2" charset="2"/>
              <a:buNone/>
              <a:defRPr/>
            </a:pPr>
            <a:r>
              <a:rPr lang="pt-BR" altLang="pt-BR" sz="2000">
                <a:solidFill>
                  <a:srgbClr val="002060"/>
                </a:solidFill>
                <a:latin typeface="+mj-lt"/>
                <a:cs typeface="+mn-cs"/>
              </a:rPr>
              <a:t>2x – y = 5</a:t>
            </a:r>
          </a:p>
        </p:txBody>
      </p:sp>
      <p:sp>
        <p:nvSpPr>
          <p:cNvPr id="32" name="Text Box 126"/>
          <p:cNvSpPr txBox="1">
            <a:spLocks noChangeArrowheads="1"/>
          </p:cNvSpPr>
          <p:nvPr/>
        </p:nvSpPr>
        <p:spPr bwMode="auto">
          <a:xfrm>
            <a:off x="2446338" y="5868988"/>
            <a:ext cx="18716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5A73B"/>
              </a:buClr>
              <a:buFont typeface="Wingdings" pitchFamily="2" charset="2"/>
              <a:buNone/>
              <a:defRPr/>
            </a:pPr>
            <a:r>
              <a:rPr lang="pt-BR" altLang="pt-BR" sz="2000">
                <a:solidFill>
                  <a:srgbClr val="002060"/>
                </a:solidFill>
                <a:latin typeface="+mj-lt"/>
                <a:cs typeface="+mn-cs"/>
              </a:rPr>
              <a:t>x + y = 4</a:t>
            </a:r>
          </a:p>
        </p:txBody>
      </p:sp>
      <p:graphicFrame>
        <p:nvGraphicFramePr>
          <p:cNvPr id="33" name="Group 43"/>
          <p:cNvGraphicFramePr>
            <a:graphicFrameLocks noGrp="1"/>
          </p:cNvGraphicFramePr>
          <p:nvPr/>
        </p:nvGraphicFramePr>
        <p:xfrm>
          <a:off x="3327400" y="4394200"/>
          <a:ext cx="463550" cy="971550"/>
        </p:xfrm>
        <a:graphic>
          <a:graphicData uri="http://schemas.openxmlformats.org/drawingml/2006/table">
            <a:tbl>
              <a:tblPr/>
              <a:tblGrid>
                <a:gridCol w="463550"/>
              </a:tblGrid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  <a:endParaRPr kumimoji="0" lang="pt-BR" altLang="pt-BR" sz="19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Verdana" pitchFamily="34" charset="0"/>
                        </a:rPr>
                        <a:t>y</a:t>
                      </a:r>
                      <a:endParaRPr kumimoji="0" lang="pt-BR" altLang="pt-BR" sz="19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" name="AutoShape 52"/>
          <p:cNvSpPr>
            <a:spLocks noChangeArrowheads="1"/>
          </p:cNvSpPr>
          <p:nvPr/>
        </p:nvSpPr>
        <p:spPr bwMode="auto">
          <a:xfrm>
            <a:off x="3254375" y="4471988"/>
            <a:ext cx="579438" cy="836612"/>
          </a:xfrm>
          <a:prstGeom prst="bracketPair">
            <a:avLst>
              <a:gd name="adj" fmla="val 16667"/>
            </a:avLst>
          </a:prstGeom>
          <a:noFill/>
          <a:ln w="9525">
            <a:solidFill>
              <a:srgbClr val="002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35" name="Text Box 53"/>
          <p:cNvSpPr txBox="1">
            <a:spLocks noChangeArrowheads="1"/>
          </p:cNvSpPr>
          <p:nvPr/>
        </p:nvSpPr>
        <p:spPr bwMode="auto">
          <a:xfrm>
            <a:off x="1792288" y="3905250"/>
            <a:ext cx="1323975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5A73B"/>
              </a:buClr>
              <a:buFont typeface="Wingdings" pitchFamily="2" charset="2"/>
              <a:buNone/>
              <a:defRPr/>
            </a:pPr>
            <a:r>
              <a:rPr lang="pt-BR" altLang="pt-BR" sz="2000" dirty="0">
                <a:solidFill>
                  <a:srgbClr val="002060"/>
                </a:solidFill>
                <a:latin typeface="+mj-lt"/>
                <a:cs typeface="+mn-cs"/>
              </a:rPr>
              <a:t>AX = B</a:t>
            </a:r>
            <a:endParaRPr lang="pt-BR" altLang="pt-BR" sz="2000" baseline="-25000" dirty="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36" name="Text Box 54"/>
          <p:cNvSpPr txBox="1">
            <a:spLocks noChangeArrowheads="1"/>
          </p:cNvSpPr>
          <p:nvPr/>
        </p:nvSpPr>
        <p:spPr bwMode="auto">
          <a:xfrm>
            <a:off x="5005388" y="4602163"/>
            <a:ext cx="433387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5A73B"/>
              </a:buClr>
              <a:buFont typeface="Wingdings" pitchFamily="2" charset="2"/>
              <a:buNone/>
              <a:defRPr/>
            </a:pPr>
            <a:r>
              <a:rPr lang="pt-BR" altLang="pt-BR" sz="2000">
                <a:solidFill>
                  <a:srgbClr val="00206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⇒</a:t>
            </a:r>
            <a:endParaRPr lang="pt-BR" altLang="pt-BR" sz="200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37" name="Text Box 55"/>
          <p:cNvSpPr txBox="1">
            <a:spLocks noChangeArrowheads="1"/>
          </p:cNvSpPr>
          <p:nvPr/>
        </p:nvSpPr>
        <p:spPr bwMode="auto">
          <a:xfrm>
            <a:off x="2911475" y="4598988"/>
            <a:ext cx="2889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5A73B"/>
              </a:buClr>
              <a:buFont typeface="Wingdings" pitchFamily="2" charset="2"/>
              <a:buNone/>
              <a:defRPr/>
            </a:pPr>
            <a:r>
              <a:rPr lang="pt-BR" altLang="pt-BR" sz="2000">
                <a:solidFill>
                  <a:srgbClr val="002060"/>
                </a:solidFill>
                <a:latin typeface="+mj-lt"/>
                <a:cs typeface="+mn-cs"/>
              </a:rPr>
              <a:t>.</a:t>
            </a:r>
          </a:p>
        </p:txBody>
      </p:sp>
      <p:graphicFrame>
        <p:nvGraphicFramePr>
          <p:cNvPr id="38" name="Group 82"/>
          <p:cNvGraphicFramePr>
            <a:graphicFrameLocks noGrp="1"/>
          </p:cNvGraphicFramePr>
          <p:nvPr/>
        </p:nvGraphicFramePr>
        <p:xfrm>
          <a:off x="1835150" y="4351338"/>
          <a:ext cx="1076325" cy="971550"/>
        </p:xfrm>
        <a:graphic>
          <a:graphicData uri="http://schemas.openxmlformats.org/drawingml/2006/table">
            <a:tbl>
              <a:tblPr/>
              <a:tblGrid>
                <a:gridCol w="519112"/>
                <a:gridCol w="557213"/>
              </a:tblGrid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endParaRPr kumimoji="0" lang="pt-BR" altLang="pt-BR" sz="19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–1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" name="AutoShape 69"/>
          <p:cNvSpPr>
            <a:spLocks noChangeArrowheads="1"/>
          </p:cNvSpPr>
          <p:nvPr/>
        </p:nvSpPr>
        <p:spPr bwMode="auto">
          <a:xfrm>
            <a:off x="1846263" y="4471988"/>
            <a:ext cx="1065212" cy="836612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rgbClr val="002060"/>
              </a:solidFill>
              <a:latin typeface="+mj-lt"/>
              <a:cs typeface="+mn-cs"/>
            </a:endParaRPr>
          </a:p>
        </p:txBody>
      </p:sp>
      <p:graphicFrame>
        <p:nvGraphicFramePr>
          <p:cNvPr id="40" name="Group 70"/>
          <p:cNvGraphicFramePr>
            <a:graphicFrameLocks noGrp="1"/>
          </p:cNvGraphicFramePr>
          <p:nvPr/>
        </p:nvGraphicFramePr>
        <p:xfrm>
          <a:off x="4337050" y="4337050"/>
          <a:ext cx="533400" cy="971550"/>
        </p:xfrm>
        <a:graphic>
          <a:graphicData uri="http://schemas.openxmlformats.org/drawingml/2006/table">
            <a:tbl>
              <a:tblPr/>
              <a:tblGrid>
                <a:gridCol w="533400"/>
              </a:tblGrid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" name="AutoShape 79"/>
          <p:cNvSpPr>
            <a:spLocks noChangeArrowheads="1"/>
          </p:cNvSpPr>
          <p:nvPr/>
        </p:nvSpPr>
        <p:spPr bwMode="auto">
          <a:xfrm>
            <a:off x="4356100" y="4403725"/>
            <a:ext cx="519113" cy="904875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42" name="Text Box 80"/>
          <p:cNvSpPr txBox="1">
            <a:spLocks noChangeArrowheads="1"/>
          </p:cNvSpPr>
          <p:nvPr/>
        </p:nvSpPr>
        <p:spPr bwMode="auto">
          <a:xfrm>
            <a:off x="3903663" y="4575175"/>
            <a:ext cx="4333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5A73B"/>
              </a:buClr>
              <a:buFont typeface="Wingdings" pitchFamily="2" charset="2"/>
              <a:buNone/>
              <a:defRPr/>
            </a:pPr>
            <a:r>
              <a:rPr lang="pt-BR" altLang="pt-BR" sz="2000">
                <a:solidFill>
                  <a:srgbClr val="002060"/>
                </a:solidFill>
                <a:latin typeface="+mj-lt"/>
                <a:cs typeface="+mn-cs"/>
              </a:rPr>
              <a:t>=</a:t>
            </a:r>
          </a:p>
        </p:txBody>
      </p:sp>
      <p:sp>
        <p:nvSpPr>
          <p:cNvPr id="43" name="Rectangle 96"/>
          <p:cNvSpPr>
            <a:spLocks noChangeArrowheads="1"/>
          </p:cNvSpPr>
          <p:nvPr/>
        </p:nvSpPr>
        <p:spPr bwMode="auto">
          <a:xfrm>
            <a:off x="5424488" y="4867275"/>
            <a:ext cx="1239837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Garamond" pitchFamily="18" charset="0"/>
              </a:defRPr>
            </a:lvl1pPr>
            <a:lvl2pPr marL="34448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Garamond" pitchFamily="18" charset="0"/>
              </a:defRPr>
            </a:lvl2pPr>
            <a:lvl3pPr marL="671513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3pPr>
            <a:lvl4pPr marL="1023938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13414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17986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2558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27130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1702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altLang="pt-BR" sz="2000" dirty="0">
                <a:solidFill>
                  <a:srgbClr val="002060"/>
                </a:solidFill>
                <a:latin typeface="+mj-lt"/>
                <a:cs typeface="+mn-cs"/>
              </a:rPr>
              <a:t>x + y</a:t>
            </a:r>
          </a:p>
        </p:txBody>
      </p:sp>
      <p:sp>
        <p:nvSpPr>
          <p:cNvPr id="44" name="Rectangle 97"/>
          <p:cNvSpPr>
            <a:spLocks noChangeArrowheads="1"/>
          </p:cNvSpPr>
          <p:nvPr/>
        </p:nvSpPr>
        <p:spPr bwMode="auto">
          <a:xfrm>
            <a:off x="5424488" y="4381500"/>
            <a:ext cx="1239837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Garamond" pitchFamily="18" charset="0"/>
              </a:defRPr>
            </a:lvl1pPr>
            <a:lvl2pPr marL="34448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Garamond" pitchFamily="18" charset="0"/>
              </a:defRPr>
            </a:lvl2pPr>
            <a:lvl3pPr marL="671513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3pPr>
            <a:lvl4pPr marL="1023938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13414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17986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2558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27130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1702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altLang="pt-BR" sz="2000" dirty="0">
                <a:solidFill>
                  <a:srgbClr val="002060"/>
                </a:solidFill>
                <a:latin typeface="+mj-lt"/>
                <a:cs typeface="+mn-cs"/>
              </a:rPr>
              <a:t>2x – y</a:t>
            </a:r>
            <a:endParaRPr lang="pt-BR" altLang="pt-BR" sz="2000" baseline="30000" dirty="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45" name="Line 98"/>
          <p:cNvSpPr>
            <a:spLocks noChangeShapeType="1"/>
          </p:cNvSpPr>
          <p:nvPr/>
        </p:nvSpPr>
        <p:spPr bwMode="auto">
          <a:xfrm>
            <a:off x="5380038" y="4322763"/>
            <a:ext cx="1239837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46" name="Line 99"/>
          <p:cNvSpPr>
            <a:spLocks noChangeShapeType="1"/>
          </p:cNvSpPr>
          <p:nvPr/>
        </p:nvSpPr>
        <p:spPr bwMode="auto">
          <a:xfrm>
            <a:off x="5364163" y="5264150"/>
            <a:ext cx="1239837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47" name="Line 100"/>
          <p:cNvSpPr>
            <a:spLocks noChangeShapeType="1"/>
          </p:cNvSpPr>
          <p:nvPr/>
        </p:nvSpPr>
        <p:spPr bwMode="auto">
          <a:xfrm>
            <a:off x="5380038" y="4322763"/>
            <a:ext cx="0" cy="485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49" name="Line 103"/>
          <p:cNvSpPr>
            <a:spLocks noChangeShapeType="1"/>
          </p:cNvSpPr>
          <p:nvPr/>
        </p:nvSpPr>
        <p:spPr bwMode="auto">
          <a:xfrm>
            <a:off x="5380038" y="4808538"/>
            <a:ext cx="0" cy="485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51" name="AutoShape 106"/>
          <p:cNvSpPr>
            <a:spLocks noChangeArrowheads="1"/>
          </p:cNvSpPr>
          <p:nvPr/>
        </p:nvSpPr>
        <p:spPr bwMode="auto">
          <a:xfrm>
            <a:off x="5497513" y="4443413"/>
            <a:ext cx="1016000" cy="836612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52" name="Rectangle 108"/>
          <p:cNvSpPr>
            <a:spLocks noChangeArrowheads="1"/>
          </p:cNvSpPr>
          <p:nvPr/>
        </p:nvSpPr>
        <p:spPr bwMode="auto">
          <a:xfrm>
            <a:off x="7021513" y="4838700"/>
            <a:ext cx="5334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Garamond" pitchFamily="18" charset="0"/>
              </a:defRPr>
            </a:lvl1pPr>
            <a:lvl2pPr marL="34448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Garamond" pitchFamily="18" charset="0"/>
              </a:defRPr>
            </a:lvl2pPr>
            <a:lvl3pPr marL="671513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3pPr>
            <a:lvl4pPr marL="1023938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13414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17986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2558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27130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1702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altLang="pt-BR" sz="2000">
                <a:solidFill>
                  <a:srgbClr val="002060"/>
                </a:solidFill>
                <a:latin typeface="+mj-lt"/>
                <a:cs typeface="+mn-cs"/>
              </a:rPr>
              <a:t>4</a:t>
            </a:r>
          </a:p>
        </p:txBody>
      </p:sp>
      <p:sp>
        <p:nvSpPr>
          <p:cNvPr id="53" name="Rectangle 109"/>
          <p:cNvSpPr>
            <a:spLocks noChangeArrowheads="1"/>
          </p:cNvSpPr>
          <p:nvPr/>
        </p:nvSpPr>
        <p:spPr bwMode="auto">
          <a:xfrm>
            <a:off x="7021513" y="4352925"/>
            <a:ext cx="5334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Garamond" pitchFamily="18" charset="0"/>
              </a:defRPr>
            </a:lvl1pPr>
            <a:lvl2pPr marL="34448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Garamond" pitchFamily="18" charset="0"/>
              </a:defRPr>
            </a:lvl2pPr>
            <a:lvl3pPr marL="671513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3pPr>
            <a:lvl4pPr marL="1023938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13414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17986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2558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27130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1702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altLang="pt-BR" sz="2000">
                <a:solidFill>
                  <a:srgbClr val="002060"/>
                </a:solidFill>
                <a:latin typeface="+mj-lt"/>
                <a:cs typeface="+mn-cs"/>
              </a:rPr>
              <a:t>5</a:t>
            </a:r>
          </a:p>
        </p:txBody>
      </p:sp>
      <p:sp>
        <p:nvSpPr>
          <p:cNvPr id="54" name="Line 110"/>
          <p:cNvSpPr>
            <a:spLocks noChangeShapeType="1"/>
          </p:cNvSpPr>
          <p:nvPr/>
        </p:nvSpPr>
        <p:spPr bwMode="auto">
          <a:xfrm>
            <a:off x="7021513" y="4352925"/>
            <a:ext cx="5334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55" name="Line 111"/>
          <p:cNvSpPr>
            <a:spLocks noChangeShapeType="1"/>
          </p:cNvSpPr>
          <p:nvPr/>
        </p:nvSpPr>
        <p:spPr bwMode="auto">
          <a:xfrm>
            <a:off x="6808788" y="5338763"/>
            <a:ext cx="5334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56" name="Line 112"/>
          <p:cNvSpPr>
            <a:spLocks noChangeShapeType="1"/>
          </p:cNvSpPr>
          <p:nvPr/>
        </p:nvSpPr>
        <p:spPr bwMode="auto">
          <a:xfrm>
            <a:off x="7021513" y="4352925"/>
            <a:ext cx="0" cy="485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57" name="Line 113"/>
          <p:cNvSpPr>
            <a:spLocks noChangeShapeType="1"/>
          </p:cNvSpPr>
          <p:nvPr/>
        </p:nvSpPr>
        <p:spPr bwMode="auto">
          <a:xfrm>
            <a:off x="7554913" y="4352925"/>
            <a:ext cx="0" cy="485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58" name="Line 114"/>
          <p:cNvSpPr>
            <a:spLocks noChangeShapeType="1"/>
          </p:cNvSpPr>
          <p:nvPr/>
        </p:nvSpPr>
        <p:spPr bwMode="auto">
          <a:xfrm>
            <a:off x="7021513" y="4838700"/>
            <a:ext cx="0" cy="485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59" name="Line 115"/>
          <p:cNvSpPr>
            <a:spLocks noChangeShapeType="1"/>
          </p:cNvSpPr>
          <p:nvPr/>
        </p:nvSpPr>
        <p:spPr bwMode="auto">
          <a:xfrm>
            <a:off x="7554913" y="4838700"/>
            <a:ext cx="0" cy="485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60" name="AutoShape 116"/>
          <p:cNvSpPr>
            <a:spLocks noChangeArrowheads="1"/>
          </p:cNvSpPr>
          <p:nvPr/>
        </p:nvSpPr>
        <p:spPr bwMode="auto">
          <a:xfrm>
            <a:off x="7040563" y="4419600"/>
            <a:ext cx="519112" cy="904875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61" name="Text Box 117"/>
          <p:cNvSpPr txBox="1">
            <a:spLocks noChangeArrowheads="1"/>
          </p:cNvSpPr>
          <p:nvPr/>
        </p:nvSpPr>
        <p:spPr bwMode="auto">
          <a:xfrm>
            <a:off x="6588125" y="4605338"/>
            <a:ext cx="4333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5A73B"/>
              </a:buClr>
              <a:buFont typeface="Wingdings" pitchFamily="2" charset="2"/>
              <a:buNone/>
              <a:defRPr/>
            </a:pPr>
            <a:r>
              <a:rPr lang="pt-BR" altLang="pt-BR" sz="2000">
                <a:solidFill>
                  <a:srgbClr val="002060"/>
                </a:solidFill>
                <a:latin typeface="+mj-lt"/>
                <a:cs typeface="+mn-cs"/>
              </a:rPr>
              <a:t>=</a:t>
            </a:r>
          </a:p>
        </p:txBody>
      </p:sp>
      <p:sp>
        <p:nvSpPr>
          <p:cNvPr id="62" name="AutoShape 124"/>
          <p:cNvSpPr>
            <a:spLocks/>
          </p:cNvSpPr>
          <p:nvPr/>
        </p:nvSpPr>
        <p:spPr bwMode="auto">
          <a:xfrm>
            <a:off x="2360613" y="5508625"/>
            <a:ext cx="96837" cy="835025"/>
          </a:xfrm>
          <a:prstGeom prst="leftBrace">
            <a:avLst>
              <a:gd name="adj1" fmla="val 7185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63" name="Text Box 129"/>
          <p:cNvSpPr txBox="1">
            <a:spLocks noChangeArrowheads="1"/>
          </p:cNvSpPr>
          <p:nvPr/>
        </p:nvSpPr>
        <p:spPr bwMode="auto">
          <a:xfrm>
            <a:off x="3657600" y="5622925"/>
            <a:ext cx="43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pt-BR" altLang="pt-BR" sz="2000">
                <a:solidFill>
                  <a:srgbClr val="00206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⇒</a:t>
            </a:r>
          </a:p>
        </p:txBody>
      </p:sp>
      <p:sp>
        <p:nvSpPr>
          <p:cNvPr id="64" name="Text Box 131"/>
          <p:cNvSpPr txBox="1">
            <a:spLocks noChangeArrowheads="1"/>
          </p:cNvSpPr>
          <p:nvPr/>
        </p:nvSpPr>
        <p:spPr bwMode="auto">
          <a:xfrm>
            <a:off x="4186238" y="5451475"/>
            <a:ext cx="10779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5A73B"/>
              </a:buClr>
              <a:buFont typeface="Wingdings" pitchFamily="2" charset="2"/>
              <a:buNone/>
              <a:defRPr/>
            </a:pPr>
            <a:r>
              <a:rPr lang="pt-BR" altLang="pt-BR" sz="2000">
                <a:solidFill>
                  <a:srgbClr val="002060"/>
                </a:solidFill>
                <a:latin typeface="+mj-lt"/>
                <a:cs typeface="+mn-cs"/>
              </a:rPr>
              <a:t>x = 3</a:t>
            </a:r>
          </a:p>
        </p:txBody>
      </p:sp>
      <p:sp>
        <p:nvSpPr>
          <p:cNvPr id="65" name="Text Box 132"/>
          <p:cNvSpPr txBox="1">
            <a:spLocks noChangeArrowheads="1"/>
          </p:cNvSpPr>
          <p:nvPr/>
        </p:nvSpPr>
        <p:spPr bwMode="auto">
          <a:xfrm>
            <a:off x="4184650" y="5880100"/>
            <a:ext cx="10795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5A73B"/>
              </a:buClr>
              <a:buFont typeface="Wingdings" pitchFamily="2" charset="2"/>
              <a:buNone/>
              <a:defRPr/>
            </a:pPr>
            <a:r>
              <a:rPr lang="pt-BR" altLang="pt-BR" sz="2000">
                <a:solidFill>
                  <a:srgbClr val="002060"/>
                </a:solidFill>
                <a:latin typeface="+mj-lt"/>
                <a:cs typeface="+mn-cs"/>
              </a:rPr>
              <a:t>y = 1</a:t>
            </a:r>
          </a:p>
        </p:txBody>
      </p:sp>
      <p:sp>
        <p:nvSpPr>
          <p:cNvPr id="66" name="AutoShape 134"/>
          <p:cNvSpPr>
            <a:spLocks/>
          </p:cNvSpPr>
          <p:nvPr/>
        </p:nvSpPr>
        <p:spPr bwMode="auto">
          <a:xfrm>
            <a:off x="4087813" y="5495925"/>
            <a:ext cx="96837" cy="835025"/>
          </a:xfrm>
          <a:prstGeom prst="leftBrace">
            <a:avLst>
              <a:gd name="adj1" fmla="val 7185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67" name="Text Box 135"/>
          <p:cNvSpPr txBox="1">
            <a:spLocks noChangeArrowheads="1"/>
          </p:cNvSpPr>
          <p:nvPr/>
        </p:nvSpPr>
        <p:spPr bwMode="auto">
          <a:xfrm>
            <a:off x="4964113" y="5622925"/>
            <a:ext cx="43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pt-BR" altLang="pt-BR" sz="2000">
                <a:solidFill>
                  <a:srgbClr val="00206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⇒</a:t>
            </a:r>
          </a:p>
        </p:txBody>
      </p:sp>
      <p:graphicFrame>
        <p:nvGraphicFramePr>
          <p:cNvPr id="68" name="Group 136"/>
          <p:cNvGraphicFramePr>
            <a:graphicFrameLocks noGrp="1"/>
          </p:cNvGraphicFramePr>
          <p:nvPr/>
        </p:nvGraphicFramePr>
        <p:xfrm>
          <a:off x="6029325" y="5380038"/>
          <a:ext cx="463550" cy="971550"/>
        </p:xfrm>
        <a:graphic>
          <a:graphicData uri="http://schemas.openxmlformats.org/drawingml/2006/table">
            <a:tbl>
              <a:tblPr/>
              <a:tblGrid>
                <a:gridCol w="463550"/>
              </a:tblGrid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  <a:endParaRPr kumimoji="0" lang="pt-BR" altLang="pt-BR" sz="19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endParaRPr kumimoji="0" lang="pt-BR" altLang="pt-BR" sz="19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" name="AutoShape 145"/>
          <p:cNvSpPr>
            <a:spLocks noChangeArrowheads="1"/>
          </p:cNvSpPr>
          <p:nvPr/>
        </p:nvSpPr>
        <p:spPr bwMode="auto">
          <a:xfrm>
            <a:off x="5956300" y="5497513"/>
            <a:ext cx="579438" cy="836612"/>
          </a:xfrm>
          <a:prstGeom prst="bracketPair">
            <a:avLst>
              <a:gd name="adj" fmla="val 16667"/>
            </a:avLst>
          </a:prstGeom>
          <a:noFill/>
          <a:ln w="9525">
            <a:solidFill>
              <a:srgbClr val="002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70" name="Text Box 146"/>
          <p:cNvSpPr txBox="1">
            <a:spLocks noChangeArrowheads="1"/>
          </p:cNvSpPr>
          <p:nvPr/>
        </p:nvSpPr>
        <p:spPr bwMode="auto">
          <a:xfrm>
            <a:off x="5424488" y="5634038"/>
            <a:ext cx="747712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5A73B"/>
              </a:buClr>
              <a:buFont typeface="Wingdings" pitchFamily="2" charset="2"/>
              <a:buNone/>
              <a:defRPr/>
            </a:pPr>
            <a:r>
              <a:rPr lang="pt-BR" altLang="pt-BR" sz="2000">
                <a:solidFill>
                  <a:srgbClr val="002060"/>
                </a:solidFill>
                <a:latin typeface="+mj-lt"/>
                <a:cs typeface="+mn-cs"/>
              </a:rPr>
              <a:t>X =</a:t>
            </a:r>
            <a:endParaRPr lang="pt-BR" altLang="pt-BR" sz="2000" baseline="-25000">
              <a:solidFill>
                <a:srgbClr val="002060"/>
              </a:solidFill>
              <a:latin typeface="+mj-lt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6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6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6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6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6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61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7" dur="8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8" dur="80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80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9" dur="80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0" dur="80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80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6" dur="80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7" dur="80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80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3" dur="80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4" dur="80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80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8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80"/>
                            </p:stCondLst>
                            <p:childTnLst>
                              <p:par>
                                <p:cTn id="1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3" dur="80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4" dur="80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80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660"/>
                            </p:stCondLst>
                            <p:childTnLst>
                              <p:par>
                                <p:cTn id="11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9" dur="80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0" dur="80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80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1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2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8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9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5" dur="80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6" dur="80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80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7" dur="80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8" dur="80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80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4" dur="80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5" dur="80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80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1" dur="80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2" dur="80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80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3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7" grpId="0" build="p"/>
      <p:bldP spid="461843" grpId="0" animBg="1"/>
      <p:bldP spid="461859" grpId="0" animBg="1"/>
      <p:bldP spid="461860" grpId="0"/>
      <p:bldP spid="461861" grpId="0"/>
      <p:bldP spid="29" grpId="0"/>
      <p:bldP spid="30" grpId="0" animBg="1"/>
      <p:bldP spid="30" grpId="1" animBg="1"/>
      <p:bldP spid="31" grpId="0"/>
      <p:bldP spid="32" grpId="0"/>
      <p:bldP spid="34" grpId="0" animBg="1"/>
      <p:bldP spid="35" grpId="0"/>
      <p:bldP spid="36" grpId="0"/>
      <p:bldP spid="37" grpId="0"/>
      <p:bldP spid="39" grpId="0" animBg="1"/>
      <p:bldP spid="41" grpId="0" animBg="1"/>
      <p:bldP spid="42" grpId="0"/>
      <p:bldP spid="43" grpId="0"/>
      <p:bldP spid="44" grpId="0"/>
      <p:bldP spid="51" grpId="0" animBg="1"/>
      <p:bldP spid="52" grpId="0"/>
      <p:bldP spid="53" grpId="0"/>
      <p:bldP spid="60" grpId="0" animBg="1"/>
      <p:bldP spid="61" grpId="0"/>
      <p:bldP spid="62" grpId="0" animBg="1"/>
      <p:bldP spid="63" grpId="0"/>
      <p:bldP spid="64" grpId="0"/>
      <p:bldP spid="65" grpId="0"/>
      <p:bldP spid="66" grpId="0" animBg="1"/>
      <p:bldP spid="67" grpId="0"/>
      <p:bldP spid="69" grpId="0" animBg="1"/>
      <p:bldP spid="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1113"/>
            <a:ext cx="8229600" cy="11398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BR" sz="2800" b="1" smtClean="0"/>
              <a:t>INVERSA DE UMA MATRIZ QUADRADA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347913"/>
            <a:ext cx="8075613" cy="1871662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25000"/>
              </a:spcBef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2000" dirty="0" smtClean="0">
                <a:latin typeface="+mj-lt"/>
              </a:rPr>
              <a:t>Dizemos que uma matriz quadrada A, de ordem n, é </a:t>
            </a:r>
            <a:r>
              <a:rPr lang="pt-BR" sz="2000" dirty="0" smtClean="0">
                <a:solidFill>
                  <a:schemeClr val="tx2"/>
                </a:solidFill>
                <a:latin typeface="+mj-lt"/>
              </a:rPr>
              <a:t>invertível</a:t>
            </a:r>
            <a:r>
              <a:rPr lang="pt-BR" sz="2000" dirty="0" smtClean="0">
                <a:latin typeface="+mj-lt"/>
              </a:rPr>
              <a:t> se, e somente se, existir uma matriz B tal que </a:t>
            </a:r>
            <a:r>
              <a:rPr lang="pt-BR" sz="2000" dirty="0" smtClean="0">
                <a:solidFill>
                  <a:schemeClr val="tx2"/>
                </a:solidFill>
                <a:latin typeface="+mj-lt"/>
              </a:rPr>
              <a:t>AB = BA = I</a:t>
            </a:r>
            <a:r>
              <a:rPr lang="pt-BR" sz="2000" baseline="-25000" dirty="0" smtClean="0">
                <a:solidFill>
                  <a:schemeClr val="tx2"/>
                </a:solidFill>
                <a:latin typeface="+mj-lt"/>
              </a:rPr>
              <a:t>n</a:t>
            </a:r>
            <a:r>
              <a:rPr lang="pt-BR" sz="2000" dirty="0" smtClean="0">
                <a:latin typeface="+mj-lt"/>
              </a:rPr>
              <a:t>. No caso a matriz B é chamada de inversa de A e é representada por A</a:t>
            </a:r>
            <a:r>
              <a:rPr lang="pt-BR" sz="2000" baseline="30000" dirty="0" smtClean="0">
                <a:latin typeface="+mj-lt"/>
              </a:rPr>
              <a:t>–1</a:t>
            </a:r>
            <a:r>
              <a:rPr lang="pt-BR" sz="2000" dirty="0" smtClean="0">
                <a:latin typeface="+mj-lt"/>
              </a:rPr>
              <a:t>. Portanto:</a:t>
            </a:r>
          </a:p>
        </p:txBody>
      </p:sp>
      <p:sp>
        <p:nvSpPr>
          <p:cNvPr id="6" name="Text Box 154"/>
          <p:cNvSpPr txBox="1">
            <a:spLocks noChangeArrowheads="1"/>
          </p:cNvSpPr>
          <p:nvPr/>
        </p:nvSpPr>
        <p:spPr bwMode="auto">
          <a:xfrm>
            <a:off x="971550" y="4005263"/>
            <a:ext cx="6840538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fontAlgn="auto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lang="pt-BR" altLang="pt-BR" sz="2000" dirty="0">
                <a:latin typeface="+mj-lt"/>
                <a:cs typeface="+mn-cs"/>
              </a:rPr>
              <a:t>A é a </a:t>
            </a:r>
            <a:r>
              <a:rPr lang="pt-BR" altLang="pt-BR" sz="2000" dirty="0">
                <a:solidFill>
                  <a:schemeClr val="tx2"/>
                </a:solidFill>
                <a:latin typeface="+mj-lt"/>
                <a:cs typeface="+mn-cs"/>
              </a:rPr>
              <a:t>inversa</a:t>
            </a:r>
            <a:r>
              <a:rPr lang="pt-BR" altLang="pt-BR" sz="2000" dirty="0">
                <a:latin typeface="+mj-lt"/>
                <a:cs typeface="+mn-cs"/>
              </a:rPr>
              <a:t> de B (</a:t>
            </a:r>
            <a:r>
              <a:rPr lang="pt-BR" altLang="pt-BR" sz="2000" dirty="0">
                <a:solidFill>
                  <a:srgbClr val="002060"/>
                </a:solidFill>
                <a:latin typeface="+mj-lt"/>
                <a:cs typeface="+mn-cs"/>
              </a:rPr>
              <a:t>A = B</a:t>
            </a:r>
            <a:r>
              <a:rPr lang="pt-BR" altLang="pt-BR" sz="2000" baseline="30000" dirty="0">
                <a:solidFill>
                  <a:srgbClr val="002060"/>
                </a:solidFill>
                <a:latin typeface="+mj-lt"/>
                <a:cs typeface="+mn-cs"/>
              </a:rPr>
              <a:t>–1</a:t>
            </a:r>
            <a:r>
              <a:rPr lang="pt-BR" altLang="pt-BR" sz="2000" dirty="0">
                <a:latin typeface="+mj-lt"/>
                <a:cs typeface="+mn-cs"/>
              </a:rPr>
              <a:t>);</a:t>
            </a:r>
          </a:p>
          <a:p>
            <a:pPr algn="ctr" fontAlgn="auto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lang="pt-BR" altLang="pt-BR" sz="2000" dirty="0">
                <a:latin typeface="+mj-lt"/>
                <a:cs typeface="+mn-cs"/>
              </a:rPr>
              <a:t>B é a </a:t>
            </a:r>
            <a:r>
              <a:rPr lang="pt-BR" altLang="pt-BR" sz="2000" dirty="0">
                <a:solidFill>
                  <a:schemeClr val="tx2"/>
                </a:solidFill>
                <a:latin typeface="+mj-lt"/>
                <a:cs typeface="+mn-cs"/>
              </a:rPr>
              <a:t>inversa</a:t>
            </a:r>
            <a:r>
              <a:rPr lang="pt-BR" altLang="pt-BR" sz="2000" dirty="0">
                <a:latin typeface="+mj-lt"/>
                <a:cs typeface="+mn-cs"/>
              </a:rPr>
              <a:t> de A (</a:t>
            </a:r>
            <a:r>
              <a:rPr lang="pt-BR" altLang="pt-BR" sz="2000" dirty="0">
                <a:solidFill>
                  <a:srgbClr val="002060"/>
                </a:solidFill>
                <a:latin typeface="+mj-lt"/>
                <a:cs typeface="+mn-cs"/>
              </a:rPr>
              <a:t>B = A</a:t>
            </a:r>
            <a:r>
              <a:rPr lang="pt-BR" altLang="pt-BR" sz="2000" baseline="30000" dirty="0">
                <a:solidFill>
                  <a:srgbClr val="002060"/>
                </a:solidFill>
                <a:latin typeface="+mj-lt"/>
                <a:cs typeface="+mn-cs"/>
              </a:rPr>
              <a:t>–1</a:t>
            </a:r>
            <a:r>
              <a:rPr lang="pt-BR" altLang="pt-BR" sz="2000" dirty="0">
                <a:latin typeface="+mj-lt"/>
                <a:cs typeface="+mn-cs"/>
              </a:rPr>
              <a:t>).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/>
      <p:bldP spid="467971" grpId="0" build="p"/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57338"/>
            <a:ext cx="8075613" cy="1008062"/>
          </a:xfrm>
        </p:spPr>
        <p:txBody>
          <a:bodyPr/>
          <a:lstStyle/>
          <a:p>
            <a:pPr algn="just">
              <a:lnSpc>
                <a:spcPct val="120000"/>
              </a:lnSpc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pt-BR" altLang="pt-BR" sz="2000" dirty="0">
                <a:latin typeface="+mj-lt"/>
              </a:rPr>
              <a:t>Dadas as matrizes A e B abaixo, vamos obter os produtos AB e BA.</a:t>
            </a:r>
          </a:p>
        </p:txBody>
      </p:sp>
      <p:sp>
        <p:nvSpPr>
          <p:cNvPr id="465924" name="Text Box 4"/>
          <p:cNvSpPr txBox="1">
            <a:spLocks noChangeArrowheads="1"/>
          </p:cNvSpPr>
          <p:nvPr/>
        </p:nvSpPr>
        <p:spPr bwMode="auto">
          <a:xfrm>
            <a:off x="1042988" y="3543300"/>
            <a:ext cx="936625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defTabSz="241300">
              <a:tabLst>
                <a:tab pos="363538" algn="l"/>
              </a:tabLst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 defTabSz="241300">
              <a:tabLst>
                <a:tab pos="363538" algn="l"/>
              </a:tabLst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defTabSz="241300">
              <a:tabLst>
                <a:tab pos="363538" algn="l"/>
              </a:tabLst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defTabSz="241300">
              <a:tabLst>
                <a:tab pos="363538" algn="l"/>
              </a:tabLst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defTabSz="241300">
              <a:tabLst>
                <a:tab pos="363538" algn="l"/>
              </a:tabLst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defTabSz="241300" fontAlgn="base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defTabSz="241300" fontAlgn="base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defTabSz="241300" fontAlgn="base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defTabSz="241300" fontAlgn="base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fontAlgn="auto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pt-BR" altLang="pt-BR" sz="2000">
                <a:solidFill>
                  <a:srgbClr val="002060"/>
                </a:solidFill>
                <a:latin typeface="+mj-lt"/>
                <a:cs typeface="+mn-cs"/>
              </a:rPr>
              <a:t>AB =</a:t>
            </a:r>
            <a:endParaRPr lang="pt-BR" altLang="pt-BR" sz="2000" baseline="30000">
              <a:solidFill>
                <a:srgbClr val="002060"/>
              </a:solidFill>
              <a:latin typeface="+mj-lt"/>
              <a:cs typeface="+mn-cs"/>
            </a:endParaRPr>
          </a:p>
        </p:txBody>
      </p:sp>
      <p:graphicFrame>
        <p:nvGraphicFramePr>
          <p:cNvPr id="465925" name="Group 5"/>
          <p:cNvGraphicFramePr>
            <a:graphicFrameLocks noGrp="1"/>
          </p:cNvGraphicFramePr>
          <p:nvPr/>
        </p:nvGraphicFramePr>
        <p:xfrm>
          <a:off x="3060700" y="2168525"/>
          <a:ext cx="1179513" cy="971550"/>
        </p:xfrm>
        <a:graphic>
          <a:graphicData uri="http://schemas.openxmlformats.org/drawingml/2006/table">
            <a:tbl>
              <a:tblPr/>
              <a:tblGrid>
                <a:gridCol w="603250"/>
                <a:gridCol w="576263"/>
              </a:tblGrid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endParaRPr kumimoji="0" lang="pt-BR" altLang="pt-BR" sz="19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5938" name="AutoShape 18"/>
          <p:cNvSpPr>
            <a:spLocks noChangeArrowheads="1"/>
          </p:cNvSpPr>
          <p:nvPr/>
        </p:nvSpPr>
        <p:spPr bwMode="auto">
          <a:xfrm>
            <a:off x="3071813" y="2257425"/>
            <a:ext cx="1120775" cy="836613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latin typeface="+mj-lt"/>
              <a:cs typeface="+mn-cs"/>
            </a:endParaRPr>
          </a:p>
        </p:txBody>
      </p:sp>
      <p:sp>
        <p:nvSpPr>
          <p:cNvPr id="465939" name="Text Box 19"/>
          <p:cNvSpPr txBox="1">
            <a:spLocks noChangeArrowheads="1"/>
          </p:cNvSpPr>
          <p:nvPr/>
        </p:nvSpPr>
        <p:spPr bwMode="auto">
          <a:xfrm>
            <a:off x="2527300" y="2413000"/>
            <a:ext cx="7493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5A73B"/>
              </a:buClr>
              <a:buFont typeface="Wingdings" pitchFamily="2" charset="2"/>
              <a:buNone/>
              <a:defRPr/>
            </a:pPr>
            <a:r>
              <a:rPr lang="pt-BR" altLang="pt-BR" sz="2000" dirty="0">
                <a:latin typeface="+mj-lt"/>
                <a:cs typeface="+mn-cs"/>
              </a:rPr>
              <a:t>A =</a:t>
            </a:r>
          </a:p>
        </p:txBody>
      </p:sp>
      <p:graphicFrame>
        <p:nvGraphicFramePr>
          <p:cNvPr id="465962" name="Group 42"/>
          <p:cNvGraphicFramePr>
            <a:graphicFrameLocks noGrp="1"/>
          </p:cNvGraphicFramePr>
          <p:nvPr/>
        </p:nvGraphicFramePr>
        <p:xfrm>
          <a:off x="5437188" y="2170113"/>
          <a:ext cx="1179512" cy="971550"/>
        </p:xfrm>
        <a:graphic>
          <a:graphicData uri="http://schemas.openxmlformats.org/drawingml/2006/table">
            <a:tbl>
              <a:tblPr/>
              <a:tblGrid>
                <a:gridCol w="603250"/>
                <a:gridCol w="576262"/>
              </a:tblGrid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  <a:endParaRPr kumimoji="0" lang="pt-BR" altLang="pt-BR" sz="19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–1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–2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5953" name="AutoShape 33"/>
          <p:cNvSpPr>
            <a:spLocks noChangeArrowheads="1"/>
          </p:cNvSpPr>
          <p:nvPr/>
        </p:nvSpPr>
        <p:spPr bwMode="auto">
          <a:xfrm>
            <a:off x="5448300" y="2259013"/>
            <a:ext cx="1120775" cy="836612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latin typeface="+mj-lt"/>
              <a:cs typeface="+mn-cs"/>
            </a:endParaRPr>
          </a:p>
        </p:txBody>
      </p:sp>
      <p:sp>
        <p:nvSpPr>
          <p:cNvPr id="465954" name="Text Box 34"/>
          <p:cNvSpPr txBox="1">
            <a:spLocks noChangeArrowheads="1"/>
          </p:cNvSpPr>
          <p:nvPr/>
        </p:nvSpPr>
        <p:spPr bwMode="auto">
          <a:xfrm>
            <a:off x="4902200" y="2414588"/>
            <a:ext cx="7493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5A73B"/>
              </a:buClr>
              <a:buFont typeface="Wingdings" pitchFamily="2" charset="2"/>
              <a:buNone/>
              <a:defRPr/>
            </a:pPr>
            <a:r>
              <a:rPr lang="pt-BR" altLang="pt-BR" sz="2000" dirty="0">
                <a:latin typeface="+mj-lt"/>
                <a:cs typeface="+mn-cs"/>
              </a:rPr>
              <a:t>B =</a:t>
            </a:r>
          </a:p>
        </p:txBody>
      </p:sp>
      <p:graphicFrame>
        <p:nvGraphicFramePr>
          <p:cNvPr id="465963" name="Group 43"/>
          <p:cNvGraphicFramePr>
            <a:graphicFrameLocks noGrp="1"/>
          </p:cNvGraphicFramePr>
          <p:nvPr/>
        </p:nvGraphicFramePr>
        <p:xfrm>
          <a:off x="1735138" y="3327400"/>
          <a:ext cx="1079500" cy="971550"/>
        </p:xfrm>
        <a:graphic>
          <a:graphicData uri="http://schemas.openxmlformats.org/drawingml/2006/table">
            <a:tbl>
              <a:tblPr/>
              <a:tblGrid>
                <a:gridCol w="552450"/>
                <a:gridCol w="527050"/>
              </a:tblGrid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endParaRPr kumimoji="0" lang="pt-BR" altLang="pt-BR" sz="19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5976" name="AutoShape 56"/>
          <p:cNvSpPr>
            <a:spLocks noChangeArrowheads="1"/>
          </p:cNvSpPr>
          <p:nvPr/>
        </p:nvSpPr>
        <p:spPr bwMode="auto">
          <a:xfrm>
            <a:off x="1774825" y="3416300"/>
            <a:ext cx="996950" cy="836613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rgbClr val="002060"/>
              </a:solidFill>
              <a:latin typeface="+mj-lt"/>
              <a:cs typeface="+mn-cs"/>
            </a:endParaRPr>
          </a:p>
        </p:txBody>
      </p:sp>
      <p:graphicFrame>
        <p:nvGraphicFramePr>
          <p:cNvPr id="466012" name="Group 92"/>
          <p:cNvGraphicFramePr>
            <a:graphicFrameLocks noGrp="1"/>
          </p:cNvGraphicFramePr>
          <p:nvPr/>
        </p:nvGraphicFramePr>
        <p:xfrm>
          <a:off x="3060700" y="3328988"/>
          <a:ext cx="1152525" cy="971550"/>
        </p:xfrm>
        <a:graphic>
          <a:graphicData uri="http://schemas.openxmlformats.org/drawingml/2006/table">
            <a:tbl>
              <a:tblPr/>
              <a:tblGrid>
                <a:gridCol w="590550"/>
                <a:gridCol w="561975"/>
              </a:tblGrid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  <a:endParaRPr kumimoji="0" lang="pt-BR" altLang="pt-BR" sz="19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–1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–2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5990" name="AutoShape 70"/>
          <p:cNvSpPr>
            <a:spLocks noChangeArrowheads="1"/>
          </p:cNvSpPr>
          <p:nvPr/>
        </p:nvSpPr>
        <p:spPr bwMode="auto">
          <a:xfrm>
            <a:off x="3071813" y="3417888"/>
            <a:ext cx="1120775" cy="836612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465991" name="Text Box 71"/>
          <p:cNvSpPr txBox="1">
            <a:spLocks noChangeArrowheads="1"/>
          </p:cNvSpPr>
          <p:nvPr/>
        </p:nvSpPr>
        <p:spPr bwMode="auto">
          <a:xfrm>
            <a:off x="2771775" y="3543300"/>
            <a:ext cx="2873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5A73B"/>
              </a:buClr>
              <a:buFont typeface="Wingdings" pitchFamily="2" charset="2"/>
              <a:buNone/>
              <a:defRPr/>
            </a:pPr>
            <a:r>
              <a:rPr lang="pt-BR" altLang="pt-BR" sz="2000">
                <a:solidFill>
                  <a:srgbClr val="002060"/>
                </a:solidFill>
                <a:latin typeface="+mj-lt"/>
                <a:cs typeface="+mn-cs"/>
              </a:rPr>
              <a:t>.</a:t>
            </a:r>
          </a:p>
        </p:txBody>
      </p:sp>
      <p:sp>
        <p:nvSpPr>
          <p:cNvPr id="465992" name="Text Box 72"/>
          <p:cNvSpPr txBox="1">
            <a:spLocks noChangeArrowheads="1"/>
          </p:cNvSpPr>
          <p:nvPr/>
        </p:nvSpPr>
        <p:spPr bwMode="auto">
          <a:xfrm>
            <a:off x="4211638" y="3543300"/>
            <a:ext cx="3603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5A73B"/>
              </a:buClr>
              <a:buFont typeface="Wingdings" pitchFamily="2" charset="2"/>
              <a:buNone/>
              <a:defRPr/>
            </a:pPr>
            <a:r>
              <a:rPr lang="pt-BR" altLang="pt-BR" sz="2000">
                <a:solidFill>
                  <a:srgbClr val="002060"/>
                </a:solidFill>
                <a:latin typeface="+mj-lt"/>
                <a:cs typeface="+mn-cs"/>
              </a:rPr>
              <a:t>=</a:t>
            </a:r>
          </a:p>
        </p:txBody>
      </p:sp>
      <p:sp>
        <p:nvSpPr>
          <p:cNvPr id="465994" name="Rectangle 74"/>
          <p:cNvSpPr>
            <a:spLocks noChangeArrowheads="1"/>
          </p:cNvSpPr>
          <p:nvPr/>
        </p:nvSpPr>
        <p:spPr bwMode="auto">
          <a:xfrm>
            <a:off x="5580063" y="3813175"/>
            <a:ext cx="11525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Garamond" pitchFamily="18" charset="0"/>
              </a:defRPr>
            </a:lvl1pPr>
            <a:lvl2pPr marL="34448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Garamond" pitchFamily="18" charset="0"/>
              </a:defRPr>
            </a:lvl2pPr>
            <a:lvl3pPr marL="671513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3pPr>
            <a:lvl4pPr marL="1023938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13414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17986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2558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27130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1702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altLang="pt-BR" sz="2000">
                <a:solidFill>
                  <a:srgbClr val="002060"/>
                </a:solidFill>
                <a:latin typeface="+mj-lt"/>
                <a:cs typeface="+mn-cs"/>
              </a:rPr>
              <a:t>–2 + 3</a:t>
            </a:r>
          </a:p>
        </p:txBody>
      </p:sp>
      <p:sp>
        <p:nvSpPr>
          <p:cNvPr id="465995" name="Rectangle 75"/>
          <p:cNvSpPr>
            <a:spLocks noChangeArrowheads="1"/>
          </p:cNvSpPr>
          <p:nvPr/>
        </p:nvSpPr>
        <p:spPr bwMode="auto">
          <a:xfrm>
            <a:off x="5580063" y="3327400"/>
            <a:ext cx="11525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Garamond" pitchFamily="18" charset="0"/>
              </a:defRPr>
            </a:lvl1pPr>
            <a:lvl2pPr marL="34448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Garamond" pitchFamily="18" charset="0"/>
              </a:defRPr>
            </a:lvl2pPr>
            <a:lvl3pPr marL="671513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3pPr>
            <a:lvl4pPr marL="1023938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13414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17986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2558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27130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1702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altLang="pt-BR" sz="2000">
                <a:solidFill>
                  <a:srgbClr val="002060"/>
                </a:solidFill>
                <a:latin typeface="+mj-lt"/>
                <a:cs typeface="+mn-cs"/>
              </a:rPr>
              <a:t>–1 + 1</a:t>
            </a:r>
          </a:p>
        </p:txBody>
      </p:sp>
      <p:sp>
        <p:nvSpPr>
          <p:cNvPr id="465996" name="Rectangle 76"/>
          <p:cNvSpPr>
            <a:spLocks noChangeArrowheads="1"/>
          </p:cNvSpPr>
          <p:nvPr/>
        </p:nvSpPr>
        <p:spPr bwMode="auto">
          <a:xfrm>
            <a:off x="4645025" y="3813175"/>
            <a:ext cx="935038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Garamond" pitchFamily="18" charset="0"/>
              </a:defRPr>
            </a:lvl1pPr>
            <a:lvl2pPr marL="34448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Garamond" pitchFamily="18" charset="0"/>
              </a:defRPr>
            </a:lvl2pPr>
            <a:lvl3pPr marL="671513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3pPr>
            <a:lvl4pPr marL="1023938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13414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17986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2558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27130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1702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altLang="pt-BR" sz="2000">
                <a:solidFill>
                  <a:srgbClr val="002060"/>
                </a:solidFill>
                <a:latin typeface="+mj-lt"/>
                <a:cs typeface="+mn-cs"/>
              </a:rPr>
              <a:t>6 – 6</a:t>
            </a:r>
          </a:p>
        </p:txBody>
      </p:sp>
      <p:sp>
        <p:nvSpPr>
          <p:cNvPr id="465997" name="Rectangle 77"/>
          <p:cNvSpPr>
            <a:spLocks noChangeArrowheads="1"/>
          </p:cNvSpPr>
          <p:nvPr/>
        </p:nvSpPr>
        <p:spPr bwMode="auto">
          <a:xfrm>
            <a:off x="4645025" y="3327400"/>
            <a:ext cx="935038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Garamond" pitchFamily="18" charset="0"/>
              </a:defRPr>
            </a:lvl1pPr>
            <a:lvl2pPr marL="34448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Garamond" pitchFamily="18" charset="0"/>
              </a:defRPr>
            </a:lvl2pPr>
            <a:lvl3pPr marL="671513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3pPr>
            <a:lvl4pPr marL="1023938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13414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17986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2558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27130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1702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altLang="pt-BR" sz="2000">
                <a:solidFill>
                  <a:srgbClr val="002060"/>
                </a:solidFill>
                <a:latin typeface="+mj-lt"/>
                <a:cs typeface="+mn-cs"/>
              </a:rPr>
              <a:t>3 – 2</a:t>
            </a:r>
            <a:endParaRPr lang="pt-BR" altLang="pt-BR" sz="2000" baseline="3000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465998" name="Line 78"/>
          <p:cNvSpPr>
            <a:spLocks noChangeShapeType="1"/>
          </p:cNvSpPr>
          <p:nvPr/>
        </p:nvSpPr>
        <p:spPr bwMode="auto">
          <a:xfrm>
            <a:off x="4645025" y="3327400"/>
            <a:ext cx="935038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465999" name="Line 79"/>
          <p:cNvSpPr>
            <a:spLocks noChangeShapeType="1"/>
          </p:cNvSpPr>
          <p:nvPr/>
        </p:nvSpPr>
        <p:spPr bwMode="auto">
          <a:xfrm>
            <a:off x="4645025" y="4298950"/>
            <a:ext cx="935038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466001" name="Line 81"/>
          <p:cNvSpPr>
            <a:spLocks noChangeShapeType="1"/>
          </p:cNvSpPr>
          <p:nvPr/>
        </p:nvSpPr>
        <p:spPr bwMode="auto">
          <a:xfrm>
            <a:off x="6732588" y="3327400"/>
            <a:ext cx="0" cy="485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466002" name="Line 82"/>
          <p:cNvSpPr>
            <a:spLocks noChangeShapeType="1"/>
          </p:cNvSpPr>
          <p:nvPr/>
        </p:nvSpPr>
        <p:spPr bwMode="auto">
          <a:xfrm>
            <a:off x="5580063" y="3327400"/>
            <a:ext cx="11525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466004" name="Line 84"/>
          <p:cNvSpPr>
            <a:spLocks noChangeShapeType="1"/>
          </p:cNvSpPr>
          <p:nvPr/>
        </p:nvSpPr>
        <p:spPr bwMode="auto">
          <a:xfrm>
            <a:off x="6732588" y="3813175"/>
            <a:ext cx="0" cy="485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466005" name="Line 85"/>
          <p:cNvSpPr>
            <a:spLocks noChangeShapeType="1"/>
          </p:cNvSpPr>
          <p:nvPr/>
        </p:nvSpPr>
        <p:spPr bwMode="auto">
          <a:xfrm>
            <a:off x="5580063" y="4298950"/>
            <a:ext cx="11525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466006" name="AutoShape 86"/>
          <p:cNvSpPr>
            <a:spLocks noChangeArrowheads="1"/>
          </p:cNvSpPr>
          <p:nvPr/>
        </p:nvSpPr>
        <p:spPr bwMode="auto">
          <a:xfrm>
            <a:off x="4656138" y="3416300"/>
            <a:ext cx="2065337" cy="836613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466007" name="Text Box 87"/>
          <p:cNvSpPr txBox="1">
            <a:spLocks noChangeArrowheads="1"/>
          </p:cNvSpPr>
          <p:nvPr/>
        </p:nvSpPr>
        <p:spPr bwMode="auto">
          <a:xfrm>
            <a:off x="6731000" y="3541713"/>
            <a:ext cx="360363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5A73B"/>
              </a:buClr>
              <a:buFont typeface="Wingdings" pitchFamily="2" charset="2"/>
              <a:buNone/>
              <a:defRPr/>
            </a:pPr>
            <a:r>
              <a:rPr lang="pt-BR" altLang="pt-BR" sz="2000">
                <a:solidFill>
                  <a:srgbClr val="002060"/>
                </a:solidFill>
                <a:latin typeface="+mj-lt"/>
                <a:cs typeface="+mn-cs"/>
              </a:rPr>
              <a:t>=</a:t>
            </a:r>
          </a:p>
        </p:txBody>
      </p:sp>
      <p:sp>
        <p:nvSpPr>
          <p:cNvPr id="466014" name="Rectangle 94"/>
          <p:cNvSpPr>
            <a:spLocks noChangeArrowheads="1"/>
          </p:cNvSpPr>
          <p:nvPr/>
        </p:nvSpPr>
        <p:spPr bwMode="auto">
          <a:xfrm>
            <a:off x="7716838" y="3813175"/>
            <a:ext cx="5270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Garamond" pitchFamily="18" charset="0"/>
              </a:defRPr>
            </a:lvl1pPr>
            <a:lvl2pPr marL="34448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Garamond" pitchFamily="18" charset="0"/>
              </a:defRPr>
            </a:lvl2pPr>
            <a:lvl3pPr marL="671513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3pPr>
            <a:lvl4pPr marL="1023938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13414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17986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2558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27130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1702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altLang="pt-BR" sz="2000">
                <a:solidFill>
                  <a:srgbClr val="002060"/>
                </a:solidFill>
                <a:latin typeface="+mj-lt"/>
                <a:cs typeface="+mn-cs"/>
              </a:rPr>
              <a:t>1</a:t>
            </a:r>
          </a:p>
        </p:txBody>
      </p:sp>
      <p:sp>
        <p:nvSpPr>
          <p:cNvPr id="466015" name="Rectangle 95"/>
          <p:cNvSpPr>
            <a:spLocks noChangeArrowheads="1"/>
          </p:cNvSpPr>
          <p:nvPr/>
        </p:nvSpPr>
        <p:spPr bwMode="auto">
          <a:xfrm>
            <a:off x="7716838" y="3327400"/>
            <a:ext cx="5270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Garamond" pitchFamily="18" charset="0"/>
              </a:defRPr>
            </a:lvl1pPr>
            <a:lvl2pPr marL="34448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Garamond" pitchFamily="18" charset="0"/>
              </a:defRPr>
            </a:lvl2pPr>
            <a:lvl3pPr marL="671513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3pPr>
            <a:lvl4pPr marL="1023938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13414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17986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2558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27130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1702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altLang="pt-BR" sz="2000">
                <a:solidFill>
                  <a:srgbClr val="002060"/>
                </a:solidFill>
                <a:latin typeface="+mj-lt"/>
                <a:cs typeface="+mn-cs"/>
              </a:rPr>
              <a:t>0</a:t>
            </a:r>
          </a:p>
        </p:txBody>
      </p:sp>
      <p:sp>
        <p:nvSpPr>
          <p:cNvPr id="466016" name="Rectangle 96"/>
          <p:cNvSpPr>
            <a:spLocks noChangeArrowheads="1"/>
          </p:cNvSpPr>
          <p:nvPr/>
        </p:nvSpPr>
        <p:spPr bwMode="auto">
          <a:xfrm>
            <a:off x="7164388" y="3813175"/>
            <a:ext cx="5524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Garamond" pitchFamily="18" charset="0"/>
              </a:defRPr>
            </a:lvl1pPr>
            <a:lvl2pPr marL="34448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Garamond" pitchFamily="18" charset="0"/>
              </a:defRPr>
            </a:lvl2pPr>
            <a:lvl3pPr marL="671513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3pPr>
            <a:lvl4pPr marL="1023938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13414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17986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2558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27130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1702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altLang="pt-BR" sz="2000">
                <a:solidFill>
                  <a:srgbClr val="002060"/>
                </a:solidFill>
                <a:latin typeface="+mj-lt"/>
                <a:cs typeface="+mn-cs"/>
              </a:rPr>
              <a:t>0</a:t>
            </a:r>
          </a:p>
        </p:txBody>
      </p:sp>
      <p:sp>
        <p:nvSpPr>
          <p:cNvPr id="466017" name="Rectangle 97"/>
          <p:cNvSpPr>
            <a:spLocks noChangeArrowheads="1"/>
          </p:cNvSpPr>
          <p:nvPr/>
        </p:nvSpPr>
        <p:spPr bwMode="auto">
          <a:xfrm>
            <a:off x="7164388" y="3327400"/>
            <a:ext cx="5524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Garamond" pitchFamily="18" charset="0"/>
              </a:defRPr>
            </a:lvl1pPr>
            <a:lvl2pPr marL="34448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Garamond" pitchFamily="18" charset="0"/>
              </a:defRPr>
            </a:lvl2pPr>
            <a:lvl3pPr marL="671513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3pPr>
            <a:lvl4pPr marL="1023938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13414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17986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2558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27130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1702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altLang="pt-BR" sz="2000">
                <a:solidFill>
                  <a:srgbClr val="002060"/>
                </a:solidFill>
                <a:latin typeface="+mj-lt"/>
                <a:cs typeface="+mn-cs"/>
              </a:rPr>
              <a:t>1</a:t>
            </a:r>
            <a:endParaRPr lang="pt-BR" altLang="pt-BR" sz="2000" baseline="3000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466018" name="Line 98"/>
          <p:cNvSpPr>
            <a:spLocks noChangeShapeType="1"/>
          </p:cNvSpPr>
          <p:nvPr/>
        </p:nvSpPr>
        <p:spPr bwMode="auto">
          <a:xfrm>
            <a:off x="7164388" y="3327400"/>
            <a:ext cx="5524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466019" name="Line 99"/>
          <p:cNvSpPr>
            <a:spLocks noChangeShapeType="1"/>
          </p:cNvSpPr>
          <p:nvPr/>
        </p:nvSpPr>
        <p:spPr bwMode="auto">
          <a:xfrm>
            <a:off x="7164388" y="4298950"/>
            <a:ext cx="5524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466020" name="Line 100"/>
          <p:cNvSpPr>
            <a:spLocks noChangeShapeType="1"/>
          </p:cNvSpPr>
          <p:nvPr/>
        </p:nvSpPr>
        <p:spPr bwMode="auto">
          <a:xfrm>
            <a:off x="7164388" y="3327400"/>
            <a:ext cx="0" cy="485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466021" name="Line 101"/>
          <p:cNvSpPr>
            <a:spLocks noChangeShapeType="1"/>
          </p:cNvSpPr>
          <p:nvPr/>
        </p:nvSpPr>
        <p:spPr bwMode="auto">
          <a:xfrm>
            <a:off x="8243888" y="3327400"/>
            <a:ext cx="0" cy="485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466022" name="Line 102"/>
          <p:cNvSpPr>
            <a:spLocks noChangeShapeType="1"/>
          </p:cNvSpPr>
          <p:nvPr/>
        </p:nvSpPr>
        <p:spPr bwMode="auto">
          <a:xfrm>
            <a:off x="7716838" y="3327400"/>
            <a:ext cx="5270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466023" name="Line 103"/>
          <p:cNvSpPr>
            <a:spLocks noChangeShapeType="1"/>
          </p:cNvSpPr>
          <p:nvPr/>
        </p:nvSpPr>
        <p:spPr bwMode="auto">
          <a:xfrm>
            <a:off x="7164388" y="3813175"/>
            <a:ext cx="0" cy="485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466024" name="Line 104"/>
          <p:cNvSpPr>
            <a:spLocks noChangeShapeType="1"/>
          </p:cNvSpPr>
          <p:nvPr/>
        </p:nvSpPr>
        <p:spPr bwMode="auto">
          <a:xfrm>
            <a:off x="8243888" y="3813175"/>
            <a:ext cx="0" cy="485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466025" name="Line 105"/>
          <p:cNvSpPr>
            <a:spLocks noChangeShapeType="1"/>
          </p:cNvSpPr>
          <p:nvPr/>
        </p:nvSpPr>
        <p:spPr bwMode="auto">
          <a:xfrm>
            <a:off x="7716838" y="4298950"/>
            <a:ext cx="5270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466026" name="AutoShape 106"/>
          <p:cNvSpPr>
            <a:spLocks noChangeArrowheads="1"/>
          </p:cNvSpPr>
          <p:nvPr/>
        </p:nvSpPr>
        <p:spPr bwMode="auto">
          <a:xfrm>
            <a:off x="7204075" y="3416300"/>
            <a:ext cx="996950" cy="836613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466027" name="Text Box 107"/>
          <p:cNvSpPr txBox="1">
            <a:spLocks noChangeArrowheads="1"/>
          </p:cNvSpPr>
          <p:nvPr/>
        </p:nvSpPr>
        <p:spPr bwMode="auto">
          <a:xfrm>
            <a:off x="1042988" y="4730750"/>
            <a:ext cx="936625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defTabSz="241300">
              <a:tabLst>
                <a:tab pos="363538" algn="l"/>
              </a:tabLst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 defTabSz="241300">
              <a:tabLst>
                <a:tab pos="363538" algn="l"/>
              </a:tabLst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defTabSz="241300">
              <a:tabLst>
                <a:tab pos="363538" algn="l"/>
              </a:tabLst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defTabSz="241300">
              <a:tabLst>
                <a:tab pos="363538" algn="l"/>
              </a:tabLst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defTabSz="241300">
              <a:tabLst>
                <a:tab pos="363538" algn="l"/>
              </a:tabLst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defTabSz="241300" fontAlgn="base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defTabSz="241300" fontAlgn="base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defTabSz="241300" fontAlgn="base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defTabSz="241300" fontAlgn="base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fontAlgn="auto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pt-BR" altLang="pt-BR" sz="2000">
                <a:solidFill>
                  <a:srgbClr val="002060"/>
                </a:solidFill>
                <a:latin typeface="+mj-lt"/>
                <a:cs typeface="+mn-cs"/>
              </a:rPr>
              <a:t>BA =</a:t>
            </a:r>
            <a:endParaRPr lang="pt-BR" altLang="pt-BR" sz="2000" baseline="30000">
              <a:solidFill>
                <a:srgbClr val="002060"/>
              </a:solidFill>
              <a:latin typeface="+mj-lt"/>
              <a:cs typeface="+mn-cs"/>
            </a:endParaRPr>
          </a:p>
        </p:txBody>
      </p:sp>
      <p:graphicFrame>
        <p:nvGraphicFramePr>
          <p:cNvPr id="466094" name="Group 174"/>
          <p:cNvGraphicFramePr>
            <a:graphicFrameLocks noGrp="1"/>
          </p:cNvGraphicFramePr>
          <p:nvPr/>
        </p:nvGraphicFramePr>
        <p:xfrm>
          <a:off x="1736725" y="4514850"/>
          <a:ext cx="1079500" cy="971550"/>
        </p:xfrm>
        <a:graphic>
          <a:graphicData uri="http://schemas.openxmlformats.org/drawingml/2006/table">
            <a:tbl>
              <a:tblPr/>
              <a:tblGrid>
                <a:gridCol w="552450"/>
                <a:gridCol w="527050"/>
              </a:tblGrid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  <a:endParaRPr kumimoji="0" lang="pt-BR" altLang="pt-BR" sz="19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–1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–2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6041" name="AutoShape 121"/>
          <p:cNvSpPr>
            <a:spLocks noChangeArrowheads="1"/>
          </p:cNvSpPr>
          <p:nvPr/>
        </p:nvSpPr>
        <p:spPr bwMode="auto">
          <a:xfrm>
            <a:off x="1776413" y="4603750"/>
            <a:ext cx="996950" cy="836613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rgbClr val="002060"/>
              </a:solidFill>
              <a:latin typeface="+mj-lt"/>
              <a:cs typeface="+mn-cs"/>
            </a:endParaRPr>
          </a:p>
        </p:txBody>
      </p:sp>
      <p:graphicFrame>
        <p:nvGraphicFramePr>
          <p:cNvPr id="466042" name="Group 122"/>
          <p:cNvGraphicFramePr>
            <a:graphicFrameLocks noGrp="1"/>
          </p:cNvGraphicFramePr>
          <p:nvPr/>
        </p:nvGraphicFramePr>
        <p:xfrm>
          <a:off x="3062288" y="4516438"/>
          <a:ext cx="1152525" cy="971550"/>
        </p:xfrm>
        <a:graphic>
          <a:graphicData uri="http://schemas.openxmlformats.org/drawingml/2006/table">
            <a:tbl>
              <a:tblPr/>
              <a:tblGrid>
                <a:gridCol w="590550"/>
                <a:gridCol w="561975"/>
              </a:tblGrid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endParaRPr kumimoji="0" lang="pt-BR" altLang="pt-BR" sz="19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6055" name="AutoShape 135"/>
          <p:cNvSpPr>
            <a:spLocks noChangeArrowheads="1"/>
          </p:cNvSpPr>
          <p:nvPr/>
        </p:nvSpPr>
        <p:spPr bwMode="auto">
          <a:xfrm>
            <a:off x="3073400" y="4605338"/>
            <a:ext cx="1120775" cy="836612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466056" name="Text Box 136"/>
          <p:cNvSpPr txBox="1">
            <a:spLocks noChangeArrowheads="1"/>
          </p:cNvSpPr>
          <p:nvPr/>
        </p:nvSpPr>
        <p:spPr bwMode="auto">
          <a:xfrm>
            <a:off x="2773363" y="4730750"/>
            <a:ext cx="2873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5A73B"/>
              </a:buClr>
              <a:buFont typeface="Wingdings" pitchFamily="2" charset="2"/>
              <a:buNone/>
              <a:defRPr/>
            </a:pPr>
            <a:r>
              <a:rPr lang="pt-BR" altLang="pt-BR" sz="2000">
                <a:solidFill>
                  <a:srgbClr val="002060"/>
                </a:solidFill>
                <a:latin typeface="+mj-lt"/>
                <a:cs typeface="+mn-cs"/>
              </a:rPr>
              <a:t>.</a:t>
            </a:r>
          </a:p>
        </p:txBody>
      </p:sp>
      <p:sp>
        <p:nvSpPr>
          <p:cNvPr id="466057" name="Text Box 137"/>
          <p:cNvSpPr txBox="1">
            <a:spLocks noChangeArrowheads="1"/>
          </p:cNvSpPr>
          <p:nvPr/>
        </p:nvSpPr>
        <p:spPr bwMode="auto">
          <a:xfrm>
            <a:off x="4213225" y="4730750"/>
            <a:ext cx="3603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5A73B"/>
              </a:buClr>
              <a:buFont typeface="Wingdings" pitchFamily="2" charset="2"/>
              <a:buNone/>
              <a:defRPr/>
            </a:pPr>
            <a:r>
              <a:rPr lang="pt-BR" altLang="pt-BR" sz="2000">
                <a:solidFill>
                  <a:srgbClr val="002060"/>
                </a:solidFill>
                <a:latin typeface="+mj-lt"/>
                <a:cs typeface="+mn-cs"/>
              </a:rPr>
              <a:t>=</a:t>
            </a:r>
          </a:p>
        </p:txBody>
      </p:sp>
      <p:sp>
        <p:nvSpPr>
          <p:cNvPr id="466059" name="Rectangle 139"/>
          <p:cNvSpPr>
            <a:spLocks noChangeArrowheads="1"/>
          </p:cNvSpPr>
          <p:nvPr/>
        </p:nvSpPr>
        <p:spPr bwMode="auto">
          <a:xfrm>
            <a:off x="5724525" y="5000625"/>
            <a:ext cx="10795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Garamond" pitchFamily="18" charset="0"/>
              </a:defRPr>
            </a:lvl1pPr>
            <a:lvl2pPr marL="34448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Garamond" pitchFamily="18" charset="0"/>
              </a:defRPr>
            </a:lvl2pPr>
            <a:lvl3pPr marL="671513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3pPr>
            <a:lvl4pPr marL="1023938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13414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17986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2558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27130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1702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altLang="pt-BR" sz="2000">
                <a:solidFill>
                  <a:srgbClr val="002060"/>
                </a:solidFill>
                <a:latin typeface="+mj-lt"/>
                <a:cs typeface="+mn-cs"/>
              </a:rPr>
              <a:t>–2 + 3</a:t>
            </a:r>
          </a:p>
        </p:txBody>
      </p:sp>
      <p:sp>
        <p:nvSpPr>
          <p:cNvPr id="466060" name="Rectangle 140"/>
          <p:cNvSpPr>
            <a:spLocks noChangeArrowheads="1"/>
          </p:cNvSpPr>
          <p:nvPr/>
        </p:nvSpPr>
        <p:spPr bwMode="auto">
          <a:xfrm>
            <a:off x="5724525" y="4514850"/>
            <a:ext cx="10795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Garamond" pitchFamily="18" charset="0"/>
              </a:defRPr>
            </a:lvl1pPr>
            <a:lvl2pPr marL="34448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Garamond" pitchFamily="18" charset="0"/>
              </a:defRPr>
            </a:lvl2pPr>
            <a:lvl3pPr marL="671513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3pPr>
            <a:lvl4pPr marL="1023938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13414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17986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2558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27130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1702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altLang="pt-BR" sz="2000">
                <a:solidFill>
                  <a:srgbClr val="002060"/>
                </a:solidFill>
                <a:latin typeface="+mj-lt"/>
                <a:cs typeface="+mn-cs"/>
              </a:rPr>
              <a:t>3 – 3</a:t>
            </a:r>
          </a:p>
        </p:txBody>
      </p:sp>
      <p:sp>
        <p:nvSpPr>
          <p:cNvPr id="466061" name="Rectangle 141"/>
          <p:cNvSpPr>
            <a:spLocks noChangeArrowheads="1"/>
          </p:cNvSpPr>
          <p:nvPr/>
        </p:nvSpPr>
        <p:spPr bwMode="auto">
          <a:xfrm>
            <a:off x="4646613" y="5000625"/>
            <a:ext cx="1077912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Garamond" pitchFamily="18" charset="0"/>
              </a:defRPr>
            </a:lvl1pPr>
            <a:lvl2pPr marL="34448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Garamond" pitchFamily="18" charset="0"/>
              </a:defRPr>
            </a:lvl2pPr>
            <a:lvl3pPr marL="671513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3pPr>
            <a:lvl4pPr marL="1023938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13414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17986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2558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27130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1702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altLang="pt-BR" sz="2000">
                <a:solidFill>
                  <a:srgbClr val="002060"/>
                </a:solidFill>
                <a:latin typeface="+mj-lt"/>
                <a:cs typeface="+mn-cs"/>
              </a:rPr>
              <a:t>–2 + 2</a:t>
            </a:r>
          </a:p>
        </p:txBody>
      </p:sp>
      <p:sp>
        <p:nvSpPr>
          <p:cNvPr id="466062" name="Rectangle 142"/>
          <p:cNvSpPr>
            <a:spLocks noChangeArrowheads="1"/>
          </p:cNvSpPr>
          <p:nvPr/>
        </p:nvSpPr>
        <p:spPr bwMode="auto">
          <a:xfrm>
            <a:off x="4646613" y="4514850"/>
            <a:ext cx="1077912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Garamond" pitchFamily="18" charset="0"/>
              </a:defRPr>
            </a:lvl1pPr>
            <a:lvl2pPr marL="34448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Garamond" pitchFamily="18" charset="0"/>
              </a:defRPr>
            </a:lvl2pPr>
            <a:lvl3pPr marL="671513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3pPr>
            <a:lvl4pPr marL="1023938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13414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17986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2558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27130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1702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altLang="pt-BR" sz="2000">
                <a:solidFill>
                  <a:srgbClr val="002060"/>
                </a:solidFill>
                <a:latin typeface="+mj-lt"/>
                <a:cs typeface="+mn-cs"/>
              </a:rPr>
              <a:t>3 – 2</a:t>
            </a:r>
            <a:endParaRPr lang="pt-BR" altLang="pt-BR" sz="2000" baseline="3000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466063" name="Line 143"/>
          <p:cNvSpPr>
            <a:spLocks noChangeShapeType="1"/>
          </p:cNvSpPr>
          <p:nvPr/>
        </p:nvSpPr>
        <p:spPr bwMode="auto">
          <a:xfrm>
            <a:off x="4646613" y="4514850"/>
            <a:ext cx="107791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466064" name="Line 144"/>
          <p:cNvSpPr>
            <a:spLocks noChangeShapeType="1"/>
          </p:cNvSpPr>
          <p:nvPr/>
        </p:nvSpPr>
        <p:spPr bwMode="auto">
          <a:xfrm>
            <a:off x="4646613" y="5486400"/>
            <a:ext cx="107791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466065" name="Line 145"/>
          <p:cNvSpPr>
            <a:spLocks noChangeShapeType="1"/>
          </p:cNvSpPr>
          <p:nvPr/>
        </p:nvSpPr>
        <p:spPr bwMode="auto">
          <a:xfrm>
            <a:off x="4646613" y="4514850"/>
            <a:ext cx="0" cy="485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466066" name="Line 146"/>
          <p:cNvSpPr>
            <a:spLocks noChangeShapeType="1"/>
          </p:cNvSpPr>
          <p:nvPr/>
        </p:nvSpPr>
        <p:spPr bwMode="auto">
          <a:xfrm>
            <a:off x="6804025" y="4514850"/>
            <a:ext cx="0" cy="485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466067" name="Line 147"/>
          <p:cNvSpPr>
            <a:spLocks noChangeShapeType="1"/>
          </p:cNvSpPr>
          <p:nvPr/>
        </p:nvSpPr>
        <p:spPr bwMode="auto">
          <a:xfrm>
            <a:off x="5724525" y="4514850"/>
            <a:ext cx="10795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466068" name="Line 148"/>
          <p:cNvSpPr>
            <a:spLocks noChangeShapeType="1"/>
          </p:cNvSpPr>
          <p:nvPr/>
        </p:nvSpPr>
        <p:spPr bwMode="auto">
          <a:xfrm>
            <a:off x="4646613" y="5000625"/>
            <a:ext cx="0" cy="485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466069" name="Line 149"/>
          <p:cNvSpPr>
            <a:spLocks noChangeShapeType="1"/>
          </p:cNvSpPr>
          <p:nvPr/>
        </p:nvSpPr>
        <p:spPr bwMode="auto">
          <a:xfrm>
            <a:off x="6804025" y="5000625"/>
            <a:ext cx="0" cy="485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466070" name="Line 150"/>
          <p:cNvSpPr>
            <a:spLocks noChangeShapeType="1"/>
          </p:cNvSpPr>
          <p:nvPr/>
        </p:nvSpPr>
        <p:spPr bwMode="auto">
          <a:xfrm>
            <a:off x="5724525" y="5486400"/>
            <a:ext cx="10795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466071" name="AutoShape 151"/>
          <p:cNvSpPr>
            <a:spLocks noChangeArrowheads="1"/>
          </p:cNvSpPr>
          <p:nvPr/>
        </p:nvSpPr>
        <p:spPr bwMode="auto">
          <a:xfrm>
            <a:off x="4657725" y="4603750"/>
            <a:ext cx="2146300" cy="836613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466072" name="Text Box 152"/>
          <p:cNvSpPr txBox="1">
            <a:spLocks noChangeArrowheads="1"/>
          </p:cNvSpPr>
          <p:nvPr/>
        </p:nvSpPr>
        <p:spPr bwMode="auto">
          <a:xfrm>
            <a:off x="6761163" y="4729163"/>
            <a:ext cx="3603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5A73B"/>
              </a:buClr>
              <a:buFont typeface="Wingdings" pitchFamily="2" charset="2"/>
              <a:buNone/>
              <a:defRPr/>
            </a:pPr>
            <a:r>
              <a:rPr lang="pt-BR" altLang="pt-BR" sz="2000">
                <a:solidFill>
                  <a:srgbClr val="002060"/>
                </a:solidFill>
                <a:latin typeface="+mj-lt"/>
                <a:cs typeface="+mn-cs"/>
              </a:rPr>
              <a:t>=</a:t>
            </a:r>
          </a:p>
        </p:txBody>
      </p:sp>
      <p:sp>
        <p:nvSpPr>
          <p:cNvPr id="466074" name="Rectangle 154"/>
          <p:cNvSpPr>
            <a:spLocks noChangeArrowheads="1"/>
          </p:cNvSpPr>
          <p:nvPr/>
        </p:nvSpPr>
        <p:spPr bwMode="auto">
          <a:xfrm>
            <a:off x="7718425" y="5000625"/>
            <a:ext cx="5270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Garamond" pitchFamily="18" charset="0"/>
              </a:defRPr>
            </a:lvl1pPr>
            <a:lvl2pPr marL="34448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Garamond" pitchFamily="18" charset="0"/>
              </a:defRPr>
            </a:lvl2pPr>
            <a:lvl3pPr marL="671513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3pPr>
            <a:lvl4pPr marL="1023938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13414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17986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2558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27130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1702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altLang="pt-BR" sz="2000">
                <a:solidFill>
                  <a:srgbClr val="002060"/>
                </a:solidFill>
                <a:latin typeface="+mj-lt"/>
                <a:cs typeface="+mn-cs"/>
              </a:rPr>
              <a:t>1</a:t>
            </a:r>
          </a:p>
        </p:txBody>
      </p:sp>
      <p:sp>
        <p:nvSpPr>
          <p:cNvPr id="466075" name="Rectangle 155"/>
          <p:cNvSpPr>
            <a:spLocks noChangeArrowheads="1"/>
          </p:cNvSpPr>
          <p:nvPr/>
        </p:nvSpPr>
        <p:spPr bwMode="auto">
          <a:xfrm>
            <a:off x="7718425" y="4514850"/>
            <a:ext cx="5270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Garamond" pitchFamily="18" charset="0"/>
              </a:defRPr>
            </a:lvl1pPr>
            <a:lvl2pPr marL="34448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Garamond" pitchFamily="18" charset="0"/>
              </a:defRPr>
            </a:lvl2pPr>
            <a:lvl3pPr marL="671513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3pPr>
            <a:lvl4pPr marL="1023938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13414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17986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2558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27130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1702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altLang="pt-BR" sz="2000">
                <a:solidFill>
                  <a:srgbClr val="002060"/>
                </a:solidFill>
                <a:latin typeface="+mj-lt"/>
                <a:cs typeface="+mn-cs"/>
              </a:rPr>
              <a:t>0</a:t>
            </a:r>
          </a:p>
        </p:txBody>
      </p:sp>
      <p:sp>
        <p:nvSpPr>
          <p:cNvPr id="466076" name="Rectangle 156"/>
          <p:cNvSpPr>
            <a:spLocks noChangeArrowheads="1"/>
          </p:cNvSpPr>
          <p:nvPr/>
        </p:nvSpPr>
        <p:spPr bwMode="auto">
          <a:xfrm>
            <a:off x="7165975" y="5000625"/>
            <a:ext cx="5524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Garamond" pitchFamily="18" charset="0"/>
              </a:defRPr>
            </a:lvl1pPr>
            <a:lvl2pPr marL="34448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Garamond" pitchFamily="18" charset="0"/>
              </a:defRPr>
            </a:lvl2pPr>
            <a:lvl3pPr marL="671513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3pPr>
            <a:lvl4pPr marL="1023938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13414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17986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2558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27130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1702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altLang="pt-BR" sz="2000">
                <a:solidFill>
                  <a:srgbClr val="002060"/>
                </a:solidFill>
                <a:latin typeface="+mj-lt"/>
                <a:cs typeface="+mn-cs"/>
              </a:rPr>
              <a:t>0</a:t>
            </a:r>
          </a:p>
        </p:txBody>
      </p:sp>
      <p:sp>
        <p:nvSpPr>
          <p:cNvPr id="466077" name="Rectangle 157"/>
          <p:cNvSpPr>
            <a:spLocks noChangeArrowheads="1"/>
          </p:cNvSpPr>
          <p:nvPr/>
        </p:nvSpPr>
        <p:spPr bwMode="auto">
          <a:xfrm>
            <a:off x="7165975" y="4514850"/>
            <a:ext cx="5524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Garamond" pitchFamily="18" charset="0"/>
              </a:defRPr>
            </a:lvl1pPr>
            <a:lvl2pPr marL="34448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Garamond" pitchFamily="18" charset="0"/>
              </a:defRPr>
            </a:lvl2pPr>
            <a:lvl3pPr marL="671513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3pPr>
            <a:lvl4pPr marL="1023938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13414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17986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2558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27130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1702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altLang="pt-BR" sz="2000">
                <a:solidFill>
                  <a:srgbClr val="002060"/>
                </a:solidFill>
                <a:latin typeface="+mj-lt"/>
                <a:cs typeface="+mn-cs"/>
              </a:rPr>
              <a:t>1</a:t>
            </a:r>
            <a:endParaRPr lang="pt-BR" altLang="pt-BR" sz="2000" baseline="3000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466078" name="Line 158"/>
          <p:cNvSpPr>
            <a:spLocks noChangeShapeType="1"/>
          </p:cNvSpPr>
          <p:nvPr/>
        </p:nvSpPr>
        <p:spPr bwMode="auto">
          <a:xfrm>
            <a:off x="7165975" y="4514850"/>
            <a:ext cx="5524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466079" name="Line 159"/>
          <p:cNvSpPr>
            <a:spLocks noChangeShapeType="1"/>
          </p:cNvSpPr>
          <p:nvPr/>
        </p:nvSpPr>
        <p:spPr bwMode="auto">
          <a:xfrm>
            <a:off x="7165975" y="5486400"/>
            <a:ext cx="5524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466080" name="Line 160"/>
          <p:cNvSpPr>
            <a:spLocks noChangeShapeType="1"/>
          </p:cNvSpPr>
          <p:nvPr/>
        </p:nvSpPr>
        <p:spPr bwMode="auto">
          <a:xfrm>
            <a:off x="7165975" y="4514850"/>
            <a:ext cx="0" cy="485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466081" name="Line 161"/>
          <p:cNvSpPr>
            <a:spLocks noChangeShapeType="1"/>
          </p:cNvSpPr>
          <p:nvPr/>
        </p:nvSpPr>
        <p:spPr bwMode="auto">
          <a:xfrm>
            <a:off x="8245475" y="4514850"/>
            <a:ext cx="0" cy="485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466082" name="Line 162"/>
          <p:cNvSpPr>
            <a:spLocks noChangeShapeType="1"/>
          </p:cNvSpPr>
          <p:nvPr/>
        </p:nvSpPr>
        <p:spPr bwMode="auto">
          <a:xfrm>
            <a:off x="7718425" y="4514850"/>
            <a:ext cx="5270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466083" name="Line 163"/>
          <p:cNvSpPr>
            <a:spLocks noChangeShapeType="1"/>
          </p:cNvSpPr>
          <p:nvPr/>
        </p:nvSpPr>
        <p:spPr bwMode="auto">
          <a:xfrm>
            <a:off x="7165975" y="5000625"/>
            <a:ext cx="0" cy="485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466084" name="Line 164"/>
          <p:cNvSpPr>
            <a:spLocks noChangeShapeType="1"/>
          </p:cNvSpPr>
          <p:nvPr/>
        </p:nvSpPr>
        <p:spPr bwMode="auto">
          <a:xfrm>
            <a:off x="8245475" y="5000625"/>
            <a:ext cx="0" cy="485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466085" name="Line 165"/>
          <p:cNvSpPr>
            <a:spLocks noChangeShapeType="1"/>
          </p:cNvSpPr>
          <p:nvPr/>
        </p:nvSpPr>
        <p:spPr bwMode="auto">
          <a:xfrm>
            <a:off x="7718425" y="5486400"/>
            <a:ext cx="5270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466086" name="AutoShape 166"/>
          <p:cNvSpPr>
            <a:spLocks noChangeArrowheads="1"/>
          </p:cNvSpPr>
          <p:nvPr/>
        </p:nvSpPr>
        <p:spPr bwMode="auto">
          <a:xfrm>
            <a:off x="7205663" y="4603750"/>
            <a:ext cx="996950" cy="836613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solidFill>
                <a:srgbClr val="002060"/>
              </a:solidFill>
              <a:latin typeface="+mj-lt"/>
              <a:cs typeface="+mn-cs"/>
            </a:endParaRPr>
          </a:p>
        </p:txBody>
      </p:sp>
      <p:sp>
        <p:nvSpPr>
          <p:cNvPr id="466099" name="Text Box 179"/>
          <p:cNvSpPr txBox="1">
            <a:spLocks noChangeArrowheads="1"/>
          </p:cNvSpPr>
          <p:nvPr/>
        </p:nvSpPr>
        <p:spPr bwMode="auto">
          <a:xfrm>
            <a:off x="1800225" y="5673725"/>
            <a:ext cx="79200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pt-BR" altLang="pt-BR" sz="2000" dirty="0">
                <a:latin typeface="+mj-lt"/>
                <a:cs typeface="+mn-cs"/>
              </a:rPr>
              <a:t>Note que </a:t>
            </a:r>
            <a:r>
              <a:rPr lang="pt-BR" altLang="pt-BR" sz="2000" dirty="0">
                <a:solidFill>
                  <a:srgbClr val="002060"/>
                </a:solidFill>
                <a:latin typeface="+mj-lt"/>
                <a:cs typeface="+mn-cs"/>
              </a:rPr>
              <a:t>AB = BA = I</a:t>
            </a:r>
            <a:r>
              <a:rPr lang="pt-BR" altLang="pt-BR" sz="2000" baseline="-25000" dirty="0">
                <a:solidFill>
                  <a:srgbClr val="002060"/>
                </a:solidFill>
                <a:latin typeface="+mj-lt"/>
                <a:cs typeface="+mn-cs"/>
              </a:rPr>
              <a:t>2</a:t>
            </a:r>
            <a:r>
              <a:rPr lang="pt-BR" altLang="pt-BR" sz="2000" dirty="0">
                <a:latin typeface="+mj-lt"/>
                <a:cs typeface="+mn-cs"/>
              </a:rPr>
              <a:t>, matriz identidade de ordem 2. </a:t>
            </a:r>
          </a:p>
        </p:txBody>
      </p:sp>
      <p:sp>
        <p:nvSpPr>
          <p:cNvPr id="81" name="Rectangle 3"/>
          <p:cNvSpPr txBox="1">
            <a:spLocks noChangeArrowheads="1"/>
          </p:cNvSpPr>
          <p:nvPr/>
        </p:nvSpPr>
        <p:spPr>
          <a:xfrm>
            <a:off x="468313" y="908050"/>
            <a:ext cx="8291512" cy="10620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rgbClr val="002060"/>
              </a:buClr>
              <a:buFont typeface="Arial" pitchFamily="34" charset="0"/>
              <a:buNone/>
              <a:defRPr/>
            </a:pPr>
            <a:r>
              <a:rPr lang="pt-BR" sz="2000" b="1" u="sng" dirty="0" smtClean="0">
                <a:solidFill>
                  <a:srgbClr val="002060"/>
                </a:solidFill>
                <a:latin typeface="+mj-lt"/>
              </a:rPr>
              <a:t>Exemplo </a:t>
            </a:r>
            <a:r>
              <a:rPr lang="pt-BR" sz="2000" b="1" u="sng" dirty="0">
                <a:solidFill>
                  <a:srgbClr val="002060"/>
                </a:solidFill>
                <a:latin typeface="+mj-lt"/>
              </a:rPr>
              <a:t>1</a:t>
            </a:r>
            <a:r>
              <a:rPr lang="pt-BR" sz="2000" b="1" dirty="0" smtClean="0">
                <a:solidFill>
                  <a:srgbClr val="002060"/>
                </a:solidFill>
                <a:latin typeface="+mj-lt"/>
              </a:rPr>
              <a:t>:</a:t>
            </a:r>
          </a:p>
          <a:p>
            <a:pPr marL="0" indent="0" eaLnBrk="1" hangingPunct="1">
              <a:buClr>
                <a:srgbClr val="002060"/>
              </a:buClr>
              <a:buFont typeface="Arial" pitchFamily="34" charset="0"/>
              <a:buNone/>
              <a:defRPr/>
            </a:pPr>
            <a:endParaRPr lang="pt-BR" sz="500" b="1" dirty="0" smtClean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65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65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6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6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65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6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465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465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465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6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6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6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6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66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2" dur="80"/>
                                        <p:tgtEl>
                                          <p:spTgt spid="4659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3" dur="80"/>
                                        <p:tgtEl>
                                          <p:spTgt spid="4659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80"/>
                                        <p:tgtEl>
                                          <p:spTgt spid="4659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6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4" dur="80"/>
                                        <p:tgtEl>
                                          <p:spTgt spid="4659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5" dur="80"/>
                                        <p:tgtEl>
                                          <p:spTgt spid="4659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80"/>
                                        <p:tgtEl>
                                          <p:spTgt spid="4659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1" dur="80"/>
                                        <p:tgtEl>
                                          <p:spTgt spid="4659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2" dur="80"/>
                                        <p:tgtEl>
                                          <p:spTgt spid="4659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80"/>
                                        <p:tgtEl>
                                          <p:spTgt spid="4659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8" dur="80"/>
                                        <p:tgtEl>
                                          <p:spTgt spid="4659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9" dur="80"/>
                                        <p:tgtEl>
                                          <p:spTgt spid="4659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80"/>
                                        <p:tgtEl>
                                          <p:spTgt spid="4659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5" dur="80"/>
                                        <p:tgtEl>
                                          <p:spTgt spid="4659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6" dur="80"/>
                                        <p:tgtEl>
                                          <p:spTgt spid="4659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80"/>
                                        <p:tgtEl>
                                          <p:spTgt spid="4659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2" dur="80"/>
                                        <p:tgtEl>
                                          <p:spTgt spid="4660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3" dur="80"/>
                                        <p:tgtEl>
                                          <p:spTgt spid="4660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80"/>
                                        <p:tgtEl>
                                          <p:spTgt spid="4660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6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4" dur="80"/>
                                        <p:tgtEl>
                                          <p:spTgt spid="4660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5" dur="80"/>
                                        <p:tgtEl>
                                          <p:spTgt spid="4660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80"/>
                                        <p:tgtEl>
                                          <p:spTgt spid="4660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1" dur="80"/>
                                        <p:tgtEl>
                                          <p:spTgt spid="4660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2" dur="80"/>
                                        <p:tgtEl>
                                          <p:spTgt spid="4660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80"/>
                                        <p:tgtEl>
                                          <p:spTgt spid="4660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8" dur="80"/>
                                        <p:tgtEl>
                                          <p:spTgt spid="4660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9" dur="80"/>
                                        <p:tgtEl>
                                          <p:spTgt spid="4660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80"/>
                                        <p:tgtEl>
                                          <p:spTgt spid="4660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5" dur="80"/>
                                        <p:tgtEl>
                                          <p:spTgt spid="4660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6" dur="80"/>
                                        <p:tgtEl>
                                          <p:spTgt spid="4660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80"/>
                                        <p:tgtEl>
                                          <p:spTgt spid="4660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2" dur="80"/>
                                        <p:tgtEl>
                                          <p:spTgt spid="4660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3" dur="80"/>
                                        <p:tgtEl>
                                          <p:spTgt spid="4660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80"/>
                                        <p:tgtEl>
                                          <p:spTgt spid="4660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46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46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46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46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46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6" dur="80"/>
                                        <p:tgtEl>
                                          <p:spTgt spid="4660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7" dur="80"/>
                                        <p:tgtEl>
                                          <p:spTgt spid="4660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80"/>
                                        <p:tgtEl>
                                          <p:spTgt spid="4660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46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8" dur="80"/>
                                        <p:tgtEl>
                                          <p:spTgt spid="4660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9" dur="80"/>
                                        <p:tgtEl>
                                          <p:spTgt spid="4660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0" dur="80"/>
                                        <p:tgtEl>
                                          <p:spTgt spid="4660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5" dur="80"/>
                                        <p:tgtEl>
                                          <p:spTgt spid="4660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6" dur="80"/>
                                        <p:tgtEl>
                                          <p:spTgt spid="4660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7" dur="80"/>
                                        <p:tgtEl>
                                          <p:spTgt spid="4660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2" dur="80"/>
                                        <p:tgtEl>
                                          <p:spTgt spid="4660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3" dur="80"/>
                                        <p:tgtEl>
                                          <p:spTgt spid="4660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80"/>
                                        <p:tgtEl>
                                          <p:spTgt spid="4660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9" dur="80"/>
                                        <p:tgtEl>
                                          <p:spTgt spid="4660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0" dur="80"/>
                                        <p:tgtEl>
                                          <p:spTgt spid="4660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1" dur="80"/>
                                        <p:tgtEl>
                                          <p:spTgt spid="4660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6" dur="80"/>
                                        <p:tgtEl>
                                          <p:spTgt spid="4660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7" dur="80"/>
                                        <p:tgtEl>
                                          <p:spTgt spid="4660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8" dur="80"/>
                                        <p:tgtEl>
                                          <p:spTgt spid="4660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46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8" dur="80"/>
                                        <p:tgtEl>
                                          <p:spTgt spid="4660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9" dur="80"/>
                                        <p:tgtEl>
                                          <p:spTgt spid="4660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0" dur="80"/>
                                        <p:tgtEl>
                                          <p:spTgt spid="4660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5" dur="80"/>
                                        <p:tgtEl>
                                          <p:spTgt spid="4660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6" dur="80"/>
                                        <p:tgtEl>
                                          <p:spTgt spid="4660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7" dur="80"/>
                                        <p:tgtEl>
                                          <p:spTgt spid="4660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2" dur="80"/>
                                        <p:tgtEl>
                                          <p:spTgt spid="4660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3" dur="80"/>
                                        <p:tgtEl>
                                          <p:spTgt spid="4660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4" dur="80"/>
                                        <p:tgtEl>
                                          <p:spTgt spid="4660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9" dur="80"/>
                                        <p:tgtEl>
                                          <p:spTgt spid="4660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0" dur="80"/>
                                        <p:tgtEl>
                                          <p:spTgt spid="4660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1" dur="80"/>
                                        <p:tgtEl>
                                          <p:spTgt spid="4660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6" dur="80"/>
                                        <p:tgtEl>
                                          <p:spTgt spid="4660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7" dur="80"/>
                                        <p:tgtEl>
                                          <p:spTgt spid="4660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8" dur="80"/>
                                        <p:tgtEl>
                                          <p:spTgt spid="4660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build="p"/>
      <p:bldP spid="465924" grpId="0" build="p"/>
      <p:bldP spid="465938" grpId="0" animBg="1"/>
      <p:bldP spid="465939" grpId="0"/>
      <p:bldP spid="465953" grpId="0" animBg="1"/>
      <p:bldP spid="465954" grpId="0"/>
      <p:bldP spid="465976" grpId="0" animBg="1"/>
      <p:bldP spid="465990" grpId="0" animBg="1"/>
      <p:bldP spid="465991" grpId="0"/>
      <p:bldP spid="465992" grpId="0"/>
      <p:bldP spid="465994" grpId="0"/>
      <p:bldP spid="465995" grpId="0"/>
      <p:bldP spid="465996" grpId="0"/>
      <p:bldP spid="465997" grpId="0"/>
      <p:bldP spid="466006" grpId="0" animBg="1"/>
      <p:bldP spid="466007" grpId="0"/>
      <p:bldP spid="466014" grpId="0"/>
      <p:bldP spid="466015" grpId="0"/>
      <p:bldP spid="466016" grpId="0"/>
      <p:bldP spid="466017" grpId="0"/>
      <p:bldP spid="466026" grpId="0" animBg="1"/>
      <p:bldP spid="466027" grpId="0"/>
      <p:bldP spid="466041" grpId="0" animBg="1"/>
      <p:bldP spid="466055" grpId="0" animBg="1"/>
      <p:bldP spid="466056" grpId="0"/>
      <p:bldP spid="466057" grpId="0"/>
      <p:bldP spid="466059" grpId="0"/>
      <p:bldP spid="466060" grpId="0"/>
      <p:bldP spid="466061" grpId="0"/>
      <p:bldP spid="466062" grpId="0"/>
      <p:bldP spid="466071" grpId="0" animBg="1"/>
      <p:bldP spid="466072" grpId="0"/>
      <p:bldP spid="466074" grpId="0"/>
      <p:bldP spid="466075" grpId="0"/>
      <p:bldP spid="466076" grpId="0"/>
      <p:bldP spid="466077" grpId="0"/>
      <p:bldP spid="466086" grpId="0" animBg="1"/>
      <p:bldP spid="466099" grpId="0"/>
      <p:bldP spid="8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38300"/>
            <a:ext cx="5338763" cy="1008063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2000" dirty="0" smtClean="0">
                <a:latin typeface="+mj-lt"/>
              </a:rPr>
              <a:t>Calcular a matriz inversa de                             . </a:t>
            </a:r>
          </a:p>
        </p:txBody>
      </p:sp>
      <p:graphicFrame>
        <p:nvGraphicFramePr>
          <p:cNvPr id="469154" name="Group 162"/>
          <p:cNvGraphicFramePr>
            <a:graphicFrameLocks noGrp="1"/>
          </p:cNvGraphicFramePr>
          <p:nvPr/>
        </p:nvGraphicFramePr>
        <p:xfrm>
          <a:off x="4184650" y="1393825"/>
          <a:ext cx="1179513" cy="971550"/>
        </p:xfrm>
        <a:graphic>
          <a:graphicData uri="http://schemas.openxmlformats.org/drawingml/2006/table">
            <a:tbl>
              <a:tblPr/>
              <a:tblGrid>
                <a:gridCol w="603251"/>
                <a:gridCol w="576262"/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endParaRPr kumimoji="0" lang="pt-BR" sz="20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–5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–3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9010" name="AutoShape 18"/>
          <p:cNvSpPr>
            <a:spLocks noChangeArrowheads="1"/>
          </p:cNvSpPr>
          <p:nvPr/>
        </p:nvSpPr>
        <p:spPr bwMode="auto">
          <a:xfrm>
            <a:off x="4195763" y="1482725"/>
            <a:ext cx="1120775" cy="836613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 sz="2000">
              <a:solidFill>
                <a:srgbClr val="000000"/>
              </a:solidFill>
            </a:endParaRPr>
          </a:p>
        </p:txBody>
      </p:sp>
      <p:sp>
        <p:nvSpPr>
          <p:cNvPr id="469011" name="Text Box 19"/>
          <p:cNvSpPr txBox="1">
            <a:spLocks noChangeArrowheads="1"/>
          </p:cNvSpPr>
          <p:nvPr/>
        </p:nvSpPr>
        <p:spPr bwMode="auto">
          <a:xfrm>
            <a:off x="3708400" y="1638300"/>
            <a:ext cx="74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A =</a:t>
            </a:r>
          </a:p>
        </p:txBody>
      </p:sp>
      <p:sp>
        <p:nvSpPr>
          <p:cNvPr id="469171" name="Text Box 179"/>
          <p:cNvSpPr txBox="1">
            <a:spLocks noChangeArrowheads="1"/>
          </p:cNvSpPr>
          <p:nvPr/>
        </p:nvSpPr>
        <p:spPr bwMode="auto">
          <a:xfrm>
            <a:off x="1116013" y="2824163"/>
            <a:ext cx="15843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1F497D"/>
                </a:solidFill>
              </a:rPr>
              <a:t>A . A</a:t>
            </a:r>
            <a:r>
              <a:rPr lang="pt-BR" altLang="pt-BR" sz="2000" baseline="30000">
                <a:solidFill>
                  <a:srgbClr val="1F497D"/>
                </a:solidFill>
              </a:rPr>
              <a:t>–1</a:t>
            </a:r>
            <a:r>
              <a:rPr lang="pt-BR" altLang="pt-BR" sz="2000">
                <a:solidFill>
                  <a:srgbClr val="1F497D"/>
                </a:solidFill>
              </a:rPr>
              <a:t> = I</a:t>
            </a:r>
            <a:r>
              <a:rPr lang="pt-BR" altLang="pt-BR" sz="2000" baseline="-25000">
                <a:solidFill>
                  <a:srgbClr val="1F497D"/>
                </a:solidFill>
              </a:rPr>
              <a:t>2</a:t>
            </a:r>
            <a:endParaRPr lang="pt-BR" altLang="pt-BR" sz="2000">
              <a:solidFill>
                <a:srgbClr val="1F497D"/>
              </a:solidFill>
            </a:endParaRPr>
          </a:p>
        </p:txBody>
      </p:sp>
      <p:sp>
        <p:nvSpPr>
          <p:cNvPr id="469172" name="Text Box 180"/>
          <p:cNvSpPr txBox="1">
            <a:spLocks noChangeArrowheads="1"/>
          </p:cNvSpPr>
          <p:nvPr/>
        </p:nvSpPr>
        <p:spPr bwMode="auto">
          <a:xfrm>
            <a:off x="2268538" y="2827338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1F497D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⇒</a:t>
            </a:r>
          </a:p>
        </p:txBody>
      </p:sp>
      <p:graphicFrame>
        <p:nvGraphicFramePr>
          <p:cNvPr id="469173" name="Group 181"/>
          <p:cNvGraphicFramePr>
            <a:graphicFrameLocks noGrp="1"/>
          </p:cNvGraphicFramePr>
          <p:nvPr/>
        </p:nvGraphicFramePr>
        <p:xfrm>
          <a:off x="2671763" y="2587625"/>
          <a:ext cx="1177925" cy="971550"/>
        </p:xfrm>
        <a:graphic>
          <a:graphicData uri="http://schemas.openxmlformats.org/drawingml/2006/table">
            <a:tbl>
              <a:tblPr/>
              <a:tblGrid>
                <a:gridCol w="602438"/>
                <a:gridCol w="575487"/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endParaRPr kumimoji="0" lang="pt-BR" sz="20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317" marR="91317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–5</a:t>
                      </a:r>
                    </a:p>
                  </a:txBody>
                  <a:tcPr marL="91317" marR="91317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17" marR="9131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–3</a:t>
                      </a:r>
                    </a:p>
                  </a:txBody>
                  <a:tcPr marL="91317" marR="9131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9186" name="AutoShape 194"/>
          <p:cNvSpPr>
            <a:spLocks noChangeArrowheads="1"/>
          </p:cNvSpPr>
          <p:nvPr/>
        </p:nvSpPr>
        <p:spPr bwMode="auto">
          <a:xfrm>
            <a:off x="2709863" y="2676525"/>
            <a:ext cx="1120775" cy="836613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 sz="2000">
              <a:solidFill>
                <a:srgbClr val="000000"/>
              </a:solidFill>
            </a:endParaRPr>
          </a:p>
        </p:txBody>
      </p:sp>
      <p:sp>
        <p:nvSpPr>
          <p:cNvPr id="469187" name="Text Box 195"/>
          <p:cNvSpPr txBox="1">
            <a:spLocks noChangeArrowheads="1"/>
          </p:cNvSpPr>
          <p:nvPr/>
        </p:nvSpPr>
        <p:spPr bwMode="auto">
          <a:xfrm>
            <a:off x="3852863" y="2755900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469188" name="Group 196"/>
          <p:cNvGraphicFramePr>
            <a:graphicFrameLocks noGrp="1"/>
          </p:cNvGraphicFramePr>
          <p:nvPr/>
        </p:nvGraphicFramePr>
        <p:xfrm>
          <a:off x="4141788" y="2573338"/>
          <a:ext cx="1177925" cy="971550"/>
        </p:xfrm>
        <a:graphic>
          <a:graphicData uri="http://schemas.openxmlformats.org/drawingml/2006/table">
            <a:tbl>
              <a:tblPr/>
              <a:tblGrid>
                <a:gridCol w="602438"/>
                <a:gridCol w="575487"/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endParaRPr kumimoji="0" lang="pt-BR" sz="20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317" marR="91317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marL="91317" marR="91317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</a:t>
                      </a:r>
                    </a:p>
                  </a:txBody>
                  <a:tcPr marL="91317" marR="9131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marL="91317" marR="9131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9201" name="AutoShape 209"/>
          <p:cNvSpPr>
            <a:spLocks noChangeArrowheads="1"/>
          </p:cNvSpPr>
          <p:nvPr/>
        </p:nvSpPr>
        <p:spPr bwMode="auto">
          <a:xfrm>
            <a:off x="4151313" y="2676525"/>
            <a:ext cx="1120775" cy="836613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 sz="2000">
              <a:solidFill>
                <a:srgbClr val="000000"/>
              </a:solidFill>
            </a:endParaRPr>
          </a:p>
        </p:txBody>
      </p:sp>
      <p:graphicFrame>
        <p:nvGraphicFramePr>
          <p:cNvPr id="469202" name="Group 210"/>
          <p:cNvGraphicFramePr>
            <a:graphicFrameLocks noGrp="1"/>
          </p:cNvGraphicFramePr>
          <p:nvPr/>
        </p:nvGraphicFramePr>
        <p:xfrm>
          <a:off x="5697538" y="2573338"/>
          <a:ext cx="1177925" cy="971550"/>
        </p:xfrm>
        <a:graphic>
          <a:graphicData uri="http://schemas.openxmlformats.org/drawingml/2006/table">
            <a:tbl>
              <a:tblPr/>
              <a:tblGrid>
                <a:gridCol w="602438"/>
                <a:gridCol w="575487"/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kumimoji="0" lang="pt-BR" sz="20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317" marR="91317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17" marR="91317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17" marR="9131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17" marR="9131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9215" name="AutoShape 223"/>
          <p:cNvSpPr>
            <a:spLocks noChangeArrowheads="1"/>
          </p:cNvSpPr>
          <p:nvPr/>
        </p:nvSpPr>
        <p:spPr bwMode="auto">
          <a:xfrm>
            <a:off x="5707063" y="2676525"/>
            <a:ext cx="1120775" cy="836613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 sz="2000">
              <a:solidFill>
                <a:srgbClr val="000000"/>
              </a:solidFill>
            </a:endParaRPr>
          </a:p>
        </p:txBody>
      </p:sp>
      <p:sp>
        <p:nvSpPr>
          <p:cNvPr id="469216" name="Text Box 224"/>
          <p:cNvSpPr txBox="1">
            <a:spLocks noChangeArrowheads="1"/>
          </p:cNvSpPr>
          <p:nvPr/>
        </p:nvSpPr>
        <p:spPr bwMode="auto">
          <a:xfrm>
            <a:off x="5335588" y="2817813"/>
            <a:ext cx="460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=</a:t>
            </a:r>
          </a:p>
        </p:txBody>
      </p:sp>
      <p:sp>
        <p:nvSpPr>
          <p:cNvPr id="469217" name="Text Box 225"/>
          <p:cNvSpPr txBox="1">
            <a:spLocks noChangeArrowheads="1"/>
          </p:cNvSpPr>
          <p:nvPr/>
        </p:nvSpPr>
        <p:spPr bwMode="auto">
          <a:xfrm>
            <a:off x="2268538" y="4195763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1F497D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⇒</a:t>
            </a:r>
          </a:p>
        </p:txBody>
      </p:sp>
      <p:sp>
        <p:nvSpPr>
          <p:cNvPr id="469219" name="Rectangle 227"/>
          <p:cNvSpPr>
            <a:spLocks noChangeArrowheads="1"/>
          </p:cNvSpPr>
          <p:nvPr/>
        </p:nvSpPr>
        <p:spPr bwMode="auto">
          <a:xfrm>
            <a:off x="3779838" y="4384675"/>
            <a:ext cx="1281112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4F81BD"/>
              </a:buClr>
              <a:buSzPct val="65000"/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b – 3d</a:t>
            </a:r>
          </a:p>
        </p:txBody>
      </p:sp>
      <p:sp>
        <p:nvSpPr>
          <p:cNvPr id="469220" name="Rectangle 228"/>
          <p:cNvSpPr>
            <a:spLocks noChangeArrowheads="1"/>
          </p:cNvSpPr>
          <p:nvPr/>
        </p:nvSpPr>
        <p:spPr bwMode="auto">
          <a:xfrm>
            <a:off x="3779838" y="3898900"/>
            <a:ext cx="1281112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4F81BD"/>
              </a:buClr>
              <a:buSzPct val="65000"/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2b – 5d</a:t>
            </a:r>
          </a:p>
        </p:txBody>
      </p:sp>
      <p:sp>
        <p:nvSpPr>
          <p:cNvPr id="469221" name="Rectangle 229"/>
          <p:cNvSpPr>
            <a:spLocks noChangeArrowheads="1"/>
          </p:cNvSpPr>
          <p:nvPr/>
        </p:nvSpPr>
        <p:spPr bwMode="auto">
          <a:xfrm>
            <a:off x="2700338" y="4384675"/>
            <a:ext cx="1277937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4F81BD"/>
              </a:buClr>
              <a:buSzPct val="65000"/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a – 3c </a:t>
            </a:r>
          </a:p>
        </p:txBody>
      </p:sp>
      <p:sp>
        <p:nvSpPr>
          <p:cNvPr id="469222" name="Rectangle 230"/>
          <p:cNvSpPr>
            <a:spLocks noChangeArrowheads="1"/>
          </p:cNvSpPr>
          <p:nvPr/>
        </p:nvSpPr>
        <p:spPr bwMode="auto">
          <a:xfrm>
            <a:off x="2700338" y="3898900"/>
            <a:ext cx="1277937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4F81BD"/>
              </a:buClr>
              <a:buSzPct val="65000"/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2a – 5c</a:t>
            </a:r>
            <a:endParaRPr lang="pt-BR" altLang="pt-BR" sz="2000" baseline="30000">
              <a:solidFill>
                <a:srgbClr val="000000"/>
              </a:solidFill>
            </a:endParaRPr>
          </a:p>
        </p:txBody>
      </p:sp>
      <p:sp>
        <p:nvSpPr>
          <p:cNvPr id="31781" name="Line 233"/>
          <p:cNvSpPr>
            <a:spLocks noChangeShapeType="1"/>
          </p:cNvSpPr>
          <p:nvPr/>
        </p:nvSpPr>
        <p:spPr bwMode="auto">
          <a:xfrm>
            <a:off x="2700338" y="3898900"/>
            <a:ext cx="0" cy="485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pt-BR"/>
          </a:p>
        </p:txBody>
      </p:sp>
      <p:sp>
        <p:nvSpPr>
          <p:cNvPr id="31782" name="Line 234"/>
          <p:cNvSpPr>
            <a:spLocks noChangeShapeType="1"/>
          </p:cNvSpPr>
          <p:nvPr/>
        </p:nvSpPr>
        <p:spPr bwMode="auto">
          <a:xfrm>
            <a:off x="5259388" y="3898900"/>
            <a:ext cx="0" cy="485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pt-BR"/>
          </a:p>
        </p:txBody>
      </p:sp>
      <p:sp>
        <p:nvSpPr>
          <p:cNvPr id="31783" name="Line 236"/>
          <p:cNvSpPr>
            <a:spLocks noChangeShapeType="1"/>
          </p:cNvSpPr>
          <p:nvPr/>
        </p:nvSpPr>
        <p:spPr bwMode="auto">
          <a:xfrm>
            <a:off x="2700338" y="4384675"/>
            <a:ext cx="0" cy="485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pt-BR"/>
          </a:p>
        </p:txBody>
      </p:sp>
      <p:sp>
        <p:nvSpPr>
          <p:cNvPr id="469231" name="AutoShape 239"/>
          <p:cNvSpPr>
            <a:spLocks noChangeArrowheads="1"/>
          </p:cNvSpPr>
          <p:nvPr/>
        </p:nvSpPr>
        <p:spPr bwMode="auto">
          <a:xfrm>
            <a:off x="2711450" y="3987800"/>
            <a:ext cx="2349500" cy="836613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 sz="2000">
              <a:solidFill>
                <a:srgbClr val="000000"/>
              </a:solidFill>
            </a:endParaRPr>
          </a:p>
        </p:txBody>
      </p:sp>
      <p:sp>
        <p:nvSpPr>
          <p:cNvPr id="469232" name="Text Box 240"/>
          <p:cNvSpPr txBox="1">
            <a:spLocks noChangeArrowheads="1"/>
          </p:cNvSpPr>
          <p:nvPr/>
        </p:nvSpPr>
        <p:spPr bwMode="auto">
          <a:xfrm>
            <a:off x="5146675" y="4113213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=</a:t>
            </a:r>
          </a:p>
        </p:txBody>
      </p:sp>
      <p:graphicFrame>
        <p:nvGraphicFramePr>
          <p:cNvPr id="469233" name="Group 241"/>
          <p:cNvGraphicFramePr>
            <a:graphicFrameLocks noGrp="1"/>
          </p:cNvGraphicFramePr>
          <p:nvPr/>
        </p:nvGraphicFramePr>
        <p:xfrm>
          <a:off x="5507038" y="3898900"/>
          <a:ext cx="1079500" cy="971550"/>
        </p:xfrm>
        <a:graphic>
          <a:graphicData uri="http://schemas.openxmlformats.org/drawingml/2006/table">
            <a:tbl>
              <a:tblPr/>
              <a:tblGrid>
                <a:gridCol w="552450"/>
                <a:gridCol w="527050"/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kumimoji="0" lang="pt-BR" sz="20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9246" name="AutoShape 254"/>
          <p:cNvSpPr>
            <a:spLocks noChangeArrowheads="1"/>
          </p:cNvSpPr>
          <p:nvPr/>
        </p:nvSpPr>
        <p:spPr bwMode="auto">
          <a:xfrm>
            <a:off x="5546725" y="3987800"/>
            <a:ext cx="996950" cy="836613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 sz="2000">
              <a:solidFill>
                <a:srgbClr val="000000"/>
              </a:solidFill>
            </a:endParaRPr>
          </a:p>
        </p:txBody>
      </p:sp>
      <p:sp>
        <p:nvSpPr>
          <p:cNvPr id="61" name="Text Box 81"/>
          <p:cNvSpPr txBox="1">
            <a:spLocks noChangeArrowheads="1"/>
          </p:cNvSpPr>
          <p:nvPr/>
        </p:nvSpPr>
        <p:spPr bwMode="auto">
          <a:xfrm>
            <a:off x="2268538" y="5334000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1F497D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⇒</a:t>
            </a:r>
          </a:p>
        </p:txBody>
      </p:sp>
      <p:sp>
        <p:nvSpPr>
          <p:cNvPr id="62" name="Text Box 111"/>
          <p:cNvSpPr txBox="1">
            <a:spLocks noChangeArrowheads="1"/>
          </p:cNvSpPr>
          <p:nvPr/>
        </p:nvSpPr>
        <p:spPr bwMode="auto">
          <a:xfrm>
            <a:off x="2909888" y="5116513"/>
            <a:ext cx="18002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2a – 5c = 1</a:t>
            </a:r>
          </a:p>
        </p:txBody>
      </p:sp>
      <p:sp>
        <p:nvSpPr>
          <p:cNvPr id="63" name="Text Box 112"/>
          <p:cNvSpPr txBox="1">
            <a:spLocks noChangeArrowheads="1"/>
          </p:cNvSpPr>
          <p:nvPr/>
        </p:nvSpPr>
        <p:spPr bwMode="auto">
          <a:xfrm>
            <a:off x="2909888" y="5546725"/>
            <a:ext cx="18716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a – 3c = 0</a:t>
            </a:r>
          </a:p>
        </p:txBody>
      </p:sp>
      <p:sp>
        <p:nvSpPr>
          <p:cNvPr id="64" name="AutoShape 113"/>
          <p:cNvSpPr>
            <a:spLocks/>
          </p:cNvSpPr>
          <p:nvPr/>
        </p:nvSpPr>
        <p:spPr bwMode="auto">
          <a:xfrm>
            <a:off x="2824163" y="5186363"/>
            <a:ext cx="96837" cy="835025"/>
          </a:xfrm>
          <a:prstGeom prst="leftBrace">
            <a:avLst>
              <a:gd name="adj1" fmla="val 7185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 sz="2000">
              <a:solidFill>
                <a:srgbClr val="000000"/>
              </a:solidFill>
            </a:endParaRPr>
          </a:p>
        </p:txBody>
      </p:sp>
      <p:sp>
        <p:nvSpPr>
          <p:cNvPr id="65" name="Text Box 114"/>
          <p:cNvSpPr txBox="1">
            <a:spLocks noChangeArrowheads="1"/>
          </p:cNvSpPr>
          <p:nvPr/>
        </p:nvSpPr>
        <p:spPr bwMode="auto">
          <a:xfrm>
            <a:off x="4237038" y="5300663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1F497D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e</a:t>
            </a:r>
          </a:p>
        </p:txBody>
      </p:sp>
      <p:sp>
        <p:nvSpPr>
          <p:cNvPr id="66" name="Text Box 115"/>
          <p:cNvSpPr txBox="1">
            <a:spLocks noChangeArrowheads="1"/>
          </p:cNvSpPr>
          <p:nvPr/>
        </p:nvSpPr>
        <p:spPr bwMode="auto">
          <a:xfrm>
            <a:off x="4767263" y="5129213"/>
            <a:ext cx="17986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2b – 5d = 0</a:t>
            </a:r>
          </a:p>
        </p:txBody>
      </p:sp>
      <p:sp>
        <p:nvSpPr>
          <p:cNvPr id="67" name="Text Box 116"/>
          <p:cNvSpPr txBox="1">
            <a:spLocks noChangeArrowheads="1"/>
          </p:cNvSpPr>
          <p:nvPr/>
        </p:nvSpPr>
        <p:spPr bwMode="auto">
          <a:xfrm>
            <a:off x="4878388" y="5557838"/>
            <a:ext cx="18716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b – 3d = 1</a:t>
            </a:r>
          </a:p>
        </p:txBody>
      </p:sp>
      <p:sp>
        <p:nvSpPr>
          <p:cNvPr id="68" name="AutoShape 117"/>
          <p:cNvSpPr>
            <a:spLocks/>
          </p:cNvSpPr>
          <p:nvPr/>
        </p:nvSpPr>
        <p:spPr bwMode="auto">
          <a:xfrm>
            <a:off x="4668838" y="5173663"/>
            <a:ext cx="96837" cy="835025"/>
          </a:xfrm>
          <a:prstGeom prst="leftBrace">
            <a:avLst>
              <a:gd name="adj1" fmla="val 7185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 sz="2000">
              <a:solidFill>
                <a:srgbClr val="000000"/>
              </a:solidFill>
            </a:endParaRPr>
          </a:p>
        </p:txBody>
      </p:sp>
      <p:sp>
        <p:nvSpPr>
          <p:cNvPr id="37" name="Seta entalhada para a direita 36"/>
          <p:cNvSpPr/>
          <p:nvPr/>
        </p:nvSpPr>
        <p:spPr>
          <a:xfrm>
            <a:off x="8131175" y="5876925"/>
            <a:ext cx="762000" cy="484188"/>
          </a:xfrm>
          <a:prstGeom prst="notchedRightArrow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000">
              <a:solidFill>
                <a:prstClr val="white"/>
              </a:solidFill>
            </a:endParaRP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468313" y="908050"/>
            <a:ext cx="8291512" cy="10620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rgbClr val="002060"/>
              </a:buClr>
              <a:buFont typeface="Arial" pitchFamily="34" charset="0"/>
              <a:buNone/>
              <a:defRPr/>
            </a:pPr>
            <a:r>
              <a:rPr lang="pt-BR" sz="2000" b="1" u="sng" dirty="0" smtClean="0">
                <a:solidFill>
                  <a:srgbClr val="002060"/>
                </a:solidFill>
                <a:latin typeface="+mj-lt"/>
              </a:rPr>
              <a:t>Exemplo 2</a:t>
            </a:r>
            <a:r>
              <a:rPr lang="pt-BR" sz="2000" b="1" dirty="0" smtClean="0">
                <a:solidFill>
                  <a:srgbClr val="002060"/>
                </a:solidFill>
                <a:latin typeface="+mj-lt"/>
              </a:rPr>
              <a:t>:</a:t>
            </a:r>
          </a:p>
          <a:p>
            <a:pPr marL="0" indent="0" eaLnBrk="1" hangingPunct="1">
              <a:buClr>
                <a:srgbClr val="002060"/>
              </a:buClr>
              <a:buFont typeface="Arial" pitchFamily="34" charset="0"/>
              <a:buNone/>
              <a:defRPr/>
            </a:pPr>
            <a:endParaRPr lang="pt-BR" sz="500" b="1" dirty="0" smtClean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8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8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8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90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90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90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4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9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9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9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9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9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9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4691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4691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4691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4691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4691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4691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9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6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9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8" dur="80"/>
                                        <p:tgtEl>
                                          <p:spTgt spid="4692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9" dur="80"/>
                                        <p:tgtEl>
                                          <p:spTgt spid="4692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80"/>
                                        <p:tgtEl>
                                          <p:spTgt spid="4692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6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8" dur="80"/>
                                        <p:tgtEl>
                                          <p:spTgt spid="4692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9" dur="80"/>
                                        <p:tgtEl>
                                          <p:spTgt spid="4692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80"/>
                                        <p:tgtEl>
                                          <p:spTgt spid="4692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5" dur="80"/>
                                        <p:tgtEl>
                                          <p:spTgt spid="4692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6" dur="80"/>
                                        <p:tgtEl>
                                          <p:spTgt spid="4692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80"/>
                                        <p:tgtEl>
                                          <p:spTgt spid="4692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2" dur="80"/>
                                        <p:tgtEl>
                                          <p:spTgt spid="4692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3" dur="80"/>
                                        <p:tgtEl>
                                          <p:spTgt spid="4692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80"/>
                                        <p:tgtEl>
                                          <p:spTgt spid="4692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9" dur="80"/>
                                        <p:tgtEl>
                                          <p:spTgt spid="4692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0" dur="80"/>
                                        <p:tgtEl>
                                          <p:spTgt spid="4692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80"/>
                                        <p:tgtEl>
                                          <p:spTgt spid="4692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6" dur="80"/>
                                        <p:tgtEl>
                                          <p:spTgt spid="4692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7" dur="80"/>
                                        <p:tgtEl>
                                          <p:spTgt spid="4692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80"/>
                                        <p:tgtEl>
                                          <p:spTgt spid="4692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8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6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8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6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1" dur="80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2" dur="80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80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8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2" dur="80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3" dur="80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80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9" dur="80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0" dur="80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80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6" dur="80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7" dur="80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80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8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7" dur="80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8" dur="80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80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4" dur="80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5" dur="80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80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5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5" grpId="0" build="p"/>
      <p:bldP spid="469010" grpId="0" build="p" animBg="1"/>
      <p:bldP spid="469011" grpId="0" build="p"/>
      <p:bldP spid="469171" grpId="0"/>
      <p:bldP spid="469172" grpId="0"/>
      <p:bldP spid="469186" grpId="0" animBg="1"/>
      <p:bldP spid="469187" grpId="0"/>
      <p:bldP spid="469201" grpId="0" animBg="1"/>
      <p:bldP spid="469215" grpId="0" animBg="1"/>
      <p:bldP spid="469216" grpId="0"/>
      <p:bldP spid="469217" grpId="0"/>
      <p:bldP spid="469219" grpId="0"/>
      <p:bldP spid="469220" grpId="0"/>
      <p:bldP spid="469221" grpId="0"/>
      <p:bldP spid="469222" grpId="0"/>
      <p:bldP spid="469231" grpId="0" animBg="1"/>
      <p:bldP spid="469232" grpId="0"/>
      <p:bldP spid="469246" grpId="0" animBg="1"/>
      <p:bldP spid="61" grpId="0"/>
      <p:bldP spid="62" grpId="0"/>
      <p:bldP spid="63" grpId="0"/>
      <p:bldP spid="64" grpId="0" animBg="1"/>
      <p:bldP spid="65" grpId="0"/>
      <p:bldP spid="66" grpId="0"/>
      <p:bldP spid="67" grpId="0"/>
      <p:bldP spid="68" grpId="0" animBg="1"/>
      <p:bldP spid="37" grpId="0" animBg="1"/>
      <p:bldP spid="37" grpId="1" animBg="1"/>
      <p:bldP spid="3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3675063" y="1671638"/>
            <a:ext cx="752475" cy="3889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000">
              <a:solidFill>
                <a:prstClr val="white"/>
              </a:solidFill>
            </a:endParaRPr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468313" y="5259388"/>
            <a:ext cx="76327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 b="1" u="sng">
                <a:solidFill>
                  <a:srgbClr val="002060"/>
                </a:solidFill>
              </a:rPr>
              <a:t>Logo</a:t>
            </a:r>
            <a:r>
              <a:rPr lang="pt-BR" altLang="pt-BR" sz="2000" b="1">
                <a:solidFill>
                  <a:srgbClr val="002060"/>
                </a:solidFill>
              </a:rPr>
              <a:t>:</a:t>
            </a:r>
          </a:p>
        </p:txBody>
      </p:sp>
      <p:graphicFrame>
        <p:nvGraphicFramePr>
          <p:cNvPr id="35" name="Group 118"/>
          <p:cNvGraphicFramePr>
            <a:graphicFrameLocks noGrp="1"/>
          </p:cNvGraphicFramePr>
          <p:nvPr/>
        </p:nvGraphicFramePr>
        <p:xfrm>
          <a:off x="2386013" y="5367338"/>
          <a:ext cx="1179512" cy="971550"/>
        </p:xfrm>
        <a:graphic>
          <a:graphicData uri="http://schemas.openxmlformats.org/drawingml/2006/table">
            <a:tbl>
              <a:tblPr/>
              <a:tblGrid>
                <a:gridCol w="603250"/>
                <a:gridCol w="576262"/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endParaRPr kumimoji="0" lang="pt-BR" sz="20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" name="AutoShape 131"/>
          <p:cNvSpPr>
            <a:spLocks noChangeArrowheads="1"/>
          </p:cNvSpPr>
          <p:nvPr/>
        </p:nvSpPr>
        <p:spPr bwMode="auto">
          <a:xfrm>
            <a:off x="2397125" y="5456238"/>
            <a:ext cx="1120775" cy="836612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 sz="2000">
              <a:solidFill>
                <a:srgbClr val="000000"/>
              </a:solidFill>
            </a:endParaRPr>
          </a:p>
        </p:txBody>
      </p:sp>
      <p:sp>
        <p:nvSpPr>
          <p:cNvPr id="37" name="Text Box 132"/>
          <p:cNvSpPr txBox="1">
            <a:spLocks noChangeArrowheads="1"/>
          </p:cNvSpPr>
          <p:nvPr/>
        </p:nvSpPr>
        <p:spPr bwMode="auto">
          <a:xfrm>
            <a:off x="1476375" y="5611813"/>
            <a:ext cx="1008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A</a:t>
            </a:r>
            <a:r>
              <a:rPr lang="pt-BR" altLang="pt-BR" sz="2000" baseline="30000">
                <a:solidFill>
                  <a:srgbClr val="000000"/>
                </a:solidFill>
              </a:rPr>
              <a:t>–1</a:t>
            </a:r>
            <a:r>
              <a:rPr lang="pt-BR" altLang="pt-BR" sz="2000">
                <a:solidFill>
                  <a:srgbClr val="000000"/>
                </a:solidFill>
              </a:rPr>
              <a:t> =</a:t>
            </a:r>
          </a:p>
        </p:txBody>
      </p:sp>
      <p:graphicFrame>
        <p:nvGraphicFramePr>
          <p:cNvPr id="38" name="Group 155"/>
          <p:cNvGraphicFramePr>
            <a:graphicFrameLocks noGrp="1"/>
          </p:cNvGraphicFramePr>
          <p:nvPr/>
        </p:nvGraphicFramePr>
        <p:xfrm>
          <a:off x="3997325" y="5367338"/>
          <a:ext cx="1179513" cy="971550"/>
        </p:xfrm>
        <a:graphic>
          <a:graphicData uri="http://schemas.openxmlformats.org/drawingml/2006/table">
            <a:tbl>
              <a:tblPr/>
              <a:tblGrid>
                <a:gridCol w="603250"/>
                <a:gridCol w="576263"/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kumimoji="0" lang="pt-BR" sz="20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–5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–2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" name="AutoShape 146"/>
          <p:cNvSpPr>
            <a:spLocks noChangeArrowheads="1"/>
          </p:cNvSpPr>
          <p:nvPr/>
        </p:nvSpPr>
        <p:spPr bwMode="auto">
          <a:xfrm>
            <a:off x="4037013" y="5456238"/>
            <a:ext cx="1130300" cy="836612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 sz="2000">
              <a:solidFill>
                <a:srgbClr val="000000"/>
              </a:solidFill>
            </a:endParaRPr>
          </a:p>
        </p:txBody>
      </p:sp>
      <p:sp>
        <p:nvSpPr>
          <p:cNvPr id="40" name="Text Box 147"/>
          <p:cNvSpPr txBox="1">
            <a:spLocks noChangeArrowheads="1"/>
          </p:cNvSpPr>
          <p:nvPr/>
        </p:nvSpPr>
        <p:spPr bwMode="auto">
          <a:xfrm>
            <a:off x="3563938" y="5611813"/>
            <a:ext cx="43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=</a:t>
            </a:r>
          </a:p>
        </p:txBody>
      </p:sp>
      <p:sp>
        <p:nvSpPr>
          <p:cNvPr id="49" name="Text Box 111"/>
          <p:cNvSpPr txBox="1">
            <a:spLocks noChangeArrowheads="1"/>
          </p:cNvSpPr>
          <p:nvPr/>
        </p:nvSpPr>
        <p:spPr bwMode="auto">
          <a:xfrm>
            <a:off x="481013" y="766763"/>
            <a:ext cx="18002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2a – 5c = 1</a:t>
            </a:r>
          </a:p>
        </p:txBody>
      </p:sp>
      <p:sp>
        <p:nvSpPr>
          <p:cNvPr id="50" name="Text Box 112"/>
          <p:cNvSpPr txBox="1">
            <a:spLocks noChangeArrowheads="1"/>
          </p:cNvSpPr>
          <p:nvPr/>
        </p:nvSpPr>
        <p:spPr bwMode="auto">
          <a:xfrm>
            <a:off x="481013" y="1196975"/>
            <a:ext cx="18716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a – 3c = 0</a:t>
            </a:r>
          </a:p>
        </p:txBody>
      </p:sp>
      <p:sp>
        <p:nvSpPr>
          <p:cNvPr id="51" name="AutoShape 113"/>
          <p:cNvSpPr>
            <a:spLocks/>
          </p:cNvSpPr>
          <p:nvPr/>
        </p:nvSpPr>
        <p:spPr bwMode="auto">
          <a:xfrm>
            <a:off x="395288" y="836613"/>
            <a:ext cx="96837" cy="835025"/>
          </a:xfrm>
          <a:prstGeom prst="leftBrace">
            <a:avLst>
              <a:gd name="adj1" fmla="val 7185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 sz="2000">
              <a:solidFill>
                <a:srgbClr val="000000"/>
              </a:solidFill>
            </a:endParaRPr>
          </a:p>
        </p:txBody>
      </p:sp>
      <p:sp>
        <p:nvSpPr>
          <p:cNvPr id="52" name="Text Box 81"/>
          <p:cNvSpPr txBox="1">
            <a:spLocks noChangeArrowheads="1"/>
          </p:cNvSpPr>
          <p:nvPr/>
        </p:nvSpPr>
        <p:spPr bwMode="auto">
          <a:xfrm>
            <a:off x="1547813" y="1195388"/>
            <a:ext cx="863600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1F497D"/>
              </a:buClr>
              <a:buFont typeface="Wingdings" pitchFamily="2" charset="2"/>
              <a:buNone/>
            </a:pPr>
            <a:r>
              <a:rPr lang="pt-BR" altLang="pt-BR" sz="1400">
                <a:solidFill>
                  <a:srgbClr val="002060"/>
                </a:solidFill>
                <a:ea typeface="Arial Unicode MS" pitchFamily="34" charset="-128"/>
                <a:cs typeface="Arial Unicode MS" pitchFamily="34" charset="-128"/>
              </a:rPr>
              <a:t>x </a:t>
            </a:r>
            <a:r>
              <a:rPr lang="pt-BR" altLang="pt-BR" sz="2000">
                <a:solidFill>
                  <a:srgbClr val="002060"/>
                </a:solidFill>
                <a:ea typeface="Arial Unicode MS" pitchFamily="34" charset="-128"/>
                <a:cs typeface="Arial Unicode MS" pitchFamily="34" charset="-128"/>
              </a:rPr>
              <a:t>(-2)</a:t>
            </a:r>
          </a:p>
        </p:txBody>
      </p:sp>
      <p:sp>
        <p:nvSpPr>
          <p:cNvPr id="53" name="Text Box 111"/>
          <p:cNvSpPr txBox="1">
            <a:spLocks noChangeArrowheads="1"/>
          </p:cNvSpPr>
          <p:nvPr/>
        </p:nvSpPr>
        <p:spPr bwMode="auto">
          <a:xfrm>
            <a:off x="3060700" y="763588"/>
            <a:ext cx="18002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2a – 5c = 1</a:t>
            </a:r>
          </a:p>
        </p:txBody>
      </p:sp>
      <p:sp>
        <p:nvSpPr>
          <p:cNvPr id="54" name="Text Box 112"/>
          <p:cNvSpPr txBox="1">
            <a:spLocks noChangeArrowheads="1"/>
          </p:cNvSpPr>
          <p:nvPr/>
        </p:nvSpPr>
        <p:spPr bwMode="auto">
          <a:xfrm>
            <a:off x="3060700" y="1193800"/>
            <a:ext cx="18716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-2a +6c = 0</a:t>
            </a:r>
          </a:p>
        </p:txBody>
      </p:sp>
      <p:sp>
        <p:nvSpPr>
          <p:cNvPr id="55" name="AutoShape 113"/>
          <p:cNvSpPr>
            <a:spLocks/>
          </p:cNvSpPr>
          <p:nvPr/>
        </p:nvSpPr>
        <p:spPr bwMode="auto">
          <a:xfrm>
            <a:off x="2974975" y="833438"/>
            <a:ext cx="96838" cy="835025"/>
          </a:xfrm>
          <a:prstGeom prst="leftBrace">
            <a:avLst>
              <a:gd name="adj1" fmla="val 7185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 sz="2000">
              <a:solidFill>
                <a:srgbClr val="000000"/>
              </a:solidFill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3119438" y="1597025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2555875" y="1092200"/>
            <a:ext cx="346075" cy="333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000" dirty="0">
                <a:solidFill>
                  <a:prstClr val="white"/>
                </a:solidFill>
              </a:rPr>
              <a:t>+</a:t>
            </a:r>
          </a:p>
        </p:txBody>
      </p:sp>
      <p:sp>
        <p:nvSpPr>
          <p:cNvPr id="60" name="Text Box 112"/>
          <p:cNvSpPr txBox="1">
            <a:spLocks noChangeArrowheads="1"/>
          </p:cNvSpPr>
          <p:nvPr/>
        </p:nvSpPr>
        <p:spPr bwMode="auto">
          <a:xfrm>
            <a:off x="3736975" y="1600200"/>
            <a:ext cx="187166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c = 1</a:t>
            </a:r>
          </a:p>
        </p:txBody>
      </p:sp>
      <p:cxnSp>
        <p:nvCxnSpPr>
          <p:cNvPr id="8" name="Conector reto 7"/>
          <p:cNvCxnSpPr/>
          <p:nvPr/>
        </p:nvCxnSpPr>
        <p:spPr>
          <a:xfrm flipH="1">
            <a:off x="3125788" y="869950"/>
            <a:ext cx="390525" cy="327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/>
          <p:nvPr/>
        </p:nvCxnSpPr>
        <p:spPr>
          <a:xfrm flipH="1">
            <a:off x="3132138" y="1273175"/>
            <a:ext cx="390525" cy="327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112"/>
          <p:cNvSpPr txBox="1">
            <a:spLocks noChangeArrowheads="1"/>
          </p:cNvSpPr>
          <p:nvPr/>
        </p:nvSpPr>
        <p:spPr bwMode="auto">
          <a:xfrm>
            <a:off x="373063" y="2306638"/>
            <a:ext cx="18716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a – 3c = 0</a:t>
            </a:r>
          </a:p>
        </p:txBody>
      </p:sp>
      <p:sp>
        <p:nvSpPr>
          <p:cNvPr id="65" name="Text Box 112"/>
          <p:cNvSpPr txBox="1">
            <a:spLocks noChangeArrowheads="1"/>
          </p:cNvSpPr>
          <p:nvPr/>
        </p:nvSpPr>
        <p:spPr bwMode="auto">
          <a:xfrm>
            <a:off x="1957388" y="2306638"/>
            <a:ext cx="18716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a – 3.1 = 0</a:t>
            </a:r>
          </a:p>
        </p:txBody>
      </p:sp>
      <p:sp>
        <p:nvSpPr>
          <p:cNvPr id="66" name="Text Box 112"/>
          <p:cNvSpPr txBox="1">
            <a:spLocks noChangeArrowheads="1"/>
          </p:cNvSpPr>
          <p:nvPr/>
        </p:nvSpPr>
        <p:spPr bwMode="auto">
          <a:xfrm>
            <a:off x="3636963" y="2305050"/>
            <a:ext cx="18716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a – 3 = 0</a:t>
            </a:r>
          </a:p>
        </p:txBody>
      </p:sp>
      <p:sp>
        <p:nvSpPr>
          <p:cNvPr id="67" name="Text Box 112"/>
          <p:cNvSpPr txBox="1">
            <a:spLocks noChangeArrowheads="1"/>
          </p:cNvSpPr>
          <p:nvPr/>
        </p:nvSpPr>
        <p:spPr bwMode="auto">
          <a:xfrm>
            <a:off x="5292725" y="2305050"/>
            <a:ext cx="18716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a = 0</a:t>
            </a:r>
          </a:p>
        </p:txBody>
      </p:sp>
      <p:sp>
        <p:nvSpPr>
          <p:cNvPr id="68" name="Text Box 115"/>
          <p:cNvSpPr txBox="1">
            <a:spLocks noChangeArrowheads="1"/>
          </p:cNvSpPr>
          <p:nvPr/>
        </p:nvSpPr>
        <p:spPr bwMode="auto">
          <a:xfrm>
            <a:off x="471488" y="3101975"/>
            <a:ext cx="17986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2b – 5d = 0</a:t>
            </a:r>
          </a:p>
        </p:txBody>
      </p:sp>
      <p:sp>
        <p:nvSpPr>
          <p:cNvPr id="69" name="Text Box 116"/>
          <p:cNvSpPr txBox="1">
            <a:spLocks noChangeArrowheads="1"/>
          </p:cNvSpPr>
          <p:nvPr/>
        </p:nvSpPr>
        <p:spPr bwMode="auto">
          <a:xfrm>
            <a:off x="582613" y="3530600"/>
            <a:ext cx="18716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b – 3d = 1</a:t>
            </a:r>
          </a:p>
        </p:txBody>
      </p:sp>
      <p:sp>
        <p:nvSpPr>
          <p:cNvPr id="70" name="AutoShape 117"/>
          <p:cNvSpPr>
            <a:spLocks/>
          </p:cNvSpPr>
          <p:nvPr/>
        </p:nvSpPr>
        <p:spPr bwMode="auto">
          <a:xfrm>
            <a:off x="373063" y="3146425"/>
            <a:ext cx="96837" cy="835025"/>
          </a:xfrm>
          <a:prstGeom prst="leftBrace">
            <a:avLst>
              <a:gd name="adj1" fmla="val 7185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 sz="2000">
              <a:solidFill>
                <a:srgbClr val="000000"/>
              </a:solidFill>
            </a:endParaRPr>
          </a:p>
        </p:txBody>
      </p:sp>
      <p:sp>
        <p:nvSpPr>
          <p:cNvPr id="71" name="Text Box 81"/>
          <p:cNvSpPr txBox="1">
            <a:spLocks noChangeArrowheads="1"/>
          </p:cNvSpPr>
          <p:nvPr/>
        </p:nvSpPr>
        <p:spPr bwMode="auto">
          <a:xfrm>
            <a:off x="1700213" y="3530600"/>
            <a:ext cx="863600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1F497D"/>
              </a:buClr>
              <a:buFont typeface="Wingdings" pitchFamily="2" charset="2"/>
              <a:buNone/>
            </a:pPr>
            <a:r>
              <a:rPr lang="pt-BR" altLang="pt-BR" sz="1400">
                <a:solidFill>
                  <a:srgbClr val="002060"/>
                </a:solidFill>
                <a:ea typeface="Arial Unicode MS" pitchFamily="34" charset="-128"/>
                <a:cs typeface="Arial Unicode MS" pitchFamily="34" charset="-128"/>
              </a:rPr>
              <a:t>x </a:t>
            </a:r>
            <a:r>
              <a:rPr lang="pt-BR" altLang="pt-BR" sz="2000">
                <a:solidFill>
                  <a:srgbClr val="002060"/>
                </a:solidFill>
                <a:ea typeface="Arial Unicode MS" pitchFamily="34" charset="-128"/>
                <a:cs typeface="Arial Unicode MS" pitchFamily="34" charset="-128"/>
              </a:rPr>
              <a:t>(-2)</a:t>
            </a:r>
          </a:p>
        </p:txBody>
      </p:sp>
      <p:sp>
        <p:nvSpPr>
          <p:cNvPr id="72" name="Text Box 111"/>
          <p:cNvSpPr txBox="1">
            <a:spLocks noChangeArrowheads="1"/>
          </p:cNvSpPr>
          <p:nvPr/>
        </p:nvSpPr>
        <p:spPr bwMode="auto">
          <a:xfrm>
            <a:off x="3213100" y="3098800"/>
            <a:ext cx="18002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2b – 5d = 0</a:t>
            </a:r>
          </a:p>
        </p:txBody>
      </p:sp>
      <p:sp>
        <p:nvSpPr>
          <p:cNvPr id="73" name="Text Box 112"/>
          <p:cNvSpPr txBox="1">
            <a:spLocks noChangeArrowheads="1"/>
          </p:cNvSpPr>
          <p:nvPr/>
        </p:nvSpPr>
        <p:spPr bwMode="auto">
          <a:xfrm>
            <a:off x="3213100" y="3529013"/>
            <a:ext cx="18716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-2b +6d = -2</a:t>
            </a:r>
          </a:p>
        </p:txBody>
      </p:sp>
      <p:sp>
        <p:nvSpPr>
          <p:cNvPr id="74" name="AutoShape 113"/>
          <p:cNvSpPr>
            <a:spLocks/>
          </p:cNvSpPr>
          <p:nvPr/>
        </p:nvSpPr>
        <p:spPr bwMode="auto">
          <a:xfrm>
            <a:off x="3127375" y="3168650"/>
            <a:ext cx="96838" cy="835025"/>
          </a:xfrm>
          <a:prstGeom prst="leftBrace">
            <a:avLst>
              <a:gd name="adj1" fmla="val 7185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 sz="2000">
              <a:solidFill>
                <a:srgbClr val="000000"/>
              </a:solidFill>
            </a:endParaRPr>
          </a:p>
        </p:txBody>
      </p:sp>
      <p:cxnSp>
        <p:nvCxnSpPr>
          <p:cNvPr id="75" name="Conector reto 74"/>
          <p:cNvCxnSpPr/>
          <p:nvPr/>
        </p:nvCxnSpPr>
        <p:spPr>
          <a:xfrm>
            <a:off x="3271838" y="391795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ipse 75"/>
          <p:cNvSpPr/>
          <p:nvPr/>
        </p:nvSpPr>
        <p:spPr>
          <a:xfrm>
            <a:off x="2708275" y="3427413"/>
            <a:ext cx="346075" cy="333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000" dirty="0">
                <a:solidFill>
                  <a:prstClr val="white"/>
                </a:solidFill>
              </a:rPr>
              <a:t>+</a:t>
            </a:r>
          </a:p>
        </p:txBody>
      </p:sp>
      <p:sp>
        <p:nvSpPr>
          <p:cNvPr id="77" name="Text Box 112"/>
          <p:cNvSpPr txBox="1">
            <a:spLocks noChangeArrowheads="1"/>
          </p:cNvSpPr>
          <p:nvPr/>
        </p:nvSpPr>
        <p:spPr bwMode="auto">
          <a:xfrm>
            <a:off x="3889375" y="3933825"/>
            <a:ext cx="18716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d = -2</a:t>
            </a:r>
          </a:p>
        </p:txBody>
      </p:sp>
      <p:cxnSp>
        <p:nvCxnSpPr>
          <p:cNvPr id="78" name="Conector reto 77"/>
          <p:cNvCxnSpPr/>
          <p:nvPr/>
        </p:nvCxnSpPr>
        <p:spPr>
          <a:xfrm flipH="1">
            <a:off x="3278188" y="3205163"/>
            <a:ext cx="390525" cy="327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/>
          <p:cNvCxnSpPr/>
          <p:nvPr/>
        </p:nvCxnSpPr>
        <p:spPr>
          <a:xfrm flipH="1">
            <a:off x="3284538" y="3608388"/>
            <a:ext cx="390525" cy="325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112"/>
          <p:cNvSpPr txBox="1">
            <a:spLocks noChangeArrowheads="1"/>
          </p:cNvSpPr>
          <p:nvPr/>
        </p:nvSpPr>
        <p:spPr bwMode="auto">
          <a:xfrm>
            <a:off x="398463" y="4611688"/>
            <a:ext cx="18716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b – 3d = 1</a:t>
            </a:r>
          </a:p>
        </p:txBody>
      </p:sp>
      <p:sp>
        <p:nvSpPr>
          <p:cNvPr id="81" name="Text Box 112"/>
          <p:cNvSpPr txBox="1">
            <a:spLocks noChangeArrowheads="1"/>
          </p:cNvSpPr>
          <p:nvPr/>
        </p:nvSpPr>
        <p:spPr bwMode="auto">
          <a:xfrm>
            <a:off x="2008188" y="4611688"/>
            <a:ext cx="18716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b – 3.(-2) = 1</a:t>
            </a:r>
          </a:p>
        </p:txBody>
      </p:sp>
      <p:sp>
        <p:nvSpPr>
          <p:cNvPr id="82" name="Text Box 112"/>
          <p:cNvSpPr txBox="1">
            <a:spLocks noChangeArrowheads="1"/>
          </p:cNvSpPr>
          <p:nvPr/>
        </p:nvSpPr>
        <p:spPr bwMode="auto">
          <a:xfrm>
            <a:off x="3932238" y="4621213"/>
            <a:ext cx="18716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b + 6 = 1</a:t>
            </a:r>
          </a:p>
        </p:txBody>
      </p:sp>
      <p:sp>
        <p:nvSpPr>
          <p:cNvPr id="83" name="Text Box 112"/>
          <p:cNvSpPr txBox="1">
            <a:spLocks noChangeArrowheads="1"/>
          </p:cNvSpPr>
          <p:nvPr/>
        </p:nvSpPr>
        <p:spPr bwMode="auto">
          <a:xfrm>
            <a:off x="5437188" y="4621213"/>
            <a:ext cx="18716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b = 1 - 6</a:t>
            </a:r>
          </a:p>
        </p:txBody>
      </p:sp>
      <p:sp>
        <p:nvSpPr>
          <p:cNvPr id="84" name="Text Box 112"/>
          <p:cNvSpPr txBox="1">
            <a:spLocks noChangeArrowheads="1"/>
          </p:cNvSpPr>
          <p:nvPr/>
        </p:nvSpPr>
        <p:spPr bwMode="auto">
          <a:xfrm>
            <a:off x="7019925" y="4652963"/>
            <a:ext cx="18716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b = -5</a:t>
            </a:r>
          </a:p>
        </p:txBody>
      </p:sp>
      <p:sp>
        <p:nvSpPr>
          <p:cNvPr id="85" name="Text Box 225"/>
          <p:cNvSpPr txBox="1">
            <a:spLocks noChangeArrowheads="1"/>
          </p:cNvSpPr>
          <p:nvPr/>
        </p:nvSpPr>
        <p:spPr bwMode="auto">
          <a:xfrm>
            <a:off x="1547813" y="4624388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1F497D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⇒</a:t>
            </a:r>
          </a:p>
        </p:txBody>
      </p:sp>
      <p:sp>
        <p:nvSpPr>
          <p:cNvPr id="86" name="Text Box 225"/>
          <p:cNvSpPr txBox="1">
            <a:spLocks noChangeArrowheads="1"/>
          </p:cNvSpPr>
          <p:nvPr/>
        </p:nvSpPr>
        <p:spPr bwMode="auto">
          <a:xfrm>
            <a:off x="4964113" y="4621213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1F497D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⇒</a:t>
            </a:r>
          </a:p>
        </p:txBody>
      </p:sp>
      <p:sp>
        <p:nvSpPr>
          <p:cNvPr id="87" name="Text Box 225"/>
          <p:cNvSpPr txBox="1">
            <a:spLocks noChangeArrowheads="1"/>
          </p:cNvSpPr>
          <p:nvPr/>
        </p:nvSpPr>
        <p:spPr bwMode="auto">
          <a:xfrm>
            <a:off x="1524000" y="2292350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1F497D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⇒</a:t>
            </a:r>
          </a:p>
        </p:txBody>
      </p:sp>
      <p:sp>
        <p:nvSpPr>
          <p:cNvPr id="88" name="Text Box 225"/>
          <p:cNvSpPr txBox="1">
            <a:spLocks noChangeArrowheads="1"/>
          </p:cNvSpPr>
          <p:nvPr/>
        </p:nvSpPr>
        <p:spPr bwMode="auto">
          <a:xfrm>
            <a:off x="4716463" y="2305050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1F497D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⇒</a:t>
            </a:r>
          </a:p>
        </p:txBody>
      </p:sp>
      <p:sp>
        <p:nvSpPr>
          <p:cNvPr id="90" name="Retângulo de cantos arredondados 89"/>
          <p:cNvSpPr/>
          <p:nvPr/>
        </p:nvSpPr>
        <p:spPr>
          <a:xfrm>
            <a:off x="5245100" y="2363788"/>
            <a:ext cx="752475" cy="3889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000">
              <a:solidFill>
                <a:prstClr val="white"/>
              </a:solidFill>
            </a:endParaRPr>
          </a:p>
        </p:txBody>
      </p:sp>
      <p:sp>
        <p:nvSpPr>
          <p:cNvPr id="91" name="Retângulo de cantos arredondados 90"/>
          <p:cNvSpPr/>
          <p:nvPr/>
        </p:nvSpPr>
        <p:spPr>
          <a:xfrm>
            <a:off x="3898900" y="3992563"/>
            <a:ext cx="754063" cy="3889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000">
              <a:solidFill>
                <a:prstClr val="white"/>
              </a:solidFill>
            </a:endParaRPr>
          </a:p>
        </p:txBody>
      </p:sp>
      <p:sp>
        <p:nvSpPr>
          <p:cNvPr id="92" name="Retângulo de cantos arredondados 91"/>
          <p:cNvSpPr/>
          <p:nvPr/>
        </p:nvSpPr>
        <p:spPr>
          <a:xfrm>
            <a:off x="7045325" y="4683125"/>
            <a:ext cx="754063" cy="3889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000">
              <a:solidFill>
                <a:prstClr val="white"/>
              </a:solidFill>
            </a:endParaRPr>
          </a:p>
        </p:txBody>
      </p:sp>
      <p:sp>
        <p:nvSpPr>
          <p:cNvPr id="93" name="Text Box 225"/>
          <p:cNvSpPr txBox="1">
            <a:spLocks noChangeArrowheads="1"/>
          </p:cNvSpPr>
          <p:nvPr/>
        </p:nvSpPr>
        <p:spPr bwMode="auto">
          <a:xfrm>
            <a:off x="3203575" y="2306638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1F497D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⇒</a:t>
            </a:r>
          </a:p>
        </p:txBody>
      </p:sp>
      <p:sp>
        <p:nvSpPr>
          <p:cNvPr id="94" name="Text Box 225"/>
          <p:cNvSpPr txBox="1">
            <a:spLocks noChangeArrowheads="1"/>
          </p:cNvSpPr>
          <p:nvPr/>
        </p:nvSpPr>
        <p:spPr bwMode="auto">
          <a:xfrm>
            <a:off x="3492500" y="4614863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1F497D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⇒</a:t>
            </a:r>
          </a:p>
        </p:txBody>
      </p:sp>
      <p:sp>
        <p:nvSpPr>
          <p:cNvPr id="95" name="Text Box 225"/>
          <p:cNvSpPr txBox="1">
            <a:spLocks noChangeArrowheads="1"/>
          </p:cNvSpPr>
          <p:nvPr/>
        </p:nvSpPr>
        <p:spPr bwMode="auto">
          <a:xfrm>
            <a:off x="6516688" y="4625975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1F497D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⇒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820"/>
                            </p:stCondLst>
                            <p:childTnLst>
                              <p:par>
                                <p:cTn id="1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4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740"/>
                            </p:stCondLst>
                            <p:childTnLst>
                              <p:par>
                                <p:cTn id="3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60"/>
                            </p:stCondLst>
                            <p:childTnLst>
                              <p:par>
                                <p:cTn id="3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4" dur="80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5" dur="80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80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60"/>
                            </p:stCondLst>
                            <p:childTnLst>
                              <p:par>
                                <p:cTn id="6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5" dur="80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6" dur="80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80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80"/>
                            </p:stCondLst>
                            <p:childTnLst>
                              <p:par>
                                <p:cTn id="7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1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2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8" dur="80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9" dur="80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80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20"/>
                            </p:stCondLst>
                            <p:childTnLst>
                              <p:par>
                                <p:cTn id="9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4" dur="80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5" dur="80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80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1" dur="80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2" dur="80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80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240"/>
                            </p:stCondLst>
                            <p:childTnLst>
                              <p:par>
                                <p:cTn id="10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7" dur="80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8" dur="80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80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4" dur="80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5" dur="80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80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60"/>
                            </p:stCondLst>
                            <p:childTnLst>
                              <p:par>
                                <p:cTn id="11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0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216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2660"/>
                            </p:stCondLst>
                            <p:childTnLst>
                              <p:par>
                                <p:cTn id="12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8" dur="80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9" dur="80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80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2980"/>
                            </p:stCondLst>
                            <p:childTnLst>
                              <p:par>
                                <p:cTn id="13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4" dur="80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5" dur="80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80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1" dur="80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2" dur="80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80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24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740"/>
                            </p:stCondLst>
                            <p:childTnLst>
                              <p:par>
                                <p:cTn id="14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1" dur="80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2" dur="80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80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1060"/>
                            </p:stCondLst>
                            <p:childTnLst>
                              <p:par>
                                <p:cTn id="15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7" dur="80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8" dur="80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80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1" dur="80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2" dur="80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3" dur="80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200"/>
                            </p:stCondLst>
                            <p:childTnLst>
                              <p:par>
                                <p:cTn id="18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7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2" dur="80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3" dur="80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80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 nodeType="afterGroup">
                            <p:stCondLst>
                              <p:cond delay="280"/>
                            </p:stCondLst>
                            <p:childTnLst>
                              <p:par>
                                <p:cTn id="19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8" dur="80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9" dur="80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0" dur="80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5" dur="80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6" dur="80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7" dur="80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 nodeType="afterGroup">
                            <p:stCondLst>
                              <p:cond delay="440"/>
                            </p:stCondLst>
                            <p:childTnLst>
                              <p:par>
                                <p:cTn id="20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1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2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3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8" dur="80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9" dur="80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0" dur="80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 nodeType="afterGroup">
                            <p:stCondLst>
                              <p:cond delay="240"/>
                            </p:stCondLst>
                            <p:childTnLst>
                              <p:par>
                                <p:cTn id="22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4" dur="80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5" dur="80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6" dur="80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1" dur="80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2" dur="80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3" dur="80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 nodeType="afterGroup">
                            <p:stCondLst>
                              <p:cond delay="240"/>
                            </p:stCondLst>
                            <p:childTnLst>
                              <p:par>
                                <p:cTn id="23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7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8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9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4" dur="80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5" dur="80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6" dur="80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 nodeType="afterGroup">
                            <p:stCondLst>
                              <p:cond delay="200"/>
                            </p:stCondLst>
                            <p:childTnLst>
                              <p:par>
                                <p:cTn id="24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0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25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4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5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6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4" grpId="0"/>
      <p:bldP spid="36" grpId="0" animBg="1"/>
      <p:bldP spid="37" grpId="0"/>
      <p:bldP spid="39" grpId="0" animBg="1"/>
      <p:bldP spid="40" grpId="0"/>
      <p:bldP spid="49" grpId="0"/>
      <p:bldP spid="50" grpId="0"/>
      <p:bldP spid="51" grpId="0" animBg="1"/>
      <p:bldP spid="52" grpId="0"/>
      <p:bldP spid="53" grpId="0"/>
      <p:bldP spid="54" grpId="0"/>
      <p:bldP spid="55" grpId="0" animBg="1"/>
      <p:bldP spid="6" grpId="0" animBg="1"/>
      <p:bldP spid="60" grpId="0"/>
      <p:bldP spid="64" grpId="0"/>
      <p:bldP spid="65" grpId="0"/>
      <p:bldP spid="66" grpId="0"/>
      <p:bldP spid="67" grpId="0"/>
      <p:bldP spid="68" grpId="0"/>
      <p:bldP spid="69" grpId="0"/>
      <p:bldP spid="70" grpId="0" animBg="1"/>
      <p:bldP spid="71" grpId="0"/>
      <p:bldP spid="72" grpId="0"/>
      <p:bldP spid="73" grpId="0"/>
      <p:bldP spid="74" grpId="0" animBg="1"/>
      <p:bldP spid="76" grpId="0" animBg="1"/>
      <p:bldP spid="77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90" grpId="0" animBg="1"/>
      <p:bldP spid="91" grpId="0" animBg="1"/>
      <p:bldP spid="92" grpId="0" animBg="1"/>
      <p:bldP spid="93" grpId="0"/>
      <p:bldP spid="94" grpId="0"/>
      <p:bldP spid="9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850" y="2565400"/>
            <a:ext cx="7815263" cy="19415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4800" b="1" i="1" dirty="0" smtClean="0">
                <a:solidFill>
                  <a:srgbClr val="1027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QUESTÕES</a:t>
            </a:r>
            <a:endParaRPr lang="pt-BR" sz="4800" i="1" dirty="0">
              <a:solidFill>
                <a:srgbClr val="1027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3795" name="Picture 2" descr="http://zonadaponte.com.sapo.pt/gifs/escola/esc00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73700" y="2349500"/>
            <a:ext cx="23050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tângulo 3"/>
          <p:cNvSpPr>
            <a:spLocks noChangeArrowheads="1"/>
          </p:cNvSpPr>
          <p:nvPr/>
        </p:nvSpPr>
        <p:spPr bwMode="auto">
          <a:xfrm>
            <a:off x="5762625" y="2854325"/>
            <a:ext cx="1730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1000"/>
              <a:t>http://zonadaponte.com.sapo.pt/gifs/escola/esc003.gif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3"/>
          <p:cNvGraphicFramePr>
            <a:graphicFrameLocks noChangeAspect="1"/>
          </p:cNvGraphicFramePr>
          <p:nvPr/>
        </p:nvGraphicFramePr>
        <p:xfrm>
          <a:off x="396875" y="1265238"/>
          <a:ext cx="8001000" cy="2376487"/>
        </p:xfrm>
        <a:graphic>
          <a:graphicData uri="http://schemas.openxmlformats.org/presentationml/2006/ole">
            <p:oleObj spid="_x0000_s34819" name="Documento" r:id="rId4" imgW="4859956" imgH="1444256" progId="Word.Document.12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1113"/>
            <a:ext cx="8229600" cy="11398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z="2800" b="1" smtClean="0"/>
              <a:t>OPERAÇÕES COM MATRIZES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19250" y="2171700"/>
            <a:ext cx="6913563" cy="1368425"/>
          </a:xfrm>
        </p:spPr>
        <p:txBody>
          <a:bodyPr/>
          <a:lstStyle/>
          <a:p>
            <a:pPr algn="just">
              <a:lnSpc>
                <a:spcPct val="120000"/>
              </a:lnSpc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pt-BR" altLang="pt-BR" sz="2200" dirty="0">
                <a:latin typeface="+mj-lt"/>
              </a:rPr>
              <a:t>Em certos casos surge a necessidade de efetuar operações com matrizes</a:t>
            </a:r>
            <a:r>
              <a:rPr lang="pt-BR" altLang="pt-BR" sz="2200" dirty="0" smtClean="0">
                <a:latin typeface="+mj-lt"/>
              </a:rPr>
              <a:t>. São elas:</a:t>
            </a:r>
            <a:endParaRPr lang="pt-BR" altLang="pt-BR" sz="2200" dirty="0">
              <a:latin typeface="+mj-lt"/>
            </a:endParaRPr>
          </a:p>
        </p:txBody>
      </p:sp>
      <p:sp>
        <p:nvSpPr>
          <p:cNvPr id="428036" name="Text Box 4"/>
          <p:cNvSpPr txBox="1">
            <a:spLocks noChangeArrowheads="1"/>
          </p:cNvSpPr>
          <p:nvPr/>
        </p:nvSpPr>
        <p:spPr bwMode="auto">
          <a:xfrm>
            <a:off x="1874838" y="3324225"/>
            <a:ext cx="6811962" cy="284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ü"/>
              <a:defRPr/>
            </a:pPr>
            <a:r>
              <a:rPr lang="pt-BR" altLang="pt-BR" sz="2200" dirty="0">
                <a:latin typeface="+mj-lt"/>
                <a:cs typeface="+mn-cs"/>
              </a:rPr>
              <a:t>Adição;</a:t>
            </a:r>
          </a:p>
          <a:p>
            <a:pPr algn="just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ü"/>
              <a:defRPr/>
            </a:pPr>
            <a:r>
              <a:rPr lang="pt-BR" altLang="pt-BR" sz="2200" dirty="0">
                <a:latin typeface="+mj-lt"/>
                <a:cs typeface="+mn-cs"/>
              </a:rPr>
              <a:t>Subtração;</a:t>
            </a:r>
          </a:p>
          <a:p>
            <a:pPr algn="just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ü"/>
              <a:defRPr/>
            </a:pPr>
            <a:r>
              <a:rPr lang="pt-BR" altLang="pt-BR" sz="2200" dirty="0">
                <a:latin typeface="+mj-lt"/>
                <a:cs typeface="+mn-cs"/>
              </a:rPr>
              <a:t>Multiplicação de uma constante real por uma matriz;</a:t>
            </a:r>
          </a:p>
          <a:p>
            <a:pPr algn="just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ü"/>
              <a:defRPr/>
            </a:pPr>
            <a:r>
              <a:rPr lang="pt-BR" altLang="pt-BR" sz="2200" dirty="0" smtClean="0">
                <a:latin typeface="+mj-lt"/>
                <a:cs typeface="+mn-cs"/>
              </a:rPr>
              <a:t>Multiplicação entre matrizes;</a:t>
            </a:r>
          </a:p>
          <a:p>
            <a:pPr algn="just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ü"/>
              <a:defRPr/>
            </a:pPr>
            <a:r>
              <a:rPr lang="pt-BR" altLang="pt-BR" sz="2200" dirty="0" smtClean="0">
                <a:latin typeface="+mj-lt"/>
                <a:cs typeface="+mn-cs"/>
              </a:rPr>
              <a:t>Inversa.</a:t>
            </a:r>
          </a:p>
          <a:p>
            <a:pPr algn="just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ü"/>
              <a:defRPr/>
            </a:pPr>
            <a:endParaRPr lang="pt-BR" altLang="pt-BR" sz="2200" dirty="0">
              <a:latin typeface="+mj-lt"/>
              <a:cs typeface="+mn-cs"/>
            </a:endParaRPr>
          </a:p>
        </p:txBody>
      </p:sp>
      <p:pic>
        <p:nvPicPr>
          <p:cNvPr id="5" name="Picture 2" descr="http://2.bp.blogspot.com/-Yr2wUq1eG0E/T9lFT4WDsPI/AAAAAAAAkeY/QpOcWTVbcO8/s1600/professora+3d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8850" y="1243013"/>
            <a:ext cx="99060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>
            <a:spLocks noChangeArrowheads="1"/>
          </p:cNvSpPr>
          <p:nvPr/>
        </p:nvSpPr>
        <p:spPr bwMode="auto">
          <a:xfrm rot="-5400000">
            <a:off x="-430212" y="1770062"/>
            <a:ext cx="2286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1000"/>
              <a:t>http://2.bp.blogspot.com/-Yr2wUq1eG0E/T9lFT4WDsPI/AAAAAAAAkeY/QpOcWTVbcO8/s1600/professora+3d.gif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28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8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28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428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428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428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428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428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428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428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428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428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428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428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428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428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428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428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4" grpId="0"/>
      <p:bldP spid="428035" grpId="0" build="p"/>
      <p:bldP spid="428036" grpId="0" build="p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3"/>
          <p:cNvGraphicFramePr>
            <a:graphicFrameLocks noChangeAspect="1"/>
          </p:cNvGraphicFramePr>
          <p:nvPr/>
        </p:nvGraphicFramePr>
        <p:xfrm>
          <a:off x="396875" y="1268413"/>
          <a:ext cx="8093075" cy="2405062"/>
        </p:xfrm>
        <a:graphic>
          <a:graphicData uri="http://schemas.openxmlformats.org/presentationml/2006/ole">
            <p:oleObj spid="_x0000_s35843" name="Documento" r:id="rId4" imgW="4859956" imgH="1444256" progId="Word.Document.12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3"/>
          <p:cNvGraphicFramePr>
            <a:graphicFrameLocks noChangeAspect="1"/>
          </p:cNvGraphicFramePr>
          <p:nvPr/>
        </p:nvGraphicFramePr>
        <p:xfrm>
          <a:off x="685800" y="1401763"/>
          <a:ext cx="7635875" cy="2362200"/>
        </p:xfrm>
        <a:graphic>
          <a:graphicData uri="http://schemas.openxmlformats.org/presentationml/2006/ole">
            <p:oleObj spid="_x0000_s36867" name="Documento" r:id="rId4" imgW="4183923" imgH="1293461" progId="Word.Document.12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3"/>
          <p:cNvGraphicFramePr>
            <a:graphicFrameLocks noChangeAspect="1"/>
          </p:cNvGraphicFramePr>
          <p:nvPr/>
        </p:nvGraphicFramePr>
        <p:xfrm>
          <a:off x="650875" y="1557338"/>
          <a:ext cx="6164263" cy="2951162"/>
        </p:xfrm>
        <a:graphic>
          <a:graphicData uri="http://schemas.openxmlformats.org/presentationml/2006/ole">
            <p:oleObj spid="_x0000_s37891" name="Documento" r:id="rId4" imgW="3740310" imgH="1796593" progId="Word.Document.12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3"/>
          <p:cNvGraphicFramePr>
            <a:graphicFrameLocks noChangeAspect="1"/>
          </p:cNvGraphicFramePr>
          <p:nvPr/>
        </p:nvGraphicFramePr>
        <p:xfrm>
          <a:off x="390525" y="1341438"/>
          <a:ext cx="9582150" cy="4111625"/>
        </p:xfrm>
        <a:graphic>
          <a:graphicData uri="http://schemas.openxmlformats.org/presentationml/2006/ole">
            <p:oleObj spid="_x0000_s38915" name="Documento" r:id="rId4" imgW="5817908" imgH="2349821" progId="Word.Document.12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tângulo 1"/>
          <p:cNvSpPr>
            <a:spLocks noChangeArrowheads="1"/>
          </p:cNvSpPr>
          <p:nvPr/>
        </p:nvSpPr>
        <p:spPr bwMode="auto">
          <a:xfrm>
            <a:off x="438150" y="793750"/>
            <a:ext cx="8280400" cy="440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just" eaLnBrk="1" hangingPunct="1"/>
            <a:r>
              <a:rPr lang="pt-BR" altLang="pt-BR" sz="2000"/>
              <a:t>6º) (CESGRANRIO) Cláudio anotou suas médias bimestrais de matemática, português, ciências e estudos sociais em uma tabela com quatro linhas e quatro colunas, formando uma matriz, como mostra a figura. </a:t>
            </a:r>
          </a:p>
          <a:p>
            <a:pPr algn="just" eaLnBrk="1" hangingPunct="1"/>
            <a:endParaRPr lang="pt-BR" altLang="pt-BR" sz="2000"/>
          </a:p>
          <a:p>
            <a:pPr algn="just" eaLnBrk="1" hangingPunct="1"/>
            <a:endParaRPr lang="pt-BR" altLang="pt-BR" sz="2000"/>
          </a:p>
          <a:p>
            <a:pPr algn="just" eaLnBrk="1" hangingPunct="1"/>
            <a:endParaRPr lang="pt-BR" altLang="pt-BR" sz="2000"/>
          </a:p>
          <a:p>
            <a:pPr algn="just" eaLnBrk="1" hangingPunct="1"/>
            <a:endParaRPr lang="pt-BR" altLang="pt-BR" sz="2000"/>
          </a:p>
          <a:p>
            <a:pPr algn="just" eaLnBrk="1" hangingPunct="1"/>
            <a:endParaRPr lang="pt-BR" altLang="pt-BR" sz="2000"/>
          </a:p>
          <a:p>
            <a:pPr algn="just" eaLnBrk="1" hangingPunct="1"/>
            <a:r>
              <a:rPr lang="pt-BR" altLang="pt-BR" sz="2000"/>
              <a:t>Sabe-se que as notas de todos os bimestres têm o mesmo peso, isto é, para calcular a média anual do aluno em cada matéria basta fazer a média aritmética de suas médias bimestrais. Para gerar uma nova matriz cujos elementos representem as médias anuais de Cláudio, na mesma ordem da matriz apresentada, bastará multiplicar essa matriz por:</a:t>
            </a:r>
          </a:p>
          <a:p>
            <a:pPr algn="just" eaLnBrk="1" hangingPunct="1"/>
            <a:endParaRPr lang="pt-BR" altLang="pt-BR" sz="2000"/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7231" t="37892"/>
          <a:stretch>
            <a:fillRect/>
          </a:stretch>
        </p:blipFill>
        <p:spPr bwMode="auto">
          <a:xfrm>
            <a:off x="6311900" y="4508500"/>
            <a:ext cx="2303463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0625"/>
          <a:stretch>
            <a:fillRect/>
          </a:stretch>
        </p:blipFill>
        <p:spPr bwMode="auto">
          <a:xfrm>
            <a:off x="2178050" y="1874838"/>
            <a:ext cx="4800600" cy="127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7892" r="53491" b="36234"/>
          <a:stretch>
            <a:fillRect/>
          </a:stretch>
        </p:blipFill>
        <p:spPr bwMode="auto">
          <a:xfrm>
            <a:off x="4427538" y="4929188"/>
            <a:ext cx="20304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tângulo 1"/>
          <p:cNvSpPr>
            <a:spLocks noChangeArrowheads="1"/>
          </p:cNvSpPr>
          <p:nvPr/>
        </p:nvSpPr>
        <p:spPr bwMode="auto">
          <a:xfrm>
            <a:off x="395288" y="908050"/>
            <a:ext cx="8353425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just" eaLnBrk="1" hangingPunct="1"/>
            <a:r>
              <a:rPr lang="pt-BR" altLang="pt-BR" sz="2000"/>
              <a:t>7º) (PUCCAMP) Em um laboratório, as substâncias A, B e C são a matéria-prima utilizada na fabricação de dois medicamentos. O Mariax é fabricado com 5g de A, 8g de B e 10g de C e o Luciax é fabricado com 9g de A, 6g de B e 4g de C. Os preços dessas substâncias estão em constante alteração e, por isso, um funcionário criou um programa de computador para enfrentar essa dificuldade. Fornecendo-se ao programa os preços X, Y e Z de um grama das substâncias A, B e C, respectivamente, o programa apresenta uma matriz C, cujos elementos correspondem aos preços de custo da matéria-prima do Mariax e do Luciax. Essa matriz pode ser obtida de:</a:t>
            </a:r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/>
          </a:p>
        </p:txBody>
      </p:sp>
      <p:pic>
        <p:nvPicPr>
          <p:cNvPr id="4096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2542" t="40971" b="25996"/>
          <a:stretch>
            <a:fillRect/>
          </a:stretch>
        </p:blipFill>
        <p:spPr bwMode="auto">
          <a:xfrm>
            <a:off x="6200775" y="3876675"/>
            <a:ext cx="2332038" cy="109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1501" r="46725"/>
          <a:stretch>
            <a:fillRect/>
          </a:stretch>
        </p:blipFill>
        <p:spPr bwMode="auto">
          <a:xfrm>
            <a:off x="3433763" y="3817938"/>
            <a:ext cx="2617787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078" r="50000" b="29576"/>
          <a:stretch>
            <a:fillRect/>
          </a:stretch>
        </p:blipFill>
        <p:spPr bwMode="auto">
          <a:xfrm>
            <a:off x="685800" y="3789363"/>
            <a:ext cx="2457450" cy="216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8078" b="62997"/>
          <a:stretch>
            <a:fillRect/>
          </a:stretch>
        </p:blipFill>
        <p:spPr bwMode="auto">
          <a:xfrm>
            <a:off x="3333750" y="4667250"/>
            <a:ext cx="2058988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tângulo 1"/>
          <p:cNvSpPr>
            <a:spLocks noChangeArrowheads="1"/>
          </p:cNvSpPr>
          <p:nvPr/>
        </p:nvSpPr>
        <p:spPr bwMode="auto">
          <a:xfrm>
            <a:off x="438150" y="1052513"/>
            <a:ext cx="8280400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just" eaLnBrk="1" hangingPunct="1"/>
            <a:r>
              <a:rPr lang="pt-BR" altLang="pt-BR" sz="2000"/>
              <a:t>8º) (UFRS) A matriz C fornece, em reais, o custo das porções de arroz, carne e salada usados num restaurante; A matriz P fornece o número de porções de arroz, carne e salada usados na composição dos pratos tipo P, P‚ Pƒ desse restaurante:</a:t>
            </a:r>
          </a:p>
          <a:p>
            <a:pPr algn="just" eaLnBrk="1" hangingPunct="1"/>
            <a:endParaRPr lang="pt-BR" altLang="pt-BR" sz="2000"/>
          </a:p>
          <a:p>
            <a:pPr algn="just" eaLnBrk="1" hangingPunct="1"/>
            <a:endParaRPr lang="pt-BR" altLang="pt-BR" sz="2000"/>
          </a:p>
          <a:p>
            <a:pPr algn="just" eaLnBrk="1" hangingPunct="1"/>
            <a:endParaRPr lang="pt-BR" altLang="pt-BR" sz="2000"/>
          </a:p>
          <a:p>
            <a:pPr algn="just" eaLnBrk="1" hangingPunct="1"/>
            <a:endParaRPr lang="pt-BR" altLang="pt-BR" sz="2000"/>
          </a:p>
          <a:p>
            <a:pPr algn="just" eaLnBrk="1" hangingPunct="1"/>
            <a:endParaRPr lang="pt-BR" altLang="pt-BR" sz="2000"/>
          </a:p>
          <a:p>
            <a:pPr algn="just" eaLnBrk="1" hangingPunct="1"/>
            <a:endParaRPr lang="pt-BR" altLang="pt-BR" sz="2000"/>
          </a:p>
          <a:p>
            <a:pPr algn="just" eaLnBrk="1" hangingPunct="1"/>
            <a:r>
              <a:rPr lang="pt-BR" altLang="pt-BR" sz="2000"/>
              <a:t>A matriz que fornece o custo de produção, em reais, dos pratos P, P‚ e Pƒ, está indicada na alternativa:</a:t>
            </a:r>
          </a:p>
        </p:txBody>
      </p:sp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0000"/>
          <a:stretch>
            <a:fillRect/>
          </a:stretch>
        </p:blipFill>
        <p:spPr bwMode="auto">
          <a:xfrm>
            <a:off x="1882775" y="2081213"/>
            <a:ext cx="5281613" cy="177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4983"/>
          <a:stretch>
            <a:fillRect/>
          </a:stretch>
        </p:blipFill>
        <p:spPr bwMode="auto">
          <a:xfrm>
            <a:off x="1938338" y="4868863"/>
            <a:ext cx="5281612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33475"/>
            <a:ext cx="8229600" cy="11430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BR" sz="2800" b="1" smtClean="0">
                <a:cs typeface="Arial" charset="0"/>
              </a:rPr>
              <a:t>EXTRAS</a:t>
            </a:r>
            <a:endParaRPr lang="pt-BR" altLang="pt-BR" sz="2800" b="1" smtClean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2143125"/>
            <a:ext cx="8229600" cy="3733800"/>
          </a:xfrm>
        </p:spPr>
        <p:txBody>
          <a:bodyPr/>
          <a:lstStyle/>
          <a:p>
            <a:pPr marL="0" indent="0">
              <a:buFont typeface="Arial" pitchFamily="34" charset="0"/>
              <a:buNone/>
              <a:defRPr/>
            </a:pPr>
            <a:r>
              <a:rPr lang="pt-BR" sz="2200" b="1" u="sng" dirty="0" smtClean="0"/>
              <a:t>UTILIZAÇÃO DO SOFTWARE WINMAT</a:t>
            </a:r>
          </a:p>
          <a:p>
            <a:pPr marL="0" indent="0">
              <a:buFont typeface="Arial" pitchFamily="34" charset="0"/>
              <a:buNone/>
              <a:defRPr/>
            </a:pPr>
            <a:endParaRPr lang="pt-BR" sz="2200" b="1" dirty="0"/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ü"/>
              <a:defRPr/>
            </a:pPr>
            <a:r>
              <a:rPr lang="pt-BR" sz="2000" dirty="0" smtClean="0"/>
              <a:t>É um software matemático gratuito que permite </a:t>
            </a:r>
            <a:r>
              <a:rPr lang="pt-BR" sz="2000" b="1" dirty="0" smtClean="0">
                <a:solidFill>
                  <a:srgbClr val="FF0000"/>
                </a:solidFill>
              </a:rPr>
              <a:t>construir matrizes e operar com elas</a:t>
            </a:r>
            <a:r>
              <a:rPr lang="pt-BR" sz="2000" dirty="0" smtClean="0"/>
              <a:t>. É possível trabalhar com números inteiros, reais e complexos. </a:t>
            </a:r>
            <a:r>
              <a:rPr lang="pt-BR" sz="2000" b="1" dirty="0" smtClean="0">
                <a:solidFill>
                  <a:srgbClr val="FF0000"/>
                </a:solidFill>
              </a:rPr>
              <a:t>Determina</a:t>
            </a:r>
            <a:r>
              <a:rPr lang="pt-BR" sz="2000" dirty="0" smtClean="0"/>
              <a:t>, entre outras coisas, </a:t>
            </a:r>
            <a:r>
              <a:rPr lang="pt-BR" sz="2000" b="1" dirty="0" smtClean="0">
                <a:solidFill>
                  <a:srgbClr val="FF0000"/>
                </a:solidFill>
              </a:rPr>
              <a:t>a matriz inversa</a:t>
            </a:r>
            <a:r>
              <a:rPr lang="pt-BR" sz="2000" dirty="0" smtClean="0"/>
              <a:t>, transposta, determinante, traço da matriz e encontra inclusive o polinômio característico da matriz.</a:t>
            </a:r>
          </a:p>
          <a:p>
            <a:pPr marL="0" indent="0" algn="just">
              <a:buClr>
                <a:srgbClr val="002060"/>
              </a:buClr>
              <a:buFont typeface="Arial" pitchFamily="34" charset="0"/>
              <a:buNone/>
              <a:defRPr/>
            </a:pPr>
            <a:endParaRPr lang="pt-BR" sz="2000" dirty="0"/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ü"/>
              <a:defRPr/>
            </a:pPr>
            <a:r>
              <a:rPr lang="pt-BR" sz="2000" dirty="0" smtClean="0"/>
              <a:t>Este </a:t>
            </a:r>
            <a:r>
              <a:rPr lang="pt-BR" sz="2000" dirty="0"/>
              <a:t>programa é de uso livre e pode ser obtido no </a:t>
            </a:r>
            <a:r>
              <a:rPr lang="pt-BR" sz="2000" dirty="0" smtClean="0"/>
              <a:t>endereço: </a:t>
            </a:r>
            <a:r>
              <a:rPr lang="pt-BR" sz="2000" dirty="0" smtClean="0">
                <a:hlinkClick r:id="rId2"/>
              </a:rPr>
              <a:t>http</a:t>
            </a:r>
            <a:r>
              <a:rPr lang="pt-BR" sz="2000" dirty="0">
                <a:hlinkClick r:id="rId2"/>
              </a:rPr>
              <a:t>://</a:t>
            </a:r>
            <a:r>
              <a:rPr lang="pt-BR" sz="2000" dirty="0" smtClean="0">
                <a:hlinkClick r:id="rId2"/>
              </a:rPr>
              <a:t>math.exeter.edu/rparris/winmat.html</a:t>
            </a:r>
            <a:r>
              <a:rPr lang="pt-BR" sz="2000" dirty="0" smtClean="0"/>
              <a:t>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ü"/>
              <a:defRPr/>
            </a:pPr>
            <a:endParaRPr lang="pt-BR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33475"/>
            <a:ext cx="8229600" cy="11430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BR" sz="2800" b="1" smtClean="0"/>
              <a:t>REFERÊNCIAS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323850" y="1916113"/>
            <a:ext cx="8280400" cy="2233612"/>
          </a:xfrm>
        </p:spPr>
        <p:txBody>
          <a:bodyPr/>
          <a:lstStyle/>
          <a:p>
            <a:pPr marL="0" indent="0" algn="just">
              <a:buClr>
                <a:srgbClr val="002060"/>
              </a:buClr>
              <a:buFont typeface="Arial" charset="0"/>
              <a:buNone/>
              <a:defRPr/>
            </a:pPr>
            <a:r>
              <a:rPr lang="pt-BR" sz="2000" b="1" u="sng" dirty="0" smtClean="0"/>
              <a:t>Sites</a:t>
            </a:r>
            <a:r>
              <a:rPr lang="pt-BR" sz="2000" b="1" dirty="0" smtClean="0"/>
              <a:t>:</a:t>
            </a:r>
            <a:endParaRPr lang="pt-BR" sz="2000" b="1" dirty="0"/>
          </a:p>
          <a:p>
            <a:pPr marL="0" indent="0">
              <a:buClr>
                <a:srgbClr val="002060"/>
              </a:buClr>
              <a:buFont typeface="Arial" charset="0"/>
              <a:buNone/>
              <a:defRPr/>
            </a:pPr>
            <a:endParaRPr lang="pt-BR" sz="500" dirty="0" smtClean="0"/>
          </a:p>
          <a:p>
            <a:pPr marL="0" indent="0">
              <a:buClr>
                <a:srgbClr val="002060"/>
              </a:buClr>
              <a:buFont typeface="Arial" charset="0"/>
              <a:buNone/>
              <a:defRPr/>
            </a:pPr>
            <a:endParaRPr lang="pt-BR" sz="500" dirty="0"/>
          </a:p>
          <a:p>
            <a:pPr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1800" dirty="0">
                <a:hlinkClick r:id="rId2"/>
              </a:rPr>
              <a:t>http://</a:t>
            </a:r>
            <a:r>
              <a:rPr lang="pt-BR" sz="1800" dirty="0" smtClean="0">
                <a:hlinkClick r:id="rId2"/>
              </a:rPr>
              <a:t>www.brasilescola.com/matematica/matriz.htm</a:t>
            </a:r>
            <a:endParaRPr lang="pt-BR" sz="1800" dirty="0" smtClean="0"/>
          </a:p>
          <a:p>
            <a:pPr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1800" dirty="0" smtClean="0">
                <a:hlinkClick r:id="rId3"/>
              </a:rPr>
              <a:t>http</a:t>
            </a:r>
            <a:r>
              <a:rPr lang="pt-BR" sz="1800" dirty="0">
                <a:hlinkClick r:id="rId3"/>
              </a:rPr>
              <a:t>://pt.wikipedia.org/wiki/Matriz_(matem%C3%A1tica</a:t>
            </a:r>
            <a:r>
              <a:rPr lang="pt-BR" sz="1800" dirty="0" smtClean="0">
                <a:hlinkClick r:id="rId3"/>
              </a:rPr>
              <a:t>)</a:t>
            </a:r>
            <a:endParaRPr lang="pt-BR" sz="1800" dirty="0" smtClean="0"/>
          </a:p>
          <a:p>
            <a:pPr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1800" dirty="0" smtClean="0">
                <a:hlinkClick r:id="rId4"/>
              </a:rPr>
              <a:t>www.mundoeducacao.com.br</a:t>
            </a:r>
            <a:r>
              <a:rPr lang="pt-BR" sz="1800" dirty="0">
                <a:hlinkClick r:id="rId4"/>
              </a:rPr>
              <a:t>/.../</a:t>
            </a:r>
            <a:r>
              <a:rPr lang="pt-BR" sz="1800" dirty="0" smtClean="0">
                <a:hlinkClick r:id="rId4"/>
              </a:rPr>
              <a:t>matriz-determinantes.htm</a:t>
            </a:r>
            <a:endParaRPr lang="pt-BR" sz="1800" dirty="0" smtClean="0"/>
          </a:p>
          <a:p>
            <a:pPr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1800" dirty="0" smtClean="0">
                <a:hlinkClick r:id="rId5"/>
              </a:rPr>
              <a:t>http</a:t>
            </a:r>
            <a:r>
              <a:rPr lang="pt-BR" sz="1800" dirty="0">
                <a:hlinkClick r:id="rId5"/>
              </a:rPr>
              <a:t>://pt.wikibooks.org/wiki/%</a:t>
            </a:r>
            <a:r>
              <a:rPr lang="pt-BR" sz="1800" dirty="0" smtClean="0">
                <a:hlinkClick r:id="rId5"/>
              </a:rPr>
              <a:t>C3%81lgebra_linear/Matrizes</a:t>
            </a:r>
            <a:endParaRPr lang="pt-BR" sz="1800" dirty="0" smtClean="0"/>
          </a:p>
          <a:p>
            <a:pPr>
              <a:buClr>
                <a:srgbClr val="002060"/>
              </a:buClr>
              <a:buFont typeface="Wingdings" pitchFamily="2" charset="2"/>
              <a:buChar char="v"/>
              <a:defRPr/>
            </a:pPr>
            <a:endParaRPr lang="pt-BR" sz="500" dirty="0" smtClean="0"/>
          </a:p>
          <a:p>
            <a:pPr marL="0" indent="0" algn="just">
              <a:buClr>
                <a:srgbClr val="002060"/>
              </a:buClr>
              <a:buFont typeface="Arial" charset="0"/>
              <a:buNone/>
              <a:defRPr/>
            </a:pPr>
            <a:endParaRPr lang="pt-BR" sz="1800" dirty="0"/>
          </a:p>
        </p:txBody>
      </p:sp>
      <p:sp>
        <p:nvSpPr>
          <p:cNvPr id="6" name="Espaço Reservado para Conteúdo 4"/>
          <p:cNvSpPr txBox="1">
            <a:spLocks/>
          </p:cNvSpPr>
          <p:nvPr/>
        </p:nvSpPr>
        <p:spPr bwMode="auto">
          <a:xfrm>
            <a:off x="352425" y="4076700"/>
            <a:ext cx="8280400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  <a:defRPr/>
            </a:pPr>
            <a:r>
              <a:rPr lang="pt-BR" sz="2000" b="1" u="sng" dirty="0" smtClean="0"/>
              <a:t>Livros</a:t>
            </a:r>
            <a:r>
              <a:rPr lang="pt-BR" sz="2000" b="1" dirty="0" smtClean="0"/>
              <a:t>:</a:t>
            </a:r>
          </a:p>
          <a:p>
            <a:pPr marL="0" indent="0">
              <a:buFont typeface="Arial" charset="0"/>
              <a:buNone/>
              <a:defRPr/>
            </a:pPr>
            <a:endParaRPr lang="pt-BR" sz="500" dirty="0"/>
          </a:p>
          <a:p>
            <a:pPr algn="just"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1800" dirty="0" smtClean="0"/>
              <a:t> I. Silva, Cláudio Xavier da. II. Filho, Benigno Barreto. Matemática aula por aula, 2 : ensino médio – São Paulo : FTD, 2009. </a:t>
            </a:r>
          </a:p>
          <a:p>
            <a:pPr algn="just"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1800" dirty="0" smtClean="0"/>
              <a:t>Dante, Luiz Roberto. Matemática : volume único - Ática. São Paulo : Ática,  2005.</a:t>
            </a:r>
          </a:p>
          <a:p>
            <a:pPr algn="just"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1800" dirty="0" smtClean="0"/>
              <a:t> I. </a:t>
            </a:r>
            <a:r>
              <a:rPr lang="pt-BR" sz="1800" dirty="0" err="1" smtClean="0"/>
              <a:t>Iezzi,Gelson</a:t>
            </a:r>
            <a:r>
              <a:rPr lang="pt-BR" sz="1800" dirty="0" smtClean="0"/>
              <a:t>. II. </a:t>
            </a:r>
            <a:r>
              <a:rPr lang="pt-BR" sz="1800" dirty="0" err="1" smtClean="0"/>
              <a:t>Dolce</a:t>
            </a:r>
            <a:r>
              <a:rPr lang="pt-BR" sz="1800" dirty="0" smtClean="0"/>
              <a:t>, Osvaldo. III. </a:t>
            </a:r>
            <a:r>
              <a:rPr lang="pt-BR" sz="1800" dirty="0" err="1" smtClean="0"/>
              <a:t>Degenszajn</a:t>
            </a:r>
            <a:r>
              <a:rPr lang="pt-BR" sz="1800" dirty="0" smtClean="0"/>
              <a:t>, David. IV. </a:t>
            </a:r>
            <a:r>
              <a:rPr lang="pt-BR" sz="1800" dirty="0" err="1" smtClean="0"/>
              <a:t>Périgo</a:t>
            </a:r>
            <a:r>
              <a:rPr lang="pt-BR" sz="1800" dirty="0" smtClean="0"/>
              <a:t>, Roberto. Matemática : volume único – São Paulo : Atual, 2002.</a:t>
            </a:r>
            <a:endParaRPr lang="pt-BR" sz="1800" dirty="0" smtClean="0">
              <a:solidFill>
                <a:srgbClr val="0000E2"/>
              </a:solidFill>
            </a:endParaRPr>
          </a:p>
          <a:p>
            <a:pPr algn="just">
              <a:buClr>
                <a:srgbClr val="002060"/>
              </a:buClr>
              <a:buFont typeface="Wingdings" pitchFamily="2" charset="2"/>
              <a:buChar char="v"/>
              <a:defRPr/>
            </a:pPr>
            <a:endParaRPr lang="pt-BR" sz="1800" dirty="0" smtClean="0"/>
          </a:p>
          <a:p>
            <a:pPr marL="0" indent="0" algn="just">
              <a:buClr>
                <a:srgbClr val="002060"/>
              </a:buClr>
              <a:buFont typeface="Arial" charset="0"/>
              <a:buNone/>
              <a:defRPr/>
            </a:pPr>
            <a:endParaRPr lang="pt-BR" sz="1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09675"/>
            <a:ext cx="8229600" cy="11398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BR" sz="2800" b="1" smtClean="0"/>
              <a:t>ADIÇÃO DE MATRIZES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81000" y="2060575"/>
            <a:ext cx="8364538" cy="19177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110000"/>
              </a:lnSpc>
              <a:buClr>
                <a:schemeClr val="tx2"/>
              </a:buClr>
              <a:buFont typeface="Wingdings" pitchFamily="2" charset="2"/>
              <a:buChar char="ü"/>
            </a:pPr>
            <a:r>
              <a:rPr lang="pt-BR" altLang="pt-BR" sz="2000" smtClean="0"/>
              <a:t>Para adicionarmos duas ou mais matrizes é preciso que todas elas tenham o mesmo número de linhas e de colunas. Define-se a adição A + B = C como sendo formada pelos elementos c</a:t>
            </a:r>
            <a:r>
              <a:rPr lang="pt-BR" altLang="pt-BR" sz="2000" baseline="-25000" smtClean="0"/>
              <a:t>ij</a:t>
            </a:r>
            <a:r>
              <a:rPr lang="pt-BR" altLang="pt-BR" sz="2000" smtClean="0"/>
              <a:t>= a</a:t>
            </a:r>
            <a:r>
              <a:rPr lang="pt-BR" altLang="pt-BR" sz="2000" baseline="-25000" smtClean="0"/>
              <a:t>ij</a:t>
            </a:r>
            <a:r>
              <a:rPr lang="pt-BR" altLang="pt-BR" sz="2000" smtClean="0"/>
              <a:t> + b</a:t>
            </a:r>
            <a:r>
              <a:rPr lang="pt-BR" altLang="pt-BR" sz="2000" baseline="-25000" smtClean="0"/>
              <a:t>ij</a:t>
            </a:r>
            <a:r>
              <a:rPr lang="pt-BR" altLang="pt-BR" sz="2000" smtClean="0"/>
              <a:t> (os termos correspondentes deverão ser somados). A soma dessas matrizes irá resultar em outra matriz que também terá o mesmo número de linhas e de colunas. </a:t>
            </a:r>
            <a:br>
              <a:rPr lang="pt-BR" altLang="pt-BR" sz="2000" smtClean="0"/>
            </a:br>
            <a:endParaRPr lang="pt-BR" altLang="pt-BR" sz="2000" smtClean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3898900" y="4094163"/>
          <a:ext cx="1008063" cy="971550"/>
        </p:xfrm>
        <a:graphic>
          <a:graphicData uri="http://schemas.openxmlformats.org/drawingml/2006/table">
            <a:tbl>
              <a:tblPr/>
              <a:tblGrid>
                <a:gridCol w="576263"/>
                <a:gridCol w="431800"/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- 4</a:t>
                      </a:r>
                      <a:endParaRPr kumimoji="0" lang="pt-BR" sz="20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3910013" y="4183063"/>
            <a:ext cx="996950" cy="836612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 sz="2000">
              <a:solidFill>
                <a:srgbClr val="000000"/>
              </a:solidFill>
            </a:endParaRPr>
          </a:p>
        </p:txBody>
      </p:sp>
      <p:graphicFrame>
        <p:nvGraphicFramePr>
          <p:cNvPr id="7" name="Group 18"/>
          <p:cNvGraphicFramePr>
            <a:graphicFrameLocks noGrp="1"/>
          </p:cNvGraphicFramePr>
          <p:nvPr/>
        </p:nvGraphicFramePr>
        <p:xfrm>
          <a:off x="6253163" y="4102100"/>
          <a:ext cx="854075" cy="971550"/>
        </p:xfrm>
        <a:graphic>
          <a:graphicData uri="http://schemas.openxmlformats.org/drawingml/2006/table">
            <a:tbl>
              <a:tblPr/>
              <a:tblGrid>
                <a:gridCol w="431800"/>
                <a:gridCol w="422275"/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AutoShape 31"/>
          <p:cNvSpPr>
            <a:spLocks noChangeArrowheads="1"/>
          </p:cNvSpPr>
          <p:nvPr/>
        </p:nvSpPr>
        <p:spPr bwMode="auto">
          <a:xfrm>
            <a:off x="6229350" y="4191000"/>
            <a:ext cx="935038" cy="836613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 sz="2000">
              <a:solidFill>
                <a:srgbClr val="000000"/>
              </a:solidFill>
            </a:endParaRPr>
          </a:p>
        </p:txBody>
      </p:sp>
      <p:sp>
        <p:nvSpPr>
          <p:cNvPr id="9" name="Text Box 32"/>
          <p:cNvSpPr txBox="1">
            <a:spLocks noChangeArrowheads="1"/>
          </p:cNvSpPr>
          <p:nvPr/>
        </p:nvSpPr>
        <p:spPr bwMode="auto">
          <a:xfrm>
            <a:off x="5722938" y="4310063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B =</a:t>
            </a:r>
          </a:p>
        </p:txBody>
      </p:sp>
      <p:sp>
        <p:nvSpPr>
          <p:cNvPr id="10" name="Text Box 33"/>
          <p:cNvSpPr txBox="1">
            <a:spLocks noChangeArrowheads="1"/>
          </p:cNvSpPr>
          <p:nvPr/>
        </p:nvSpPr>
        <p:spPr bwMode="auto">
          <a:xfrm>
            <a:off x="3390900" y="4338638"/>
            <a:ext cx="74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A =</a:t>
            </a:r>
          </a:p>
        </p:txBody>
      </p:sp>
      <p:sp>
        <p:nvSpPr>
          <p:cNvPr id="11" name="Text Box 94"/>
          <p:cNvSpPr txBox="1">
            <a:spLocks noChangeArrowheads="1"/>
          </p:cNvSpPr>
          <p:nvPr/>
        </p:nvSpPr>
        <p:spPr bwMode="auto">
          <a:xfrm>
            <a:off x="1968500" y="5546725"/>
            <a:ext cx="1163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1F497D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2060"/>
                </a:solidFill>
              </a:rPr>
              <a:t>A + B  =</a:t>
            </a:r>
          </a:p>
        </p:txBody>
      </p:sp>
      <p:graphicFrame>
        <p:nvGraphicFramePr>
          <p:cNvPr id="12" name="Group 95"/>
          <p:cNvGraphicFramePr>
            <a:graphicFrameLocks noGrp="1"/>
          </p:cNvGraphicFramePr>
          <p:nvPr/>
        </p:nvGraphicFramePr>
        <p:xfrm>
          <a:off x="2990850" y="5321300"/>
          <a:ext cx="1008063" cy="971550"/>
        </p:xfrm>
        <a:graphic>
          <a:graphicData uri="http://schemas.openxmlformats.org/drawingml/2006/table">
            <a:tbl>
              <a:tblPr/>
              <a:tblGrid>
                <a:gridCol w="576263"/>
                <a:gridCol w="431800"/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- 4</a:t>
                      </a:r>
                      <a:endParaRPr kumimoji="0" lang="pt-BR" sz="20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AutoShape 108"/>
          <p:cNvSpPr>
            <a:spLocks noChangeArrowheads="1"/>
          </p:cNvSpPr>
          <p:nvPr/>
        </p:nvSpPr>
        <p:spPr bwMode="auto">
          <a:xfrm>
            <a:off x="3001963" y="5410200"/>
            <a:ext cx="996950" cy="836613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 sz="2000">
              <a:solidFill>
                <a:srgbClr val="000000"/>
              </a:solidFill>
            </a:endParaRPr>
          </a:p>
        </p:txBody>
      </p:sp>
      <p:graphicFrame>
        <p:nvGraphicFramePr>
          <p:cNvPr id="14" name="Group 109"/>
          <p:cNvGraphicFramePr>
            <a:graphicFrameLocks noGrp="1"/>
          </p:cNvGraphicFramePr>
          <p:nvPr/>
        </p:nvGraphicFramePr>
        <p:xfrm>
          <a:off x="4432300" y="5321300"/>
          <a:ext cx="1150938" cy="971550"/>
        </p:xfrm>
        <a:graphic>
          <a:graphicData uri="http://schemas.openxmlformats.org/drawingml/2006/table">
            <a:tbl>
              <a:tblPr/>
              <a:tblGrid>
                <a:gridCol w="574675"/>
                <a:gridCol w="576263"/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AutoShape 122"/>
          <p:cNvSpPr>
            <a:spLocks noChangeArrowheads="1"/>
          </p:cNvSpPr>
          <p:nvPr/>
        </p:nvSpPr>
        <p:spPr bwMode="auto">
          <a:xfrm>
            <a:off x="4443413" y="5410200"/>
            <a:ext cx="1139825" cy="836613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 sz="2000">
              <a:solidFill>
                <a:srgbClr val="000000"/>
              </a:solidFill>
            </a:endParaRPr>
          </a:p>
        </p:txBody>
      </p:sp>
      <p:sp>
        <p:nvSpPr>
          <p:cNvPr id="16" name="Rectangle 138"/>
          <p:cNvSpPr>
            <a:spLocks noChangeArrowheads="1"/>
          </p:cNvSpPr>
          <p:nvPr/>
        </p:nvSpPr>
        <p:spPr bwMode="auto">
          <a:xfrm>
            <a:off x="6732588" y="5786438"/>
            <a:ext cx="576262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4F81BD"/>
              </a:buClr>
              <a:buSzPct val="65000"/>
              <a:buFont typeface="Wingdings" pitchFamily="2" charset="2"/>
              <a:buNone/>
            </a:pPr>
            <a:r>
              <a:rPr lang="pt-BR" altLang="pt-BR" sz="2000">
                <a:solidFill>
                  <a:srgbClr val="002060"/>
                </a:solidFill>
              </a:rPr>
              <a:t>6</a:t>
            </a:r>
          </a:p>
        </p:txBody>
      </p:sp>
      <p:sp>
        <p:nvSpPr>
          <p:cNvPr id="17" name="Rectangle 139"/>
          <p:cNvSpPr>
            <a:spLocks noChangeArrowheads="1"/>
          </p:cNvSpPr>
          <p:nvPr/>
        </p:nvSpPr>
        <p:spPr bwMode="auto">
          <a:xfrm>
            <a:off x="6157913" y="5786438"/>
            <a:ext cx="57467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4F81BD"/>
              </a:buClr>
              <a:buSzPct val="65000"/>
              <a:buFont typeface="Wingdings" pitchFamily="2" charset="2"/>
              <a:buNone/>
            </a:pPr>
            <a:r>
              <a:rPr lang="pt-BR" altLang="pt-BR" sz="2000">
                <a:solidFill>
                  <a:srgbClr val="002060"/>
                </a:solidFill>
              </a:rPr>
              <a:t>6</a:t>
            </a:r>
          </a:p>
        </p:txBody>
      </p:sp>
      <p:sp>
        <p:nvSpPr>
          <p:cNvPr id="18" name="Rectangle 140"/>
          <p:cNvSpPr>
            <a:spLocks noChangeArrowheads="1"/>
          </p:cNvSpPr>
          <p:nvPr/>
        </p:nvSpPr>
        <p:spPr bwMode="auto">
          <a:xfrm>
            <a:off x="6732588" y="5300663"/>
            <a:ext cx="576262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4F81BD"/>
              </a:buClr>
              <a:buSzPct val="65000"/>
              <a:buFont typeface="Wingdings" pitchFamily="2" charset="2"/>
              <a:buNone/>
            </a:pPr>
            <a:r>
              <a:rPr lang="pt-BR" altLang="pt-BR" sz="200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19" name="Rectangle 141"/>
          <p:cNvSpPr>
            <a:spLocks noChangeArrowheads="1"/>
          </p:cNvSpPr>
          <p:nvPr/>
        </p:nvSpPr>
        <p:spPr bwMode="auto">
          <a:xfrm>
            <a:off x="6157913" y="5300663"/>
            <a:ext cx="57467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4F81BD"/>
              </a:buClr>
              <a:buSzPct val="65000"/>
              <a:buFont typeface="Wingdings" pitchFamily="2" charset="2"/>
              <a:buNone/>
            </a:pPr>
            <a:r>
              <a:rPr lang="pt-BR" altLang="pt-BR" sz="2000">
                <a:solidFill>
                  <a:srgbClr val="002060"/>
                </a:solidFill>
              </a:rPr>
              <a:t>-2</a:t>
            </a:r>
          </a:p>
        </p:txBody>
      </p:sp>
      <p:sp>
        <p:nvSpPr>
          <p:cNvPr id="18467" name="Line 143"/>
          <p:cNvSpPr>
            <a:spLocks noChangeShapeType="1"/>
          </p:cNvSpPr>
          <p:nvPr/>
        </p:nvSpPr>
        <p:spPr bwMode="auto">
          <a:xfrm>
            <a:off x="6157913" y="6272213"/>
            <a:ext cx="5746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pt-BR"/>
          </a:p>
        </p:txBody>
      </p:sp>
      <p:sp>
        <p:nvSpPr>
          <p:cNvPr id="18468" name="Line 144"/>
          <p:cNvSpPr>
            <a:spLocks noChangeShapeType="1"/>
          </p:cNvSpPr>
          <p:nvPr/>
        </p:nvSpPr>
        <p:spPr bwMode="auto">
          <a:xfrm>
            <a:off x="6157913" y="5300663"/>
            <a:ext cx="0" cy="485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pt-BR"/>
          </a:p>
        </p:txBody>
      </p:sp>
      <p:sp>
        <p:nvSpPr>
          <p:cNvPr id="18469" name="Line 147"/>
          <p:cNvSpPr>
            <a:spLocks noChangeShapeType="1"/>
          </p:cNvSpPr>
          <p:nvPr/>
        </p:nvSpPr>
        <p:spPr bwMode="auto">
          <a:xfrm>
            <a:off x="6157913" y="5786438"/>
            <a:ext cx="0" cy="485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pt-BR"/>
          </a:p>
        </p:txBody>
      </p:sp>
      <p:sp>
        <p:nvSpPr>
          <p:cNvPr id="18470" name="Line 148"/>
          <p:cNvSpPr>
            <a:spLocks noChangeShapeType="1"/>
          </p:cNvSpPr>
          <p:nvPr/>
        </p:nvSpPr>
        <p:spPr bwMode="auto">
          <a:xfrm>
            <a:off x="7308850" y="5786438"/>
            <a:ext cx="0" cy="485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pt-BR"/>
          </a:p>
        </p:txBody>
      </p:sp>
      <p:sp>
        <p:nvSpPr>
          <p:cNvPr id="18471" name="Line 149"/>
          <p:cNvSpPr>
            <a:spLocks noChangeShapeType="1"/>
          </p:cNvSpPr>
          <p:nvPr/>
        </p:nvSpPr>
        <p:spPr bwMode="auto">
          <a:xfrm>
            <a:off x="6732588" y="6272213"/>
            <a:ext cx="57626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pt-BR"/>
          </a:p>
        </p:txBody>
      </p:sp>
      <p:sp>
        <p:nvSpPr>
          <p:cNvPr id="28" name="AutoShape 150"/>
          <p:cNvSpPr>
            <a:spLocks noChangeArrowheads="1"/>
          </p:cNvSpPr>
          <p:nvPr/>
        </p:nvSpPr>
        <p:spPr bwMode="auto">
          <a:xfrm>
            <a:off x="6169025" y="5410200"/>
            <a:ext cx="1139825" cy="836613"/>
          </a:xfrm>
          <a:prstGeom prst="bracketPair">
            <a:avLst>
              <a:gd name="adj" fmla="val 16667"/>
            </a:avLst>
          </a:prstGeom>
          <a:noFill/>
          <a:ln w="9525">
            <a:solidFill>
              <a:srgbClr val="002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 sz="2000">
              <a:solidFill>
                <a:srgbClr val="002060"/>
              </a:solidFill>
            </a:endParaRPr>
          </a:p>
        </p:txBody>
      </p:sp>
      <p:sp>
        <p:nvSpPr>
          <p:cNvPr id="29" name="Text Box 154"/>
          <p:cNvSpPr txBox="1">
            <a:spLocks noChangeArrowheads="1"/>
          </p:cNvSpPr>
          <p:nvPr/>
        </p:nvSpPr>
        <p:spPr bwMode="auto">
          <a:xfrm>
            <a:off x="4068763" y="5522913"/>
            <a:ext cx="4318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1F497D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30" name="Text Box 156"/>
          <p:cNvSpPr txBox="1">
            <a:spLocks noChangeArrowheads="1"/>
          </p:cNvSpPr>
          <p:nvPr/>
        </p:nvSpPr>
        <p:spPr bwMode="auto">
          <a:xfrm>
            <a:off x="5726113" y="5522913"/>
            <a:ext cx="4318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1F497D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=</a:t>
            </a:r>
          </a:p>
        </p:txBody>
      </p:sp>
      <p:sp>
        <p:nvSpPr>
          <p:cNvPr id="2" name="Retângulo 1"/>
          <p:cNvSpPr>
            <a:spLocks noChangeArrowheads="1"/>
          </p:cNvSpPr>
          <p:nvPr/>
        </p:nvSpPr>
        <p:spPr bwMode="auto">
          <a:xfrm>
            <a:off x="1116013" y="4341813"/>
            <a:ext cx="2076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2000">
                <a:solidFill>
                  <a:srgbClr val="000000"/>
                </a:solidFill>
              </a:rPr>
              <a:t>Dada as matrizes: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3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3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3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14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64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4" grpId="0"/>
      <p:bldP spid="433155" grpId="0" build="p"/>
      <p:bldP spid="6" grpId="0" animBg="1"/>
      <p:bldP spid="8" grpId="0" animBg="1"/>
      <p:bldP spid="9" grpId="0"/>
      <p:bldP spid="10" grpId="0"/>
      <p:bldP spid="11" grpId="0"/>
      <p:bldP spid="13" grpId="0" animBg="1"/>
      <p:bldP spid="15" grpId="0" animBg="1"/>
      <p:bldP spid="16" grpId="0"/>
      <p:bldP spid="17" grpId="0"/>
      <p:bldP spid="18" grpId="0"/>
      <p:bldP spid="19" grpId="0"/>
      <p:bldP spid="28" grpId="0" animBg="1"/>
      <p:bldP spid="29" grpId="0"/>
      <p:bldP spid="30" grpId="0"/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36650"/>
            <a:ext cx="8229600" cy="11398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BR" sz="2800" b="1" smtClean="0"/>
              <a:t>SUBTRAÇÃO DE MATRIZES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989138"/>
            <a:ext cx="8208962" cy="1368425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Clr>
                <a:schemeClr val="tx2"/>
              </a:buClr>
              <a:buFont typeface="Wingdings" pitchFamily="2" charset="2"/>
              <a:buChar char="ü"/>
              <a:defRPr/>
            </a:pPr>
            <a:r>
              <a:rPr lang="pt-BR" sz="2000" dirty="0" smtClean="0">
                <a:latin typeface="+mj-lt"/>
              </a:rPr>
              <a:t>Para efetuarmos a subtração de duas matrizes, elas devem ter a mesma ordem (mesmo número de linhas e colunas) e a matriz obtida com a subtração (matriz diferença) também deve ser de mesma ordem que as matrizes subtraídas. Define-se a subtração A - B = C como sendo formada pelos elementos </a:t>
            </a:r>
            <a:r>
              <a:rPr lang="pt-BR" sz="2000" dirty="0" err="1" smtClean="0">
                <a:latin typeface="+mj-lt"/>
              </a:rPr>
              <a:t>c</a:t>
            </a:r>
            <a:r>
              <a:rPr lang="pt-BR" sz="2000" baseline="-25000" dirty="0" err="1" smtClean="0">
                <a:latin typeface="+mj-lt"/>
              </a:rPr>
              <a:t>ij</a:t>
            </a:r>
            <a:r>
              <a:rPr lang="pt-BR" sz="2000" dirty="0" smtClean="0">
                <a:latin typeface="+mj-lt"/>
              </a:rPr>
              <a:t>= </a:t>
            </a:r>
            <a:r>
              <a:rPr lang="pt-BR" sz="2000" dirty="0" err="1" smtClean="0">
                <a:latin typeface="+mj-lt"/>
              </a:rPr>
              <a:t>a</a:t>
            </a:r>
            <a:r>
              <a:rPr lang="pt-BR" sz="2000" baseline="-25000" dirty="0" err="1">
                <a:latin typeface="+mj-lt"/>
              </a:rPr>
              <a:t>ij</a:t>
            </a:r>
            <a:r>
              <a:rPr lang="pt-BR" sz="2000" dirty="0" smtClean="0">
                <a:latin typeface="+mj-lt"/>
              </a:rPr>
              <a:t> </a:t>
            </a:r>
            <a:r>
              <a:rPr lang="pt-BR" sz="2000" dirty="0">
                <a:latin typeface="+mj-lt"/>
              </a:rPr>
              <a:t>– </a:t>
            </a:r>
            <a:r>
              <a:rPr lang="pt-BR" sz="2000" dirty="0" err="1">
                <a:latin typeface="+mj-lt"/>
              </a:rPr>
              <a:t>b</a:t>
            </a:r>
            <a:r>
              <a:rPr lang="pt-BR" sz="2000" baseline="-25000" dirty="0" err="1">
                <a:latin typeface="+mj-lt"/>
              </a:rPr>
              <a:t>ij</a:t>
            </a:r>
            <a:r>
              <a:rPr lang="pt-BR" sz="2000" dirty="0">
                <a:latin typeface="+mj-lt"/>
              </a:rPr>
              <a:t> (cada </a:t>
            </a:r>
            <a:r>
              <a:rPr lang="pt-BR" sz="2000" dirty="0" smtClean="0">
                <a:latin typeface="+mj-lt"/>
              </a:rPr>
              <a:t>elemento de uma matriz deve ser subtraído com o elemento correspondente da outra matriz).</a:t>
            </a:r>
            <a:endParaRPr lang="pt-BR" sz="2000" i="1" dirty="0" smtClean="0">
              <a:latin typeface="+mj-lt"/>
            </a:endParaRPr>
          </a:p>
        </p:txBody>
      </p:sp>
      <p:graphicFrame>
        <p:nvGraphicFramePr>
          <p:cNvPr id="29" name="Group 169"/>
          <p:cNvGraphicFramePr>
            <a:graphicFrameLocks noGrp="1"/>
          </p:cNvGraphicFramePr>
          <p:nvPr/>
        </p:nvGraphicFramePr>
        <p:xfrm>
          <a:off x="3060700" y="5322888"/>
          <a:ext cx="1238250" cy="971550"/>
        </p:xfrm>
        <a:graphic>
          <a:graphicData uri="http://schemas.openxmlformats.org/drawingml/2006/table">
            <a:tbl>
              <a:tblPr/>
              <a:tblGrid>
                <a:gridCol w="707850"/>
                <a:gridCol w="530400"/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kumimoji="0" lang="pt-BR" sz="20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- 2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AutoShape 134"/>
          <p:cNvSpPr>
            <a:spLocks noChangeArrowheads="1"/>
          </p:cNvSpPr>
          <p:nvPr/>
        </p:nvSpPr>
        <p:spPr bwMode="auto">
          <a:xfrm>
            <a:off x="3132138" y="5397500"/>
            <a:ext cx="1223962" cy="836613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 sz="2000">
              <a:solidFill>
                <a:srgbClr val="000000"/>
              </a:solidFill>
            </a:endParaRPr>
          </a:p>
        </p:txBody>
      </p:sp>
      <p:graphicFrame>
        <p:nvGraphicFramePr>
          <p:cNvPr id="31" name="Group 135"/>
          <p:cNvGraphicFramePr>
            <a:graphicFrameLocks noGrp="1"/>
          </p:cNvGraphicFramePr>
          <p:nvPr/>
        </p:nvGraphicFramePr>
        <p:xfrm>
          <a:off x="4789488" y="5337175"/>
          <a:ext cx="1150937" cy="971550"/>
        </p:xfrm>
        <a:graphic>
          <a:graphicData uri="http://schemas.openxmlformats.org/drawingml/2006/table">
            <a:tbl>
              <a:tblPr/>
              <a:tblGrid>
                <a:gridCol w="574675"/>
                <a:gridCol w="576262"/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AutoShape 148"/>
          <p:cNvSpPr>
            <a:spLocks noChangeArrowheads="1"/>
          </p:cNvSpPr>
          <p:nvPr/>
        </p:nvSpPr>
        <p:spPr bwMode="auto">
          <a:xfrm>
            <a:off x="4800600" y="5426075"/>
            <a:ext cx="1139825" cy="836613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 sz="2000">
              <a:solidFill>
                <a:srgbClr val="000000"/>
              </a:solidFill>
            </a:endParaRPr>
          </a:p>
        </p:txBody>
      </p:sp>
      <p:sp>
        <p:nvSpPr>
          <p:cNvPr id="34" name="AutoShape 162"/>
          <p:cNvSpPr>
            <a:spLocks noChangeArrowheads="1"/>
          </p:cNvSpPr>
          <p:nvPr/>
        </p:nvSpPr>
        <p:spPr bwMode="auto">
          <a:xfrm>
            <a:off x="6283325" y="5426075"/>
            <a:ext cx="1139825" cy="836613"/>
          </a:xfrm>
          <a:prstGeom prst="bracketPair">
            <a:avLst>
              <a:gd name="adj" fmla="val 16667"/>
            </a:avLst>
          </a:prstGeom>
          <a:noFill/>
          <a:ln w="9525">
            <a:solidFill>
              <a:srgbClr val="002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 sz="2000">
              <a:solidFill>
                <a:srgbClr val="000000"/>
              </a:solidFill>
            </a:endParaRPr>
          </a:p>
        </p:txBody>
      </p:sp>
      <p:sp>
        <p:nvSpPr>
          <p:cNvPr id="35" name="Text Box 164"/>
          <p:cNvSpPr txBox="1">
            <a:spLocks noChangeArrowheads="1"/>
          </p:cNvSpPr>
          <p:nvPr/>
        </p:nvSpPr>
        <p:spPr bwMode="auto">
          <a:xfrm>
            <a:off x="4471988" y="5538788"/>
            <a:ext cx="4318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1F497D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-</a:t>
            </a:r>
          </a:p>
        </p:txBody>
      </p:sp>
      <p:sp>
        <p:nvSpPr>
          <p:cNvPr id="36" name="Text Box 165"/>
          <p:cNvSpPr txBox="1">
            <a:spLocks noChangeArrowheads="1"/>
          </p:cNvSpPr>
          <p:nvPr/>
        </p:nvSpPr>
        <p:spPr bwMode="auto">
          <a:xfrm>
            <a:off x="5926138" y="5541963"/>
            <a:ext cx="8064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1F497D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=</a:t>
            </a:r>
          </a:p>
        </p:txBody>
      </p:sp>
      <p:graphicFrame>
        <p:nvGraphicFramePr>
          <p:cNvPr id="39" name="Group 97"/>
          <p:cNvGraphicFramePr>
            <a:graphicFrameLocks noGrp="1"/>
          </p:cNvGraphicFramePr>
          <p:nvPr/>
        </p:nvGraphicFramePr>
        <p:xfrm>
          <a:off x="3851275" y="4149725"/>
          <a:ext cx="1008063" cy="971550"/>
        </p:xfrm>
        <a:graphic>
          <a:graphicData uri="http://schemas.openxmlformats.org/drawingml/2006/table">
            <a:tbl>
              <a:tblPr/>
              <a:tblGrid>
                <a:gridCol w="576263"/>
                <a:gridCol w="431800"/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- 5</a:t>
                      </a:r>
                      <a:endParaRPr kumimoji="0" lang="pt-BR" sz="20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" name="AutoShape 17"/>
          <p:cNvSpPr>
            <a:spLocks noChangeArrowheads="1"/>
          </p:cNvSpPr>
          <p:nvPr/>
        </p:nvSpPr>
        <p:spPr bwMode="auto">
          <a:xfrm>
            <a:off x="3862388" y="4238625"/>
            <a:ext cx="996950" cy="836613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 sz="2000">
              <a:solidFill>
                <a:srgbClr val="000000"/>
              </a:solidFill>
            </a:endParaRPr>
          </a:p>
        </p:txBody>
      </p:sp>
      <p:graphicFrame>
        <p:nvGraphicFramePr>
          <p:cNvPr id="41" name="Group 103"/>
          <p:cNvGraphicFramePr>
            <a:graphicFrameLocks noGrp="1"/>
          </p:cNvGraphicFramePr>
          <p:nvPr/>
        </p:nvGraphicFramePr>
        <p:xfrm>
          <a:off x="6251575" y="4171950"/>
          <a:ext cx="984250" cy="971550"/>
        </p:xfrm>
        <a:graphic>
          <a:graphicData uri="http://schemas.openxmlformats.org/drawingml/2006/table">
            <a:tbl>
              <a:tblPr/>
              <a:tblGrid>
                <a:gridCol w="431800"/>
                <a:gridCol w="552450"/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- 2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AutoShape 31"/>
          <p:cNvSpPr>
            <a:spLocks noChangeArrowheads="1"/>
          </p:cNvSpPr>
          <p:nvPr/>
        </p:nvSpPr>
        <p:spPr bwMode="auto">
          <a:xfrm>
            <a:off x="6227763" y="4260850"/>
            <a:ext cx="1008062" cy="836613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 sz="2000">
              <a:solidFill>
                <a:srgbClr val="000000"/>
              </a:solidFill>
            </a:endParaRPr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5724525" y="4379913"/>
            <a:ext cx="720725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B =</a:t>
            </a:r>
          </a:p>
        </p:txBody>
      </p:sp>
      <p:sp>
        <p:nvSpPr>
          <p:cNvPr id="44" name="Text Box 33"/>
          <p:cNvSpPr txBox="1">
            <a:spLocks noChangeArrowheads="1"/>
          </p:cNvSpPr>
          <p:nvPr/>
        </p:nvSpPr>
        <p:spPr bwMode="auto">
          <a:xfrm>
            <a:off x="3317875" y="4394200"/>
            <a:ext cx="749300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A =</a:t>
            </a:r>
          </a:p>
        </p:txBody>
      </p:sp>
      <p:sp>
        <p:nvSpPr>
          <p:cNvPr id="45" name="Text Box 94"/>
          <p:cNvSpPr txBox="1">
            <a:spLocks noChangeArrowheads="1"/>
          </p:cNvSpPr>
          <p:nvPr/>
        </p:nvSpPr>
        <p:spPr bwMode="auto">
          <a:xfrm>
            <a:off x="2124075" y="5518150"/>
            <a:ext cx="100806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1F497D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2060"/>
                </a:solidFill>
              </a:rPr>
              <a:t>B - A  =</a:t>
            </a:r>
          </a:p>
        </p:txBody>
      </p:sp>
      <p:sp>
        <p:nvSpPr>
          <p:cNvPr id="46" name="Retângulo 45"/>
          <p:cNvSpPr>
            <a:spLocks noChangeArrowheads="1"/>
          </p:cNvSpPr>
          <p:nvPr/>
        </p:nvSpPr>
        <p:spPr bwMode="auto">
          <a:xfrm>
            <a:off x="969963" y="4427538"/>
            <a:ext cx="2076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2000">
                <a:solidFill>
                  <a:srgbClr val="000000"/>
                </a:solidFill>
              </a:rPr>
              <a:t>Dada as matrizes: </a:t>
            </a:r>
          </a:p>
        </p:txBody>
      </p:sp>
      <p:sp>
        <p:nvSpPr>
          <p:cNvPr id="20" name="Rectangle 138"/>
          <p:cNvSpPr>
            <a:spLocks noChangeArrowheads="1"/>
          </p:cNvSpPr>
          <p:nvPr/>
        </p:nvSpPr>
        <p:spPr bwMode="auto">
          <a:xfrm>
            <a:off x="6861175" y="5867400"/>
            <a:ext cx="576263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4F81BD"/>
              </a:buClr>
              <a:buSzPct val="65000"/>
              <a:buFont typeface="Wingdings" pitchFamily="2" charset="2"/>
              <a:buNone/>
            </a:pPr>
            <a:r>
              <a:rPr lang="pt-BR" altLang="pt-BR" sz="2000">
                <a:solidFill>
                  <a:srgbClr val="002060"/>
                </a:solidFill>
              </a:rPr>
              <a:t>-3</a:t>
            </a:r>
          </a:p>
        </p:txBody>
      </p:sp>
      <p:sp>
        <p:nvSpPr>
          <p:cNvPr id="21" name="Rectangle 139"/>
          <p:cNvSpPr>
            <a:spLocks noChangeArrowheads="1"/>
          </p:cNvSpPr>
          <p:nvPr/>
        </p:nvSpPr>
        <p:spPr bwMode="auto">
          <a:xfrm>
            <a:off x="6286500" y="5867400"/>
            <a:ext cx="57467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4F81BD"/>
              </a:buClr>
              <a:buSzPct val="65000"/>
              <a:buFont typeface="Wingdings" pitchFamily="2" charset="2"/>
              <a:buNone/>
            </a:pPr>
            <a:r>
              <a:rPr lang="pt-BR" altLang="pt-BR" sz="200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22" name="Rectangle 140"/>
          <p:cNvSpPr>
            <a:spLocks noChangeArrowheads="1"/>
          </p:cNvSpPr>
          <p:nvPr/>
        </p:nvSpPr>
        <p:spPr bwMode="auto">
          <a:xfrm>
            <a:off x="6861175" y="5381625"/>
            <a:ext cx="576263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4F81BD"/>
              </a:buClr>
              <a:buSzPct val="65000"/>
              <a:buFont typeface="Wingdings" pitchFamily="2" charset="2"/>
              <a:buNone/>
            </a:pPr>
            <a:r>
              <a:rPr lang="pt-BR" altLang="pt-BR" sz="2000">
                <a:solidFill>
                  <a:srgbClr val="002060"/>
                </a:solidFill>
              </a:rPr>
              <a:t>-2</a:t>
            </a:r>
          </a:p>
        </p:txBody>
      </p:sp>
      <p:sp>
        <p:nvSpPr>
          <p:cNvPr id="23" name="Rectangle 141"/>
          <p:cNvSpPr>
            <a:spLocks noChangeArrowheads="1"/>
          </p:cNvSpPr>
          <p:nvPr/>
        </p:nvSpPr>
        <p:spPr bwMode="auto">
          <a:xfrm>
            <a:off x="6286500" y="5381625"/>
            <a:ext cx="57467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4F81BD"/>
              </a:buClr>
              <a:buSzPct val="65000"/>
              <a:buFont typeface="Wingdings" pitchFamily="2" charset="2"/>
              <a:buNone/>
            </a:pPr>
            <a:r>
              <a:rPr lang="pt-BR" altLang="pt-BR" sz="2000">
                <a:solidFill>
                  <a:srgbClr val="002060"/>
                </a:solidFill>
              </a:rPr>
              <a:t>6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3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3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3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14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64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4" grpId="0"/>
      <p:bldP spid="433155" grpId="0" build="p"/>
      <p:bldP spid="30" grpId="0" animBg="1"/>
      <p:bldP spid="32" grpId="0" animBg="1"/>
      <p:bldP spid="34" grpId="0" animBg="1"/>
      <p:bldP spid="35" grpId="0"/>
      <p:bldP spid="36" grpId="0"/>
      <p:bldP spid="40" grpId="0" animBg="1"/>
      <p:bldP spid="42" grpId="0" animBg="1"/>
      <p:bldP spid="43" grpId="0"/>
      <p:bldP spid="44" grpId="0"/>
      <p:bldP spid="45" grpId="0"/>
      <p:bldP spid="46" grpId="0" build="p"/>
      <p:bldP spid="20" grpId="0"/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9863" y="1136650"/>
            <a:ext cx="8939212" cy="11398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BR" sz="2800" b="1" smtClean="0"/>
              <a:t>MULTIPLICAÇÃO UMA MATRIZ POR UMA CONSTANTE K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97075"/>
            <a:ext cx="8075613" cy="143192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PT" sz="2000" dirty="0"/>
              <a:t>Para multiplicar um </a:t>
            </a:r>
            <a:r>
              <a:rPr lang="pt-PT" sz="2000" dirty="0" smtClean="0"/>
              <a:t>número real </a:t>
            </a:r>
            <a:r>
              <a:rPr lang="pt-PT" sz="2000" i="1" dirty="0" smtClean="0"/>
              <a:t>k,</a:t>
            </a:r>
            <a:r>
              <a:rPr lang="pt-PT" sz="2000" dirty="0" smtClean="0"/>
              <a:t> qualquer, </a:t>
            </a:r>
            <a:r>
              <a:rPr lang="pt-PT" sz="2000" dirty="0"/>
              <a:t>por uma matriz </a:t>
            </a:r>
            <a:r>
              <a:rPr lang="pt-PT" sz="2000" dirty="0" smtClean="0"/>
              <a:t>A</a:t>
            </a:r>
            <a:r>
              <a:rPr lang="pt-PT" sz="2000" baseline="-25000" dirty="0" smtClean="0"/>
              <a:t>mxn</a:t>
            </a:r>
            <a:r>
              <a:rPr lang="pt-PT" sz="2000" dirty="0" smtClean="0"/>
              <a:t>, </a:t>
            </a:r>
            <a:r>
              <a:rPr lang="pt-PT" sz="2000" dirty="0"/>
              <a:t>basta multiplicar </a:t>
            </a:r>
            <a:r>
              <a:rPr lang="pt-PT" sz="2000" dirty="0" smtClean="0"/>
              <a:t>todos os elementos da matriz por k. </a:t>
            </a:r>
            <a:r>
              <a:rPr lang="pt-PT" sz="2000" dirty="0"/>
              <a:t>Assim, a matriz resultante </a:t>
            </a:r>
            <a:r>
              <a:rPr lang="pt-PT" sz="2000" dirty="0" smtClean="0"/>
              <a:t>será de mesma ordem da matriz A.</a:t>
            </a:r>
            <a:endParaRPr lang="pt-BR" sz="2000" dirty="0" smtClean="0">
              <a:latin typeface="+mj-lt"/>
            </a:endParaRPr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1331913" y="3856038"/>
            <a:ext cx="1751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2000">
                <a:solidFill>
                  <a:srgbClr val="000000"/>
                </a:solidFill>
              </a:rPr>
              <a:t>Dada a matriz: </a:t>
            </a:r>
          </a:p>
        </p:txBody>
      </p:sp>
      <p:sp>
        <p:nvSpPr>
          <p:cNvPr id="6" name="Text Box 50"/>
          <p:cNvSpPr txBox="1">
            <a:spLocks noChangeArrowheads="1"/>
          </p:cNvSpPr>
          <p:nvPr/>
        </p:nvSpPr>
        <p:spPr bwMode="auto">
          <a:xfrm>
            <a:off x="1692275" y="5257800"/>
            <a:ext cx="1008063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1F497D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2060"/>
                </a:solidFill>
              </a:rPr>
              <a:t>3.A  =</a:t>
            </a:r>
          </a:p>
        </p:txBody>
      </p:sp>
      <p:sp>
        <p:nvSpPr>
          <p:cNvPr id="7" name="Rectangle 70"/>
          <p:cNvSpPr>
            <a:spLocks noChangeArrowheads="1"/>
          </p:cNvSpPr>
          <p:nvPr/>
        </p:nvSpPr>
        <p:spPr bwMode="auto">
          <a:xfrm>
            <a:off x="3348038" y="5499100"/>
            <a:ext cx="7207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4F81BD"/>
              </a:buClr>
              <a:buSzPct val="65000"/>
              <a:buFont typeface="Wingdings" pitchFamily="2" charset="2"/>
              <a:buNone/>
            </a:pPr>
            <a:r>
              <a:rPr lang="pt-BR" altLang="pt-BR" sz="2000">
                <a:solidFill>
                  <a:srgbClr val="002060"/>
                </a:solidFill>
              </a:rPr>
              <a:t>3</a:t>
            </a:r>
            <a:r>
              <a:rPr lang="pt-BR" altLang="pt-BR" sz="2000">
                <a:solidFill>
                  <a:srgbClr val="000000"/>
                </a:solidFill>
              </a:rPr>
              <a:t>.2</a:t>
            </a:r>
          </a:p>
        </p:txBody>
      </p:sp>
      <p:sp>
        <p:nvSpPr>
          <p:cNvPr id="8" name="Rectangle 71"/>
          <p:cNvSpPr>
            <a:spLocks noChangeArrowheads="1"/>
          </p:cNvSpPr>
          <p:nvPr/>
        </p:nvSpPr>
        <p:spPr bwMode="auto">
          <a:xfrm>
            <a:off x="2484438" y="5499100"/>
            <a:ext cx="8636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4F81BD"/>
              </a:buClr>
              <a:buSzPct val="65000"/>
              <a:buFont typeface="Wingdings" pitchFamily="2" charset="2"/>
              <a:buNone/>
            </a:pPr>
            <a:r>
              <a:rPr lang="pt-BR" altLang="pt-BR" sz="2000">
                <a:solidFill>
                  <a:srgbClr val="002060"/>
                </a:solidFill>
              </a:rPr>
              <a:t>3</a:t>
            </a:r>
            <a:r>
              <a:rPr lang="pt-BR" altLang="pt-BR" sz="2000">
                <a:solidFill>
                  <a:srgbClr val="000000"/>
                </a:solidFill>
              </a:rPr>
              <a:t>.3</a:t>
            </a:r>
          </a:p>
        </p:txBody>
      </p:sp>
      <p:sp>
        <p:nvSpPr>
          <p:cNvPr id="9" name="Rectangle 72"/>
          <p:cNvSpPr>
            <a:spLocks noChangeArrowheads="1"/>
          </p:cNvSpPr>
          <p:nvPr/>
        </p:nvSpPr>
        <p:spPr bwMode="auto">
          <a:xfrm>
            <a:off x="3348038" y="5013325"/>
            <a:ext cx="7207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4F81BD"/>
              </a:buClr>
              <a:buSzPct val="65000"/>
              <a:buFont typeface="Wingdings" pitchFamily="2" charset="2"/>
              <a:buNone/>
            </a:pPr>
            <a:r>
              <a:rPr lang="pt-BR" altLang="pt-BR" sz="2000">
                <a:solidFill>
                  <a:srgbClr val="002060"/>
                </a:solidFill>
              </a:rPr>
              <a:t>3</a:t>
            </a:r>
            <a:r>
              <a:rPr lang="pt-BR" altLang="pt-BR" sz="2000">
                <a:solidFill>
                  <a:srgbClr val="000000"/>
                </a:solidFill>
              </a:rPr>
              <a:t>.1</a:t>
            </a:r>
          </a:p>
        </p:txBody>
      </p:sp>
      <p:sp>
        <p:nvSpPr>
          <p:cNvPr id="10" name="Rectangle 73"/>
          <p:cNvSpPr>
            <a:spLocks noChangeArrowheads="1"/>
          </p:cNvSpPr>
          <p:nvPr/>
        </p:nvSpPr>
        <p:spPr bwMode="auto">
          <a:xfrm>
            <a:off x="2484438" y="5013325"/>
            <a:ext cx="8636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4F81BD"/>
              </a:buClr>
              <a:buSzPct val="65000"/>
              <a:buFont typeface="Wingdings" pitchFamily="2" charset="2"/>
              <a:buNone/>
            </a:pPr>
            <a:r>
              <a:rPr lang="pt-BR" altLang="pt-BR" sz="2000">
                <a:solidFill>
                  <a:srgbClr val="002060"/>
                </a:solidFill>
              </a:rPr>
              <a:t>3</a:t>
            </a:r>
            <a:r>
              <a:rPr lang="pt-BR" altLang="pt-BR" sz="2000">
                <a:solidFill>
                  <a:srgbClr val="000000"/>
                </a:solidFill>
              </a:rPr>
              <a:t>.(–2)</a:t>
            </a:r>
            <a:endParaRPr lang="pt-BR" altLang="pt-BR" sz="2000" baseline="30000">
              <a:solidFill>
                <a:srgbClr val="000000"/>
              </a:solidFill>
            </a:endParaRPr>
          </a:p>
        </p:txBody>
      </p:sp>
      <p:sp>
        <p:nvSpPr>
          <p:cNvPr id="20490" name="Line 74"/>
          <p:cNvSpPr>
            <a:spLocks noChangeShapeType="1"/>
          </p:cNvSpPr>
          <p:nvPr/>
        </p:nvSpPr>
        <p:spPr bwMode="auto">
          <a:xfrm>
            <a:off x="2484438" y="5013325"/>
            <a:ext cx="863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pt-BR"/>
          </a:p>
        </p:txBody>
      </p:sp>
      <p:sp>
        <p:nvSpPr>
          <p:cNvPr id="20491" name="Line 76"/>
          <p:cNvSpPr>
            <a:spLocks noChangeShapeType="1"/>
          </p:cNvSpPr>
          <p:nvPr/>
        </p:nvSpPr>
        <p:spPr bwMode="auto">
          <a:xfrm>
            <a:off x="2484438" y="5013325"/>
            <a:ext cx="0" cy="485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pt-BR"/>
          </a:p>
        </p:txBody>
      </p:sp>
      <p:sp>
        <p:nvSpPr>
          <p:cNvPr id="20492" name="Line 77"/>
          <p:cNvSpPr>
            <a:spLocks noChangeShapeType="1"/>
          </p:cNvSpPr>
          <p:nvPr/>
        </p:nvSpPr>
        <p:spPr bwMode="auto">
          <a:xfrm>
            <a:off x="4068763" y="5013325"/>
            <a:ext cx="0" cy="485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pt-BR"/>
          </a:p>
        </p:txBody>
      </p:sp>
      <p:sp>
        <p:nvSpPr>
          <p:cNvPr id="20493" name="Line 78"/>
          <p:cNvSpPr>
            <a:spLocks noChangeShapeType="1"/>
          </p:cNvSpPr>
          <p:nvPr/>
        </p:nvSpPr>
        <p:spPr bwMode="auto">
          <a:xfrm>
            <a:off x="3348038" y="5013325"/>
            <a:ext cx="7207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pt-BR"/>
          </a:p>
        </p:txBody>
      </p:sp>
      <p:sp>
        <p:nvSpPr>
          <p:cNvPr id="20494" name="Line 79"/>
          <p:cNvSpPr>
            <a:spLocks noChangeShapeType="1"/>
          </p:cNvSpPr>
          <p:nvPr/>
        </p:nvSpPr>
        <p:spPr bwMode="auto">
          <a:xfrm>
            <a:off x="2484438" y="5499100"/>
            <a:ext cx="0" cy="485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pt-BR"/>
          </a:p>
        </p:txBody>
      </p:sp>
      <p:sp>
        <p:nvSpPr>
          <p:cNvPr id="20495" name="Line 80"/>
          <p:cNvSpPr>
            <a:spLocks noChangeShapeType="1"/>
          </p:cNvSpPr>
          <p:nvPr/>
        </p:nvSpPr>
        <p:spPr bwMode="auto">
          <a:xfrm>
            <a:off x="4068763" y="5499100"/>
            <a:ext cx="0" cy="485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pt-BR"/>
          </a:p>
        </p:txBody>
      </p:sp>
      <p:sp>
        <p:nvSpPr>
          <p:cNvPr id="19" name="AutoShape 82"/>
          <p:cNvSpPr>
            <a:spLocks noChangeArrowheads="1"/>
          </p:cNvSpPr>
          <p:nvPr/>
        </p:nvSpPr>
        <p:spPr bwMode="auto">
          <a:xfrm>
            <a:off x="2495550" y="5102225"/>
            <a:ext cx="1538288" cy="836613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 sz="2000">
              <a:solidFill>
                <a:srgbClr val="000000"/>
              </a:solidFill>
            </a:endParaRPr>
          </a:p>
        </p:txBody>
      </p:sp>
      <p:sp>
        <p:nvSpPr>
          <p:cNvPr id="20" name="Text Box 89"/>
          <p:cNvSpPr txBox="1">
            <a:spLocks noChangeArrowheads="1"/>
          </p:cNvSpPr>
          <p:nvPr/>
        </p:nvSpPr>
        <p:spPr bwMode="auto">
          <a:xfrm>
            <a:off x="4140200" y="5257800"/>
            <a:ext cx="431800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1F497D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=</a:t>
            </a:r>
          </a:p>
        </p:txBody>
      </p:sp>
      <p:graphicFrame>
        <p:nvGraphicFramePr>
          <p:cNvPr id="21" name="Group 90"/>
          <p:cNvGraphicFramePr>
            <a:graphicFrameLocks noGrp="1"/>
          </p:cNvGraphicFramePr>
          <p:nvPr/>
        </p:nvGraphicFramePr>
        <p:xfrm>
          <a:off x="4500563" y="5006975"/>
          <a:ext cx="1008062" cy="971550"/>
        </p:xfrm>
        <a:graphic>
          <a:graphicData uri="http://schemas.openxmlformats.org/drawingml/2006/table">
            <a:tbl>
              <a:tblPr/>
              <a:tblGrid>
                <a:gridCol w="576262"/>
                <a:gridCol w="431800"/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–6</a:t>
                      </a:r>
                      <a:endParaRPr kumimoji="0" lang="pt-BR" sz="2000" b="0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AutoShape 103"/>
          <p:cNvSpPr>
            <a:spLocks noChangeArrowheads="1"/>
          </p:cNvSpPr>
          <p:nvPr/>
        </p:nvSpPr>
        <p:spPr bwMode="auto">
          <a:xfrm>
            <a:off x="4511675" y="5095875"/>
            <a:ext cx="996950" cy="836613"/>
          </a:xfrm>
          <a:prstGeom prst="bracketPair">
            <a:avLst>
              <a:gd name="adj" fmla="val 16667"/>
            </a:avLst>
          </a:prstGeom>
          <a:noFill/>
          <a:ln w="9525">
            <a:solidFill>
              <a:srgbClr val="002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 sz="2000">
              <a:solidFill>
                <a:srgbClr val="000000"/>
              </a:solidFill>
            </a:endParaRPr>
          </a:p>
        </p:txBody>
      </p:sp>
      <p:sp>
        <p:nvSpPr>
          <p:cNvPr id="20504" name="Line 75"/>
          <p:cNvSpPr>
            <a:spLocks noChangeShapeType="1"/>
          </p:cNvSpPr>
          <p:nvPr/>
        </p:nvSpPr>
        <p:spPr bwMode="auto">
          <a:xfrm>
            <a:off x="3590925" y="2781300"/>
            <a:ext cx="863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pt-BR"/>
          </a:p>
        </p:txBody>
      </p:sp>
      <p:sp>
        <p:nvSpPr>
          <p:cNvPr id="20505" name="Line 110"/>
          <p:cNvSpPr>
            <a:spLocks noChangeShapeType="1"/>
          </p:cNvSpPr>
          <p:nvPr/>
        </p:nvSpPr>
        <p:spPr bwMode="auto">
          <a:xfrm>
            <a:off x="3951288" y="3500438"/>
            <a:ext cx="8128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pt-BR"/>
          </a:p>
        </p:txBody>
      </p:sp>
      <p:graphicFrame>
        <p:nvGraphicFramePr>
          <p:cNvPr id="32" name="Group 48"/>
          <p:cNvGraphicFramePr>
            <a:graphicFrameLocks noGrp="1"/>
          </p:cNvGraphicFramePr>
          <p:nvPr/>
        </p:nvGraphicFramePr>
        <p:xfrm>
          <a:off x="3852863" y="3571875"/>
          <a:ext cx="1008062" cy="971550"/>
        </p:xfrm>
        <a:graphic>
          <a:graphicData uri="http://schemas.openxmlformats.org/drawingml/2006/table">
            <a:tbl>
              <a:tblPr/>
              <a:tblGrid>
                <a:gridCol w="576262"/>
                <a:gridCol w="431800"/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–2</a:t>
                      </a:r>
                      <a:endParaRPr kumimoji="0" lang="pt-BR" sz="20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AutoShape 17"/>
          <p:cNvSpPr>
            <a:spLocks noChangeArrowheads="1"/>
          </p:cNvSpPr>
          <p:nvPr/>
        </p:nvSpPr>
        <p:spPr bwMode="auto">
          <a:xfrm>
            <a:off x="3863975" y="3660775"/>
            <a:ext cx="996950" cy="836613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 sz="2000">
              <a:solidFill>
                <a:srgbClr val="000000"/>
              </a:solidFill>
            </a:endParaRPr>
          </a:p>
        </p:txBody>
      </p:sp>
      <p:sp>
        <p:nvSpPr>
          <p:cNvPr id="34" name="Text Box 45"/>
          <p:cNvSpPr txBox="1">
            <a:spLocks noChangeArrowheads="1"/>
          </p:cNvSpPr>
          <p:nvPr/>
        </p:nvSpPr>
        <p:spPr bwMode="auto">
          <a:xfrm>
            <a:off x="3319463" y="3816350"/>
            <a:ext cx="7493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A =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3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3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3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2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0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1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4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5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6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4" grpId="0"/>
      <p:bldP spid="433155" grpId="0" build="p"/>
      <p:bldP spid="5" grpId="0" build="p"/>
      <p:bldP spid="6" grpId="0"/>
      <p:bldP spid="7" grpId="0"/>
      <p:bldP spid="8" grpId="0"/>
      <p:bldP spid="9" grpId="0"/>
      <p:bldP spid="10" grpId="0"/>
      <p:bldP spid="19" grpId="0" animBg="1"/>
      <p:bldP spid="20" grpId="0"/>
      <p:bldP spid="22" grpId="0" animBg="1"/>
      <p:bldP spid="33" grpId="0" animBg="1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8675" y="3014663"/>
            <a:ext cx="8291513" cy="1062037"/>
          </a:xfrm>
        </p:spPr>
        <p:txBody>
          <a:bodyPr/>
          <a:lstStyle/>
          <a:p>
            <a:pPr marL="0" indent="0" eaLnBrk="1" hangingPunct="1">
              <a:buClr>
                <a:srgbClr val="002060"/>
              </a:buClr>
              <a:buFont typeface="Arial" pitchFamily="34" charset="0"/>
              <a:buNone/>
              <a:defRPr/>
            </a:pPr>
            <a:r>
              <a:rPr lang="pt-BR" sz="2000" b="1" u="sng" dirty="0" smtClean="0">
                <a:solidFill>
                  <a:srgbClr val="002060"/>
                </a:solidFill>
                <a:latin typeface="+mj-lt"/>
              </a:rPr>
              <a:t>Exemplo 1</a:t>
            </a:r>
            <a:r>
              <a:rPr lang="pt-BR" sz="2000" b="1" dirty="0" smtClean="0">
                <a:solidFill>
                  <a:srgbClr val="002060"/>
                </a:solidFill>
                <a:latin typeface="+mj-lt"/>
              </a:rPr>
              <a:t>:</a:t>
            </a:r>
          </a:p>
          <a:p>
            <a:pPr marL="0" indent="0" eaLnBrk="1" hangingPunct="1">
              <a:buClr>
                <a:srgbClr val="002060"/>
              </a:buClr>
              <a:buFont typeface="Arial" pitchFamily="34" charset="0"/>
              <a:buNone/>
              <a:defRPr/>
            </a:pPr>
            <a:endParaRPr lang="pt-BR" sz="500" b="1" dirty="0" smtClean="0">
              <a:solidFill>
                <a:srgbClr val="002060"/>
              </a:solidFill>
              <a:latin typeface="+mj-lt"/>
            </a:endParaRPr>
          </a:p>
          <a:p>
            <a:pPr marL="0" indent="0" eaLnBrk="1" hangingPunct="1">
              <a:buClr>
                <a:srgbClr val="002060"/>
              </a:buClr>
              <a:buFont typeface="Arial" pitchFamily="34" charset="0"/>
              <a:buNone/>
              <a:defRPr/>
            </a:pPr>
            <a:r>
              <a:rPr lang="pt-BR" sz="2000" dirty="0" smtClean="0">
                <a:latin typeface="+mj-lt"/>
              </a:rPr>
              <a:t>Resolver a equação 3X – A = 2B, onde:</a:t>
            </a:r>
          </a:p>
        </p:txBody>
      </p:sp>
      <p:graphicFrame>
        <p:nvGraphicFramePr>
          <p:cNvPr id="437345" name="Group 97"/>
          <p:cNvGraphicFramePr>
            <a:graphicFrameLocks noGrp="1"/>
          </p:cNvGraphicFramePr>
          <p:nvPr/>
        </p:nvGraphicFramePr>
        <p:xfrm>
          <a:off x="2744788" y="4076700"/>
          <a:ext cx="1008062" cy="971550"/>
        </p:xfrm>
        <a:graphic>
          <a:graphicData uri="http://schemas.openxmlformats.org/drawingml/2006/table">
            <a:tbl>
              <a:tblPr/>
              <a:tblGrid>
                <a:gridCol w="576262"/>
                <a:gridCol w="431800"/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–5</a:t>
                      </a:r>
                      <a:endParaRPr kumimoji="0" lang="pt-BR" sz="20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–1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7265" name="AutoShape 17"/>
          <p:cNvSpPr>
            <a:spLocks noChangeArrowheads="1"/>
          </p:cNvSpPr>
          <p:nvPr/>
        </p:nvSpPr>
        <p:spPr bwMode="auto">
          <a:xfrm>
            <a:off x="2755900" y="4165600"/>
            <a:ext cx="996950" cy="836613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 sz="2000">
              <a:solidFill>
                <a:srgbClr val="000000"/>
              </a:solidFill>
            </a:endParaRPr>
          </a:p>
        </p:txBody>
      </p:sp>
      <p:graphicFrame>
        <p:nvGraphicFramePr>
          <p:cNvPr id="437351" name="Group 103"/>
          <p:cNvGraphicFramePr>
            <a:graphicFrameLocks noGrp="1"/>
          </p:cNvGraphicFramePr>
          <p:nvPr/>
        </p:nvGraphicFramePr>
        <p:xfrm>
          <a:off x="4956175" y="4113213"/>
          <a:ext cx="984250" cy="971550"/>
        </p:xfrm>
        <a:graphic>
          <a:graphicData uri="http://schemas.openxmlformats.org/drawingml/2006/table">
            <a:tbl>
              <a:tblPr/>
              <a:tblGrid>
                <a:gridCol w="431800"/>
                <a:gridCol w="552450"/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–3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7279" name="AutoShape 31"/>
          <p:cNvSpPr>
            <a:spLocks noChangeArrowheads="1"/>
          </p:cNvSpPr>
          <p:nvPr/>
        </p:nvSpPr>
        <p:spPr bwMode="auto">
          <a:xfrm>
            <a:off x="4932363" y="4202113"/>
            <a:ext cx="1008062" cy="836612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 sz="2000">
              <a:solidFill>
                <a:srgbClr val="000000"/>
              </a:solidFill>
            </a:endParaRPr>
          </a:p>
        </p:txBody>
      </p:sp>
      <p:sp>
        <p:nvSpPr>
          <p:cNvPr id="437280" name="Text Box 32"/>
          <p:cNvSpPr txBox="1">
            <a:spLocks noChangeArrowheads="1"/>
          </p:cNvSpPr>
          <p:nvPr/>
        </p:nvSpPr>
        <p:spPr bwMode="auto">
          <a:xfrm>
            <a:off x="4427538" y="4321175"/>
            <a:ext cx="720725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B =</a:t>
            </a:r>
          </a:p>
        </p:txBody>
      </p:sp>
      <p:sp>
        <p:nvSpPr>
          <p:cNvPr id="437281" name="Text Box 33"/>
          <p:cNvSpPr txBox="1">
            <a:spLocks noChangeArrowheads="1"/>
          </p:cNvSpPr>
          <p:nvPr/>
        </p:nvSpPr>
        <p:spPr bwMode="auto">
          <a:xfrm>
            <a:off x="2238375" y="4321175"/>
            <a:ext cx="749300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A =</a:t>
            </a:r>
          </a:p>
        </p:txBody>
      </p:sp>
      <p:sp>
        <p:nvSpPr>
          <p:cNvPr id="437352" name="Text Box 104"/>
          <p:cNvSpPr txBox="1">
            <a:spLocks noChangeArrowheads="1"/>
          </p:cNvSpPr>
          <p:nvPr/>
        </p:nvSpPr>
        <p:spPr bwMode="auto">
          <a:xfrm>
            <a:off x="898525" y="5445125"/>
            <a:ext cx="59055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1F497D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A matriz X deve ser do mesmo tipo de A e B:</a:t>
            </a:r>
            <a:endParaRPr lang="pt-BR" altLang="pt-BR" sz="2000">
              <a:solidFill>
                <a:srgbClr val="1F497D"/>
              </a:solidFill>
            </a:endParaRPr>
          </a:p>
        </p:txBody>
      </p:sp>
      <p:graphicFrame>
        <p:nvGraphicFramePr>
          <p:cNvPr id="437353" name="Group 105"/>
          <p:cNvGraphicFramePr>
            <a:graphicFrameLocks noGrp="1"/>
          </p:cNvGraphicFramePr>
          <p:nvPr/>
        </p:nvGraphicFramePr>
        <p:xfrm>
          <a:off x="6445250" y="5186363"/>
          <a:ext cx="1008063" cy="971550"/>
        </p:xfrm>
        <a:graphic>
          <a:graphicData uri="http://schemas.openxmlformats.org/drawingml/2006/table">
            <a:tbl>
              <a:tblPr/>
              <a:tblGrid>
                <a:gridCol w="576263"/>
                <a:gridCol w="431800"/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x</a:t>
                      </a:r>
                      <a:endParaRPr kumimoji="0" lang="pt-BR" sz="20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7366" name="AutoShape 118"/>
          <p:cNvSpPr>
            <a:spLocks noChangeArrowheads="1"/>
          </p:cNvSpPr>
          <p:nvPr/>
        </p:nvSpPr>
        <p:spPr bwMode="auto">
          <a:xfrm>
            <a:off x="6456363" y="5275263"/>
            <a:ext cx="996950" cy="836612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 sz="2000">
              <a:solidFill>
                <a:srgbClr val="000000"/>
              </a:solidFill>
            </a:endParaRPr>
          </a:p>
        </p:txBody>
      </p:sp>
      <p:sp>
        <p:nvSpPr>
          <p:cNvPr id="437367" name="Text Box 119"/>
          <p:cNvSpPr txBox="1">
            <a:spLocks noChangeArrowheads="1"/>
          </p:cNvSpPr>
          <p:nvPr/>
        </p:nvSpPr>
        <p:spPr bwMode="auto">
          <a:xfrm>
            <a:off x="5910263" y="5430838"/>
            <a:ext cx="749300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X =</a:t>
            </a:r>
          </a:p>
        </p:txBody>
      </p:sp>
      <p:sp>
        <p:nvSpPr>
          <p:cNvPr id="37914" name="Espaço Reservado para Conteúdo 6"/>
          <p:cNvSpPr>
            <a:spLocks noGrp="1"/>
          </p:cNvSpPr>
          <p:nvPr>
            <p:ph idx="1"/>
          </p:nvPr>
        </p:nvSpPr>
        <p:spPr bwMode="auto">
          <a:xfrm>
            <a:off x="457200" y="2032000"/>
            <a:ext cx="8229600" cy="82073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Clr>
                <a:srgbClr val="002060"/>
              </a:buClr>
              <a:buFont typeface="Wingdings" pitchFamily="2" charset="2"/>
              <a:buChar char="v"/>
            </a:pPr>
            <a:r>
              <a:rPr lang="pt-BR" altLang="pt-BR" sz="2000" smtClean="0"/>
              <a:t>Uma equação é chamada de Matricial quando envolve matrizes em suas operações.</a:t>
            </a:r>
          </a:p>
        </p:txBody>
      </p:sp>
      <p:sp>
        <p:nvSpPr>
          <p:cNvPr id="37915" name="Título 5"/>
          <p:cNvSpPr>
            <a:spLocks noGrp="1"/>
          </p:cNvSpPr>
          <p:nvPr>
            <p:ph type="title"/>
          </p:nvPr>
        </p:nvSpPr>
        <p:spPr bwMode="auto">
          <a:xfrm>
            <a:off x="457200" y="1133475"/>
            <a:ext cx="8229600" cy="11430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BR" sz="2800" b="1" smtClean="0"/>
              <a:t>EQUAÇÕES MATRICIAIS</a:t>
            </a:r>
          </a:p>
        </p:txBody>
      </p:sp>
      <p:sp>
        <p:nvSpPr>
          <p:cNvPr id="16" name="Seta entalhada para a direita 15"/>
          <p:cNvSpPr/>
          <p:nvPr/>
        </p:nvSpPr>
        <p:spPr>
          <a:xfrm>
            <a:off x="8131175" y="5897563"/>
            <a:ext cx="762000" cy="484187"/>
          </a:xfrm>
          <a:prstGeom prst="notchedRightArrow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000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4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4372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4372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4372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96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7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7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7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7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4373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4373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4373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1" grpId="0"/>
      <p:bldP spid="437265" grpId="0" animBg="1"/>
      <p:bldP spid="437279" grpId="0" animBg="1"/>
      <p:bldP spid="437280" grpId="0"/>
      <p:bldP spid="437281" grpId="0"/>
      <p:bldP spid="437352" grpId="0"/>
      <p:bldP spid="437366" grpId="0" animBg="1"/>
      <p:bldP spid="437367" grpId="0"/>
      <p:bldP spid="37914" grpId="0" build="p"/>
      <p:bldP spid="37915" grpId="0"/>
      <p:bldP spid="16" grpId="0" animBg="1"/>
      <p:bldP spid="1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322" name="Text Box 50"/>
          <p:cNvSpPr txBox="1">
            <a:spLocks noChangeArrowheads="1"/>
          </p:cNvSpPr>
          <p:nvPr/>
        </p:nvSpPr>
        <p:spPr bwMode="auto">
          <a:xfrm>
            <a:off x="481013" y="2252663"/>
            <a:ext cx="4333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1F497D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⇒</a:t>
            </a:r>
          </a:p>
        </p:txBody>
      </p:sp>
      <p:graphicFrame>
        <p:nvGraphicFramePr>
          <p:cNvPr id="438368" name="Group 96"/>
          <p:cNvGraphicFramePr>
            <a:graphicFrameLocks noGrp="1"/>
          </p:cNvGraphicFramePr>
          <p:nvPr/>
        </p:nvGraphicFramePr>
        <p:xfrm>
          <a:off x="985838" y="2003425"/>
          <a:ext cx="865187" cy="971550"/>
        </p:xfrm>
        <a:graphic>
          <a:graphicData uri="http://schemas.openxmlformats.org/drawingml/2006/table">
            <a:tbl>
              <a:tblPr/>
              <a:tblGrid>
                <a:gridCol w="432594"/>
                <a:gridCol w="432593"/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3x</a:t>
                      </a:r>
                      <a:endParaRPr kumimoji="0" lang="pt-BR" sz="20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575" marR="91575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3y</a:t>
                      </a:r>
                    </a:p>
                  </a:txBody>
                  <a:tcPr marL="91575" marR="91575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3z</a:t>
                      </a:r>
                    </a:p>
                  </a:txBody>
                  <a:tcPr marL="91575" marR="91575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3t</a:t>
                      </a:r>
                    </a:p>
                  </a:txBody>
                  <a:tcPr marL="91575" marR="91575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8381" name="AutoShape 109"/>
          <p:cNvSpPr>
            <a:spLocks noChangeArrowheads="1"/>
          </p:cNvSpPr>
          <p:nvPr/>
        </p:nvSpPr>
        <p:spPr bwMode="auto">
          <a:xfrm>
            <a:off x="957263" y="2092325"/>
            <a:ext cx="893762" cy="836613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 sz="2000">
              <a:solidFill>
                <a:srgbClr val="000000"/>
              </a:solidFill>
            </a:endParaRPr>
          </a:p>
        </p:txBody>
      </p:sp>
      <p:graphicFrame>
        <p:nvGraphicFramePr>
          <p:cNvPr id="438382" name="Group 110"/>
          <p:cNvGraphicFramePr>
            <a:graphicFrameLocks noGrp="1"/>
          </p:cNvGraphicFramePr>
          <p:nvPr/>
        </p:nvGraphicFramePr>
        <p:xfrm>
          <a:off x="2270125" y="2003425"/>
          <a:ext cx="877888" cy="971550"/>
        </p:xfrm>
        <a:graphic>
          <a:graphicData uri="http://schemas.openxmlformats.org/drawingml/2006/table">
            <a:tbl>
              <a:tblPr/>
              <a:tblGrid>
                <a:gridCol w="438339"/>
                <a:gridCol w="439549"/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91408" marR="91408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408" marR="91408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408" marR="91408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–4</a:t>
                      </a:r>
                    </a:p>
                  </a:txBody>
                  <a:tcPr marL="91408" marR="91408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8395" name="AutoShape 123"/>
          <p:cNvSpPr>
            <a:spLocks noChangeArrowheads="1"/>
          </p:cNvSpPr>
          <p:nvPr/>
        </p:nvSpPr>
        <p:spPr bwMode="auto">
          <a:xfrm>
            <a:off x="2281238" y="2092325"/>
            <a:ext cx="866775" cy="836613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 sz="2000">
              <a:solidFill>
                <a:srgbClr val="000000"/>
              </a:solidFill>
            </a:endParaRPr>
          </a:p>
        </p:txBody>
      </p:sp>
      <p:graphicFrame>
        <p:nvGraphicFramePr>
          <p:cNvPr id="438396" name="Group 124"/>
          <p:cNvGraphicFramePr>
            <a:graphicFrameLocks noGrp="1"/>
          </p:cNvGraphicFramePr>
          <p:nvPr/>
        </p:nvGraphicFramePr>
        <p:xfrm>
          <a:off x="3622675" y="1989138"/>
          <a:ext cx="889000" cy="971550"/>
        </p:xfrm>
        <a:graphic>
          <a:graphicData uri="http://schemas.openxmlformats.org/drawingml/2006/table">
            <a:tbl>
              <a:tblPr/>
              <a:tblGrid>
                <a:gridCol w="443887"/>
                <a:gridCol w="445113"/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1408" marR="91408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–6</a:t>
                      </a:r>
                    </a:p>
                  </a:txBody>
                  <a:tcPr marL="91408" marR="91408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91408" marR="91408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1408" marR="91408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8409" name="AutoShape 137"/>
          <p:cNvSpPr>
            <a:spLocks noChangeArrowheads="1"/>
          </p:cNvSpPr>
          <p:nvPr/>
        </p:nvSpPr>
        <p:spPr bwMode="auto">
          <a:xfrm>
            <a:off x="3633788" y="2092325"/>
            <a:ext cx="922337" cy="836613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 sz="2000">
              <a:solidFill>
                <a:srgbClr val="000000"/>
              </a:solidFill>
            </a:endParaRPr>
          </a:p>
        </p:txBody>
      </p:sp>
      <p:sp>
        <p:nvSpPr>
          <p:cNvPr id="438410" name="Text Box 138"/>
          <p:cNvSpPr txBox="1">
            <a:spLocks noChangeArrowheads="1"/>
          </p:cNvSpPr>
          <p:nvPr/>
        </p:nvSpPr>
        <p:spPr bwMode="auto">
          <a:xfrm>
            <a:off x="1893888" y="2205038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1F497D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438411" name="Text Box 139"/>
          <p:cNvSpPr txBox="1">
            <a:spLocks noChangeArrowheads="1"/>
          </p:cNvSpPr>
          <p:nvPr/>
        </p:nvSpPr>
        <p:spPr bwMode="auto">
          <a:xfrm>
            <a:off x="3262313" y="2208213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1F497D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=</a:t>
            </a:r>
          </a:p>
        </p:txBody>
      </p:sp>
      <p:sp>
        <p:nvSpPr>
          <p:cNvPr id="438412" name="Text Box 140"/>
          <p:cNvSpPr txBox="1">
            <a:spLocks noChangeArrowheads="1"/>
          </p:cNvSpPr>
          <p:nvPr/>
        </p:nvSpPr>
        <p:spPr bwMode="auto">
          <a:xfrm>
            <a:off x="4659313" y="2209800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1F497D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⇒</a:t>
            </a:r>
          </a:p>
        </p:txBody>
      </p:sp>
      <p:sp>
        <p:nvSpPr>
          <p:cNvPr id="438414" name="Rectangle 142"/>
          <p:cNvSpPr>
            <a:spLocks noChangeArrowheads="1"/>
          </p:cNvSpPr>
          <p:nvPr/>
        </p:nvSpPr>
        <p:spPr bwMode="auto">
          <a:xfrm>
            <a:off x="5999163" y="2519363"/>
            <a:ext cx="11366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4F81BD"/>
              </a:buClr>
              <a:buSzPct val="65000"/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3t – 4</a:t>
            </a:r>
          </a:p>
        </p:txBody>
      </p:sp>
      <p:sp>
        <p:nvSpPr>
          <p:cNvPr id="438415" name="Rectangle 143"/>
          <p:cNvSpPr>
            <a:spLocks noChangeArrowheads="1"/>
          </p:cNvSpPr>
          <p:nvPr/>
        </p:nvSpPr>
        <p:spPr bwMode="auto">
          <a:xfrm>
            <a:off x="5062538" y="2519363"/>
            <a:ext cx="1138237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4F81BD"/>
              </a:buClr>
              <a:buSzPct val="65000"/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3z + 1</a:t>
            </a:r>
          </a:p>
        </p:txBody>
      </p:sp>
      <p:sp>
        <p:nvSpPr>
          <p:cNvPr id="438416" name="Rectangle 144"/>
          <p:cNvSpPr>
            <a:spLocks noChangeArrowheads="1"/>
          </p:cNvSpPr>
          <p:nvPr/>
        </p:nvSpPr>
        <p:spPr bwMode="auto">
          <a:xfrm>
            <a:off x="6113463" y="2033588"/>
            <a:ext cx="11366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4F81BD"/>
              </a:buClr>
              <a:buSzPct val="65000"/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3y</a:t>
            </a:r>
          </a:p>
        </p:txBody>
      </p:sp>
      <p:sp>
        <p:nvSpPr>
          <p:cNvPr id="438417" name="Rectangle 145"/>
          <p:cNvSpPr>
            <a:spLocks noChangeArrowheads="1"/>
          </p:cNvSpPr>
          <p:nvPr/>
        </p:nvSpPr>
        <p:spPr bwMode="auto">
          <a:xfrm>
            <a:off x="5176838" y="2033588"/>
            <a:ext cx="1138237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4F81BD"/>
              </a:buClr>
              <a:buSzPct val="65000"/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3x + 5</a:t>
            </a:r>
            <a:endParaRPr lang="pt-BR" altLang="pt-BR" sz="2000" baseline="30000">
              <a:solidFill>
                <a:srgbClr val="000000"/>
              </a:solidFill>
            </a:endParaRPr>
          </a:p>
        </p:txBody>
      </p:sp>
      <p:sp>
        <p:nvSpPr>
          <p:cNvPr id="22556" name="Line 146"/>
          <p:cNvSpPr>
            <a:spLocks noChangeShapeType="1"/>
          </p:cNvSpPr>
          <p:nvPr/>
        </p:nvSpPr>
        <p:spPr bwMode="auto">
          <a:xfrm>
            <a:off x="338138" y="3176588"/>
            <a:ext cx="1138237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pt-BR"/>
          </a:p>
        </p:txBody>
      </p:sp>
      <p:sp>
        <p:nvSpPr>
          <p:cNvPr id="22557" name="Line 148"/>
          <p:cNvSpPr>
            <a:spLocks noChangeShapeType="1"/>
          </p:cNvSpPr>
          <p:nvPr/>
        </p:nvSpPr>
        <p:spPr bwMode="auto">
          <a:xfrm>
            <a:off x="5176838" y="2033588"/>
            <a:ext cx="0" cy="485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pt-BR"/>
          </a:p>
        </p:txBody>
      </p:sp>
      <p:sp>
        <p:nvSpPr>
          <p:cNvPr id="22558" name="Line 149"/>
          <p:cNvSpPr>
            <a:spLocks noChangeShapeType="1"/>
          </p:cNvSpPr>
          <p:nvPr/>
        </p:nvSpPr>
        <p:spPr bwMode="auto">
          <a:xfrm>
            <a:off x="7451725" y="2033588"/>
            <a:ext cx="0" cy="485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pt-BR"/>
          </a:p>
        </p:txBody>
      </p:sp>
      <p:sp>
        <p:nvSpPr>
          <p:cNvPr id="22559" name="Line 150"/>
          <p:cNvSpPr>
            <a:spLocks noChangeShapeType="1"/>
          </p:cNvSpPr>
          <p:nvPr/>
        </p:nvSpPr>
        <p:spPr bwMode="auto">
          <a:xfrm>
            <a:off x="1476375" y="3176588"/>
            <a:ext cx="11366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pt-BR"/>
          </a:p>
        </p:txBody>
      </p:sp>
      <p:sp>
        <p:nvSpPr>
          <p:cNvPr id="438426" name="AutoShape 154"/>
          <p:cNvSpPr>
            <a:spLocks noChangeArrowheads="1"/>
          </p:cNvSpPr>
          <p:nvPr/>
        </p:nvSpPr>
        <p:spPr bwMode="auto">
          <a:xfrm>
            <a:off x="5148263" y="2122488"/>
            <a:ext cx="1852612" cy="836612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 sz="2000">
              <a:solidFill>
                <a:srgbClr val="000000"/>
              </a:solidFill>
            </a:endParaRPr>
          </a:p>
        </p:txBody>
      </p:sp>
      <p:graphicFrame>
        <p:nvGraphicFramePr>
          <p:cNvPr id="438441" name="Group 169"/>
          <p:cNvGraphicFramePr>
            <a:graphicFrameLocks noGrp="1"/>
          </p:cNvGraphicFramePr>
          <p:nvPr/>
        </p:nvGraphicFramePr>
        <p:xfrm>
          <a:off x="7467600" y="1989138"/>
          <a:ext cx="1028700" cy="971550"/>
        </p:xfrm>
        <a:graphic>
          <a:graphicData uri="http://schemas.openxmlformats.org/drawingml/2006/table">
            <a:tbl>
              <a:tblPr/>
              <a:tblGrid>
                <a:gridCol w="513641"/>
                <a:gridCol w="515059"/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1409" marR="91409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–6</a:t>
                      </a:r>
                    </a:p>
                  </a:txBody>
                  <a:tcPr marL="91409" marR="91409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91409" marR="91409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1409" marR="91409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8454" name="AutoShape 182"/>
          <p:cNvSpPr>
            <a:spLocks noChangeArrowheads="1"/>
          </p:cNvSpPr>
          <p:nvPr/>
        </p:nvSpPr>
        <p:spPr bwMode="auto">
          <a:xfrm>
            <a:off x="7478713" y="2092325"/>
            <a:ext cx="1017587" cy="836613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 sz="2000">
              <a:solidFill>
                <a:srgbClr val="000000"/>
              </a:solidFill>
            </a:endParaRPr>
          </a:p>
        </p:txBody>
      </p:sp>
      <p:sp>
        <p:nvSpPr>
          <p:cNvPr id="438456" name="Text Box 184"/>
          <p:cNvSpPr txBox="1">
            <a:spLocks noChangeArrowheads="1"/>
          </p:cNvSpPr>
          <p:nvPr/>
        </p:nvSpPr>
        <p:spPr bwMode="auto">
          <a:xfrm>
            <a:off x="7091363" y="2208213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1F497D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=</a:t>
            </a:r>
          </a:p>
        </p:txBody>
      </p:sp>
      <p:sp>
        <p:nvSpPr>
          <p:cNvPr id="438457" name="AutoShape 185"/>
          <p:cNvSpPr>
            <a:spLocks/>
          </p:cNvSpPr>
          <p:nvPr/>
        </p:nvSpPr>
        <p:spPr bwMode="auto">
          <a:xfrm>
            <a:off x="554038" y="3325813"/>
            <a:ext cx="209550" cy="1830387"/>
          </a:xfrm>
          <a:prstGeom prst="leftBrace">
            <a:avLst>
              <a:gd name="adj1" fmla="val 727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 sz="2000">
              <a:solidFill>
                <a:srgbClr val="000000"/>
              </a:solidFill>
            </a:endParaRPr>
          </a:p>
        </p:txBody>
      </p:sp>
      <p:sp>
        <p:nvSpPr>
          <p:cNvPr id="438458" name="Text Box 186"/>
          <p:cNvSpPr txBox="1">
            <a:spLocks noChangeArrowheads="1"/>
          </p:cNvSpPr>
          <p:nvPr/>
        </p:nvSpPr>
        <p:spPr bwMode="auto">
          <a:xfrm>
            <a:off x="727075" y="3343275"/>
            <a:ext cx="18002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3x + 5  = 2</a:t>
            </a:r>
          </a:p>
        </p:txBody>
      </p:sp>
      <p:sp>
        <p:nvSpPr>
          <p:cNvPr id="438459" name="Text Box 187"/>
          <p:cNvSpPr txBox="1">
            <a:spLocks noChangeArrowheads="1"/>
          </p:cNvSpPr>
          <p:nvPr/>
        </p:nvSpPr>
        <p:spPr bwMode="auto">
          <a:xfrm>
            <a:off x="727075" y="3773488"/>
            <a:ext cx="15128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3y = –6</a:t>
            </a:r>
          </a:p>
        </p:txBody>
      </p:sp>
      <p:sp>
        <p:nvSpPr>
          <p:cNvPr id="438460" name="Text Box 188"/>
          <p:cNvSpPr txBox="1">
            <a:spLocks noChangeArrowheads="1"/>
          </p:cNvSpPr>
          <p:nvPr/>
        </p:nvSpPr>
        <p:spPr bwMode="auto">
          <a:xfrm>
            <a:off x="725488" y="4202113"/>
            <a:ext cx="17303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3z + 1 = 4</a:t>
            </a:r>
          </a:p>
        </p:txBody>
      </p:sp>
      <p:sp>
        <p:nvSpPr>
          <p:cNvPr id="438461" name="Text Box 189"/>
          <p:cNvSpPr txBox="1">
            <a:spLocks noChangeArrowheads="1"/>
          </p:cNvSpPr>
          <p:nvPr/>
        </p:nvSpPr>
        <p:spPr bwMode="auto">
          <a:xfrm>
            <a:off x="727075" y="4630738"/>
            <a:ext cx="17287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3t – 4 = 2</a:t>
            </a:r>
          </a:p>
        </p:txBody>
      </p:sp>
      <p:sp>
        <p:nvSpPr>
          <p:cNvPr id="438462" name="Text Box 190"/>
          <p:cNvSpPr txBox="1">
            <a:spLocks noChangeArrowheads="1"/>
          </p:cNvSpPr>
          <p:nvPr/>
        </p:nvSpPr>
        <p:spPr bwMode="auto">
          <a:xfrm>
            <a:off x="1993900" y="3989388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1F497D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⇒</a:t>
            </a:r>
          </a:p>
        </p:txBody>
      </p:sp>
      <p:sp>
        <p:nvSpPr>
          <p:cNvPr id="438463" name="AutoShape 191"/>
          <p:cNvSpPr>
            <a:spLocks/>
          </p:cNvSpPr>
          <p:nvPr/>
        </p:nvSpPr>
        <p:spPr bwMode="auto">
          <a:xfrm>
            <a:off x="7394575" y="3325813"/>
            <a:ext cx="209550" cy="1830387"/>
          </a:xfrm>
          <a:prstGeom prst="leftBrace">
            <a:avLst>
              <a:gd name="adj1" fmla="val 727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 sz="2000">
              <a:solidFill>
                <a:srgbClr val="000000"/>
              </a:solidFill>
            </a:endParaRPr>
          </a:p>
        </p:txBody>
      </p:sp>
      <p:sp>
        <p:nvSpPr>
          <p:cNvPr id="438464" name="Text Box 192"/>
          <p:cNvSpPr txBox="1">
            <a:spLocks noChangeArrowheads="1"/>
          </p:cNvSpPr>
          <p:nvPr/>
        </p:nvSpPr>
        <p:spPr bwMode="auto">
          <a:xfrm>
            <a:off x="7596188" y="3343275"/>
            <a:ext cx="18002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x = –1</a:t>
            </a:r>
          </a:p>
        </p:txBody>
      </p:sp>
      <p:sp>
        <p:nvSpPr>
          <p:cNvPr id="438465" name="Text Box 193"/>
          <p:cNvSpPr txBox="1">
            <a:spLocks noChangeArrowheads="1"/>
          </p:cNvSpPr>
          <p:nvPr/>
        </p:nvSpPr>
        <p:spPr bwMode="auto">
          <a:xfrm>
            <a:off x="7567613" y="3773488"/>
            <a:ext cx="15128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y = –2</a:t>
            </a:r>
          </a:p>
        </p:txBody>
      </p:sp>
      <p:sp>
        <p:nvSpPr>
          <p:cNvPr id="438466" name="Text Box 194"/>
          <p:cNvSpPr txBox="1">
            <a:spLocks noChangeArrowheads="1"/>
          </p:cNvSpPr>
          <p:nvPr/>
        </p:nvSpPr>
        <p:spPr bwMode="auto">
          <a:xfrm>
            <a:off x="7566025" y="4202113"/>
            <a:ext cx="11239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z = 1</a:t>
            </a:r>
          </a:p>
        </p:txBody>
      </p:sp>
      <p:sp>
        <p:nvSpPr>
          <p:cNvPr id="438467" name="Text Box 195"/>
          <p:cNvSpPr txBox="1">
            <a:spLocks noChangeArrowheads="1"/>
          </p:cNvSpPr>
          <p:nvPr/>
        </p:nvSpPr>
        <p:spPr bwMode="auto">
          <a:xfrm>
            <a:off x="7567613" y="4630738"/>
            <a:ext cx="10509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t = 2</a:t>
            </a:r>
          </a:p>
        </p:txBody>
      </p:sp>
      <p:sp>
        <p:nvSpPr>
          <p:cNvPr id="438468" name="Text Box 196"/>
          <p:cNvSpPr txBox="1">
            <a:spLocks noChangeArrowheads="1"/>
          </p:cNvSpPr>
          <p:nvPr/>
        </p:nvSpPr>
        <p:spPr bwMode="auto">
          <a:xfrm>
            <a:off x="3794125" y="3978275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1F497D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⇒</a:t>
            </a:r>
          </a:p>
        </p:txBody>
      </p:sp>
      <p:graphicFrame>
        <p:nvGraphicFramePr>
          <p:cNvPr id="438492" name="Group 220"/>
          <p:cNvGraphicFramePr>
            <a:graphicFrameLocks noGrp="1"/>
          </p:cNvGraphicFramePr>
          <p:nvPr/>
        </p:nvGraphicFramePr>
        <p:xfrm>
          <a:off x="4137025" y="5300663"/>
          <a:ext cx="1223963" cy="971550"/>
        </p:xfrm>
        <a:graphic>
          <a:graphicData uri="http://schemas.openxmlformats.org/drawingml/2006/table">
            <a:tbl>
              <a:tblPr/>
              <a:tblGrid>
                <a:gridCol w="568325"/>
                <a:gridCol w="655638"/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–1</a:t>
                      </a:r>
                      <a:endParaRPr kumimoji="0" lang="pt-BR" sz="2000" b="0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–2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8482" name="AutoShape 210"/>
          <p:cNvSpPr>
            <a:spLocks noChangeArrowheads="1"/>
          </p:cNvSpPr>
          <p:nvPr/>
        </p:nvSpPr>
        <p:spPr bwMode="auto">
          <a:xfrm>
            <a:off x="4148138" y="5389563"/>
            <a:ext cx="1139825" cy="836612"/>
          </a:xfrm>
          <a:prstGeom prst="bracketPair">
            <a:avLst>
              <a:gd name="adj" fmla="val 16667"/>
            </a:avLst>
          </a:prstGeom>
          <a:noFill/>
          <a:ln w="9525">
            <a:solidFill>
              <a:srgbClr val="002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 sz="2000">
              <a:solidFill>
                <a:srgbClr val="000000"/>
              </a:solidFill>
            </a:endParaRPr>
          </a:p>
        </p:txBody>
      </p:sp>
      <p:sp>
        <p:nvSpPr>
          <p:cNvPr id="438483" name="Text Box 211"/>
          <p:cNvSpPr txBox="1">
            <a:spLocks noChangeArrowheads="1"/>
          </p:cNvSpPr>
          <p:nvPr/>
        </p:nvSpPr>
        <p:spPr bwMode="auto">
          <a:xfrm>
            <a:off x="3632200" y="5545138"/>
            <a:ext cx="749300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2060"/>
                </a:solidFill>
              </a:rPr>
              <a:t>X =</a:t>
            </a:r>
          </a:p>
        </p:txBody>
      </p:sp>
      <p:sp>
        <p:nvSpPr>
          <p:cNvPr id="43" name="Text Box 120"/>
          <p:cNvSpPr txBox="1">
            <a:spLocks noChangeArrowheads="1"/>
          </p:cNvSpPr>
          <p:nvPr/>
        </p:nvSpPr>
        <p:spPr bwMode="auto">
          <a:xfrm>
            <a:off x="481013" y="1100138"/>
            <a:ext cx="244792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1F497D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3.X – A = 2B   </a:t>
            </a:r>
            <a:r>
              <a:rPr lang="pt-BR" altLang="pt-BR" sz="200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⇒</a:t>
            </a:r>
          </a:p>
        </p:txBody>
      </p:sp>
      <p:graphicFrame>
        <p:nvGraphicFramePr>
          <p:cNvPr id="44" name="Group 169"/>
          <p:cNvGraphicFramePr>
            <a:graphicFrameLocks noGrp="1"/>
          </p:cNvGraphicFramePr>
          <p:nvPr/>
        </p:nvGraphicFramePr>
        <p:xfrm>
          <a:off x="2641600" y="850900"/>
          <a:ext cx="1008063" cy="971550"/>
        </p:xfrm>
        <a:graphic>
          <a:graphicData uri="http://schemas.openxmlformats.org/drawingml/2006/table">
            <a:tbl>
              <a:tblPr/>
              <a:tblGrid>
                <a:gridCol w="576263"/>
                <a:gridCol w="431800"/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x</a:t>
                      </a:r>
                      <a:endParaRPr kumimoji="0" lang="pt-BR" sz="20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" name="AutoShape 134"/>
          <p:cNvSpPr>
            <a:spLocks noChangeArrowheads="1"/>
          </p:cNvSpPr>
          <p:nvPr/>
        </p:nvSpPr>
        <p:spPr bwMode="auto">
          <a:xfrm>
            <a:off x="2652713" y="939800"/>
            <a:ext cx="996950" cy="836613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 sz="2000">
              <a:solidFill>
                <a:srgbClr val="000000"/>
              </a:solidFill>
            </a:endParaRPr>
          </a:p>
        </p:txBody>
      </p:sp>
      <p:graphicFrame>
        <p:nvGraphicFramePr>
          <p:cNvPr id="46" name="Group 135"/>
          <p:cNvGraphicFramePr>
            <a:graphicFrameLocks noGrp="1"/>
          </p:cNvGraphicFramePr>
          <p:nvPr/>
        </p:nvGraphicFramePr>
        <p:xfrm>
          <a:off x="4083050" y="850900"/>
          <a:ext cx="1150938" cy="971550"/>
        </p:xfrm>
        <a:graphic>
          <a:graphicData uri="http://schemas.openxmlformats.org/drawingml/2006/table">
            <a:tbl>
              <a:tblPr/>
              <a:tblGrid>
                <a:gridCol w="574675"/>
                <a:gridCol w="576263"/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–5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–1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" name="AutoShape 148"/>
          <p:cNvSpPr>
            <a:spLocks noChangeArrowheads="1"/>
          </p:cNvSpPr>
          <p:nvPr/>
        </p:nvSpPr>
        <p:spPr bwMode="auto">
          <a:xfrm>
            <a:off x="4094163" y="939800"/>
            <a:ext cx="1139825" cy="836613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 sz="2000">
              <a:solidFill>
                <a:srgbClr val="000000"/>
              </a:solidFill>
            </a:endParaRPr>
          </a:p>
        </p:txBody>
      </p:sp>
      <p:graphicFrame>
        <p:nvGraphicFramePr>
          <p:cNvPr id="48" name="Group 173"/>
          <p:cNvGraphicFramePr>
            <a:graphicFrameLocks noGrp="1"/>
          </p:cNvGraphicFramePr>
          <p:nvPr/>
        </p:nvGraphicFramePr>
        <p:xfrm>
          <a:off x="5737225" y="836613"/>
          <a:ext cx="1150938" cy="971550"/>
        </p:xfrm>
        <a:graphic>
          <a:graphicData uri="http://schemas.openxmlformats.org/drawingml/2006/table">
            <a:tbl>
              <a:tblPr/>
              <a:tblGrid>
                <a:gridCol w="574675"/>
                <a:gridCol w="576263"/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–3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" name="AutoShape 162"/>
          <p:cNvSpPr>
            <a:spLocks noChangeArrowheads="1"/>
          </p:cNvSpPr>
          <p:nvPr/>
        </p:nvSpPr>
        <p:spPr bwMode="auto">
          <a:xfrm>
            <a:off x="5748338" y="939800"/>
            <a:ext cx="1139825" cy="836613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 sz="2000">
              <a:solidFill>
                <a:srgbClr val="000000"/>
              </a:solidFill>
            </a:endParaRPr>
          </a:p>
        </p:txBody>
      </p:sp>
      <p:sp>
        <p:nvSpPr>
          <p:cNvPr id="50" name="Text Box 163"/>
          <p:cNvSpPr txBox="1">
            <a:spLocks noChangeArrowheads="1"/>
          </p:cNvSpPr>
          <p:nvPr/>
        </p:nvSpPr>
        <p:spPr bwMode="auto">
          <a:xfrm>
            <a:off x="2209800" y="1077913"/>
            <a:ext cx="503238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1F497D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3.</a:t>
            </a:r>
          </a:p>
        </p:txBody>
      </p:sp>
      <p:sp>
        <p:nvSpPr>
          <p:cNvPr id="51" name="Text Box 164"/>
          <p:cNvSpPr txBox="1">
            <a:spLocks noChangeArrowheads="1"/>
          </p:cNvSpPr>
          <p:nvPr/>
        </p:nvSpPr>
        <p:spPr bwMode="auto">
          <a:xfrm>
            <a:off x="3663950" y="1052513"/>
            <a:ext cx="431800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1F497D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–</a:t>
            </a:r>
          </a:p>
        </p:txBody>
      </p:sp>
      <p:sp>
        <p:nvSpPr>
          <p:cNvPr id="52" name="Text Box 165"/>
          <p:cNvSpPr txBox="1">
            <a:spLocks noChangeArrowheads="1"/>
          </p:cNvSpPr>
          <p:nvPr/>
        </p:nvSpPr>
        <p:spPr bwMode="auto">
          <a:xfrm>
            <a:off x="5219700" y="1055688"/>
            <a:ext cx="806450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1F497D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= 2.</a:t>
            </a:r>
          </a:p>
        </p:txBody>
      </p:sp>
      <p:sp>
        <p:nvSpPr>
          <p:cNvPr id="53" name="AutoShape 185"/>
          <p:cNvSpPr>
            <a:spLocks/>
          </p:cNvSpPr>
          <p:nvPr/>
        </p:nvSpPr>
        <p:spPr bwMode="auto">
          <a:xfrm>
            <a:off x="2397125" y="3325813"/>
            <a:ext cx="209550" cy="1830387"/>
          </a:xfrm>
          <a:prstGeom prst="leftBrace">
            <a:avLst>
              <a:gd name="adj1" fmla="val 727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 sz="2000">
              <a:solidFill>
                <a:srgbClr val="000000"/>
              </a:solidFill>
            </a:endParaRPr>
          </a:p>
        </p:txBody>
      </p:sp>
      <p:sp>
        <p:nvSpPr>
          <p:cNvPr id="54" name="Text Box 186"/>
          <p:cNvSpPr txBox="1">
            <a:spLocks noChangeArrowheads="1"/>
          </p:cNvSpPr>
          <p:nvPr/>
        </p:nvSpPr>
        <p:spPr bwMode="auto">
          <a:xfrm>
            <a:off x="2570163" y="3343275"/>
            <a:ext cx="18002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3x = 2 - 5</a:t>
            </a:r>
          </a:p>
        </p:txBody>
      </p:sp>
      <p:sp>
        <p:nvSpPr>
          <p:cNvPr id="55" name="Text Box 187"/>
          <p:cNvSpPr txBox="1">
            <a:spLocks noChangeArrowheads="1"/>
          </p:cNvSpPr>
          <p:nvPr/>
        </p:nvSpPr>
        <p:spPr bwMode="auto">
          <a:xfrm>
            <a:off x="2570163" y="3773488"/>
            <a:ext cx="15128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y = – 6/3</a:t>
            </a:r>
          </a:p>
        </p:txBody>
      </p:sp>
      <p:sp>
        <p:nvSpPr>
          <p:cNvPr id="56" name="Text Box 188"/>
          <p:cNvSpPr txBox="1">
            <a:spLocks noChangeArrowheads="1"/>
          </p:cNvSpPr>
          <p:nvPr/>
        </p:nvSpPr>
        <p:spPr bwMode="auto">
          <a:xfrm>
            <a:off x="2568575" y="4202113"/>
            <a:ext cx="17303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3z = 4 - 1</a:t>
            </a:r>
          </a:p>
        </p:txBody>
      </p:sp>
      <p:sp>
        <p:nvSpPr>
          <p:cNvPr id="57" name="Text Box 189"/>
          <p:cNvSpPr txBox="1">
            <a:spLocks noChangeArrowheads="1"/>
          </p:cNvSpPr>
          <p:nvPr/>
        </p:nvSpPr>
        <p:spPr bwMode="auto">
          <a:xfrm>
            <a:off x="2570163" y="4630738"/>
            <a:ext cx="17287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3t = 2 +4</a:t>
            </a:r>
          </a:p>
        </p:txBody>
      </p:sp>
      <p:sp>
        <p:nvSpPr>
          <p:cNvPr id="58" name="AutoShape 185"/>
          <p:cNvSpPr>
            <a:spLocks/>
          </p:cNvSpPr>
          <p:nvPr/>
        </p:nvSpPr>
        <p:spPr bwMode="auto">
          <a:xfrm>
            <a:off x="4225925" y="3325813"/>
            <a:ext cx="209550" cy="1830387"/>
          </a:xfrm>
          <a:prstGeom prst="leftBrace">
            <a:avLst>
              <a:gd name="adj1" fmla="val 727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 sz="2000">
              <a:solidFill>
                <a:srgbClr val="000000"/>
              </a:solidFill>
            </a:endParaRPr>
          </a:p>
        </p:txBody>
      </p:sp>
      <p:sp>
        <p:nvSpPr>
          <p:cNvPr id="59" name="Text Box 186"/>
          <p:cNvSpPr txBox="1">
            <a:spLocks noChangeArrowheads="1"/>
          </p:cNvSpPr>
          <p:nvPr/>
        </p:nvSpPr>
        <p:spPr bwMode="auto">
          <a:xfrm>
            <a:off x="4398963" y="3343275"/>
            <a:ext cx="18002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3x = - 3</a:t>
            </a:r>
          </a:p>
        </p:txBody>
      </p:sp>
      <p:sp>
        <p:nvSpPr>
          <p:cNvPr id="60" name="Text Box 187"/>
          <p:cNvSpPr txBox="1">
            <a:spLocks noChangeArrowheads="1"/>
          </p:cNvSpPr>
          <p:nvPr/>
        </p:nvSpPr>
        <p:spPr bwMode="auto">
          <a:xfrm>
            <a:off x="4398963" y="3773488"/>
            <a:ext cx="15128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y = – 2</a:t>
            </a:r>
          </a:p>
        </p:txBody>
      </p:sp>
      <p:sp>
        <p:nvSpPr>
          <p:cNvPr id="61" name="Text Box 188"/>
          <p:cNvSpPr txBox="1">
            <a:spLocks noChangeArrowheads="1"/>
          </p:cNvSpPr>
          <p:nvPr/>
        </p:nvSpPr>
        <p:spPr bwMode="auto">
          <a:xfrm>
            <a:off x="4397375" y="4202113"/>
            <a:ext cx="17303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3z = 3</a:t>
            </a:r>
          </a:p>
        </p:txBody>
      </p:sp>
      <p:sp>
        <p:nvSpPr>
          <p:cNvPr id="62" name="Text Box 189"/>
          <p:cNvSpPr txBox="1">
            <a:spLocks noChangeArrowheads="1"/>
          </p:cNvSpPr>
          <p:nvPr/>
        </p:nvSpPr>
        <p:spPr bwMode="auto">
          <a:xfrm>
            <a:off x="4398963" y="4630738"/>
            <a:ext cx="17287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3t = 6</a:t>
            </a:r>
          </a:p>
        </p:txBody>
      </p:sp>
      <p:sp>
        <p:nvSpPr>
          <p:cNvPr id="63" name="AutoShape 185"/>
          <p:cNvSpPr>
            <a:spLocks/>
          </p:cNvSpPr>
          <p:nvPr/>
        </p:nvSpPr>
        <p:spPr bwMode="auto">
          <a:xfrm>
            <a:off x="5738813" y="3327400"/>
            <a:ext cx="209550" cy="1830388"/>
          </a:xfrm>
          <a:prstGeom prst="leftBrace">
            <a:avLst>
              <a:gd name="adj1" fmla="val 727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 sz="2000">
              <a:solidFill>
                <a:srgbClr val="000000"/>
              </a:solidFill>
            </a:endParaRPr>
          </a:p>
        </p:txBody>
      </p:sp>
      <p:sp>
        <p:nvSpPr>
          <p:cNvPr id="64" name="Text Box 186"/>
          <p:cNvSpPr txBox="1">
            <a:spLocks noChangeArrowheads="1"/>
          </p:cNvSpPr>
          <p:nvPr/>
        </p:nvSpPr>
        <p:spPr bwMode="auto">
          <a:xfrm>
            <a:off x="5911850" y="3344863"/>
            <a:ext cx="18002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x = -3/3</a:t>
            </a:r>
          </a:p>
        </p:txBody>
      </p:sp>
      <p:sp>
        <p:nvSpPr>
          <p:cNvPr id="65" name="Text Box 187"/>
          <p:cNvSpPr txBox="1">
            <a:spLocks noChangeArrowheads="1"/>
          </p:cNvSpPr>
          <p:nvPr/>
        </p:nvSpPr>
        <p:spPr bwMode="auto">
          <a:xfrm>
            <a:off x="5911850" y="3775075"/>
            <a:ext cx="1512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y = – 2</a:t>
            </a:r>
          </a:p>
        </p:txBody>
      </p:sp>
      <p:sp>
        <p:nvSpPr>
          <p:cNvPr id="66" name="Text Box 188"/>
          <p:cNvSpPr txBox="1">
            <a:spLocks noChangeArrowheads="1"/>
          </p:cNvSpPr>
          <p:nvPr/>
        </p:nvSpPr>
        <p:spPr bwMode="auto">
          <a:xfrm>
            <a:off x="5910263" y="4203700"/>
            <a:ext cx="17303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z = 3/3</a:t>
            </a:r>
          </a:p>
        </p:txBody>
      </p:sp>
      <p:sp>
        <p:nvSpPr>
          <p:cNvPr id="67" name="Text Box 189"/>
          <p:cNvSpPr txBox="1">
            <a:spLocks noChangeArrowheads="1"/>
          </p:cNvSpPr>
          <p:nvPr/>
        </p:nvSpPr>
        <p:spPr bwMode="auto">
          <a:xfrm>
            <a:off x="5911850" y="4632325"/>
            <a:ext cx="17287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t = 6/3</a:t>
            </a:r>
          </a:p>
        </p:txBody>
      </p:sp>
      <p:sp>
        <p:nvSpPr>
          <p:cNvPr id="68" name="Text Box 196"/>
          <p:cNvSpPr txBox="1">
            <a:spLocks noChangeArrowheads="1"/>
          </p:cNvSpPr>
          <p:nvPr/>
        </p:nvSpPr>
        <p:spPr bwMode="auto">
          <a:xfrm>
            <a:off x="5307013" y="4003675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1F497D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⇒</a:t>
            </a:r>
          </a:p>
        </p:txBody>
      </p:sp>
      <p:sp>
        <p:nvSpPr>
          <p:cNvPr id="69" name="Text Box 196"/>
          <p:cNvSpPr txBox="1">
            <a:spLocks noChangeArrowheads="1"/>
          </p:cNvSpPr>
          <p:nvPr/>
        </p:nvSpPr>
        <p:spPr bwMode="auto">
          <a:xfrm>
            <a:off x="6962775" y="4003675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1F497D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⇒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4383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4383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4383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38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3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3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3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3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3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3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3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3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6" dur="80"/>
                                        <p:tgtEl>
                                          <p:spTgt spid="4384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7" dur="80"/>
                                        <p:tgtEl>
                                          <p:spTgt spid="4384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80"/>
                                        <p:tgtEl>
                                          <p:spTgt spid="4384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3" dur="80"/>
                                        <p:tgtEl>
                                          <p:spTgt spid="4384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4" dur="80"/>
                                        <p:tgtEl>
                                          <p:spTgt spid="4384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80"/>
                                        <p:tgtEl>
                                          <p:spTgt spid="4384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0" dur="80"/>
                                        <p:tgtEl>
                                          <p:spTgt spid="4384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1" dur="80"/>
                                        <p:tgtEl>
                                          <p:spTgt spid="4384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80"/>
                                        <p:tgtEl>
                                          <p:spTgt spid="4384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7" dur="80"/>
                                        <p:tgtEl>
                                          <p:spTgt spid="4384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8" dur="80"/>
                                        <p:tgtEl>
                                          <p:spTgt spid="4384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80"/>
                                        <p:tgtEl>
                                          <p:spTgt spid="4384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43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3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43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43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0" dur="80"/>
                                        <p:tgtEl>
                                          <p:spTgt spid="4384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1" dur="80"/>
                                        <p:tgtEl>
                                          <p:spTgt spid="4384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80"/>
                                        <p:tgtEl>
                                          <p:spTgt spid="4384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7" dur="80"/>
                                        <p:tgtEl>
                                          <p:spTgt spid="4384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8" dur="80"/>
                                        <p:tgtEl>
                                          <p:spTgt spid="4384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80"/>
                                        <p:tgtEl>
                                          <p:spTgt spid="4384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4" dur="80"/>
                                        <p:tgtEl>
                                          <p:spTgt spid="4384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5" dur="80"/>
                                        <p:tgtEl>
                                          <p:spTgt spid="4384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80"/>
                                        <p:tgtEl>
                                          <p:spTgt spid="4384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1" dur="80"/>
                                        <p:tgtEl>
                                          <p:spTgt spid="4384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2" dur="80"/>
                                        <p:tgtEl>
                                          <p:spTgt spid="4384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80"/>
                                        <p:tgtEl>
                                          <p:spTgt spid="4384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43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8" dur="80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9" dur="80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0" dur="80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5" dur="80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6" dur="80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7" dur="80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2" dur="80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3" dur="80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80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9" dur="80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0" dur="80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1" dur="80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5" dur="80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6" dur="80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7" dur="80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2" dur="80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3" dur="80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4" dur="80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9" dur="80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0" dur="80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1" dur="80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6" dur="80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7" dur="80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8" dur="80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2" dur="80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3" dur="80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4" dur="80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9" dur="80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0" dur="80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1" dur="80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6" dur="80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7" dur="80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8" dur="80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3" dur="80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4" dur="80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5" dur="80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 nodeType="clickPar">
                      <p:stCondLst>
                        <p:cond delay="indefinite"/>
                      </p:stCondLst>
                      <p:childTnLst>
                        <p:par>
                          <p:cTn id="2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4" dur="500"/>
                                        <p:tgtEl>
                                          <p:spTgt spid="43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9" dur="80"/>
                                        <p:tgtEl>
                                          <p:spTgt spid="4384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0" dur="80"/>
                                        <p:tgtEl>
                                          <p:spTgt spid="4384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1" dur="80"/>
                                        <p:tgtEl>
                                          <p:spTgt spid="4384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 nodeType="clickPar">
                      <p:stCondLst>
                        <p:cond delay="indefinite"/>
                      </p:stCondLst>
                      <p:childTnLst>
                        <p:par>
                          <p:cTn id="2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6" dur="80"/>
                                        <p:tgtEl>
                                          <p:spTgt spid="4384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7" dur="80"/>
                                        <p:tgtEl>
                                          <p:spTgt spid="4384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80"/>
                                        <p:tgtEl>
                                          <p:spTgt spid="4384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 nodeType="clickPar">
                      <p:stCondLst>
                        <p:cond delay="indefinite"/>
                      </p:stCondLst>
                      <p:childTnLst>
                        <p:par>
                          <p:cTn id="3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3" dur="80"/>
                                        <p:tgtEl>
                                          <p:spTgt spid="4384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4" dur="80"/>
                                        <p:tgtEl>
                                          <p:spTgt spid="4384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5" dur="80"/>
                                        <p:tgtEl>
                                          <p:spTgt spid="4384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0" dur="80"/>
                                        <p:tgtEl>
                                          <p:spTgt spid="4384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1" dur="80"/>
                                        <p:tgtEl>
                                          <p:spTgt spid="4384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2" dur="80"/>
                                        <p:tgtEl>
                                          <p:spTgt spid="4384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7" dur="500"/>
                                        <p:tgtEl>
                                          <p:spTgt spid="43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0" dur="500"/>
                                        <p:tgtEl>
                                          <p:spTgt spid="43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43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322" grpId="0"/>
      <p:bldP spid="438381" grpId="0" animBg="1"/>
      <p:bldP spid="438395" grpId="0" animBg="1"/>
      <p:bldP spid="438409" grpId="0" animBg="1"/>
      <p:bldP spid="438410" grpId="0"/>
      <p:bldP spid="438411" grpId="0"/>
      <p:bldP spid="438412" grpId="0"/>
      <p:bldP spid="438414" grpId="0"/>
      <p:bldP spid="438415" grpId="0"/>
      <p:bldP spid="438416" grpId="0"/>
      <p:bldP spid="438417" grpId="0"/>
      <p:bldP spid="438426" grpId="0" animBg="1"/>
      <p:bldP spid="438454" grpId="0" animBg="1"/>
      <p:bldP spid="438456" grpId="0"/>
      <p:bldP spid="438457" grpId="0" animBg="1"/>
      <p:bldP spid="438458" grpId="0"/>
      <p:bldP spid="438459" grpId="0"/>
      <p:bldP spid="438460" grpId="0"/>
      <p:bldP spid="438461" grpId="0"/>
      <p:bldP spid="438462" grpId="0"/>
      <p:bldP spid="438463" grpId="0" animBg="1"/>
      <p:bldP spid="438464" grpId="0"/>
      <p:bldP spid="438465" grpId="0"/>
      <p:bldP spid="438466" grpId="0"/>
      <p:bldP spid="438467" grpId="0"/>
      <p:bldP spid="438468" grpId="0"/>
      <p:bldP spid="438482" grpId="0" animBg="1"/>
      <p:bldP spid="438483" grpId="0"/>
      <p:bldP spid="43" grpId="0"/>
      <p:bldP spid="45" grpId="0" animBg="1"/>
      <p:bldP spid="47" grpId="0" animBg="1"/>
      <p:bldP spid="49" grpId="0" animBg="1"/>
      <p:bldP spid="50" grpId="0"/>
      <p:bldP spid="51" grpId="0"/>
      <p:bldP spid="52" grpId="0"/>
      <p:bldP spid="53" grpId="0" animBg="1"/>
      <p:bldP spid="54" grpId="0"/>
      <p:bldP spid="55" grpId="0"/>
      <p:bldP spid="56" grpId="0"/>
      <p:bldP spid="57" grpId="0"/>
      <p:bldP spid="58" grpId="0" animBg="1"/>
      <p:bldP spid="59" grpId="0"/>
      <p:bldP spid="60" grpId="0"/>
      <p:bldP spid="61" grpId="0"/>
      <p:bldP spid="62" grpId="0"/>
      <p:bldP spid="63" grpId="0" animBg="1"/>
      <p:bldP spid="64" grpId="0"/>
      <p:bldP spid="65" grpId="0"/>
      <p:bldP spid="66" grpId="0"/>
      <p:bldP spid="67" grpId="0"/>
      <p:bldP spid="68" grpId="0"/>
      <p:bldP spid="6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4224" name="Group 48"/>
          <p:cNvGraphicFramePr>
            <a:graphicFrameLocks noGrp="1"/>
          </p:cNvGraphicFramePr>
          <p:nvPr/>
        </p:nvGraphicFramePr>
        <p:xfrm>
          <a:off x="2384425" y="1978025"/>
          <a:ext cx="1008063" cy="971550"/>
        </p:xfrm>
        <a:graphic>
          <a:graphicData uri="http://schemas.openxmlformats.org/drawingml/2006/table">
            <a:tbl>
              <a:tblPr/>
              <a:tblGrid>
                <a:gridCol w="576263"/>
                <a:gridCol w="431800"/>
              </a:tblGrid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–2</a:t>
                      </a:r>
                      <a:endParaRPr kumimoji="0" lang="pt-BR" altLang="pt-BR" sz="19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4193" name="AutoShape 17"/>
          <p:cNvSpPr>
            <a:spLocks noChangeArrowheads="1"/>
          </p:cNvSpPr>
          <p:nvPr/>
        </p:nvSpPr>
        <p:spPr bwMode="auto">
          <a:xfrm>
            <a:off x="2395538" y="2051050"/>
            <a:ext cx="996950" cy="836613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latin typeface="+mj-lt"/>
              <a:cs typeface="+mn-cs"/>
            </a:endParaRPr>
          </a:p>
        </p:txBody>
      </p:sp>
      <p:graphicFrame>
        <p:nvGraphicFramePr>
          <p:cNvPr id="434225" name="Group 49"/>
          <p:cNvGraphicFramePr>
            <a:graphicFrameLocks noGrp="1"/>
          </p:cNvGraphicFramePr>
          <p:nvPr/>
        </p:nvGraphicFramePr>
        <p:xfrm>
          <a:off x="5243513" y="1968500"/>
          <a:ext cx="854075" cy="971550"/>
        </p:xfrm>
        <a:graphic>
          <a:graphicData uri="http://schemas.openxmlformats.org/drawingml/2006/table">
            <a:tbl>
              <a:tblPr/>
              <a:tblGrid>
                <a:gridCol w="431800"/>
                <a:gridCol w="422275"/>
              </a:tblGrid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4207" name="AutoShape 31"/>
          <p:cNvSpPr>
            <a:spLocks noChangeArrowheads="1"/>
          </p:cNvSpPr>
          <p:nvPr/>
        </p:nvSpPr>
        <p:spPr bwMode="auto">
          <a:xfrm>
            <a:off x="5219700" y="2057400"/>
            <a:ext cx="935038" cy="836613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latin typeface="+mj-lt"/>
              <a:cs typeface="+mn-cs"/>
            </a:endParaRPr>
          </a:p>
        </p:txBody>
      </p:sp>
      <p:sp>
        <p:nvSpPr>
          <p:cNvPr id="434208" name="Text Box 32"/>
          <p:cNvSpPr txBox="1">
            <a:spLocks noChangeArrowheads="1"/>
          </p:cNvSpPr>
          <p:nvPr/>
        </p:nvSpPr>
        <p:spPr bwMode="auto">
          <a:xfrm>
            <a:off x="4498975" y="2176463"/>
            <a:ext cx="7207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5A73B"/>
              </a:buClr>
              <a:buFont typeface="Wingdings" pitchFamily="2" charset="2"/>
              <a:buNone/>
              <a:defRPr/>
            </a:pPr>
            <a:r>
              <a:rPr lang="pt-BR" altLang="pt-BR" sz="2000">
                <a:latin typeface="+mj-lt"/>
                <a:cs typeface="+mn-cs"/>
              </a:rPr>
              <a:t>N =</a:t>
            </a:r>
          </a:p>
        </p:txBody>
      </p:sp>
      <p:sp>
        <p:nvSpPr>
          <p:cNvPr id="434221" name="Text Box 45"/>
          <p:cNvSpPr txBox="1">
            <a:spLocks noChangeArrowheads="1"/>
          </p:cNvSpPr>
          <p:nvPr/>
        </p:nvSpPr>
        <p:spPr bwMode="auto">
          <a:xfrm>
            <a:off x="1663700" y="2206625"/>
            <a:ext cx="7493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5A73B"/>
              </a:buClr>
              <a:buFont typeface="Wingdings" pitchFamily="2" charset="2"/>
              <a:buNone/>
              <a:defRPr/>
            </a:pPr>
            <a:r>
              <a:rPr lang="pt-BR" altLang="pt-BR" sz="2000">
                <a:latin typeface="+mj-lt"/>
                <a:cs typeface="+mn-cs"/>
              </a:rPr>
              <a:t>M =</a:t>
            </a:r>
          </a:p>
        </p:txBody>
      </p:sp>
      <p:sp>
        <p:nvSpPr>
          <p:cNvPr id="434226" name="Text Box 50"/>
          <p:cNvSpPr txBox="1">
            <a:spLocks noChangeArrowheads="1"/>
          </p:cNvSpPr>
          <p:nvPr/>
        </p:nvSpPr>
        <p:spPr bwMode="auto">
          <a:xfrm>
            <a:off x="611188" y="3263900"/>
            <a:ext cx="10080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pt-BR" altLang="pt-BR" sz="2000">
                <a:solidFill>
                  <a:schemeClr val="tx2"/>
                </a:solidFill>
                <a:latin typeface="+mj-lt"/>
                <a:cs typeface="+mn-cs"/>
              </a:rPr>
              <a:t>3.M =</a:t>
            </a:r>
          </a:p>
        </p:txBody>
      </p:sp>
      <p:sp>
        <p:nvSpPr>
          <p:cNvPr id="434246" name="Rectangle 70"/>
          <p:cNvSpPr>
            <a:spLocks noChangeArrowheads="1"/>
          </p:cNvSpPr>
          <p:nvPr/>
        </p:nvSpPr>
        <p:spPr bwMode="auto">
          <a:xfrm>
            <a:off x="2266950" y="3505200"/>
            <a:ext cx="7207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Garamond" pitchFamily="18" charset="0"/>
              </a:defRPr>
            </a:lvl1pPr>
            <a:lvl2pPr marL="34448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Garamond" pitchFamily="18" charset="0"/>
              </a:defRPr>
            </a:lvl2pPr>
            <a:lvl3pPr marL="671513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3pPr>
            <a:lvl4pPr marL="1023938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13414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17986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2558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27130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1702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altLang="pt-BR" sz="2000">
                <a:solidFill>
                  <a:schemeClr val="tx2"/>
                </a:solidFill>
                <a:latin typeface="+mj-lt"/>
                <a:cs typeface="+mn-cs"/>
              </a:rPr>
              <a:t>3</a:t>
            </a:r>
            <a:r>
              <a:rPr lang="pt-BR" altLang="pt-BR" sz="2000">
                <a:latin typeface="+mj-lt"/>
                <a:cs typeface="+mn-cs"/>
              </a:rPr>
              <a:t>.2</a:t>
            </a:r>
          </a:p>
        </p:txBody>
      </p:sp>
      <p:sp>
        <p:nvSpPr>
          <p:cNvPr id="434247" name="Rectangle 71"/>
          <p:cNvSpPr>
            <a:spLocks noChangeArrowheads="1"/>
          </p:cNvSpPr>
          <p:nvPr/>
        </p:nvSpPr>
        <p:spPr bwMode="auto">
          <a:xfrm>
            <a:off x="1403350" y="3505200"/>
            <a:ext cx="8636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Garamond" pitchFamily="18" charset="0"/>
              </a:defRPr>
            </a:lvl1pPr>
            <a:lvl2pPr marL="34448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Garamond" pitchFamily="18" charset="0"/>
              </a:defRPr>
            </a:lvl2pPr>
            <a:lvl3pPr marL="671513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3pPr>
            <a:lvl4pPr marL="1023938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13414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17986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2558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27130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1702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altLang="pt-BR" sz="2000">
                <a:solidFill>
                  <a:schemeClr val="tx2"/>
                </a:solidFill>
                <a:latin typeface="+mj-lt"/>
                <a:cs typeface="+mn-cs"/>
              </a:rPr>
              <a:t>3</a:t>
            </a:r>
            <a:r>
              <a:rPr lang="pt-BR" altLang="pt-BR" sz="2000">
                <a:latin typeface="+mj-lt"/>
                <a:cs typeface="+mn-cs"/>
              </a:rPr>
              <a:t>.3</a:t>
            </a:r>
          </a:p>
        </p:txBody>
      </p:sp>
      <p:sp>
        <p:nvSpPr>
          <p:cNvPr id="434248" name="Rectangle 72"/>
          <p:cNvSpPr>
            <a:spLocks noChangeArrowheads="1"/>
          </p:cNvSpPr>
          <p:nvPr/>
        </p:nvSpPr>
        <p:spPr bwMode="auto">
          <a:xfrm>
            <a:off x="2266950" y="3019425"/>
            <a:ext cx="7207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Garamond" pitchFamily="18" charset="0"/>
              </a:defRPr>
            </a:lvl1pPr>
            <a:lvl2pPr marL="34448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Garamond" pitchFamily="18" charset="0"/>
              </a:defRPr>
            </a:lvl2pPr>
            <a:lvl3pPr marL="671513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3pPr>
            <a:lvl4pPr marL="1023938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13414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17986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2558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27130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1702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altLang="pt-BR" sz="2000">
                <a:solidFill>
                  <a:schemeClr val="tx2"/>
                </a:solidFill>
                <a:latin typeface="+mj-lt"/>
                <a:cs typeface="+mn-cs"/>
              </a:rPr>
              <a:t>3</a:t>
            </a:r>
            <a:r>
              <a:rPr lang="pt-BR" altLang="pt-BR" sz="2000">
                <a:latin typeface="+mj-lt"/>
                <a:cs typeface="+mn-cs"/>
              </a:rPr>
              <a:t>.1</a:t>
            </a:r>
          </a:p>
        </p:txBody>
      </p:sp>
      <p:sp>
        <p:nvSpPr>
          <p:cNvPr id="434249" name="Rectangle 73"/>
          <p:cNvSpPr>
            <a:spLocks noChangeArrowheads="1"/>
          </p:cNvSpPr>
          <p:nvPr/>
        </p:nvSpPr>
        <p:spPr bwMode="auto">
          <a:xfrm>
            <a:off x="1403350" y="3019425"/>
            <a:ext cx="8636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Garamond" pitchFamily="18" charset="0"/>
              </a:defRPr>
            </a:lvl1pPr>
            <a:lvl2pPr marL="34448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Garamond" pitchFamily="18" charset="0"/>
              </a:defRPr>
            </a:lvl2pPr>
            <a:lvl3pPr marL="671513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3pPr>
            <a:lvl4pPr marL="1023938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13414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17986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2558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27130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1702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altLang="pt-BR" sz="2000">
                <a:solidFill>
                  <a:schemeClr val="tx2"/>
                </a:solidFill>
                <a:latin typeface="+mj-lt"/>
                <a:cs typeface="+mn-cs"/>
              </a:rPr>
              <a:t>3</a:t>
            </a:r>
            <a:r>
              <a:rPr lang="pt-BR" altLang="pt-BR" sz="2000">
                <a:latin typeface="+mj-lt"/>
                <a:cs typeface="+mn-cs"/>
              </a:rPr>
              <a:t>.–2</a:t>
            </a:r>
            <a:endParaRPr lang="pt-BR" altLang="pt-BR" sz="2000" baseline="30000">
              <a:latin typeface="+mj-lt"/>
              <a:cs typeface="+mn-cs"/>
            </a:endParaRPr>
          </a:p>
        </p:txBody>
      </p:sp>
      <p:sp>
        <p:nvSpPr>
          <p:cNvPr id="434250" name="Line 74"/>
          <p:cNvSpPr>
            <a:spLocks noChangeShapeType="1"/>
          </p:cNvSpPr>
          <p:nvPr/>
        </p:nvSpPr>
        <p:spPr bwMode="auto">
          <a:xfrm>
            <a:off x="1403350" y="2935288"/>
            <a:ext cx="863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latin typeface="+mj-lt"/>
              <a:cs typeface="+mn-cs"/>
            </a:endParaRPr>
          </a:p>
        </p:txBody>
      </p:sp>
      <p:sp>
        <p:nvSpPr>
          <p:cNvPr id="434251" name="Line 75"/>
          <p:cNvSpPr>
            <a:spLocks noChangeShapeType="1"/>
          </p:cNvSpPr>
          <p:nvPr/>
        </p:nvSpPr>
        <p:spPr bwMode="auto">
          <a:xfrm>
            <a:off x="1403350" y="3990975"/>
            <a:ext cx="863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latin typeface="+mj-lt"/>
              <a:cs typeface="+mn-cs"/>
            </a:endParaRPr>
          </a:p>
        </p:txBody>
      </p:sp>
      <p:sp>
        <p:nvSpPr>
          <p:cNvPr id="434252" name="Line 76"/>
          <p:cNvSpPr>
            <a:spLocks noChangeShapeType="1"/>
          </p:cNvSpPr>
          <p:nvPr/>
        </p:nvSpPr>
        <p:spPr bwMode="auto">
          <a:xfrm>
            <a:off x="1403350" y="3019425"/>
            <a:ext cx="0" cy="485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latin typeface="+mj-lt"/>
              <a:cs typeface="+mn-cs"/>
            </a:endParaRPr>
          </a:p>
        </p:txBody>
      </p:sp>
      <p:sp>
        <p:nvSpPr>
          <p:cNvPr id="434253" name="Line 77"/>
          <p:cNvSpPr>
            <a:spLocks noChangeShapeType="1"/>
          </p:cNvSpPr>
          <p:nvPr/>
        </p:nvSpPr>
        <p:spPr bwMode="auto">
          <a:xfrm>
            <a:off x="2987675" y="3019425"/>
            <a:ext cx="0" cy="485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latin typeface="+mj-lt"/>
              <a:cs typeface="+mn-cs"/>
            </a:endParaRPr>
          </a:p>
        </p:txBody>
      </p:sp>
      <p:sp>
        <p:nvSpPr>
          <p:cNvPr id="434254" name="Line 78"/>
          <p:cNvSpPr>
            <a:spLocks noChangeShapeType="1"/>
          </p:cNvSpPr>
          <p:nvPr/>
        </p:nvSpPr>
        <p:spPr bwMode="auto">
          <a:xfrm>
            <a:off x="2266950" y="2935288"/>
            <a:ext cx="7207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latin typeface="+mj-lt"/>
              <a:cs typeface="+mn-cs"/>
            </a:endParaRPr>
          </a:p>
        </p:txBody>
      </p:sp>
      <p:sp>
        <p:nvSpPr>
          <p:cNvPr id="434255" name="Line 79"/>
          <p:cNvSpPr>
            <a:spLocks noChangeShapeType="1"/>
          </p:cNvSpPr>
          <p:nvPr/>
        </p:nvSpPr>
        <p:spPr bwMode="auto">
          <a:xfrm>
            <a:off x="1403350" y="3505200"/>
            <a:ext cx="0" cy="485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latin typeface="+mj-lt"/>
              <a:cs typeface="+mn-cs"/>
            </a:endParaRPr>
          </a:p>
        </p:txBody>
      </p:sp>
      <p:sp>
        <p:nvSpPr>
          <p:cNvPr id="434256" name="Line 80"/>
          <p:cNvSpPr>
            <a:spLocks noChangeShapeType="1"/>
          </p:cNvSpPr>
          <p:nvPr/>
        </p:nvSpPr>
        <p:spPr bwMode="auto">
          <a:xfrm>
            <a:off x="2987675" y="3505200"/>
            <a:ext cx="0" cy="485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latin typeface="+mj-lt"/>
              <a:cs typeface="+mn-cs"/>
            </a:endParaRPr>
          </a:p>
        </p:txBody>
      </p:sp>
      <p:sp>
        <p:nvSpPr>
          <p:cNvPr id="434257" name="Line 81"/>
          <p:cNvSpPr>
            <a:spLocks noChangeShapeType="1"/>
          </p:cNvSpPr>
          <p:nvPr/>
        </p:nvSpPr>
        <p:spPr bwMode="auto">
          <a:xfrm>
            <a:off x="2266950" y="3990975"/>
            <a:ext cx="7207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latin typeface="+mj-lt"/>
              <a:cs typeface="+mn-cs"/>
            </a:endParaRPr>
          </a:p>
        </p:txBody>
      </p:sp>
      <p:sp>
        <p:nvSpPr>
          <p:cNvPr id="434258" name="AutoShape 82"/>
          <p:cNvSpPr>
            <a:spLocks noChangeArrowheads="1"/>
          </p:cNvSpPr>
          <p:nvPr/>
        </p:nvSpPr>
        <p:spPr bwMode="auto">
          <a:xfrm>
            <a:off x="1414463" y="3108325"/>
            <a:ext cx="1538287" cy="836613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latin typeface="+mj-lt"/>
              <a:cs typeface="+mn-cs"/>
            </a:endParaRPr>
          </a:p>
        </p:txBody>
      </p:sp>
      <p:sp>
        <p:nvSpPr>
          <p:cNvPr id="434265" name="Text Box 89"/>
          <p:cNvSpPr txBox="1">
            <a:spLocks noChangeArrowheads="1"/>
          </p:cNvSpPr>
          <p:nvPr/>
        </p:nvSpPr>
        <p:spPr bwMode="auto">
          <a:xfrm>
            <a:off x="2987675" y="3263900"/>
            <a:ext cx="43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pt-BR" altLang="pt-BR" sz="2000">
                <a:latin typeface="+mj-lt"/>
                <a:cs typeface="+mn-cs"/>
              </a:rPr>
              <a:t>=</a:t>
            </a:r>
          </a:p>
        </p:txBody>
      </p:sp>
      <p:graphicFrame>
        <p:nvGraphicFramePr>
          <p:cNvPr id="434266" name="Group 90"/>
          <p:cNvGraphicFramePr>
            <a:graphicFrameLocks noGrp="1"/>
          </p:cNvGraphicFramePr>
          <p:nvPr/>
        </p:nvGraphicFramePr>
        <p:xfrm>
          <a:off x="3348038" y="3013075"/>
          <a:ext cx="1008062" cy="971550"/>
        </p:xfrm>
        <a:graphic>
          <a:graphicData uri="http://schemas.openxmlformats.org/drawingml/2006/table">
            <a:tbl>
              <a:tblPr/>
              <a:tblGrid>
                <a:gridCol w="576262"/>
                <a:gridCol w="431800"/>
              </a:tblGrid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–6</a:t>
                      </a:r>
                      <a:endParaRPr kumimoji="0" lang="pt-BR" altLang="pt-BR" sz="19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9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4279" name="AutoShape 103"/>
          <p:cNvSpPr>
            <a:spLocks noChangeArrowheads="1"/>
          </p:cNvSpPr>
          <p:nvPr/>
        </p:nvSpPr>
        <p:spPr bwMode="auto">
          <a:xfrm>
            <a:off x="3359150" y="3101975"/>
            <a:ext cx="996950" cy="836613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latin typeface="+mj-lt"/>
              <a:cs typeface="+mn-cs"/>
            </a:endParaRPr>
          </a:p>
        </p:txBody>
      </p:sp>
      <p:sp>
        <p:nvSpPr>
          <p:cNvPr id="434280" name="Text Box 104"/>
          <p:cNvSpPr txBox="1">
            <a:spLocks noChangeArrowheads="1"/>
          </p:cNvSpPr>
          <p:nvPr/>
        </p:nvSpPr>
        <p:spPr bwMode="auto">
          <a:xfrm>
            <a:off x="4643438" y="3263900"/>
            <a:ext cx="1295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pt-BR" altLang="pt-BR" sz="2000" dirty="0">
                <a:solidFill>
                  <a:schemeClr val="tx2"/>
                </a:solidFill>
                <a:latin typeface="+mj-lt"/>
                <a:cs typeface="+mn-cs"/>
              </a:rPr>
              <a:t>–2.M =</a:t>
            </a:r>
          </a:p>
        </p:txBody>
      </p:sp>
      <p:sp>
        <p:nvSpPr>
          <p:cNvPr id="434282" name="Rectangle 106"/>
          <p:cNvSpPr>
            <a:spLocks noChangeArrowheads="1"/>
          </p:cNvSpPr>
          <p:nvPr/>
        </p:nvSpPr>
        <p:spPr bwMode="auto">
          <a:xfrm>
            <a:off x="6394450" y="3505200"/>
            <a:ext cx="9144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Garamond" pitchFamily="18" charset="0"/>
              </a:defRPr>
            </a:lvl1pPr>
            <a:lvl2pPr marL="34448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Garamond" pitchFamily="18" charset="0"/>
              </a:defRPr>
            </a:lvl2pPr>
            <a:lvl3pPr marL="671513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3pPr>
            <a:lvl4pPr marL="1023938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13414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17986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2558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27130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1702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altLang="pt-BR" sz="2000">
                <a:solidFill>
                  <a:schemeClr val="tx2"/>
                </a:solidFill>
                <a:latin typeface="+mj-lt"/>
                <a:cs typeface="+mn-cs"/>
              </a:rPr>
              <a:t>–2</a:t>
            </a:r>
            <a:r>
              <a:rPr lang="pt-BR" altLang="pt-BR" sz="2000">
                <a:latin typeface="+mj-lt"/>
                <a:cs typeface="+mn-cs"/>
              </a:rPr>
              <a:t>.4</a:t>
            </a:r>
          </a:p>
        </p:txBody>
      </p:sp>
      <p:sp>
        <p:nvSpPr>
          <p:cNvPr id="434283" name="Rectangle 107"/>
          <p:cNvSpPr>
            <a:spLocks noChangeArrowheads="1"/>
          </p:cNvSpPr>
          <p:nvPr/>
        </p:nvSpPr>
        <p:spPr bwMode="auto">
          <a:xfrm>
            <a:off x="5581650" y="3505200"/>
            <a:ext cx="812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Garamond" pitchFamily="18" charset="0"/>
              </a:defRPr>
            </a:lvl1pPr>
            <a:lvl2pPr marL="34448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Garamond" pitchFamily="18" charset="0"/>
              </a:defRPr>
            </a:lvl2pPr>
            <a:lvl3pPr marL="671513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3pPr>
            <a:lvl4pPr marL="1023938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13414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17986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2558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27130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1702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altLang="pt-BR" sz="2000">
                <a:solidFill>
                  <a:schemeClr val="tx2"/>
                </a:solidFill>
                <a:latin typeface="+mj-lt"/>
                <a:cs typeface="+mn-cs"/>
              </a:rPr>
              <a:t>–2</a:t>
            </a:r>
            <a:r>
              <a:rPr lang="pt-BR" altLang="pt-BR" sz="2000">
                <a:latin typeface="+mj-lt"/>
                <a:cs typeface="+mn-cs"/>
              </a:rPr>
              <a:t>.3</a:t>
            </a:r>
          </a:p>
        </p:txBody>
      </p:sp>
      <p:sp>
        <p:nvSpPr>
          <p:cNvPr id="434284" name="Rectangle 108"/>
          <p:cNvSpPr>
            <a:spLocks noChangeArrowheads="1"/>
          </p:cNvSpPr>
          <p:nvPr/>
        </p:nvSpPr>
        <p:spPr bwMode="auto">
          <a:xfrm>
            <a:off x="6394450" y="3019425"/>
            <a:ext cx="9144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Garamond" pitchFamily="18" charset="0"/>
              </a:defRPr>
            </a:lvl1pPr>
            <a:lvl2pPr marL="34448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Garamond" pitchFamily="18" charset="0"/>
              </a:defRPr>
            </a:lvl2pPr>
            <a:lvl3pPr marL="671513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3pPr>
            <a:lvl4pPr marL="1023938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13414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17986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2558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27130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1702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altLang="pt-BR" sz="2000">
                <a:solidFill>
                  <a:schemeClr val="tx2"/>
                </a:solidFill>
                <a:latin typeface="+mj-lt"/>
                <a:cs typeface="+mn-cs"/>
              </a:rPr>
              <a:t>–2</a:t>
            </a:r>
            <a:r>
              <a:rPr lang="pt-BR" altLang="pt-BR" sz="2000">
                <a:latin typeface="+mj-lt"/>
                <a:cs typeface="+mn-cs"/>
              </a:rPr>
              <a:t>.0</a:t>
            </a:r>
          </a:p>
        </p:txBody>
      </p:sp>
      <p:sp>
        <p:nvSpPr>
          <p:cNvPr id="434285" name="Rectangle 109"/>
          <p:cNvSpPr>
            <a:spLocks noChangeArrowheads="1"/>
          </p:cNvSpPr>
          <p:nvPr/>
        </p:nvSpPr>
        <p:spPr bwMode="auto">
          <a:xfrm>
            <a:off x="5581650" y="3019425"/>
            <a:ext cx="812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Garamond" pitchFamily="18" charset="0"/>
              </a:defRPr>
            </a:lvl1pPr>
            <a:lvl2pPr marL="34448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Garamond" pitchFamily="18" charset="0"/>
              </a:defRPr>
            </a:lvl2pPr>
            <a:lvl3pPr marL="671513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3pPr>
            <a:lvl4pPr marL="1023938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1341438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17986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2558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27130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17023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altLang="pt-BR" sz="2000">
                <a:solidFill>
                  <a:schemeClr val="tx2"/>
                </a:solidFill>
                <a:latin typeface="+mj-lt"/>
                <a:cs typeface="+mn-cs"/>
              </a:rPr>
              <a:t>–2</a:t>
            </a:r>
            <a:r>
              <a:rPr lang="pt-BR" altLang="pt-BR" sz="2000">
                <a:latin typeface="+mj-lt"/>
                <a:cs typeface="+mn-cs"/>
              </a:rPr>
              <a:t>.2</a:t>
            </a:r>
            <a:endParaRPr lang="pt-BR" altLang="pt-BR" sz="2000" baseline="30000">
              <a:latin typeface="+mj-lt"/>
              <a:cs typeface="+mn-cs"/>
            </a:endParaRPr>
          </a:p>
        </p:txBody>
      </p:sp>
      <p:sp>
        <p:nvSpPr>
          <p:cNvPr id="434286" name="Line 110"/>
          <p:cNvSpPr>
            <a:spLocks noChangeShapeType="1"/>
          </p:cNvSpPr>
          <p:nvPr/>
        </p:nvSpPr>
        <p:spPr bwMode="auto">
          <a:xfrm>
            <a:off x="5581650" y="3019425"/>
            <a:ext cx="8128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latin typeface="+mj-lt"/>
              <a:cs typeface="+mn-cs"/>
            </a:endParaRPr>
          </a:p>
        </p:txBody>
      </p:sp>
      <p:sp>
        <p:nvSpPr>
          <p:cNvPr id="434287" name="Line 111"/>
          <p:cNvSpPr>
            <a:spLocks noChangeShapeType="1"/>
          </p:cNvSpPr>
          <p:nvPr/>
        </p:nvSpPr>
        <p:spPr bwMode="auto">
          <a:xfrm>
            <a:off x="5581650" y="3990975"/>
            <a:ext cx="8128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latin typeface="+mj-lt"/>
              <a:cs typeface="+mn-cs"/>
            </a:endParaRPr>
          </a:p>
        </p:txBody>
      </p:sp>
      <p:sp>
        <p:nvSpPr>
          <p:cNvPr id="434288" name="Line 112"/>
          <p:cNvSpPr>
            <a:spLocks noChangeShapeType="1"/>
          </p:cNvSpPr>
          <p:nvPr/>
        </p:nvSpPr>
        <p:spPr bwMode="auto">
          <a:xfrm>
            <a:off x="5581650" y="3019425"/>
            <a:ext cx="0" cy="485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latin typeface="+mj-lt"/>
              <a:cs typeface="+mn-cs"/>
            </a:endParaRPr>
          </a:p>
        </p:txBody>
      </p:sp>
      <p:sp>
        <p:nvSpPr>
          <p:cNvPr id="434289" name="Line 113"/>
          <p:cNvSpPr>
            <a:spLocks noChangeShapeType="1"/>
          </p:cNvSpPr>
          <p:nvPr/>
        </p:nvSpPr>
        <p:spPr bwMode="auto">
          <a:xfrm>
            <a:off x="7308850" y="3019425"/>
            <a:ext cx="0" cy="485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latin typeface="+mj-lt"/>
              <a:cs typeface="+mn-cs"/>
            </a:endParaRPr>
          </a:p>
        </p:txBody>
      </p:sp>
      <p:sp>
        <p:nvSpPr>
          <p:cNvPr id="434290" name="Line 114"/>
          <p:cNvSpPr>
            <a:spLocks noChangeShapeType="1"/>
          </p:cNvSpPr>
          <p:nvPr/>
        </p:nvSpPr>
        <p:spPr bwMode="auto">
          <a:xfrm>
            <a:off x="6394450" y="3019425"/>
            <a:ext cx="9144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latin typeface="+mj-lt"/>
              <a:cs typeface="+mn-cs"/>
            </a:endParaRPr>
          </a:p>
        </p:txBody>
      </p:sp>
      <p:sp>
        <p:nvSpPr>
          <p:cNvPr id="434291" name="Line 115"/>
          <p:cNvSpPr>
            <a:spLocks noChangeShapeType="1"/>
          </p:cNvSpPr>
          <p:nvPr/>
        </p:nvSpPr>
        <p:spPr bwMode="auto">
          <a:xfrm>
            <a:off x="5581650" y="3505200"/>
            <a:ext cx="0" cy="485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latin typeface="+mj-lt"/>
              <a:cs typeface="+mn-cs"/>
            </a:endParaRPr>
          </a:p>
        </p:txBody>
      </p:sp>
      <p:sp>
        <p:nvSpPr>
          <p:cNvPr id="434292" name="Line 116"/>
          <p:cNvSpPr>
            <a:spLocks noChangeShapeType="1"/>
          </p:cNvSpPr>
          <p:nvPr/>
        </p:nvSpPr>
        <p:spPr bwMode="auto">
          <a:xfrm>
            <a:off x="7308850" y="3505200"/>
            <a:ext cx="0" cy="485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latin typeface="+mj-lt"/>
              <a:cs typeface="+mn-cs"/>
            </a:endParaRPr>
          </a:p>
        </p:txBody>
      </p:sp>
      <p:sp>
        <p:nvSpPr>
          <p:cNvPr id="434293" name="Line 117"/>
          <p:cNvSpPr>
            <a:spLocks noChangeShapeType="1"/>
          </p:cNvSpPr>
          <p:nvPr/>
        </p:nvSpPr>
        <p:spPr bwMode="auto">
          <a:xfrm>
            <a:off x="6394450" y="3990975"/>
            <a:ext cx="9144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latin typeface="+mj-lt"/>
              <a:cs typeface="+mn-cs"/>
            </a:endParaRPr>
          </a:p>
        </p:txBody>
      </p:sp>
      <p:sp>
        <p:nvSpPr>
          <p:cNvPr id="434294" name="AutoShape 118"/>
          <p:cNvSpPr>
            <a:spLocks noChangeArrowheads="1"/>
          </p:cNvSpPr>
          <p:nvPr/>
        </p:nvSpPr>
        <p:spPr bwMode="auto">
          <a:xfrm>
            <a:off x="5592763" y="3108325"/>
            <a:ext cx="1666875" cy="836613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latin typeface="+mj-lt"/>
              <a:cs typeface="+mn-cs"/>
            </a:endParaRPr>
          </a:p>
        </p:txBody>
      </p:sp>
      <p:sp>
        <p:nvSpPr>
          <p:cNvPr id="434295" name="Text Box 119"/>
          <p:cNvSpPr txBox="1">
            <a:spLocks noChangeArrowheads="1"/>
          </p:cNvSpPr>
          <p:nvPr/>
        </p:nvSpPr>
        <p:spPr bwMode="auto">
          <a:xfrm>
            <a:off x="7251700" y="3263900"/>
            <a:ext cx="43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pt-BR" altLang="pt-BR" sz="2000">
                <a:latin typeface="+mj-lt"/>
                <a:cs typeface="+mn-cs"/>
              </a:rPr>
              <a:t>=</a:t>
            </a:r>
          </a:p>
        </p:txBody>
      </p:sp>
      <p:graphicFrame>
        <p:nvGraphicFramePr>
          <p:cNvPr id="434324" name="Group 148"/>
          <p:cNvGraphicFramePr>
            <a:graphicFrameLocks noGrp="1"/>
          </p:cNvGraphicFramePr>
          <p:nvPr/>
        </p:nvGraphicFramePr>
        <p:xfrm>
          <a:off x="7596188" y="3013075"/>
          <a:ext cx="1150937" cy="971550"/>
        </p:xfrm>
        <a:graphic>
          <a:graphicData uri="http://schemas.openxmlformats.org/drawingml/2006/table">
            <a:tbl>
              <a:tblPr/>
              <a:tblGrid>
                <a:gridCol w="574675"/>
                <a:gridCol w="576262"/>
              </a:tblGrid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–4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–6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–8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4309" name="AutoShape 133"/>
          <p:cNvSpPr>
            <a:spLocks noChangeArrowheads="1"/>
          </p:cNvSpPr>
          <p:nvPr/>
        </p:nvSpPr>
        <p:spPr bwMode="auto">
          <a:xfrm>
            <a:off x="7607300" y="3101975"/>
            <a:ext cx="1139825" cy="836613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>
              <a:latin typeface="+mj-lt"/>
              <a:cs typeface="+mn-cs"/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468313" y="908050"/>
            <a:ext cx="8291512" cy="10620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rgbClr val="002060"/>
              </a:buClr>
              <a:buFont typeface="Arial" pitchFamily="34" charset="0"/>
              <a:buNone/>
              <a:defRPr/>
            </a:pPr>
            <a:r>
              <a:rPr lang="pt-BR" sz="2000" b="1" u="sng" dirty="0" smtClean="0">
                <a:solidFill>
                  <a:srgbClr val="002060"/>
                </a:solidFill>
                <a:latin typeface="+mj-lt"/>
              </a:rPr>
              <a:t>Exemplo 2</a:t>
            </a:r>
            <a:r>
              <a:rPr lang="pt-BR" sz="2000" b="1" dirty="0" smtClean="0">
                <a:solidFill>
                  <a:srgbClr val="002060"/>
                </a:solidFill>
                <a:latin typeface="+mj-lt"/>
              </a:rPr>
              <a:t>:</a:t>
            </a:r>
            <a:endParaRPr lang="pt-BR" sz="500" b="1" dirty="0" smtClean="0">
              <a:solidFill>
                <a:srgbClr val="002060"/>
              </a:solidFill>
              <a:latin typeface="+mj-lt"/>
            </a:endParaRPr>
          </a:p>
          <a:p>
            <a:pPr marL="0" indent="0" eaLnBrk="1" hangingPunct="1">
              <a:buClr>
                <a:srgbClr val="002060"/>
              </a:buClr>
              <a:buFont typeface="Arial" pitchFamily="34" charset="0"/>
              <a:buNone/>
              <a:defRPr/>
            </a:pPr>
            <a:endParaRPr lang="pt-BR" sz="500" b="1" dirty="0">
              <a:solidFill>
                <a:srgbClr val="002060"/>
              </a:solidFill>
              <a:latin typeface="+mj-lt"/>
            </a:endParaRPr>
          </a:p>
          <a:p>
            <a:pPr marL="0" indent="0" eaLnBrk="1" hangingPunct="1">
              <a:buClr>
                <a:srgbClr val="002060"/>
              </a:buClr>
              <a:buFont typeface="Arial" pitchFamily="34" charset="0"/>
              <a:buNone/>
              <a:defRPr/>
            </a:pPr>
            <a:r>
              <a:rPr lang="pt-BR" altLang="pt-BR" sz="2000" dirty="0">
                <a:latin typeface="+mj-lt"/>
              </a:rPr>
              <a:t>Dada as matrizes abaixo obter a matriz 3M – 2N + I2.</a:t>
            </a:r>
          </a:p>
          <a:p>
            <a:pPr marL="0" indent="0" eaLnBrk="1" hangingPunct="1">
              <a:buClr>
                <a:srgbClr val="002060"/>
              </a:buClr>
              <a:buFont typeface="Arial" pitchFamily="34" charset="0"/>
              <a:buNone/>
              <a:defRPr/>
            </a:pPr>
            <a:endParaRPr lang="pt-BR" sz="2000" b="1" dirty="0" smtClean="0">
              <a:solidFill>
                <a:srgbClr val="002060"/>
              </a:solidFill>
              <a:latin typeface="+mj-lt"/>
            </a:endParaRPr>
          </a:p>
          <a:p>
            <a:pPr marL="0" indent="0" eaLnBrk="1" hangingPunct="1">
              <a:buClr>
                <a:srgbClr val="002060"/>
              </a:buClr>
              <a:buFont typeface="Arial" pitchFamily="34" charset="0"/>
              <a:buNone/>
              <a:defRPr/>
            </a:pPr>
            <a:endParaRPr lang="pt-BR" sz="500" b="1" dirty="0" smtClean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0" name="Text Box 94"/>
          <p:cNvSpPr txBox="1">
            <a:spLocks noChangeArrowheads="1"/>
          </p:cNvSpPr>
          <p:nvPr/>
        </p:nvSpPr>
        <p:spPr bwMode="auto">
          <a:xfrm>
            <a:off x="1979613" y="4500563"/>
            <a:ext cx="6264275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pt-BR" altLang="pt-BR">
                <a:solidFill>
                  <a:schemeClr val="tx2"/>
                </a:solidFill>
                <a:latin typeface="Verdana" pitchFamily="34" charset="0"/>
              </a:rPr>
              <a:t>3M –2N + I</a:t>
            </a:r>
            <a:r>
              <a:rPr lang="pt-BR" altLang="pt-BR" baseline="-25000">
                <a:solidFill>
                  <a:schemeClr val="tx2"/>
                </a:solidFill>
                <a:latin typeface="Verdana" pitchFamily="34" charset="0"/>
              </a:rPr>
              <a:t>2</a:t>
            </a:r>
            <a:r>
              <a:rPr lang="pt-BR" altLang="pt-BR">
                <a:solidFill>
                  <a:schemeClr val="tx2"/>
                </a:solidFill>
                <a:latin typeface="Verdana" pitchFamily="34" charset="0"/>
              </a:rPr>
              <a:t> = </a:t>
            </a:r>
            <a:r>
              <a:rPr lang="pt-BR" altLang="pt-BR">
                <a:latin typeface="Verdana" pitchFamily="34" charset="0"/>
              </a:rPr>
              <a:t>3.M + (–2.N) + I</a:t>
            </a:r>
            <a:r>
              <a:rPr lang="pt-BR" altLang="pt-BR" baseline="-25000">
                <a:latin typeface="Verdana" pitchFamily="34" charset="0"/>
              </a:rPr>
              <a:t>2</a:t>
            </a:r>
            <a:r>
              <a:rPr lang="pt-BR" altLang="pt-BR" baseline="-25000">
                <a:solidFill>
                  <a:schemeClr val="tx2"/>
                </a:solidFill>
                <a:latin typeface="Verdana" pitchFamily="34" charset="0"/>
              </a:rPr>
              <a:t> </a:t>
            </a:r>
            <a:r>
              <a:rPr lang="pt-BR" altLang="pt-BR">
                <a:latin typeface="Verdana" pitchFamily="34" charset="0"/>
              </a:rPr>
              <a:t>=</a:t>
            </a:r>
          </a:p>
        </p:txBody>
      </p:sp>
      <p:graphicFrame>
        <p:nvGraphicFramePr>
          <p:cNvPr id="71" name="Group 95"/>
          <p:cNvGraphicFramePr>
            <a:graphicFrameLocks noGrp="1"/>
          </p:cNvGraphicFramePr>
          <p:nvPr/>
        </p:nvGraphicFramePr>
        <p:xfrm>
          <a:off x="1836738" y="5121275"/>
          <a:ext cx="1008062" cy="971550"/>
        </p:xfrm>
        <a:graphic>
          <a:graphicData uri="http://schemas.openxmlformats.org/drawingml/2006/table">
            <a:tbl>
              <a:tblPr/>
              <a:tblGrid>
                <a:gridCol w="576262"/>
                <a:gridCol w="431800"/>
              </a:tblGrid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–6</a:t>
                      </a:r>
                      <a:endParaRPr kumimoji="0" lang="pt-BR" altLang="pt-BR" sz="19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9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" name="AutoShape 108"/>
          <p:cNvSpPr>
            <a:spLocks noChangeArrowheads="1"/>
          </p:cNvSpPr>
          <p:nvPr/>
        </p:nvSpPr>
        <p:spPr bwMode="auto">
          <a:xfrm>
            <a:off x="1847850" y="5210175"/>
            <a:ext cx="996950" cy="836613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73" name="Group 109"/>
          <p:cNvGraphicFramePr>
            <a:graphicFrameLocks noGrp="1"/>
          </p:cNvGraphicFramePr>
          <p:nvPr/>
        </p:nvGraphicFramePr>
        <p:xfrm>
          <a:off x="3278188" y="5121275"/>
          <a:ext cx="1150937" cy="971550"/>
        </p:xfrm>
        <a:graphic>
          <a:graphicData uri="http://schemas.openxmlformats.org/drawingml/2006/table">
            <a:tbl>
              <a:tblPr/>
              <a:tblGrid>
                <a:gridCol w="574675"/>
                <a:gridCol w="576262"/>
              </a:tblGrid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–4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–6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–8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" name="AutoShape 122"/>
          <p:cNvSpPr>
            <a:spLocks noChangeArrowheads="1"/>
          </p:cNvSpPr>
          <p:nvPr/>
        </p:nvSpPr>
        <p:spPr bwMode="auto">
          <a:xfrm>
            <a:off x="3289300" y="5210175"/>
            <a:ext cx="1139825" cy="836613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75" name="Group 123"/>
          <p:cNvGraphicFramePr>
            <a:graphicFrameLocks noGrp="1"/>
          </p:cNvGraphicFramePr>
          <p:nvPr/>
        </p:nvGraphicFramePr>
        <p:xfrm>
          <a:off x="4791075" y="5106988"/>
          <a:ext cx="1150938" cy="971550"/>
        </p:xfrm>
        <a:graphic>
          <a:graphicData uri="http://schemas.openxmlformats.org/drawingml/2006/table">
            <a:tbl>
              <a:tblPr/>
              <a:tblGrid>
                <a:gridCol w="574675"/>
                <a:gridCol w="576263"/>
              </a:tblGrid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6" name="AutoShape 136"/>
          <p:cNvSpPr>
            <a:spLocks noChangeArrowheads="1"/>
          </p:cNvSpPr>
          <p:nvPr/>
        </p:nvSpPr>
        <p:spPr bwMode="auto">
          <a:xfrm>
            <a:off x="4802188" y="5210175"/>
            <a:ext cx="1139825" cy="836613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7" name="Rectangle 138"/>
          <p:cNvSpPr>
            <a:spLocks noChangeArrowheads="1"/>
          </p:cNvSpPr>
          <p:nvPr/>
        </p:nvSpPr>
        <p:spPr bwMode="auto">
          <a:xfrm>
            <a:off x="6948488" y="5586413"/>
            <a:ext cx="576262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BR" altLang="pt-BR" sz="1900">
                <a:solidFill>
                  <a:srgbClr val="002060"/>
                </a:solidFill>
                <a:latin typeface="Verdana" pitchFamily="34" charset="0"/>
              </a:rPr>
              <a:t>–1</a:t>
            </a:r>
          </a:p>
        </p:txBody>
      </p:sp>
      <p:sp>
        <p:nvSpPr>
          <p:cNvPr id="78" name="Rectangle 139"/>
          <p:cNvSpPr>
            <a:spLocks noChangeArrowheads="1"/>
          </p:cNvSpPr>
          <p:nvPr/>
        </p:nvSpPr>
        <p:spPr bwMode="auto">
          <a:xfrm>
            <a:off x="6373813" y="5586413"/>
            <a:ext cx="57467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BR" altLang="pt-BR" sz="1900">
                <a:solidFill>
                  <a:srgbClr val="002060"/>
                </a:solidFill>
                <a:latin typeface="Verdana" pitchFamily="34" charset="0"/>
              </a:rPr>
              <a:t>3</a:t>
            </a:r>
          </a:p>
        </p:txBody>
      </p:sp>
      <p:sp>
        <p:nvSpPr>
          <p:cNvPr id="79" name="Rectangle 140"/>
          <p:cNvSpPr>
            <a:spLocks noChangeArrowheads="1"/>
          </p:cNvSpPr>
          <p:nvPr/>
        </p:nvSpPr>
        <p:spPr bwMode="auto">
          <a:xfrm>
            <a:off x="6948488" y="5100638"/>
            <a:ext cx="576262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BR" altLang="pt-BR" sz="1900">
                <a:solidFill>
                  <a:srgbClr val="002060"/>
                </a:solidFill>
                <a:latin typeface="Verdana" pitchFamily="34" charset="0"/>
              </a:rPr>
              <a:t>3</a:t>
            </a:r>
          </a:p>
        </p:txBody>
      </p:sp>
      <p:sp>
        <p:nvSpPr>
          <p:cNvPr id="80" name="Rectangle 141"/>
          <p:cNvSpPr>
            <a:spLocks noChangeArrowheads="1"/>
          </p:cNvSpPr>
          <p:nvPr/>
        </p:nvSpPr>
        <p:spPr bwMode="auto">
          <a:xfrm>
            <a:off x="6373813" y="5100638"/>
            <a:ext cx="57467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BR" altLang="pt-BR" sz="1900">
                <a:solidFill>
                  <a:srgbClr val="002060"/>
                </a:solidFill>
                <a:latin typeface="Verdana" pitchFamily="34" charset="0"/>
              </a:rPr>
              <a:t>–9</a:t>
            </a:r>
          </a:p>
        </p:txBody>
      </p:sp>
      <p:sp>
        <p:nvSpPr>
          <p:cNvPr id="23634" name="Line 142"/>
          <p:cNvSpPr>
            <a:spLocks noChangeShapeType="1"/>
          </p:cNvSpPr>
          <p:nvPr/>
        </p:nvSpPr>
        <p:spPr bwMode="auto">
          <a:xfrm>
            <a:off x="6373813" y="5100638"/>
            <a:ext cx="5746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pt-BR"/>
          </a:p>
        </p:txBody>
      </p:sp>
      <p:sp>
        <p:nvSpPr>
          <p:cNvPr id="23635" name="Line 143"/>
          <p:cNvSpPr>
            <a:spLocks noChangeShapeType="1"/>
          </p:cNvSpPr>
          <p:nvPr/>
        </p:nvSpPr>
        <p:spPr bwMode="auto">
          <a:xfrm>
            <a:off x="6373813" y="6072188"/>
            <a:ext cx="5746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pt-BR"/>
          </a:p>
        </p:txBody>
      </p:sp>
      <p:sp>
        <p:nvSpPr>
          <p:cNvPr id="23636" name="Line 144"/>
          <p:cNvSpPr>
            <a:spLocks noChangeShapeType="1"/>
          </p:cNvSpPr>
          <p:nvPr/>
        </p:nvSpPr>
        <p:spPr bwMode="auto">
          <a:xfrm>
            <a:off x="6373813" y="5100638"/>
            <a:ext cx="0" cy="485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pt-BR"/>
          </a:p>
        </p:txBody>
      </p:sp>
      <p:sp>
        <p:nvSpPr>
          <p:cNvPr id="23637" name="Line 145"/>
          <p:cNvSpPr>
            <a:spLocks noChangeShapeType="1"/>
          </p:cNvSpPr>
          <p:nvPr/>
        </p:nvSpPr>
        <p:spPr bwMode="auto">
          <a:xfrm>
            <a:off x="7524750" y="5100638"/>
            <a:ext cx="0" cy="485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pt-BR"/>
          </a:p>
        </p:txBody>
      </p:sp>
      <p:sp>
        <p:nvSpPr>
          <p:cNvPr id="23638" name="Line 146"/>
          <p:cNvSpPr>
            <a:spLocks noChangeShapeType="1"/>
          </p:cNvSpPr>
          <p:nvPr/>
        </p:nvSpPr>
        <p:spPr bwMode="auto">
          <a:xfrm>
            <a:off x="6948488" y="5100638"/>
            <a:ext cx="57626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pt-BR"/>
          </a:p>
        </p:txBody>
      </p:sp>
      <p:sp>
        <p:nvSpPr>
          <p:cNvPr id="23639" name="Line 147"/>
          <p:cNvSpPr>
            <a:spLocks noChangeShapeType="1"/>
          </p:cNvSpPr>
          <p:nvPr/>
        </p:nvSpPr>
        <p:spPr bwMode="auto">
          <a:xfrm>
            <a:off x="6373813" y="5586413"/>
            <a:ext cx="0" cy="485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pt-BR"/>
          </a:p>
        </p:txBody>
      </p:sp>
      <p:sp>
        <p:nvSpPr>
          <p:cNvPr id="23640" name="Line 148"/>
          <p:cNvSpPr>
            <a:spLocks noChangeShapeType="1"/>
          </p:cNvSpPr>
          <p:nvPr/>
        </p:nvSpPr>
        <p:spPr bwMode="auto">
          <a:xfrm>
            <a:off x="7524750" y="5586413"/>
            <a:ext cx="0" cy="485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pt-BR"/>
          </a:p>
        </p:txBody>
      </p:sp>
      <p:sp>
        <p:nvSpPr>
          <p:cNvPr id="23641" name="Line 149"/>
          <p:cNvSpPr>
            <a:spLocks noChangeShapeType="1"/>
          </p:cNvSpPr>
          <p:nvPr/>
        </p:nvSpPr>
        <p:spPr bwMode="auto">
          <a:xfrm>
            <a:off x="6948488" y="6072188"/>
            <a:ext cx="57626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pt-BR"/>
          </a:p>
        </p:txBody>
      </p:sp>
      <p:sp>
        <p:nvSpPr>
          <p:cNvPr id="89" name="AutoShape 150"/>
          <p:cNvSpPr>
            <a:spLocks noChangeArrowheads="1"/>
          </p:cNvSpPr>
          <p:nvPr/>
        </p:nvSpPr>
        <p:spPr bwMode="auto">
          <a:xfrm>
            <a:off x="6384925" y="5210175"/>
            <a:ext cx="1139825" cy="836613"/>
          </a:xfrm>
          <a:prstGeom prst="bracketPair">
            <a:avLst>
              <a:gd name="adj" fmla="val 16667"/>
            </a:avLst>
          </a:prstGeom>
          <a:noFill/>
          <a:ln w="9525">
            <a:solidFill>
              <a:srgbClr val="002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0" name="Text Box 151"/>
          <p:cNvSpPr txBox="1">
            <a:spLocks noChangeArrowheads="1"/>
          </p:cNvSpPr>
          <p:nvPr/>
        </p:nvSpPr>
        <p:spPr bwMode="auto">
          <a:xfrm>
            <a:off x="1404938" y="5326063"/>
            <a:ext cx="43180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pt-BR" altLang="pt-BR">
                <a:latin typeface="Verdana" pitchFamily="34" charset="0"/>
              </a:rPr>
              <a:t>=</a:t>
            </a:r>
          </a:p>
        </p:txBody>
      </p:sp>
      <p:sp>
        <p:nvSpPr>
          <p:cNvPr id="91" name="Text Box 154"/>
          <p:cNvSpPr txBox="1">
            <a:spLocks noChangeArrowheads="1"/>
          </p:cNvSpPr>
          <p:nvPr/>
        </p:nvSpPr>
        <p:spPr bwMode="auto">
          <a:xfrm>
            <a:off x="2844800" y="5322888"/>
            <a:ext cx="43180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pt-BR" altLang="pt-BR">
                <a:latin typeface="Verdana" pitchFamily="34" charset="0"/>
              </a:rPr>
              <a:t>+</a:t>
            </a:r>
          </a:p>
        </p:txBody>
      </p:sp>
      <p:sp>
        <p:nvSpPr>
          <p:cNvPr id="92" name="Text Box 155"/>
          <p:cNvSpPr txBox="1">
            <a:spLocks noChangeArrowheads="1"/>
          </p:cNvSpPr>
          <p:nvPr/>
        </p:nvSpPr>
        <p:spPr bwMode="auto">
          <a:xfrm>
            <a:off x="4414838" y="5326063"/>
            <a:ext cx="43180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pt-BR" altLang="pt-BR">
                <a:latin typeface="Verdana" pitchFamily="34" charset="0"/>
              </a:rPr>
              <a:t>+</a:t>
            </a:r>
          </a:p>
        </p:txBody>
      </p:sp>
      <p:sp>
        <p:nvSpPr>
          <p:cNvPr id="93" name="Text Box 156"/>
          <p:cNvSpPr txBox="1">
            <a:spLocks noChangeArrowheads="1"/>
          </p:cNvSpPr>
          <p:nvPr/>
        </p:nvSpPr>
        <p:spPr bwMode="auto">
          <a:xfrm>
            <a:off x="5942013" y="5322888"/>
            <a:ext cx="43180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pt-BR" altLang="pt-BR">
                <a:latin typeface="Verdana" pitchFamily="34" charset="0"/>
              </a:rPr>
              <a:t>=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4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44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3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94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4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44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94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34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44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34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94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3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34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4342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4342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4342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4342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4342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4342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1" dur="80"/>
                                        <p:tgtEl>
                                          <p:spTgt spid="4342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2" dur="80"/>
                                        <p:tgtEl>
                                          <p:spTgt spid="4342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80"/>
                                        <p:tgtEl>
                                          <p:spTgt spid="4342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8" dur="80"/>
                                        <p:tgtEl>
                                          <p:spTgt spid="4342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9" dur="80"/>
                                        <p:tgtEl>
                                          <p:spTgt spid="4342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80"/>
                                        <p:tgtEl>
                                          <p:spTgt spid="4342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3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34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3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6" dur="80"/>
                                        <p:tgtEl>
                                          <p:spTgt spid="4342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7" dur="80"/>
                                        <p:tgtEl>
                                          <p:spTgt spid="4342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80"/>
                                        <p:tgtEl>
                                          <p:spTgt spid="4342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3" dur="80"/>
                                        <p:tgtEl>
                                          <p:spTgt spid="4342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4" dur="80"/>
                                        <p:tgtEl>
                                          <p:spTgt spid="4342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80"/>
                                        <p:tgtEl>
                                          <p:spTgt spid="4342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0" dur="80"/>
                                        <p:tgtEl>
                                          <p:spTgt spid="4342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1" dur="80"/>
                                        <p:tgtEl>
                                          <p:spTgt spid="4342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80"/>
                                        <p:tgtEl>
                                          <p:spTgt spid="4342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7" dur="80"/>
                                        <p:tgtEl>
                                          <p:spTgt spid="4342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8" dur="80"/>
                                        <p:tgtEl>
                                          <p:spTgt spid="4342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80"/>
                                        <p:tgtEl>
                                          <p:spTgt spid="4342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43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3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6" dur="80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7" dur="80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80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2" dur="80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3" dur="80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4" dur="80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9" dur="80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0" dur="80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1" dur="80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6" dur="80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7" dur="80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8" dur="80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3" dur="80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4" dur="80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5" dur="80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93" grpId="0" animBg="1"/>
      <p:bldP spid="434207" grpId="0" animBg="1"/>
      <p:bldP spid="434208" grpId="0"/>
      <p:bldP spid="434221" grpId="0"/>
      <p:bldP spid="434226" grpId="0"/>
      <p:bldP spid="434246" grpId="0"/>
      <p:bldP spid="434247" grpId="0"/>
      <p:bldP spid="434248" grpId="0"/>
      <p:bldP spid="434249" grpId="0"/>
      <p:bldP spid="434258" grpId="0" animBg="1"/>
      <p:bldP spid="434265" grpId="0"/>
      <p:bldP spid="434279" grpId="0" animBg="1"/>
      <p:bldP spid="434280" grpId="0"/>
      <p:bldP spid="434282" grpId="0"/>
      <p:bldP spid="434283" grpId="0"/>
      <p:bldP spid="434284" grpId="0"/>
      <p:bldP spid="434285" grpId="0"/>
      <p:bldP spid="434294" grpId="0" animBg="1"/>
      <p:bldP spid="434295" grpId="0"/>
      <p:bldP spid="434309" grpId="0" animBg="1"/>
      <p:bldP spid="44" grpId="0"/>
      <p:bldP spid="70" grpId="0"/>
      <p:bldP spid="72" grpId="0" animBg="1"/>
      <p:bldP spid="74" grpId="0" animBg="1"/>
      <p:bldP spid="76" grpId="0" animBg="1"/>
      <p:bldP spid="77" grpId="0"/>
      <p:bldP spid="78" grpId="0"/>
      <p:bldP spid="79" grpId="0"/>
      <p:bldP spid="80" grpId="0"/>
      <p:bldP spid="89" grpId="0" animBg="1"/>
      <p:bldP spid="90" grpId="0"/>
      <p:bldP spid="91" grpId="0"/>
      <p:bldP spid="92" grpId="0"/>
      <p:bldP spid="9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36650"/>
            <a:ext cx="8229600" cy="11398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BR" sz="2800" b="1" smtClean="0"/>
              <a:t>MULTIPLICAÇÃO DE MATRIZES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16113"/>
            <a:ext cx="8075613" cy="115252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2000" dirty="0" smtClean="0">
                <a:latin typeface="+mj-lt"/>
              </a:rPr>
              <a:t>Sob certas condições, definem-se a multiplicação de matrizes. Dadas duas matrizes A e B:</a:t>
            </a:r>
          </a:p>
        </p:txBody>
      </p:sp>
      <p:sp>
        <p:nvSpPr>
          <p:cNvPr id="450585" name="Rectangle 25"/>
          <p:cNvSpPr>
            <a:spLocks noChangeArrowheads="1"/>
          </p:cNvSpPr>
          <p:nvPr/>
        </p:nvSpPr>
        <p:spPr bwMode="auto">
          <a:xfrm>
            <a:off x="827088" y="2347913"/>
            <a:ext cx="7705725" cy="288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1F497D"/>
              </a:buClr>
              <a:buFont typeface="Wingdings" pitchFamily="2" charset="2"/>
              <a:buChar char="ü"/>
              <a:defRPr/>
            </a:pPr>
            <a:r>
              <a:rPr lang="pt-BR" sz="2000" dirty="0">
                <a:solidFill>
                  <a:prstClr val="black"/>
                </a:solidFill>
                <a:latin typeface="+mn-lt"/>
                <a:cs typeface="+mn-cs"/>
              </a:rPr>
              <a:t>Existe o </a:t>
            </a:r>
            <a:r>
              <a:rPr lang="pt-BR" sz="2000" dirty="0">
                <a:latin typeface="+mn-lt"/>
                <a:cs typeface="+mn-cs"/>
              </a:rPr>
              <a:t>produto AB (ou A.B) se, </a:t>
            </a:r>
            <a:r>
              <a:rPr lang="pt-BR" sz="2000" dirty="0">
                <a:solidFill>
                  <a:prstClr val="black"/>
                </a:solidFill>
                <a:latin typeface="+mn-lt"/>
                <a:cs typeface="+mn-cs"/>
              </a:rPr>
              <a:t>e somente se, o número de colunas de A (1ª matriz) é igual ao número de linhas de B (2ª matriz);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1F497D"/>
              </a:buClr>
              <a:defRPr/>
            </a:pPr>
            <a:endParaRPr lang="pt-BR" sz="1100" dirty="0">
              <a:solidFill>
                <a:prstClr val="black"/>
              </a:solidFill>
              <a:latin typeface="+mn-lt"/>
              <a:cs typeface="+mn-cs"/>
            </a:endParaRPr>
          </a:p>
          <a:p>
            <a: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1F497D"/>
              </a:buClr>
              <a:buFont typeface="Wingdings" pitchFamily="2" charset="2"/>
              <a:buChar char="ü"/>
              <a:defRPr/>
            </a:pPr>
            <a:r>
              <a:rPr lang="pt-BR" sz="2000" dirty="0">
                <a:solidFill>
                  <a:prstClr val="black"/>
                </a:solidFill>
                <a:latin typeface="+mn-lt"/>
                <a:cs typeface="+mn-cs"/>
              </a:rPr>
              <a:t>Existindo a matriz AB, ela tem o número de linhas de A (1ª matriz) e o número de colunas de B (2ª matriz).</a:t>
            </a: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 flipH="1">
            <a:off x="3105150" y="5310188"/>
            <a:ext cx="476250" cy="547687"/>
          </a:xfrm>
          <a:prstGeom prst="line">
            <a:avLst/>
          </a:prstGeom>
          <a:noFill/>
          <a:ln w="76200">
            <a:solidFill>
              <a:srgbClr val="FFD0C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>
            <a:off x="3105150" y="5294313"/>
            <a:ext cx="603250" cy="563562"/>
          </a:xfrm>
          <a:prstGeom prst="line">
            <a:avLst/>
          </a:prstGeom>
          <a:noFill/>
          <a:ln w="76200">
            <a:solidFill>
              <a:srgbClr val="CFCFD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2771775" y="5759450"/>
            <a:ext cx="431800" cy="431800"/>
          </a:xfrm>
          <a:prstGeom prst="ellipse">
            <a:avLst/>
          </a:prstGeom>
          <a:solidFill>
            <a:srgbClr val="FFD0C5"/>
          </a:solidFill>
          <a:ln w="9525">
            <a:solidFill>
              <a:srgbClr val="FFA18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endParaRPr lang="pt-BR" altLang="pt-BR" sz="2000">
              <a:solidFill>
                <a:srgbClr val="1F497D"/>
              </a:solidFill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492500" y="4949825"/>
            <a:ext cx="431800" cy="431800"/>
          </a:xfrm>
          <a:prstGeom prst="ellipse">
            <a:avLst/>
          </a:prstGeom>
          <a:solidFill>
            <a:srgbClr val="FFD0C5"/>
          </a:solidFill>
          <a:ln w="9525">
            <a:solidFill>
              <a:srgbClr val="FFA18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endParaRPr lang="pt-BR" altLang="pt-BR" sz="2000">
              <a:solidFill>
                <a:srgbClr val="1F497D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798763" y="4922838"/>
            <a:ext cx="431800" cy="431800"/>
          </a:xfrm>
          <a:prstGeom prst="ellipse">
            <a:avLst/>
          </a:prstGeom>
          <a:solidFill>
            <a:srgbClr val="CFCFDF"/>
          </a:solidFill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endParaRPr lang="pt-BR" altLang="pt-BR" sz="2000">
              <a:solidFill>
                <a:srgbClr val="1F497D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3533775" y="5761038"/>
            <a:ext cx="431800" cy="431800"/>
          </a:xfrm>
          <a:prstGeom prst="ellipse">
            <a:avLst/>
          </a:prstGeom>
          <a:solidFill>
            <a:srgbClr val="CFCFDF"/>
          </a:solidFill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endParaRPr lang="pt-BR" altLang="pt-BR" sz="2000">
              <a:solidFill>
                <a:srgbClr val="1F497D"/>
              </a:solidFill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547813" y="4897438"/>
            <a:ext cx="33131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A é matriz    m   x    n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546225" y="5727700"/>
            <a:ext cx="29543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B é matriz    n     x     p 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570413" y="4949825"/>
            <a:ext cx="33131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iguais  </a:t>
            </a:r>
            <a:r>
              <a:rPr lang="pt-BR" altLang="pt-BR" sz="200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pt-BR" altLang="pt-BR" sz="2000">
                <a:solidFill>
                  <a:srgbClr val="000000"/>
                </a:solidFill>
              </a:rPr>
              <a:t>  existe AB 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4643438" y="5761038"/>
            <a:ext cx="36004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altLang="pt-BR" sz="2000">
                <a:solidFill>
                  <a:srgbClr val="000000"/>
                </a:solidFill>
              </a:rPr>
              <a:t>AB é do tipo  </a:t>
            </a:r>
            <a:r>
              <a:rPr lang="pt-BR" altLang="pt-BR" sz="200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pt-BR" altLang="pt-BR" sz="2000">
                <a:solidFill>
                  <a:srgbClr val="000000"/>
                </a:solidFill>
              </a:rPr>
              <a:t>  m x p 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3995738" y="5194300"/>
            <a:ext cx="504825" cy="0"/>
          </a:xfrm>
          <a:prstGeom prst="line">
            <a:avLst/>
          </a:prstGeom>
          <a:noFill/>
          <a:ln w="38100">
            <a:solidFill>
              <a:srgbClr val="FFD0C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4067175" y="6003925"/>
            <a:ext cx="504825" cy="0"/>
          </a:xfrm>
          <a:prstGeom prst="line">
            <a:avLst/>
          </a:prstGeom>
          <a:noFill/>
          <a:ln w="38100">
            <a:solidFill>
              <a:srgbClr val="CFCFD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0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0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5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450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450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450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450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450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450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5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6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2" grpId="0"/>
      <p:bldP spid="450563" grpId="0" build="p"/>
      <p:bldP spid="450585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Tema3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2181</Words>
  <Application>Microsoft Office PowerPoint</Application>
  <PresentationFormat>Apresentação na tela (4:3)</PresentationFormat>
  <Paragraphs>521</Paragraphs>
  <Slides>28</Slides>
  <Notes>5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0" baseType="lpstr">
      <vt:lpstr>Tema3</vt:lpstr>
      <vt:lpstr>Documento</vt:lpstr>
      <vt:lpstr>Binômio de Newton</vt:lpstr>
      <vt:lpstr>OPERAÇÕES COM MATRIZES</vt:lpstr>
      <vt:lpstr>ADIÇÃO DE MATRIZES</vt:lpstr>
      <vt:lpstr>SUBTRAÇÃO DE MATRIZES</vt:lpstr>
      <vt:lpstr>MULTIPLICAÇÃO UMA MATRIZ POR UMA CONSTANTE K</vt:lpstr>
      <vt:lpstr>EQUAÇÕES MATRICIAIS</vt:lpstr>
      <vt:lpstr>Slide 7</vt:lpstr>
      <vt:lpstr>Slide 8</vt:lpstr>
      <vt:lpstr>MULTIPLICAÇÃO DE MATRIZES</vt:lpstr>
      <vt:lpstr>Slide 10</vt:lpstr>
      <vt:lpstr>Slide 11</vt:lpstr>
      <vt:lpstr>OBSERVAÇÃO</vt:lpstr>
      <vt:lpstr>Slide 13</vt:lpstr>
      <vt:lpstr>INVERSA DE UMA MATRIZ QUADRADA</vt:lpstr>
      <vt:lpstr>Slide 15</vt:lpstr>
      <vt:lpstr>Slide 16</vt:lpstr>
      <vt:lpstr>Slide 17</vt:lpstr>
      <vt:lpstr>QUESTÕES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EXTRAS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Matrizes_Operações</dc:title>
  <dc:creator>Marcela</dc:creator>
  <cp:lastModifiedBy>Positivo Master</cp:lastModifiedBy>
  <cp:revision>40</cp:revision>
  <dcterms:created xsi:type="dcterms:W3CDTF">2015-06-15T18:19:57Z</dcterms:created>
  <dcterms:modified xsi:type="dcterms:W3CDTF">2015-10-06T13:32:53Z</dcterms:modified>
</cp:coreProperties>
</file>