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95" r:id="rId17"/>
    <p:sldId id="296" r:id="rId18"/>
    <p:sldId id="271" r:id="rId19"/>
    <p:sldId id="273" r:id="rId20"/>
    <p:sldId id="274" r:id="rId21"/>
    <p:sldId id="275" r:id="rId22"/>
    <p:sldId id="277" r:id="rId23"/>
    <p:sldId id="278" r:id="rId24"/>
    <p:sldId id="286" r:id="rId25"/>
    <p:sldId id="289" r:id="rId26"/>
    <p:sldId id="290" r:id="rId27"/>
    <p:sldId id="291" r:id="rId28"/>
    <p:sldId id="279" r:id="rId29"/>
    <p:sldId id="280" r:id="rId30"/>
    <p:sldId id="283" r:id="rId31"/>
    <p:sldId id="285" r:id="rId32"/>
    <p:sldId id="284" r:id="rId33"/>
    <p:sldId id="281" r:id="rId34"/>
    <p:sldId id="282" r:id="rId35"/>
    <p:sldId id="288" r:id="rId36"/>
    <p:sldId id="292" r:id="rId37"/>
    <p:sldId id="293" r:id="rId38"/>
    <p:sldId id="297" r:id="rId39"/>
    <p:sldId id="298" r:id="rId40"/>
    <p:sldId id="294" r:id="rId41"/>
    <p:sldId id="299" r:id="rId42"/>
    <p:sldId id="300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102766"/>
    <a:srgbClr val="CC0099"/>
    <a:srgbClr val="006600"/>
    <a:srgbClr val="6666FF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 snapToObjects="1"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EAC639-0E09-4ABF-AC99-7E439BB49622}" type="datetimeFigureOut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5898C5-E945-4336-BAA2-A041C03B07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6010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06D519-1700-422F-B380-1F958FC582D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A9697E-41AF-4CBF-84F0-4A97F65AAC5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B214EF-2201-4952-9255-7BA829D23DF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FBE58F-7E47-45DF-9924-BDF62545805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191EC-56CE-44B2-9929-DDC334F993CE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14B06-7CF6-4680-B91B-6024FCF8F9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0B181-AC66-42E4-B06C-F85AE31EB08B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EB924-8744-439E-96BA-C20E08D716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554EB-F4FF-42AD-831C-5C6386BCF8AC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D106F-4FBD-4E0A-90F5-75ED206F59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5FD23-5577-407C-BDC9-E7BABF746833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482C9-C5C0-4EAF-8B1E-9EA3553DD2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B1295-3E94-4EE3-9082-0FAAD9479479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2EC27-C4C7-4B1D-9D1C-7CD02870A9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C9D0B-473A-468C-9088-633132C0B7A1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A0AC7-65F0-4963-8C06-ADFB95640F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9FBF1-1B2D-42EB-971C-F0735E077252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6C990-4FC4-4FD8-B55C-DE3C581C6E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40EE9-FB48-4544-9E5D-3FE27E1E1194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C9CE8-A278-449F-920C-1CD379FC1B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A4682-FA6D-4B83-80EE-97F9C34A6A18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AB2E1-68A1-4465-B184-74A2D83B7E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AC1D6-87FC-4EFE-90FD-17DE2D2F459D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23D31-052C-484E-BB20-F20880E68D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8B52C-B318-4880-A1FA-83154216BA1B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C593F-107B-4B13-8EC2-9B6A8A58E7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4869B-3991-4606-B767-27FD135B3335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435C-5D87-4199-8E59-5118963EFE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8780-C9ED-4167-8315-E6B85BCB63CC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32FDC-E986-4F34-AF87-B123A4D092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68EB-E481-4910-98F0-DA2CBB86BB2F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C8D76-A4FA-4D68-B9A5-119331E875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B07E6-2793-4CDF-B8C0-8AA98F9DEBB9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4053B-7F16-4C23-9EDE-BF178D8909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EE5F9-684F-4881-BC08-60F332241E26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AEDDF-E682-42FD-86A7-13A81AC497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C52F9-1D0F-46D0-AB40-00007028A942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1DA0D-1C56-4212-9D34-4D025597D3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31BF3-AE3A-4EA5-8CEC-204914B8303A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B0841-983C-47C5-A5E8-1F94027746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18740-A63D-4614-B539-E5B7E794E94D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80E41-2AD8-4371-A981-9BB15EB78E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84475-E0D6-403A-9A54-E150A71DC0CD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6B4C5-2306-43F2-8394-90BC3700FE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D4F1-A425-4161-9C59-4911C5DDF920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55036-8842-4732-8EDC-9DD1667012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AAE2C-B80E-47FA-9E38-11C9EE56F71B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9CD12-AF5A-43AF-9AFD-C0F19FA784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E47C16-F78F-44C4-99BD-3B81BA741B10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F6A52B-456F-4FB4-9E46-3661173EF7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331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2991AEB-8C8C-4D81-8300-0957DFA9AC1A}" type="datetime1">
              <a:rPr lang="pt-BR"/>
              <a:pPr>
                <a:defRPr/>
              </a:pPr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2AA3B3-A6EC-45E5-AF96-BE2BA35A1A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Imagem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CaixaDeTexto 6"/>
          <p:cNvSpPr txBox="1">
            <a:spLocks noChangeArrowheads="1"/>
          </p:cNvSpPr>
          <p:nvPr/>
        </p:nvSpPr>
        <p:spPr bwMode="auto">
          <a:xfrm>
            <a:off x="255588" y="4137025"/>
            <a:ext cx="867568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2000" dirty="0">
              <a:solidFill>
                <a:srgbClr val="102766"/>
              </a:solidFill>
              <a:latin typeface="Calibri" pitchFamily="34" charset="0"/>
            </a:endParaRPr>
          </a:p>
          <a:p>
            <a:pPr algn="ctr"/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</a:rPr>
              <a:t>Matemática e suas 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</a:rPr>
              <a:t>- Matemática</a:t>
            </a:r>
          </a:p>
          <a:p>
            <a:pPr algn="ctr"/>
            <a:r>
              <a:rPr lang="pt-BR" sz="2800" dirty="0">
                <a:solidFill>
                  <a:srgbClr val="102766"/>
                </a:solidFill>
                <a:latin typeface="Calibri" pitchFamily="34" charset="0"/>
              </a:rPr>
              <a:t>Ensino Médio, 2ª Série</a:t>
            </a:r>
          </a:p>
          <a:p>
            <a:pPr algn="ctr"/>
            <a:r>
              <a:rPr lang="pt-BR" sz="3200" b="1" dirty="0">
                <a:solidFill>
                  <a:srgbClr val="102766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55656-6F7A-48C6-9C13-5E3D578631F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6719" y="3647682"/>
            <a:ext cx="1783119" cy="298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D0DEF-F295-41E5-BD3F-19B5A6E3A39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39940" name="CaixaDeTexto 6"/>
          <p:cNvSpPr txBox="1">
            <a:spLocks noChangeArrowheads="1"/>
          </p:cNvSpPr>
          <p:nvPr/>
        </p:nvSpPr>
        <p:spPr bwMode="auto">
          <a:xfrm>
            <a:off x="309563" y="1773238"/>
            <a:ext cx="8569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>
                <a:latin typeface="Arial Rounded MT Bold" pitchFamily="34" charset="0"/>
              </a:rPr>
              <a:t>Agora vamos diferenciar poliedros </a:t>
            </a:r>
            <a:r>
              <a:rPr lang="pt-BR" dirty="0">
                <a:solidFill>
                  <a:srgbClr val="0000CC"/>
                </a:solidFill>
                <a:latin typeface="Arial Rounded MT Bold" pitchFamily="34" charset="0"/>
              </a:rPr>
              <a:t>convexos</a:t>
            </a:r>
            <a:r>
              <a:rPr lang="pt-BR" dirty="0">
                <a:latin typeface="Arial Rounded MT Bold" pitchFamily="34" charset="0"/>
              </a:rPr>
              <a:t> e </a:t>
            </a:r>
            <a:r>
              <a:rPr lang="pt-BR" dirty="0">
                <a:solidFill>
                  <a:srgbClr val="0000CC"/>
                </a:solidFill>
                <a:latin typeface="Arial Rounded MT Bold" pitchFamily="34" charset="0"/>
              </a:rPr>
              <a:t>não </a:t>
            </a:r>
            <a:r>
              <a:rPr lang="pt-BR" dirty="0" smtClean="0">
                <a:solidFill>
                  <a:srgbClr val="0000CC"/>
                </a:solidFill>
                <a:latin typeface="Arial Rounded MT Bold" pitchFamily="34" charset="0"/>
              </a:rPr>
              <a:t>convexos, </a:t>
            </a:r>
            <a:r>
              <a:rPr lang="pt-BR" dirty="0" smtClean="0">
                <a:latin typeface="Arial Rounded MT Bold" pitchFamily="34" charset="0"/>
              </a:rPr>
              <a:t>observando </a:t>
            </a:r>
            <a:r>
              <a:rPr lang="pt-BR" dirty="0">
                <a:latin typeface="Arial Rounded MT Bold" pitchFamily="34" charset="0"/>
              </a:rPr>
              <a:t>o </a:t>
            </a:r>
            <a:r>
              <a:rPr lang="pt-BR" dirty="0" smtClean="0">
                <a:latin typeface="Arial Rounded MT Bold" pitchFamily="34" charset="0"/>
              </a:rPr>
              <a:t>poliedro abaixo: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076825" y="3141663"/>
            <a:ext cx="3743325" cy="286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latin typeface="Arial Rounded MT Bold" pitchFamily="34" charset="0"/>
              </a:rPr>
              <a:t>A face definida pelos pontos </a:t>
            </a:r>
            <a:r>
              <a:rPr lang="pt-BR" dirty="0">
                <a:solidFill>
                  <a:srgbClr val="66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I, J, L e M</a:t>
            </a:r>
            <a:r>
              <a:rPr lang="pt-BR" dirty="0">
                <a:latin typeface="Arial Rounded MT Bold" pitchFamily="34" charset="0"/>
              </a:rPr>
              <a:t>, define também um plano que “divide” o poliedro em duas regiões, cada uma delas localizada em um </a:t>
            </a:r>
            <a:r>
              <a:rPr lang="pt-BR" dirty="0" err="1">
                <a:latin typeface="Arial Rounded MT Bold" pitchFamily="34" charset="0"/>
              </a:rPr>
              <a:t>semi-espaço</a:t>
            </a:r>
            <a:r>
              <a:rPr lang="pt-BR" dirty="0">
                <a:latin typeface="Arial Rounded MT Bold" pitchFamily="34" charset="0"/>
              </a:rPr>
              <a:t> diferente, ou seja, cada um dos semi-espaços definidos pelo plano de </a:t>
            </a:r>
            <a:r>
              <a:rPr lang="pt-BR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IJLM</a:t>
            </a:r>
            <a:r>
              <a:rPr lang="pt-BR" smtClean="0">
                <a:latin typeface="Arial Rounded MT Bold" pitchFamily="34" charset="0"/>
              </a:rPr>
              <a:t>, que  </a:t>
            </a:r>
            <a:r>
              <a:rPr lang="pt-BR" dirty="0">
                <a:latin typeface="Arial Rounded MT Bold" pitchFamily="34" charset="0"/>
              </a:rPr>
              <a:t>contém uma “porção” do poliedro. Logo, ele é dito </a:t>
            </a:r>
            <a:r>
              <a:rPr lang="pt-BR" dirty="0">
                <a:solidFill>
                  <a:srgbClr val="0000CC"/>
                </a:solidFill>
                <a:latin typeface="Arial Rounded MT Bold" pitchFamily="34" charset="0"/>
              </a:rPr>
              <a:t>não convexo</a:t>
            </a:r>
            <a:r>
              <a:rPr lang="pt-BR" dirty="0">
                <a:latin typeface="Arial Rounded MT Bold" pitchFamily="34" charset="0"/>
              </a:rPr>
              <a:t>.</a:t>
            </a:r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6323013" y="250053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dirty="0"/>
          </a:p>
        </p:txBody>
      </p:sp>
      <p:grpSp>
        <p:nvGrpSpPr>
          <p:cNvPr id="31" name="Grupo 30"/>
          <p:cNvGrpSpPr>
            <a:grpSpLocks/>
          </p:cNvGrpSpPr>
          <p:nvPr/>
        </p:nvGrpSpPr>
        <p:grpSpPr bwMode="auto">
          <a:xfrm>
            <a:off x="334963" y="4508500"/>
            <a:ext cx="1800225" cy="954088"/>
            <a:chOff x="334832" y="4509120"/>
            <a:chExt cx="1800200" cy="954107"/>
          </a:xfrm>
        </p:grpSpPr>
        <p:cxnSp>
          <p:nvCxnSpPr>
            <p:cNvPr id="24" name="Conector de seta reta 23"/>
            <p:cNvCxnSpPr/>
            <p:nvPr/>
          </p:nvCxnSpPr>
          <p:spPr>
            <a:xfrm>
              <a:off x="1703238" y="5013955"/>
              <a:ext cx="431794" cy="142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5" name="CaixaDeTexto 24"/>
            <p:cNvSpPr txBox="1">
              <a:spLocks noChangeArrowheads="1"/>
            </p:cNvSpPr>
            <p:nvPr/>
          </p:nvSpPr>
          <p:spPr bwMode="auto">
            <a:xfrm>
              <a:off x="334832" y="4509120"/>
              <a:ext cx="1368152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 b="1" dirty="0"/>
                <a:t>Porção do poliedro em um dos </a:t>
              </a:r>
              <a:r>
                <a:rPr lang="pt-BR" sz="1400" b="1" dirty="0" err="1"/>
                <a:t>semi-espaços</a:t>
              </a:r>
              <a:endParaRPr lang="pt-BR" sz="1400" b="1" dirty="0"/>
            </a:p>
          </p:txBody>
        </p:sp>
      </p:grpSp>
      <p:grpSp>
        <p:nvGrpSpPr>
          <p:cNvPr id="32" name="Grupo 31"/>
          <p:cNvGrpSpPr>
            <a:grpSpLocks/>
          </p:cNvGrpSpPr>
          <p:nvPr/>
        </p:nvGrpSpPr>
        <p:grpSpPr bwMode="auto">
          <a:xfrm>
            <a:off x="3430588" y="3399504"/>
            <a:ext cx="1648637" cy="1397921"/>
            <a:chOff x="3431176" y="3399510"/>
            <a:chExt cx="1648307" cy="1397642"/>
          </a:xfrm>
        </p:grpSpPr>
        <p:sp>
          <p:nvSpPr>
            <p:cNvPr id="39952" name="CaixaDeTexto 26"/>
            <p:cNvSpPr txBox="1">
              <a:spLocks noChangeArrowheads="1"/>
            </p:cNvSpPr>
            <p:nvPr/>
          </p:nvSpPr>
          <p:spPr bwMode="auto">
            <a:xfrm>
              <a:off x="3711332" y="3399510"/>
              <a:ext cx="1368151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 b="1" dirty="0"/>
                <a:t>Porção do poliedro no outro </a:t>
              </a:r>
              <a:r>
                <a:rPr lang="pt-BR" sz="1400" b="1" dirty="0" err="1"/>
                <a:t>semi-espaço</a:t>
              </a:r>
              <a:endParaRPr lang="pt-BR" sz="1400" b="1" dirty="0"/>
            </a:p>
          </p:txBody>
        </p:sp>
        <p:cxnSp>
          <p:nvCxnSpPr>
            <p:cNvPr id="28" name="Conector de seta reta 27"/>
            <p:cNvCxnSpPr/>
            <p:nvPr/>
          </p:nvCxnSpPr>
          <p:spPr>
            <a:xfrm flipH="1">
              <a:off x="3431176" y="4365438"/>
              <a:ext cx="287280" cy="4317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o 49"/>
          <p:cNvGrpSpPr>
            <a:grpSpLocks/>
          </p:cNvGrpSpPr>
          <p:nvPr/>
        </p:nvGrpSpPr>
        <p:grpSpPr bwMode="auto">
          <a:xfrm>
            <a:off x="2627313" y="4437063"/>
            <a:ext cx="2305050" cy="1817687"/>
            <a:chOff x="2627784" y="4437113"/>
            <a:chExt cx="2304256" cy="1817042"/>
          </a:xfrm>
        </p:grpSpPr>
        <p:pic>
          <p:nvPicPr>
            <p:cNvPr id="39949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27784" y="4437113"/>
              <a:ext cx="576064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7" name="Conector de seta reta 46"/>
            <p:cNvCxnSpPr/>
            <p:nvPr/>
          </p:nvCxnSpPr>
          <p:spPr>
            <a:xfrm flipH="1" flipV="1">
              <a:off x="2916609" y="4941759"/>
              <a:ext cx="863303" cy="215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1" name="CaixaDeTexto 47"/>
            <p:cNvSpPr txBox="1">
              <a:spLocks noChangeArrowheads="1"/>
            </p:cNvSpPr>
            <p:nvPr/>
          </p:nvSpPr>
          <p:spPr bwMode="auto">
            <a:xfrm>
              <a:off x="3779912" y="4869160"/>
              <a:ext cx="1152128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 b="1" dirty="0"/>
                <a:t>Face que define o plano que separa as porções do poliedro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963" y="2500537"/>
            <a:ext cx="1941513" cy="163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tângulo 35"/>
          <p:cNvSpPr/>
          <p:nvPr/>
        </p:nvSpPr>
        <p:spPr>
          <a:xfrm>
            <a:off x="179388" y="5775648"/>
            <a:ext cx="18173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0" dirty="0" smtClean="0">
                <a:latin typeface="Arial" pitchFamily="34" charset="0"/>
                <a:cs typeface="Arial" pitchFamily="34" charset="0"/>
              </a:rPr>
              <a:t>Imagens: </a:t>
            </a:r>
            <a:r>
              <a:rPr lang="pt-BR" sz="1000" dirty="0" smtClean="0">
                <a:solidFill>
                  <a:srgbClr val="000000"/>
                </a:solidFill>
                <a:latin typeface="Arial"/>
              </a:rPr>
              <a:t>SEE-PE, redesenhado a partir de imagem de Autor Desconhecido.</a:t>
            </a:r>
          </a:p>
          <a:p>
            <a:pPr algn="l"/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DF6EE-ABEF-4A6D-A16D-BEE8203937EE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11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40964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graphicFrame>
        <p:nvGraphicFramePr>
          <p:cNvPr id="9" name="Group 111"/>
          <p:cNvGraphicFramePr>
            <a:graphicFrameLocks noGrp="1"/>
          </p:cNvGraphicFramePr>
          <p:nvPr>
            <p:ph idx="1"/>
          </p:nvPr>
        </p:nvGraphicFramePr>
        <p:xfrm>
          <a:off x="539552" y="2564904"/>
          <a:ext cx="7056784" cy="296862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24139"/>
                <a:gridCol w="1029296"/>
                <a:gridCol w="1058735"/>
                <a:gridCol w="1204274"/>
                <a:gridCol w="1316204"/>
                <a:gridCol w="1224136"/>
              </a:tblGrid>
              <a:tr h="992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PT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Rounded MT Bold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PT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Rounded MT Bold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Rounded MT Bold" pitchFamily="34" charset="0"/>
                        </a:rPr>
                        <a:t>Poliedro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PT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Rounded MT Bold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PT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Rounded MT Bold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PT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Rounded MT Bold" pitchFamily="34" charset="0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PT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Rounded MT Bold" pitchFamily="34" charset="0"/>
                        </a:rPr>
                        <a:t>Nº de faces</a:t>
                      </a: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Nº de arestas</a:t>
                      </a: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Nº de vértices</a:t>
                      </a: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2051050" y="4149725"/>
            <a:ext cx="4333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4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790700" y="3600450"/>
            <a:ext cx="1008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solidFill>
                  <a:srgbClr val="0000CC"/>
                </a:solidFill>
                <a:latin typeface="Arial Rounded MT Bold" pitchFamily="34" charset="0"/>
              </a:rPr>
              <a:t>tetraedro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3117850" y="4149725"/>
            <a:ext cx="431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6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2816225" y="3603625"/>
            <a:ext cx="1008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solidFill>
                  <a:srgbClr val="0000CC"/>
                </a:solidFill>
                <a:latin typeface="Arial Rounded MT Bold" pitchFamily="34" charset="0"/>
              </a:rPr>
              <a:t>hexaedro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3965575" y="3603625"/>
            <a:ext cx="1008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solidFill>
                  <a:srgbClr val="0000CC"/>
                </a:solidFill>
                <a:latin typeface="Arial Rounded MT Bold" pitchFamily="34" charset="0"/>
              </a:rPr>
              <a:t>octaedro</a:t>
            </a:r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5435600" y="4149725"/>
            <a:ext cx="558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12</a:t>
            </a:r>
          </a:p>
        </p:txBody>
      </p: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5032375" y="3600450"/>
            <a:ext cx="1357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400">
                <a:solidFill>
                  <a:srgbClr val="0000CC"/>
                </a:solidFill>
                <a:latin typeface="Arial Rounded MT Bold" pitchFamily="34" charset="0"/>
              </a:rPr>
              <a:t>dodecaedro</a:t>
            </a:r>
          </a:p>
        </p:txBody>
      </p: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6413500" y="3600450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400">
                <a:solidFill>
                  <a:srgbClr val="0000CC"/>
                </a:solidFill>
                <a:latin typeface="Arial Rounded MT Bold" pitchFamily="34" charset="0"/>
              </a:rPr>
              <a:t>icosaedro</a:t>
            </a:r>
          </a:p>
        </p:txBody>
      </p:sp>
      <p:sp>
        <p:nvSpPr>
          <p:cNvPr id="26" name="CaixaDeTexto 25"/>
          <p:cNvSpPr txBox="1">
            <a:spLocks noChangeArrowheads="1"/>
          </p:cNvSpPr>
          <p:nvPr/>
        </p:nvSpPr>
        <p:spPr bwMode="auto">
          <a:xfrm>
            <a:off x="3073400" y="4721225"/>
            <a:ext cx="5762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12</a:t>
            </a: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3132138" y="5157788"/>
            <a:ext cx="431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8</a:t>
            </a:r>
          </a:p>
        </p:txBody>
      </p:sp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4140200" y="4711700"/>
            <a:ext cx="5762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12</a:t>
            </a:r>
          </a:p>
        </p:txBody>
      </p:sp>
      <p:sp>
        <p:nvSpPr>
          <p:cNvPr id="30" name="CaixaDeTexto 29"/>
          <p:cNvSpPr txBox="1">
            <a:spLocks noChangeArrowheads="1"/>
          </p:cNvSpPr>
          <p:nvPr/>
        </p:nvSpPr>
        <p:spPr bwMode="auto">
          <a:xfrm>
            <a:off x="2051050" y="4724400"/>
            <a:ext cx="4333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6</a:t>
            </a:r>
          </a:p>
        </p:txBody>
      </p:sp>
      <p:sp>
        <p:nvSpPr>
          <p:cNvPr id="31" name="CaixaDeTexto 30"/>
          <p:cNvSpPr txBox="1">
            <a:spLocks noChangeArrowheads="1"/>
          </p:cNvSpPr>
          <p:nvPr/>
        </p:nvSpPr>
        <p:spPr bwMode="auto">
          <a:xfrm>
            <a:off x="2051050" y="5157788"/>
            <a:ext cx="4333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4</a:t>
            </a:r>
          </a:p>
        </p:txBody>
      </p:sp>
      <p:sp>
        <p:nvSpPr>
          <p:cNvPr id="32" name="CaixaDeTexto 31"/>
          <p:cNvSpPr txBox="1">
            <a:spLocks noChangeArrowheads="1"/>
          </p:cNvSpPr>
          <p:nvPr/>
        </p:nvSpPr>
        <p:spPr bwMode="auto">
          <a:xfrm>
            <a:off x="5435600" y="5157788"/>
            <a:ext cx="5762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20</a:t>
            </a:r>
          </a:p>
        </p:txBody>
      </p:sp>
      <p:sp>
        <p:nvSpPr>
          <p:cNvPr id="33" name="CaixaDeTexto 32"/>
          <p:cNvSpPr txBox="1">
            <a:spLocks noChangeArrowheads="1"/>
          </p:cNvSpPr>
          <p:nvPr/>
        </p:nvSpPr>
        <p:spPr bwMode="auto">
          <a:xfrm>
            <a:off x="5432425" y="4711700"/>
            <a:ext cx="5762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30</a:t>
            </a:r>
          </a:p>
        </p:txBody>
      </p: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6700838" y="4724400"/>
            <a:ext cx="5762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30</a:t>
            </a:r>
          </a:p>
        </p:txBody>
      </p:sp>
      <p:sp>
        <p:nvSpPr>
          <p:cNvPr id="36" name="CaixaDeTexto 35"/>
          <p:cNvSpPr txBox="1">
            <a:spLocks noChangeArrowheads="1"/>
          </p:cNvSpPr>
          <p:nvPr/>
        </p:nvSpPr>
        <p:spPr bwMode="auto">
          <a:xfrm>
            <a:off x="3125788" y="5157788"/>
            <a:ext cx="431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8</a:t>
            </a:r>
          </a:p>
        </p:txBody>
      </p:sp>
      <p:sp>
        <p:nvSpPr>
          <p:cNvPr id="37" name="CaixaDeTexto 36"/>
          <p:cNvSpPr txBox="1">
            <a:spLocks noChangeArrowheads="1"/>
          </p:cNvSpPr>
          <p:nvPr/>
        </p:nvSpPr>
        <p:spPr bwMode="auto">
          <a:xfrm>
            <a:off x="3122613" y="4149725"/>
            <a:ext cx="431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6</a:t>
            </a:r>
          </a:p>
        </p:txBody>
      </p:sp>
      <p:sp>
        <p:nvSpPr>
          <p:cNvPr id="40" name="CaixaDeTexto 39"/>
          <p:cNvSpPr txBox="1">
            <a:spLocks noChangeArrowheads="1"/>
          </p:cNvSpPr>
          <p:nvPr/>
        </p:nvSpPr>
        <p:spPr bwMode="auto">
          <a:xfrm>
            <a:off x="5430838" y="4149725"/>
            <a:ext cx="558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12</a:t>
            </a:r>
          </a:p>
        </p:txBody>
      </p:sp>
      <p:sp>
        <p:nvSpPr>
          <p:cNvPr id="41" name="CaixaDeTexto 40"/>
          <p:cNvSpPr txBox="1">
            <a:spLocks noChangeArrowheads="1"/>
          </p:cNvSpPr>
          <p:nvPr/>
        </p:nvSpPr>
        <p:spPr bwMode="auto">
          <a:xfrm>
            <a:off x="5434013" y="515778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20</a:t>
            </a:r>
          </a:p>
        </p:txBody>
      </p:sp>
      <p:sp>
        <p:nvSpPr>
          <p:cNvPr id="43" name="Retângulo 42"/>
          <p:cNvSpPr>
            <a:spLocks noChangeArrowheads="1"/>
          </p:cNvSpPr>
          <p:nvPr/>
        </p:nvSpPr>
        <p:spPr bwMode="auto">
          <a:xfrm>
            <a:off x="323850" y="1631950"/>
            <a:ext cx="8569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latin typeface="Arial Rounded MT Bold" pitchFamily="34" charset="0"/>
              </a:rPr>
              <a:t>Vamos rever o quadro dos principais poliedros e acrescentar nele informações do tipo: quantas arestas e quantos vértices têm cada um deles.</a:t>
            </a:r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530759" y="5589240"/>
            <a:ext cx="3579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Imagens </a:t>
            </a:r>
            <a:r>
              <a:rPr lang="pt-BR" sz="1000" dirty="0" err="1" smtClean="0"/>
              <a:t>a,b,c,d,e</a:t>
            </a:r>
            <a:r>
              <a:rPr lang="pt-BR" sz="1000" dirty="0" smtClean="0"/>
              <a:t>: DTE / </a:t>
            </a:r>
            <a:r>
              <a:rPr lang="pt-BR" sz="1000" dirty="0"/>
              <a:t>GNU </a:t>
            </a:r>
            <a:r>
              <a:rPr lang="pt-BR" sz="1000" dirty="0" err="1"/>
              <a:t>Free</a:t>
            </a:r>
            <a:r>
              <a:rPr lang="pt-BR" sz="1000" dirty="0"/>
              <a:t> </a:t>
            </a:r>
            <a:r>
              <a:rPr lang="pt-BR" sz="1000" dirty="0" err="1"/>
              <a:t>Documentation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  <p:pic>
        <p:nvPicPr>
          <p:cNvPr id="42" name="Picture 12" descr="File:Tetrahedron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831" y="2728422"/>
            <a:ext cx="923826" cy="8752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File:Hexahedron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633" y="2728421"/>
            <a:ext cx="787684" cy="875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 descr="File:Octahedron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122" y="2700094"/>
            <a:ext cx="920438" cy="9113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0" descr="File:POV-Ray-Dodecahedron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767" y="2707873"/>
            <a:ext cx="895752" cy="8957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2" descr="File:Icosahedron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665" y="2716925"/>
            <a:ext cx="934608" cy="898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94265E-6 L 0.11875 -0.15055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-750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7 0.01734 L 0.1191 0.1535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680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94265E-6 L 0.14202 -0.15055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-750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82146E-6 L 0.14323 0.14315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7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20" grpId="0"/>
      <p:bldP spid="21" grpId="0"/>
      <p:bldP spid="24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6" grpId="0"/>
      <p:bldP spid="36" grpId="1"/>
      <p:bldP spid="37" grpId="0"/>
      <p:bldP spid="37" grpId="1"/>
      <p:bldP spid="40" grpId="0"/>
      <p:bldP spid="40" grpId="1"/>
      <p:bldP spid="41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ile:Leonhard Euler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658" r="13639" b="21001"/>
          <a:stretch/>
        </p:blipFill>
        <p:spPr bwMode="auto">
          <a:xfrm>
            <a:off x="250825" y="4272458"/>
            <a:ext cx="1353280" cy="19714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8D378-3F97-45E1-9E89-D5E9ED5D5754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12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41988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grpSp>
        <p:nvGrpSpPr>
          <p:cNvPr id="13" name="Grupo 12"/>
          <p:cNvGrpSpPr>
            <a:grpSpLocks/>
          </p:cNvGrpSpPr>
          <p:nvPr/>
        </p:nvGrpSpPr>
        <p:grpSpPr bwMode="auto">
          <a:xfrm>
            <a:off x="250825" y="2565400"/>
            <a:ext cx="2160588" cy="1295400"/>
            <a:chOff x="251520" y="2564904"/>
            <a:chExt cx="2232248" cy="1296144"/>
          </a:xfrm>
        </p:grpSpPr>
        <p:sp>
          <p:nvSpPr>
            <p:cNvPr id="11" name="Texto explicativo em elipse 10"/>
            <p:cNvSpPr/>
            <p:nvPr/>
          </p:nvSpPr>
          <p:spPr>
            <a:xfrm>
              <a:off x="251520" y="2564904"/>
              <a:ext cx="2232248" cy="1296144"/>
            </a:xfrm>
            <a:prstGeom prst="wedgeEllipseCallout">
              <a:avLst>
                <a:gd name="adj1" fmla="val -16636"/>
                <a:gd name="adj2" fmla="val 888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2000" name="CaixaDeTexto 11"/>
            <p:cNvSpPr txBox="1">
              <a:spLocks noChangeArrowheads="1"/>
            </p:cNvSpPr>
            <p:nvPr/>
          </p:nvSpPr>
          <p:spPr bwMode="auto">
            <a:xfrm>
              <a:off x="442592" y="2743752"/>
              <a:ext cx="1872208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Percebeu alguma regularidade nos números do quadro anterior??</a:t>
              </a:r>
            </a:p>
          </p:txBody>
        </p:sp>
      </p:grpSp>
      <p:grpSp>
        <p:nvGrpSpPr>
          <p:cNvPr id="17" name="Grupo 16"/>
          <p:cNvGrpSpPr>
            <a:grpSpLocks/>
          </p:cNvGrpSpPr>
          <p:nvPr/>
        </p:nvGrpSpPr>
        <p:grpSpPr bwMode="auto">
          <a:xfrm>
            <a:off x="1350963" y="3933825"/>
            <a:ext cx="1898650" cy="1008063"/>
            <a:chOff x="2339752" y="3861048"/>
            <a:chExt cx="1899504" cy="1008112"/>
          </a:xfrm>
        </p:grpSpPr>
        <p:sp>
          <p:nvSpPr>
            <p:cNvPr id="14" name="Texto explicativo em elipse 13"/>
            <p:cNvSpPr/>
            <p:nvPr/>
          </p:nvSpPr>
          <p:spPr>
            <a:xfrm>
              <a:off x="2339752" y="3861048"/>
              <a:ext cx="1872504" cy="1008112"/>
            </a:xfrm>
            <a:prstGeom prst="wedgeEllipseCallout">
              <a:avLst>
                <a:gd name="adj1" fmla="val -60926"/>
                <a:gd name="adj2" fmla="val 245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1998" name="CaixaDeTexto 15"/>
            <p:cNvSpPr txBox="1">
              <a:spLocks noChangeArrowheads="1"/>
            </p:cNvSpPr>
            <p:nvPr/>
          </p:nvSpPr>
          <p:spPr bwMode="auto">
            <a:xfrm>
              <a:off x="2367048" y="4028592"/>
              <a:ext cx="1872208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Vamos ver alguns detalhes do quadro novamente ??</a:t>
              </a:r>
            </a:p>
          </p:txBody>
        </p:sp>
      </p:grpSp>
      <p:graphicFrame>
        <p:nvGraphicFramePr>
          <p:cNvPr id="18" name="Group 1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80651696"/>
              </p:ext>
            </p:extLst>
          </p:nvPr>
        </p:nvGraphicFramePr>
        <p:xfrm>
          <a:off x="3498840" y="2006582"/>
          <a:ext cx="5603896" cy="318319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73068"/>
                <a:gridCol w="948289"/>
                <a:gridCol w="923176"/>
                <a:gridCol w="847195"/>
                <a:gridCol w="1512168"/>
              </a:tblGrid>
              <a:tr h="7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PT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Rounded MT Bold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Rounded MT Bold" pitchFamily="34" charset="0"/>
                        </a:rPr>
                        <a:t>Poliedro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PT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Rounded MT Bold" pitchFamily="34" charset="0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PT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Nº de vértices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(V)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PT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Nº de faces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(F)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PT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+mn-ea"/>
                          <a:cs typeface="+mn-cs"/>
                        </a:rPr>
                        <a:t>Nº de arestas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+mn-ea"/>
                          <a:cs typeface="+mn-cs"/>
                        </a:rPr>
                        <a:t>(A)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PT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V + F = A + 2</a:t>
                      </a:r>
                    </a:p>
                  </a:txBody>
                  <a:tcPr horzOverflow="overflow"/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TETRAEDRO</a:t>
                      </a: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4 + 4 = 6 + 2</a:t>
                      </a:r>
                    </a:p>
                  </a:txBody>
                  <a:tcPr anchor="ctr" horzOverflow="overflow"/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HEXAEDRO</a:t>
                      </a: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12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8 + 6 = 12 + 2</a:t>
                      </a:r>
                    </a:p>
                  </a:txBody>
                  <a:tcPr anchor="ctr" horzOverflow="overflow"/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OCTAEDRO</a:t>
                      </a: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12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6 + 8 = 12 +2</a:t>
                      </a:r>
                    </a:p>
                  </a:txBody>
                  <a:tcPr anchor="ctr" horzOverflow="overflow"/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DODECAEDRO</a:t>
                      </a: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20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12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30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20 + 12 = 30 + 2</a:t>
                      </a:r>
                    </a:p>
                  </a:txBody>
                  <a:tcPr anchor="ctr" horzOverflow="overflow"/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ICOSAEDRO</a:t>
                      </a: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12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20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30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Rounded MT Bold" pitchFamily="34" charset="0"/>
                        </a:rPr>
                        <a:t>12 + 20 = 30 + 2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grpSp>
        <p:nvGrpSpPr>
          <p:cNvPr id="19" name="Grupo 18"/>
          <p:cNvGrpSpPr>
            <a:grpSpLocks/>
          </p:cNvGrpSpPr>
          <p:nvPr/>
        </p:nvGrpSpPr>
        <p:grpSpPr bwMode="auto">
          <a:xfrm>
            <a:off x="250825" y="2565400"/>
            <a:ext cx="2160588" cy="1295400"/>
            <a:chOff x="251520" y="2564904"/>
            <a:chExt cx="2232248" cy="1296144"/>
          </a:xfrm>
        </p:grpSpPr>
        <p:sp>
          <p:nvSpPr>
            <p:cNvPr id="20" name="Texto explicativo em elipse 19"/>
            <p:cNvSpPr/>
            <p:nvPr/>
          </p:nvSpPr>
          <p:spPr>
            <a:xfrm>
              <a:off x="251520" y="2564904"/>
              <a:ext cx="2232248" cy="1296144"/>
            </a:xfrm>
            <a:prstGeom prst="wedgeEllipseCallout">
              <a:avLst>
                <a:gd name="adj1" fmla="val -16636"/>
                <a:gd name="adj2" fmla="val 888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1996" name="CaixaDeTexto 20"/>
            <p:cNvSpPr txBox="1">
              <a:spLocks noChangeArrowheads="1"/>
            </p:cNvSpPr>
            <p:nvPr/>
          </p:nvSpPr>
          <p:spPr bwMode="auto">
            <a:xfrm>
              <a:off x="442592" y="2716456"/>
              <a:ext cx="1872208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b="1"/>
                <a:t>Observe que em todos os poliedros a soma do número de vértice mais o de faces é igual a soma do número de arestas mais 2</a:t>
              </a: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250825" y="6243906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/>
              <a:t>Emanuel </a:t>
            </a:r>
            <a:r>
              <a:rPr lang="pt-BR" sz="1000" dirty="0" err="1" smtClean="0"/>
              <a:t>Handmann</a:t>
            </a:r>
            <a:r>
              <a:rPr lang="pt-BR" sz="1000" dirty="0" smtClean="0"/>
              <a:t> / United</a:t>
            </a:r>
          </a:p>
          <a:p>
            <a:r>
              <a:rPr lang="pt-BR" sz="1000" dirty="0" err="1" smtClean="0"/>
              <a:t>States</a:t>
            </a:r>
            <a:r>
              <a:rPr lang="pt-BR" sz="1000" dirty="0" smtClean="0"/>
              <a:t>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File:Leonhard Euler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658" r="13639" b="21001"/>
          <a:stretch/>
        </p:blipFill>
        <p:spPr bwMode="auto">
          <a:xfrm>
            <a:off x="3820363" y="2666958"/>
            <a:ext cx="1353280" cy="19714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3432236" y="4756718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/>
              <a:t>Emanuel </a:t>
            </a:r>
            <a:r>
              <a:rPr lang="pt-BR" sz="1000" dirty="0" err="1" smtClean="0"/>
              <a:t>Handmann</a:t>
            </a:r>
            <a:r>
              <a:rPr lang="pt-BR" sz="1000" dirty="0" smtClean="0"/>
              <a:t> / United</a:t>
            </a:r>
          </a:p>
          <a:p>
            <a:r>
              <a:rPr lang="pt-BR" sz="1000" dirty="0" err="1" smtClean="0"/>
              <a:t>States</a:t>
            </a:r>
            <a:r>
              <a:rPr lang="pt-BR" sz="1000" dirty="0" smtClean="0"/>
              <a:t>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  <p:sp>
        <p:nvSpPr>
          <p:cNvPr id="4300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141B7-BF55-42F2-A37A-7CFA6A9FAB5D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13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43012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grpSp>
        <p:nvGrpSpPr>
          <p:cNvPr id="18" name="Grupo 17"/>
          <p:cNvGrpSpPr>
            <a:grpSpLocks/>
          </p:cNvGrpSpPr>
          <p:nvPr/>
        </p:nvGrpSpPr>
        <p:grpSpPr bwMode="auto">
          <a:xfrm>
            <a:off x="803275" y="1628775"/>
            <a:ext cx="2881313" cy="1223963"/>
            <a:chOff x="804056" y="1628800"/>
            <a:chExt cx="2880320" cy="1224136"/>
          </a:xfrm>
        </p:grpSpPr>
        <p:sp>
          <p:nvSpPr>
            <p:cNvPr id="9" name="Texto explicativo em elipse 8"/>
            <p:cNvSpPr/>
            <p:nvPr/>
          </p:nvSpPr>
          <p:spPr>
            <a:xfrm>
              <a:off x="804056" y="1628800"/>
              <a:ext cx="2880320" cy="1224136"/>
            </a:xfrm>
            <a:prstGeom prst="wedgeEllipseCallout">
              <a:avLst>
                <a:gd name="adj1" fmla="val 57349"/>
                <a:gd name="adj2" fmla="val 435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3025" name="CaixaDeTexto 10"/>
            <p:cNvSpPr txBox="1">
              <a:spLocks noChangeArrowheads="1"/>
            </p:cNvSpPr>
            <p:nvPr/>
          </p:nvSpPr>
          <p:spPr bwMode="auto">
            <a:xfrm>
              <a:off x="1170208" y="1854704"/>
              <a:ext cx="216024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É uma relação que existem em todos os poliedros convexos...</a:t>
              </a:r>
            </a:p>
          </p:txBody>
        </p:sp>
      </p:grpSp>
      <p:grpSp>
        <p:nvGrpSpPr>
          <p:cNvPr id="19" name="Grupo 18"/>
          <p:cNvGrpSpPr>
            <a:grpSpLocks/>
          </p:cNvGrpSpPr>
          <p:nvPr/>
        </p:nvGrpSpPr>
        <p:grpSpPr bwMode="auto">
          <a:xfrm>
            <a:off x="5508625" y="1628775"/>
            <a:ext cx="2879725" cy="1223963"/>
            <a:chOff x="5508104" y="1628800"/>
            <a:chExt cx="2880320" cy="1224136"/>
          </a:xfrm>
        </p:grpSpPr>
        <p:sp>
          <p:nvSpPr>
            <p:cNvPr id="10" name="Texto explicativo em elipse 9"/>
            <p:cNvSpPr/>
            <p:nvPr/>
          </p:nvSpPr>
          <p:spPr>
            <a:xfrm>
              <a:off x="5508104" y="1628800"/>
              <a:ext cx="2880320" cy="1224136"/>
            </a:xfrm>
            <a:prstGeom prst="wedgeEllipseCallout">
              <a:avLst>
                <a:gd name="adj1" fmla="val -67742"/>
                <a:gd name="adj2" fmla="val 424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3023" name="CaixaDeTexto 11"/>
            <p:cNvSpPr txBox="1">
              <a:spLocks noChangeArrowheads="1"/>
            </p:cNvSpPr>
            <p:nvPr/>
          </p:nvSpPr>
          <p:spPr bwMode="auto">
            <a:xfrm>
              <a:off x="5724128" y="1844824"/>
              <a:ext cx="2304256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... e recebe o nome de Relação de Euler, em homenagem a mim...</a:t>
              </a:r>
            </a:p>
          </p:txBody>
        </p:sp>
      </p:grpSp>
      <p:grpSp>
        <p:nvGrpSpPr>
          <p:cNvPr id="20" name="Grupo 19"/>
          <p:cNvGrpSpPr>
            <a:grpSpLocks/>
          </p:cNvGrpSpPr>
          <p:nvPr/>
        </p:nvGrpSpPr>
        <p:grpSpPr bwMode="auto">
          <a:xfrm>
            <a:off x="904974" y="3420910"/>
            <a:ext cx="2881312" cy="1439863"/>
            <a:chOff x="827584" y="3861048"/>
            <a:chExt cx="2880320" cy="1440160"/>
          </a:xfrm>
        </p:grpSpPr>
        <p:sp>
          <p:nvSpPr>
            <p:cNvPr id="14" name="Texto explicativo em elipse 13"/>
            <p:cNvSpPr/>
            <p:nvPr/>
          </p:nvSpPr>
          <p:spPr>
            <a:xfrm>
              <a:off x="827584" y="3861048"/>
              <a:ext cx="2880320" cy="1440160"/>
            </a:xfrm>
            <a:prstGeom prst="wedgeEllipseCallout">
              <a:avLst>
                <a:gd name="adj1" fmla="val 54980"/>
                <a:gd name="adj2" fmla="val -701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3021" name="CaixaDeTexto 14"/>
            <p:cNvSpPr txBox="1">
              <a:spLocks noChangeArrowheads="1"/>
            </p:cNvSpPr>
            <p:nvPr/>
          </p:nvSpPr>
          <p:spPr bwMode="auto">
            <a:xfrm>
              <a:off x="1193736" y="4073304"/>
              <a:ext cx="216024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 dirty="0"/>
                <a:t>A propósito, meu nome é </a:t>
              </a:r>
              <a:r>
                <a:rPr lang="pt-BR" sz="1400" b="1" dirty="0" err="1"/>
                <a:t>Leonhard</a:t>
              </a:r>
              <a:r>
                <a:rPr lang="pt-BR" sz="1400" b="1" dirty="0"/>
                <a:t> Paul </a:t>
              </a:r>
              <a:r>
                <a:rPr lang="pt-BR" sz="1400" b="1" dirty="0" smtClean="0"/>
                <a:t>Euler. </a:t>
              </a:r>
              <a:r>
                <a:rPr lang="pt-BR" sz="1400" b="1" dirty="0"/>
                <a:t>N</a:t>
              </a:r>
              <a:r>
                <a:rPr lang="pt-BR" sz="1400" b="1" dirty="0" smtClean="0"/>
                <a:t>asci </a:t>
              </a:r>
              <a:r>
                <a:rPr lang="pt-BR" sz="1400" b="1" dirty="0"/>
                <a:t>em São Petersburgo, em </a:t>
              </a:r>
              <a:r>
                <a:rPr lang="pt-BR" sz="1400" b="1" dirty="0" smtClean="0"/>
                <a:t>1707.</a:t>
              </a:r>
              <a:endParaRPr lang="pt-BR" sz="1400" b="1" dirty="0"/>
            </a:p>
          </p:txBody>
        </p:sp>
      </p:grpSp>
      <p:grpSp>
        <p:nvGrpSpPr>
          <p:cNvPr id="21" name="Grupo 20"/>
          <p:cNvGrpSpPr>
            <a:grpSpLocks/>
          </p:cNvGrpSpPr>
          <p:nvPr/>
        </p:nvGrpSpPr>
        <p:grpSpPr bwMode="auto">
          <a:xfrm>
            <a:off x="5507037" y="3560762"/>
            <a:ext cx="2881313" cy="1223963"/>
            <a:chOff x="5652120" y="3861048"/>
            <a:chExt cx="2880320" cy="1224136"/>
          </a:xfrm>
        </p:grpSpPr>
        <p:sp>
          <p:nvSpPr>
            <p:cNvPr id="16" name="Texto explicativo em elipse 15"/>
            <p:cNvSpPr/>
            <p:nvPr/>
          </p:nvSpPr>
          <p:spPr>
            <a:xfrm>
              <a:off x="5652120" y="3861048"/>
              <a:ext cx="2880320" cy="1224136"/>
            </a:xfrm>
            <a:prstGeom prst="wedgeEllipseCallout">
              <a:avLst>
                <a:gd name="adj1" fmla="val -64899"/>
                <a:gd name="adj2" fmla="val -679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3019" name="CaixaDeTexto 16"/>
            <p:cNvSpPr txBox="1">
              <a:spLocks noChangeArrowheads="1"/>
            </p:cNvSpPr>
            <p:nvPr/>
          </p:nvSpPr>
          <p:spPr bwMode="auto">
            <a:xfrm>
              <a:off x="5932616" y="4118016"/>
              <a:ext cx="2304256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 dirty="0"/>
                <a:t>Desenvolvi trabalhos em áreas </a:t>
              </a:r>
              <a:r>
                <a:rPr lang="pt-BR" sz="1400" b="1" dirty="0" smtClean="0"/>
                <a:t>como </a:t>
              </a:r>
              <a:r>
                <a:rPr lang="pt-BR" sz="1400" b="1" dirty="0"/>
                <a:t>a Física, </a:t>
              </a:r>
              <a:r>
                <a:rPr lang="pt-BR" sz="1400" b="1" dirty="0" smtClean="0"/>
                <a:t> </a:t>
              </a:r>
              <a:r>
                <a:rPr lang="pt-BR" sz="1400" b="1" dirty="0"/>
                <a:t>Filosofia e </a:t>
              </a:r>
              <a:r>
                <a:rPr lang="pt-BR" sz="1400" b="1" dirty="0" smtClean="0"/>
                <a:t> Matemática.</a:t>
              </a:r>
              <a:endParaRPr lang="pt-BR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File:Leonhard Euler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658" r="13639" b="21001"/>
          <a:stretch/>
        </p:blipFill>
        <p:spPr bwMode="auto">
          <a:xfrm>
            <a:off x="7092950" y="2592501"/>
            <a:ext cx="1353280" cy="19714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6790471" y="5611622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/>
              <a:t>Emanuel </a:t>
            </a:r>
            <a:r>
              <a:rPr lang="pt-BR" sz="1000" dirty="0" err="1" smtClean="0"/>
              <a:t>Handmann</a:t>
            </a:r>
            <a:r>
              <a:rPr lang="pt-BR" sz="1000" dirty="0" smtClean="0"/>
              <a:t> / United</a:t>
            </a:r>
          </a:p>
          <a:p>
            <a:r>
              <a:rPr lang="pt-BR" sz="1000" dirty="0" err="1" smtClean="0"/>
              <a:t>States</a:t>
            </a:r>
            <a:r>
              <a:rPr lang="pt-BR" sz="1000" dirty="0" smtClean="0"/>
              <a:t>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  <p:sp>
        <p:nvSpPr>
          <p:cNvPr id="4403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C7B3F-ADBA-4B74-AD30-F6030AD790AD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14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44036" name="Retângulo 6"/>
          <p:cNvSpPr>
            <a:spLocks noChangeArrowheads="1"/>
          </p:cNvSpPr>
          <p:nvPr/>
        </p:nvSpPr>
        <p:spPr bwMode="auto">
          <a:xfrm>
            <a:off x="-65724" y="4887752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4140200" y="1628775"/>
            <a:ext cx="2879725" cy="1223963"/>
            <a:chOff x="804056" y="1628800"/>
            <a:chExt cx="2880320" cy="1224136"/>
          </a:xfrm>
        </p:grpSpPr>
        <p:sp>
          <p:nvSpPr>
            <p:cNvPr id="10" name="Texto explicativo em elipse 9"/>
            <p:cNvSpPr/>
            <p:nvPr/>
          </p:nvSpPr>
          <p:spPr>
            <a:xfrm>
              <a:off x="804056" y="1628800"/>
              <a:ext cx="2880320" cy="1224136"/>
            </a:xfrm>
            <a:prstGeom prst="wedgeEllipseCallout">
              <a:avLst>
                <a:gd name="adj1" fmla="val 54032"/>
                <a:gd name="adj2" fmla="val 65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4048" name="CaixaDeTexto 10"/>
            <p:cNvSpPr txBox="1">
              <a:spLocks noChangeArrowheads="1"/>
            </p:cNvSpPr>
            <p:nvPr/>
          </p:nvSpPr>
          <p:spPr bwMode="auto">
            <a:xfrm>
              <a:off x="1170208" y="1786464"/>
              <a:ext cx="216024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Agora, então, vamos definir a Relação de Euler para que você possa utilizá-la...</a:t>
              </a:r>
            </a:p>
          </p:txBody>
        </p:sp>
      </p:grp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4006850" y="2894013"/>
            <a:ext cx="2881313" cy="1368425"/>
            <a:chOff x="4089128" y="2934824"/>
            <a:chExt cx="2880320" cy="1368152"/>
          </a:xfrm>
        </p:grpSpPr>
        <p:sp>
          <p:nvSpPr>
            <p:cNvPr id="13" name="Texto explicativo em elipse 12"/>
            <p:cNvSpPr/>
            <p:nvPr/>
          </p:nvSpPr>
          <p:spPr>
            <a:xfrm>
              <a:off x="4089128" y="2934824"/>
              <a:ext cx="2880320" cy="1368152"/>
            </a:xfrm>
            <a:prstGeom prst="wedgeEllipseCallout">
              <a:avLst>
                <a:gd name="adj1" fmla="val 58854"/>
                <a:gd name="adj2" fmla="val -58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4046" name="CaixaDeTexto 13"/>
            <p:cNvSpPr txBox="1">
              <a:spLocks noChangeArrowheads="1"/>
            </p:cNvSpPr>
            <p:nvPr/>
          </p:nvSpPr>
          <p:spPr bwMode="auto">
            <a:xfrm>
              <a:off x="4363512" y="3165920"/>
              <a:ext cx="244216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Observe ao lado a fórmula que relaciona vértices , faces e arestas de um poliedro convexo...</a:t>
              </a:r>
            </a:p>
          </p:txBody>
        </p:sp>
      </p:grpSp>
      <p:grpSp>
        <p:nvGrpSpPr>
          <p:cNvPr id="17" name="Grupo 16"/>
          <p:cNvGrpSpPr>
            <a:grpSpLocks/>
          </p:cNvGrpSpPr>
          <p:nvPr/>
        </p:nvGrpSpPr>
        <p:grpSpPr bwMode="auto">
          <a:xfrm>
            <a:off x="4211638" y="4292600"/>
            <a:ext cx="2881312" cy="1368425"/>
            <a:chOff x="4211960" y="2852936"/>
            <a:chExt cx="2880320" cy="1368152"/>
          </a:xfrm>
        </p:grpSpPr>
        <p:sp>
          <p:nvSpPr>
            <p:cNvPr id="18" name="Texto explicativo em elipse 17"/>
            <p:cNvSpPr/>
            <p:nvPr/>
          </p:nvSpPr>
          <p:spPr>
            <a:xfrm>
              <a:off x="4211960" y="2852936"/>
              <a:ext cx="2880320" cy="1368152"/>
            </a:xfrm>
            <a:prstGeom prst="wedgeEllipseCallout">
              <a:avLst>
                <a:gd name="adj1" fmla="val 51747"/>
                <a:gd name="adj2" fmla="val -807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4044" name="CaixaDeTexto 18"/>
            <p:cNvSpPr txBox="1">
              <a:spLocks noChangeArrowheads="1"/>
            </p:cNvSpPr>
            <p:nvPr/>
          </p:nvSpPr>
          <p:spPr bwMode="auto">
            <a:xfrm>
              <a:off x="4472696" y="3002144"/>
              <a:ext cx="244216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A partir de agora, você poderá encontrar informações sobre os poliedros, relacionando estes dados</a:t>
              </a: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323850" y="3165475"/>
            <a:ext cx="2447925" cy="5238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800" dirty="0"/>
              <a:t>V + F = A + 2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76 -7.12303E-7 C -0.02135 0.0599 -0.03177 0.1198 -0.01163 0.15958 C 0.00851 0.19912 0.05938 0.21832 0.11024 0.23751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46339-D5F8-4AC5-B3F4-022A9460DE28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45058" name="CaixaDeTexto 4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03350" y="1638300"/>
            <a:ext cx="6408738" cy="3698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/>
              <a:t>Soma dos Ângulos das Faces de um Poliedro Convexo: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3850" y="2349500"/>
            <a:ext cx="8569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>
                <a:latin typeface="Arial Rounded MT Bold" pitchFamily="34" charset="0"/>
              </a:rPr>
              <a:t>Consideremos um poliedro convexo com 2 faces pentagonais e 5 faces quadrangulares </a:t>
            </a:r>
            <a:r>
              <a:rPr lang="pt-BR" dirty="0">
                <a:solidFill>
                  <a:srgbClr val="FF0000"/>
                </a:solidFill>
                <a:latin typeface="Arial Rounded MT Bold" pitchFamily="34" charset="0"/>
              </a:rPr>
              <a:t>(figura abaixo)</a:t>
            </a:r>
            <a:r>
              <a:rPr lang="pt-BR" dirty="0">
                <a:latin typeface="Arial Rounded MT Bold" pitchFamily="34" charset="0"/>
              </a:rPr>
              <a:t>, </a:t>
            </a:r>
            <a:r>
              <a:rPr lang="pt-BR" dirty="0" smtClean="0">
                <a:latin typeface="Arial Rounded MT Bold" pitchFamily="34" charset="0"/>
              </a:rPr>
              <a:t>que </a:t>
            </a:r>
            <a:r>
              <a:rPr lang="pt-BR" dirty="0">
                <a:latin typeface="Arial Rounded MT Bold" pitchFamily="34" charset="0"/>
              </a:rPr>
              <a:t>possui </a:t>
            </a:r>
            <a:r>
              <a:rPr lang="pt-BR" u="sng" dirty="0">
                <a:solidFill>
                  <a:srgbClr val="102766"/>
                </a:solidFill>
                <a:latin typeface="Arial Rounded MT Bold" pitchFamily="34" charset="0"/>
              </a:rPr>
              <a:t>10 vértices</a:t>
            </a:r>
            <a:r>
              <a:rPr lang="pt-BR" dirty="0">
                <a:latin typeface="Arial Rounded MT Bold" pitchFamily="34" charset="0"/>
              </a:rPr>
              <a:t>. Para calcular a soma dos ângulos de suas faces, basta lembrar que a soma S</a:t>
            </a:r>
            <a:r>
              <a:rPr lang="pt-BR" baseline="-25000" dirty="0">
                <a:latin typeface="Arial Rounded MT Bold" pitchFamily="34" charset="0"/>
              </a:rPr>
              <a:t>1</a:t>
            </a:r>
            <a:r>
              <a:rPr lang="pt-BR" dirty="0">
                <a:latin typeface="Arial Rounded MT Bold" pitchFamily="34" charset="0"/>
              </a:rPr>
              <a:t> dos ângulos internos de um polígono convexo de </a:t>
            </a:r>
            <a:r>
              <a:rPr lang="pt-BR" dirty="0">
                <a:solidFill>
                  <a:srgbClr val="0000CC"/>
                </a:solidFill>
                <a:latin typeface="Arial Rounded MT Bold" pitchFamily="34" charset="0"/>
              </a:rPr>
              <a:t>n</a:t>
            </a:r>
            <a:r>
              <a:rPr lang="pt-BR" dirty="0">
                <a:latin typeface="Arial Rounded MT Bold" pitchFamily="34" charset="0"/>
              </a:rPr>
              <a:t> lados é dada pela relação: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32138" y="3644900"/>
            <a:ext cx="2447925" cy="40005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000" dirty="0">
                <a:latin typeface="Arial Rounded MT Bold" pitchFamily="34" charset="0"/>
              </a:rPr>
              <a:t>S</a:t>
            </a:r>
            <a:r>
              <a:rPr lang="pt-BR" sz="2000" baseline="-25000" dirty="0">
                <a:latin typeface="Arial Rounded MT Bold" pitchFamily="34" charset="0"/>
              </a:rPr>
              <a:t>1 </a:t>
            </a:r>
            <a:r>
              <a:rPr lang="pt-BR" sz="2000" dirty="0">
                <a:latin typeface="Arial Rounded MT Bold" pitchFamily="34" charset="0"/>
              </a:rPr>
              <a:t> = (n – 2).180º</a:t>
            </a:r>
            <a:endParaRPr lang="pt-BR" sz="2000" dirty="0"/>
          </a:p>
        </p:txBody>
      </p:sp>
      <p:sp>
        <p:nvSpPr>
          <p:cNvPr id="45064" name="CaixaDeTexto 10"/>
          <p:cNvSpPr txBox="1">
            <a:spLocks noChangeArrowheads="1"/>
          </p:cNvSpPr>
          <p:nvPr/>
        </p:nvSpPr>
        <p:spPr bwMode="auto">
          <a:xfrm>
            <a:off x="2484438" y="4184650"/>
            <a:ext cx="63357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A soma dos ângulos de uma face quadrangular é dada por:</a:t>
            </a:r>
          </a:p>
        </p:txBody>
      </p:sp>
      <p:sp>
        <p:nvSpPr>
          <p:cNvPr id="45065" name="Retângulo 11"/>
          <p:cNvSpPr>
            <a:spLocks noChangeArrowheads="1"/>
          </p:cNvSpPr>
          <p:nvPr/>
        </p:nvSpPr>
        <p:spPr bwMode="auto">
          <a:xfrm>
            <a:off x="2474913" y="4492625"/>
            <a:ext cx="3790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>
                <a:latin typeface="Arial Rounded MT Bold" pitchFamily="34" charset="0"/>
              </a:rPr>
              <a:t>S</a:t>
            </a:r>
            <a:r>
              <a:rPr lang="pt-BR" baseline="-25000">
                <a:latin typeface="Arial Rounded MT Bold" pitchFamily="34" charset="0"/>
              </a:rPr>
              <a:t>1 </a:t>
            </a:r>
            <a:r>
              <a:rPr lang="pt-BR">
                <a:latin typeface="Arial Rounded MT Bold" pitchFamily="34" charset="0"/>
              </a:rPr>
              <a:t> = (4 – 2).180º </a:t>
            </a:r>
            <a:r>
              <a:rPr lang="pt-BR">
                <a:latin typeface="Arial Rounded MT Bold" pitchFamily="34" charset="0"/>
                <a:sym typeface="Symbol" pitchFamily="18" charset="2"/>
              </a:rPr>
              <a:t>= 2 . 180º = 360º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84438" y="4829175"/>
            <a:ext cx="63357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Como são 5 faces, temos: </a:t>
            </a:r>
            <a:r>
              <a:rPr lang="pt-BR" dirty="0">
                <a:latin typeface="Arial Rounded MT Bold" pitchFamily="34" charset="0"/>
                <a:sym typeface="Symbol"/>
              </a:rPr>
              <a:t>5 . 360º = 1.800º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sym typeface="Symbol"/>
              </a:rPr>
              <a:t>(S</a:t>
            </a:r>
            <a:r>
              <a:rPr lang="pt-BR" baseline="-25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sym typeface="Symbol"/>
              </a:rPr>
              <a:t>A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sym typeface="Symbol"/>
              </a:rPr>
              <a:t>)</a:t>
            </a:r>
            <a:endParaRPr lang="pt-BR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7" name="CaixaDeTexto 13"/>
          <p:cNvSpPr txBox="1">
            <a:spLocks noChangeArrowheads="1"/>
          </p:cNvSpPr>
          <p:nvPr/>
        </p:nvSpPr>
        <p:spPr bwMode="auto">
          <a:xfrm>
            <a:off x="2484438" y="5230813"/>
            <a:ext cx="6335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A soma dos ângulos de uma face pentagonal é dada por:</a:t>
            </a:r>
          </a:p>
        </p:txBody>
      </p:sp>
      <p:sp>
        <p:nvSpPr>
          <p:cNvPr id="45068" name="Retângulo 14"/>
          <p:cNvSpPr>
            <a:spLocks noChangeArrowheads="1"/>
          </p:cNvSpPr>
          <p:nvPr/>
        </p:nvSpPr>
        <p:spPr bwMode="auto">
          <a:xfrm>
            <a:off x="2460625" y="5540375"/>
            <a:ext cx="3792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>
                <a:latin typeface="Arial Rounded MT Bold" pitchFamily="34" charset="0"/>
              </a:rPr>
              <a:t>S</a:t>
            </a:r>
            <a:r>
              <a:rPr lang="pt-BR" baseline="-25000">
                <a:latin typeface="Arial Rounded MT Bold" pitchFamily="34" charset="0"/>
              </a:rPr>
              <a:t>1 </a:t>
            </a:r>
            <a:r>
              <a:rPr lang="pt-BR">
                <a:latin typeface="Arial Rounded MT Bold" pitchFamily="34" charset="0"/>
              </a:rPr>
              <a:t> = (5 – 2).180º </a:t>
            </a:r>
            <a:r>
              <a:rPr lang="pt-BR">
                <a:latin typeface="Arial Rounded MT Bold" pitchFamily="34" charset="0"/>
                <a:sym typeface="Symbol" pitchFamily="18" charset="2"/>
              </a:rPr>
              <a:t>= 3 . 180º = 540º</a:t>
            </a:r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484438" y="5876925"/>
            <a:ext cx="63357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Como são 2 faces, temos: </a:t>
            </a:r>
            <a:r>
              <a:rPr lang="pt-BR" dirty="0">
                <a:latin typeface="Arial Rounded MT Bold" pitchFamily="34" charset="0"/>
                <a:sym typeface="Symbol"/>
              </a:rPr>
              <a:t>2 . 540º = 1.080º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sym typeface="Symbol"/>
              </a:rPr>
              <a:t>(S</a:t>
            </a:r>
            <a:r>
              <a:rPr lang="pt-BR" baseline="-25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sym typeface="Symbol"/>
              </a:rPr>
              <a:t>B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sym typeface="Symbol"/>
              </a:rPr>
              <a:t>)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150" y="4052888"/>
            <a:ext cx="21145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tângulo 16"/>
          <p:cNvSpPr/>
          <p:nvPr/>
        </p:nvSpPr>
        <p:spPr>
          <a:xfrm rot="16200000">
            <a:off x="588275" y="5515570"/>
            <a:ext cx="800219" cy="1608471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fontAlgn="ctr"/>
            <a:r>
              <a:rPr lang="pt-BR" sz="1000" b="0" dirty="0" smtClean="0">
                <a:latin typeface="Arial" pitchFamily="34" charset="0"/>
                <a:cs typeface="Arial" pitchFamily="34" charset="0"/>
              </a:rPr>
              <a:t>Imagem: </a:t>
            </a:r>
            <a:r>
              <a:rPr lang="pt-BR" sz="1000" dirty="0" smtClean="0">
                <a:solidFill>
                  <a:srgbClr val="000000"/>
                </a:solidFill>
                <a:latin typeface="Arial"/>
              </a:rPr>
              <a:t>SEE-PE, redesenhado a partir de imagem de Autor Desconhecido.</a:t>
            </a:r>
            <a:endParaRPr lang="pt-BR" sz="1000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76 -7.12303E-7 C -0.02135 0.0599 -0.03177 0.1198 -0.01163 0.15958 C 0.00851 0.19912 0.05938 0.21832 0.11024 0.23751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2B12EC-1256-4925-B148-3D4BB013E20E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46082" name="CaixaDeTexto 4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46084" name="CaixaDeTexto 6"/>
          <p:cNvSpPr txBox="1">
            <a:spLocks noChangeArrowheads="1"/>
          </p:cNvSpPr>
          <p:nvPr/>
        </p:nvSpPr>
        <p:spPr bwMode="auto">
          <a:xfrm>
            <a:off x="395288" y="1700213"/>
            <a:ext cx="8280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Sendo assim, a soma S dos ângulos das faces deste poliedros será dada por:</a:t>
            </a:r>
          </a:p>
        </p:txBody>
      </p:sp>
      <p:sp>
        <p:nvSpPr>
          <p:cNvPr id="46085" name="Retângulo 7"/>
          <p:cNvSpPr>
            <a:spLocks noChangeArrowheads="1"/>
          </p:cNvSpPr>
          <p:nvPr/>
        </p:nvSpPr>
        <p:spPr bwMode="auto">
          <a:xfrm>
            <a:off x="395288" y="2133600"/>
            <a:ext cx="4291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>
                <a:latin typeface="Arial Rounded MT Bold" pitchFamily="34" charset="0"/>
              </a:rPr>
              <a:t>S</a:t>
            </a:r>
            <a:r>
              <a:rPr lang="pt-BR" baseline="-25000">
                <a:latin typeface="Arial Rounded MT Bold" pitchFamily="34" charset="0"/>
              </a:rPr>
              <a:t> </a:t>
            </a:r>
            <a:r>
              <a:rPr lang="pt-BR">
                <a:latin typeface="Arial Rounded MT Bold" pitchFamily="34" charset="0"/>
              </a:rPr>
              <a:t> = S</a:t>
            </a:r>
            <a:r>
              <a:rPr lang="pt-BR" baseline="-25000">
                <a:latin typeface="Arial Rounded MT Bold" pitchFamily="34" charset="0"/>
              </a:rPr>
              <a:t>A</a:t>
            </a:r>
            <a:r>
              <a:rPr lang="pt-BR">
                <a:latin typeface="Arial Rounded MT Bold" pitchFamily="34" charset="0"/>
              </a:rPr>
              <a:t> + S</a:t>
            </a:r>
            <a:r>
              <a:rPr lang="pt-BR" baseline="-25000">
                <a:latin typeface="Arial Rounded MT Bold" pitchFamily="34" charset="0"/>
              </a:rPr>
              <a:t>B</a:t>
            </a:r>
            <a:r>
              <a:rPr lang="pt-BR">
                <a:latin typeface="Arial Rounded MT Bold" pitchFamily="34" charset="0"/>
              </a:rPr>
              <a:t> = 1.800º + 1.080º = </a:t>
            </a:r>
            <a:r>
              <a:rPr lang="pt-BR">
                <a:solidFill>
                  <a:srgbClr val="0000CC"/>
                </a:solidFill>
                <a:latin typeface="Arial Rounded MT Bold" pitchFamily="34" charset="0"/>
              </a:rPr>
              <a:t>2.880º</a:t>
            </a:r>
            <a:endParaRPr lang="pt-BR">
              <a:solidFill>
                <a:srgbClr val="0000CC"/>
              </a:solidFill>
            </a:endParaRPr>
          </a:p>
        </p:txBody>
      </p:sp>
      <p:sp>
        <p:nvSpPr>
          <p:cNvPr id="46086" name="CaixaDeTexto 8"/>
          <p:cNvSpPr txBox="1">
            <a:spLocks noChangeArrowheads="1"/>
          </p:cNvSpPr>
          <p:nvPr/>
        </p:nvSpPr>
        <p:spPr bwMode="auto">
          <a:xfrm>
            <a:off x="395288" y="2636838"/>
            <a:ext cx="8280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O que é equivalente a termos este valor dado pelo produto entre o número de vértices do poliedro menos 2, multiplicado por 360º. Observe: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132138" y="3429000"/>
            <a:ext cx="2447925" cy="40005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000" dirty="0">
                <a:latin typeface="Arial Rounded MT Bold" pitchFamily="34" charset="0"/>
              </a:rPr>
              <a:t>S</a:t>
            </a:r>
            <a:r>
              <a:rPr lang="pt-BR" sz="2000" baseline="-25000" dirty="0">
                <a:latin typeface="Arial Rounded MT Bold" pitchFamily="34" charset="0"/>
              </a:rPr>
              <a:t> </a:t>
            </a:r>
            <a:r>
              <a:rPr lang="pt-BR" sz="2000" dirty="0">
                <a:latin typeface="Arial Rounded MT Bold" pitchFamily="34" charset="0"/>
              </a:rPr>
              <a:t> = (V – 2).360º</a:t>
            </a:r>
            <a:endParaRPr lang="pt-BR" sz="2000" dirty="0"/>
          </a:p>
        </p:txBody>
      </p:sp>
      <p:sp>
        <p:nvSpPr>
          <p:cNvPr id="46088" name="Retângulo 10"/>
          <p:cNvSpPr>
            <a:spLocks noChangeArrowheads="1"/>
          </p:cNvSpPr>
          <p:nvPr/>
        </p:nvSpPr>
        <p:spPr bwMode="auto">
          <a:xfrm>
            <a:off x="396875" y="4343400"/>
            <a:ext cx="4048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>
                <a:latin typeface="Arial Rounded MT Bold" pitchFamily="34" charset="0"/>
              </a:rPr>
              <a:t>S</a:t>
            </a:r>
            <a:r>
              <a:rPr lang="pt-BR" baseline="-25000">
                <a:latin typeface="Arial Rounded MT Bold" pitchFamily="34" charset="0"/>
              </a:rPr>
              <a:t> </a:t>
            </a:r>
            <a:r>
              <a:rPr lang="pt-BR">
                <a:latin typeface="Arial Rounded MT Bold" pitchFamily="34" charset="0"/>
              </a:rPr>
              <a:t> = (10 – 2).360º </a:t>
            </a:r>
            <a:r>
              <a:rPr lang="pt-BR">
                <a:latin typeface="Arial Rounded MT Bold" pitchFamily="34" charset="0"/>
                <a:sym typeface="Symbol" pitchFamily="18" charset="2"/>
              </a:rPr>
              <a:t>= 8 . 360º = </a:t>
            </a:r>
            <a:r>
              <a:rPr lang="pt-BR">
                <a:solidFill>
                  <a:srgbClr val="0000CC"/>
                </a:solidFill>
                <a:latin typeface="Arial Rounded MT Bold" pitchFamily="34" charset="0"/>
                <a:sym typeface="Symbol" pitchFamily="18" charset="2"/>
              </a:rPr>
              <a:t>2.880º</a:t>
            </a:r>
            <a:endParaRPr lang="pt-BR">
              <a:solidFill>
                <a:srgbClr val="0000CC"/>
              </a:solidFill>
            </a:endParaRPr>
          </a:p>
        </p:txBody>
      </p:sp>
      <p:sp>
        <p:nvSpPr>
          <p:cNvPr id="46089" name="CaixaDeTexto 11"/>
          <p:cNvSpPr txBox="1">
            <a:spLocks noChangeArrowheads="1"/>
          </p:cNvSpPr>
          <p:nvPr/>
        </p:nvSpPr>
        <p:spPr bwMode="auto">
          <a:xfrm>
            <a:off x="400050" y="3916363"/>
            <a:ext cx="8280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Na tela anterior, vimos que o poliedro em questão tem 10 vértices. Logo: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76 -7.12303E-7 C -0.02135 0.0599 -0.03177 0.1198 -0.01163 0.15958 C 0.00851 0.19912 0.05938 0.21832 0.11024 0.23751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ile:Platon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873" t="3750" r="2779"/>
          <a:stretch/>
        </p:blipFill>
        <p:spPr bwMode="auto">
          <a:xfrm>
            <a:off x="179388" y="3601463"/>
            <a:ext cx="1441857" cy="20865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File:Leonhard Euler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658" r="13639" b="21001"/>
          <a:stretch/>
        </p:blipFill>
        <p:spPr bwMode="auto">
          <a:xfrm>
            <a:off x="7184700" y="2615739"/>
            <a:ext cx="1353280" cy="19714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6754813" y="4587187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/>
              <a:t>Emanuel </a:t>
            </a:r>
            <a:r>
              <a:rPr lang="pt-BR" sz="1000" dirty="0" err="1" smtClean="0"/>
              <a:t>Handmann</a:t>
            </a:r>
            <a:r>
              <a:rPr lang="pt-BR" sz="1000" dirty="0" smtClean="0"/>
              <a:t> / United</a:t>
            </a:r>
          </a:p>
          <a:p>
            <a:r>
              <a:rPr lang="pt-BR" sz="1000" dirty="0" err="1" smtClean="0"/>
              <a:t>States</a:t>
            </a:r>
            <a:r>
              <a:rPr lang="pt-BR" sz="1000" dirty="0" smtClean="0"/>
              <a:t>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  <p:sp>
        <p:nvSpPr>
          <p:cNvPr id="4710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7D260-4D84-44C8-A02D-EAED1B4D2CA6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17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47108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3873500" y="1601788"/>
            <a:ext cx="2881313" cy="1800225"/>
            <a:chOff x="4572000" y="2492896"/>
            <a:chExt cx="2880320" cy="1800200"/>
          </a:xfrm>
        </p:grpSpPr>
        <p:sp>
          <p:nvSpPr>
            <p:cNvPr id="10" name="Texto explicativo em elipse 9"/>
            <p:cNvSpPr/>
            <p:nvPr/>
          </p:nvSpPr>
          <p:spPr>
            <a:xfrm>
              <a:off x="4572000" y="2492896"/>
              <a:ext cx="2880320" cy="1800200"/>
            </a:xfrm>
            <a:prstGeom prst="wedgeEllipseCallout">
              <a:avLst>
                <a:gd name="adj1" fmla="val 72121"/>
                <a:gd name="adj2" fmla="val 191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7122" name="CaixaDeTexto 10"/>
            <p:cNvSpPr txBox="1">
              <a:spLocks noChangeArrowheads="1"/>
            </p:cNvSpPr>
            <p:nvPr/>
          </p:nvSpPr>
          <p:spPr bwMode="auto">
            <a:xfrm>
              <a:off x="4756960" y="2814336"/>
              <a:ext cx="2531584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Para concluir nosso estudo sobre poliedros, sua classificação e suas representações, passo a “bola” para  um cara que é “fera”...</a:t>
              </a:r>
            </a:p>
          </p:txBody>
        </p:sp>
      </p:grp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4652015" y="3601463"/>
            <a:ext cx="2016125" cy="719138"/>
            <a:chOff x="5076056" y="2996952"/>
            <a:chExt cx="2016224" cy="720080"/>
          </a:xfrm>
        </p:grpSpPr>
        <p:sp>
          <p:nvSpPr>
            <p:cNvPr id="13" name="Texto explicativo em elipse 12"/>
            <p:cNvSpPr/>
            <p:nvPr/>
          </p:nvSpPr>
          <p:spPr>
            <a:xfrm>
              <a:off x="5076056" y="2996952"/>
              <a:ext cx="2016224" cy="720080"/>
            </a:xfrm>
            <a:prstGeom prst="wedgeEllipseCallout">
              <a:avLst>
                <a:gd name="adj1" fmla="val 88366"/>
                <a:gd name="adj2" fmla="val -133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7120" name="CaixaDeTexto 13"/>
            <p:cNvSpPr txBox="1">
              <a:spLocks noChangeArrowheads="1"/>
            </p:cNvSpPr>
            <p:nvPr/>
          </p:nvSpPr>
          <p:spPr bwMode="auto">
            <a:xfrm>
              <a:off x="5206424" y="3185680"/>
              <a:ext cx="17281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... Fala aí, Platão...</a:t>
              </a:r>
            </a:p>
          </p:txBody>
        </p:sp>
      </p:grpSp>
      <p:grpSp>
        <p:nvGrpSpPr>
          <p:cNvPr id="16" name="Grupo 15"/>
          <p:cNvGrpSpPr>
            <a:grpSpLocks/>
          </p:cNvGrpSpPr>
          <p:nvPr/>
        </p:nvGrpSpPr>
        <p:grpSpPr bwMode="auto">
          <a:xfrm>
            <a:off x="1188219" y="2408133"/>
            <a:ext cx="2879725" cy="1800225"/>
            <a:chOff x="4572000" y="2492896"/>
            <a:chExt cx="2880320" cy="1800200"/>
          </a:xfrm>
        </p:grpSpPr>
        <p:sp>
          <p:nvSpPr>
            <p:cNvPr id="17" name="Texto explicativo em elipse 16"/>
            <p:cNvSpPr/>
            <p:nvPr/>
          </p:nvSpPr>
          <p:spPr>
            <a:xfrm>
              <a:off x="4572000" y="2492896"/>
              <a:ext cx="2880320" cy="1800200"/>
            </a:xfrm>
            <a:prstGeom prst="wedgeEllipseCallout">
              <a:avLst>
                <a:gd name="adj1" fmla="val -44441"/>
                <a:gd name="adj2" fmla="val 7830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7118" name="CaixaDeTexto 17"/>
            <p:cNvSpPr txBox="1">
              <a:spLocks noChangeArrowheads="1"/>
            </p:cNvSpPr>
            <p:nvPr/>
          </p:nvSpPr>
          <p:spPr bwMode="auto">
            <a:xfrm>
              <a:off x="4756960" y="2814336"/>
              <a:ext cx="253158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E isso aí, Euler. Vamos concluir falando sobre os Poliedros Regulares e os meus poliedros, ou seja, os Poliedros de Platão...</a:t>
              </a:r>
            </a:p>
          </p:txBody>
        </p:sp>
      </p:grpSp>
      <p:grpSp>
        <p:nvGrpSpPr>
          <p:cNvPr id="19" name="Grupo 18"/>
          <p:cNvGrpSpPr>
            <a:grpSpLocks/>
          </p:cNvGrpSpPr>
          <p:nvPr/>
        </p:nvGrpSpPr>
        <p:grpSpPr bwMode="auto">
          <a:xfrm>
            <a:off x="2195513" y="5084763"/>
            <a:ext cx="2376487" cy="720725"/>
            <a:chOff x="5076056" y="2996952"/>
            <a:chExt cx="2016224" cy="720080"/>
          </a:xfrm>
        </p:grpSpPr>
        <p:sp>
          <p:nvSpPr>
            <p:cNvPr id="20" name="Texto explicativo em elipse 19"/>
            <p:cNvSpPr/>
            <p:nvPr/>
          </p:nvSpPr>
          <p:spPr>
            <a:xfrm>
              <a:off x="5076056" y="2996952"/>
              <a:ext cx="2016224" cy="720080"/>
            </a:xfrm>
            <a:prstGeom prst="wedgeEllipseCallout">
              <a:avLst>
                <a:gd name="adj1" fmla="val -80837"/>
                <a:gd name="adj2" fmla="val 1600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7116" name="CaixaDeTexto 20"/>
            <p:cNvSpPr txBox="1">
              <a:spLocks noChangeArrowheads="1"/>
            </p:cNvSpPr>
            <p:nvPr/>
          </p:nvSpPr>
          <p:spPr bwMode="auto">
            <a:xfrm>
              <a:off x="5206424" y="3185680"/>
              <a:ext cx="182475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Vamos lá, pessoal...</a:t>
              </a: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79388" y="5877272"/>
            <a:ext cx="35718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Autor desconhecido / United </a:t>
            </a:r>
            <a:r>
              <a:rPr lang="pt-BR" sz="1000" dirty="0" err="1" smtClean="0"/>
              <a:t>States</a:t>
            </a:r>
            <a:r>
              <a:rPr lang="pt-BR" sz="1000" dirty="0" smtClean="0"/>
              <a:t>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File:Platon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873" t="3750" r="2779"/>
          <a:stretch/>
        </p:blipFill>
        <p:spPr bwMode="auto">
          <a:xfrm>
            <a:off x="104571" y="1802554"/>
            <a:ext cx="1441857" cy="20865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2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2F35F-E13B-49F6-AF16-8C78B9EE4FAF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18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2165721" y="1462900"/>
            <a:ext cx="2879725" cy="1152525"/>
            <a:chOff x="4572000" y="3068960"/>
            <a:chExt cx="2880320" cy="1152128"/>
          </a:xfrm>
        </p:grpSpPr>
        <p:sp>
          <p:nvSpPr>
            <p:cNvPr id="10" name="Texto explicativo em elipse 9"/>
            <p:cNvSpPr/>
            <p:nvPr/>
          </p:nvSpPr>
          <p:spPr>
            <a:xfrm>
              <a:off x="4572000" y="3068960"/>
              <a:ext cx="2880320" cy="1152128"/>
            </a:xfrm>
            <a:prstGeom prst="wedgeEllipseCallout">
              <a:avLst>
                <a:gd name="adj1" fmla="val -72871"/>
                <a:gd name="adj2" fmla="val 6963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8144" name="CaixaDeTexto 10"/>
            <p:cNvSpPr txBox="1">
              <a:spLocks noChangeArrowheads="1"/>
            </p:cNvSpPr>
            <p:nvPr/>
          </p:nvSpPr>
          <p:spPr bwMode="auto">
            <a:xfrm>
              <a:off x="4788024" y="3253920"/>
              <a:ext cx="2531584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 dirty="0"/>
                <a:t>Bom... m</a:t>
              </a:r>
              <a:r>
                <a:rPr lang="pt-BR" sz="1400" b="1" dirty="0" smtClean="0"/>
                <a:t>as </a:t>
              </a:r>
              <a:r>
                <a:rPr lang="pt-BR" sz="1400" b="1" dirty="0"/>
                <a:t>antes vou falar um pouco de mim. Sou grego, nasci em 427 a.C. </a:t>
              </a:r>
            </a:p>
          </p:txBody>
        </p:sp>
      </p:grp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2124075" y="2845829"/>
            <a:ext cx="2879725" cy="1008062"/>
            <a:chOff x="4572000" y="3068960"/>
            <a:chExt cx="2880320" cy="1008112"/>
          </a:xfrm>
        </p:grpSpPr>
        <p:sp>
          <p:nvSpPr>
            <p:cNvPr id="13" name="Texto explicativo em elipse 12"/>
            <p:cNvSpPr/>
            <p:nvPr/>
          </p:nvSpPr>
          <p:spPr>
            <a:xfrm>
              <a:off x="4572000" y="3068960"/>
              <a:ext cx="2880320" cy="1008112"/>
            </a:xfrm>
            <a:prstGeom prst="wedgeEllipseCallout">
              <a:avLst>
                <a:gd name="adj1" fmla="val -74766"/>
                <a:gd name="adj2" fmla="val -3224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8142" name="CaixaDeTexto 13"/>
            <p:cNvSpPr txBox="1">
              <a:spLocks noChangeArrowheads="1"/>
            </p:cNvSpPr>
            <p:nvPr/>
          </p:nvSpPr>
          <p:spPr bwMode="auto">
            <a:xfrm>
              <a:off x="4788024" y="3253920"/>
              <a:ext cx="2531584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Desenvolvi trabalhos nas áreas da Filosofia e da Matemática...</a:t>
              </a:r>
            </a:p>
          </p:txBody>
        </p:sp>
      </p:grp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1624806" y="3838802"/>
            <a:ext cx="2881312" cy="1008063"/>
            <a:chOff x="4572000" y="3068960"/>
            <a:chExt cx="2880320" cy="1008112"/>
          </a:xfrm>
        </p:grpSpPr>
        <p:sp>
          <p:nvSpPr>
            <p:cNvPr id="16" name="Texto explicativo em elipse 15"/>
            <p:cNvSpPr/>
            <p:nvPr/>
          </p:nvSpPr>
          <p:spPr>
            <a:xfrm>
              <a:off x="4572000" y="3068960"/>
              <a:ext cx="2880320" cy="1008112"/>
            </a:xfrm>
            <a:prstGeom prst="wedgeEllipseCallout">
              <a:avLst>
                <a:gd name="adj1" fmla="val -77609"/>
                <a:gd name="adj2" fmla="val -12429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8140" name="CaixaDeTexto 16"/>
            <p:cNvSpPr txBox="1">
              <a:spLocks noChangeArrowheads="1"/>
            </p:cNvSpPr>
            <p:nvPr/>
          </p:nvSpPr>
          <p:spPr bwMode="auto">
            <a:xfrm>
              <a:off x="4788024" y="3253920"/>
              <a:ext cx="2531584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Mas minha paixão declarada era realmente a </a:t>
              </a:r>
              <a:r>
                <a:rPr lang="pt-BR" sz="1400" b="1">
                  <a:solidFill>
                    <a:srgbClr val="0000CC"/>
                  </a:solidFill>
                </a:rPr>
                <a:t>Geometria.</a:t>
              </a:r>
              <a:r>
                <a:rPr lang="pt-BR" sz="1400" b="1"/>
                <a:t>..</a:t>
              </a:r>
            </a:p>
          </p:txBody>
        </p:sp>
      </p:grp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2340054" y="4695826"/>
            <a:ext cx="6553200" cy="9239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/>
              <a:t>A paixão de Platão pela matemática era tanta que, às portas de sua escola, ele mantinha a seguinte inscrição, em destaque:</a:t>
            </a: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1331913" y="5589588"/>
            <a:ext cx="6553200" cy="4619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2400" b="1"/>
              <a:t>όποιος αγνοεί την γεωμετρία εισάγετε εδώ</a:t>
            </a:r>
            <a:endParaRPr lang="pt-BR" sz="2400" b="1"/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819026" y="6426200"/>
            <a:ext cx="6551613" cy="41592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100" b="1"/>
              <a:t>Que ninguém que ignore a Geometria entre aqui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04571" y="3889103"/>
            <a:ext cx="14446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Autor </a:t>
            </a:r>
          </a:p>
          <a:p>
            <a:r>
              <a:rPr lang="pt-BR" sz="1000" dirty="0" smtClean="0"/>
              <a:t>desconhecido / United</a:t>
            </a:r>
          </a:p>
          <a:p>
            <a:r>
              <a:rPr lang="pt-BR" sz="1000" dirty="0" err="1" smtClean="0"/>
              <a:t>States</a:t>
            </a:r>
            <a:r>
              <a:rPr lang="pt-BR" sz="1000" dirty="0" smtClean="0"/>
              <a:t>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File:Smiley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17" y="4075551"/>
            <a:ext cx="1738162" cy="17381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1654619" y="5829187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Pumbaa80 /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  <p:sp>
        <p:nvSpPr>
          <p:cNvPr id="4915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051EA-D2D3-4DDC-AA3C-4CF81F892FEB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19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49156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03575" y="1638300"/>
            <a:ext cx="2447925" cy="3698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/>
              <a:t>Poliedros de Platão: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95288" y="2063750"/>
            <a:ext cx="87487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Um Poliedro para ser de Platão, tem que possuir as seguintes características :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395288" y="2471738"/>
            <a:ext cx="8208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I. Todas as faces têm que ter o mesmo números de arestas;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395288" y="2743200"/>
            <a:ext cx="8208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II. Todos os ângulos poliédricos têm o mesmo número de arestas;</a:t>
            </a:r>
          </a:p>
        </p:txBody>
      </p:sp>
      <p:grpSp>
        <p:nvGrpSpPr>
          <p:cNvPr id="14" name="Grupo 13"/>
          <p:cNvGrpSpPr>
            <a:grpSpLocks/>
          </p:cNvGrpSpPr>
          <p:nvPr/>
        </p:nvGrpSpPr>
        <p:grpSpPr bwMode="auto">
          <a:xfrm>
            <a:off x="3943349" y="3328989"/>
            <a:ext cx="3529013" cy="1439862"/>
            <a:chOff x="5075570" y="3068960"/>
            <a:chExt cx="3528878" cy="1439978"/>
          </a:xfrm>
        </p:grpSpPr>
        <p:sp>
          <p:nvSpPr>
            <p:cNvPr id="13" name="Texto explicativo em elipse 12"/>
            <p:cNvSpPr/>
            <p:nvPr/>
          </p:nvSpPr>
          <p:spPr>
            <a:xfrm>
              <a:off x="5075570" y="3068960"/>
              <a:ext cx="3528878" cy="1439978"/>
            </a:xfrm>
            <a:prstGeom prst="wedgeEllipseCallout">
              <a:avLst>
                <a:gd name="adj1" fmla="val -64541"/>
                <a:gd name="adj2" fmla="val 50181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9164" name="CaixaDeTexto 11"/>
            <p:cNvSpPr txBox="1">
              <a:spLocks noChangeArrowheads="1"/>
            </p:cNvSpPr>
            <p:nvPr/>
          </p:nvSpPr>
          <p:spPr bwMode="auto">
            <a:xfrm>
              <a:off x="5220072" y="3385022"/>
              <a:ext cx="331236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 dirty="0"/>
                <a:t>Bom, Velhinho</a:t>
              </a:r>
              <a:r>
                <a:rPr lang="pt-BR" b="1" dirty="0" smtClean="0"/>
                <a:t>! </a:t>
              </a:r>
              <a:r>
                <a:rPr lang="pt-BR" b="1" dirty="0"/>
                <a:t>Vamos antes </a:t>
              </a:r>
              <a:r>
                <a:rPr lang="pt-BR" b="1" dirty="0" smtClean="0"/>
                <a:t>definir </a:t>
              </a:r>
              <a:r>
                <a:rPr lang="pt-BR" b="1" dirty="0"/>
                <a:t>o que é um ângulo poliédrico, ok ?</a:t>
              </a:r>
            </a:p>
          </p:txBody>
        </p:sp>
      </p:grp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400050" y="3030538"/>
            <a:ext cx="820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III. É válida a Relação de Euler.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648F7-700E-4CF9-8DFF-6B09D524D36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39750" y="1557338"/>
            <a:ext cx="82804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latin typeface="Arial Rounded MT Bold" pitchFamily="34" charset="0"/>
              </a:rPr>
              <a:t>Nas nossas atividades de todos os dias, em todos os lugares por onde andamos, podemos observar com frequência a presença de poliedros. São presença certa em áreas como Arquitetura, Engenharia, Transportes, ou até mesmo dentro da nossa própria casa. Vejamos alguns exemplos:</a:t>
            </a:r>
          </a:p>
        </p:txBody>
      </p:sp>
      <p:sp>
        <p:nvSpPr>
          <p:cNvPr id="28677" name="AutoShape 5" descr="http://ccsilvares.no.sapo.pt/actividades_ludicas/fotografia/caixa-de-sapatos.gif"/>
          <p:cNvSpPr>
            <a:spLocks noChangeAspect="1" noChangeArrowheads="1"/>
          </p:cNvSpPr>
          <p:nvPr/>
        </p:nvSpPr>
        <p:spPr bwMode="auto">
          <a:xfrm>
            <a:off x="155575" y="-1203325"/>
            <a:ext cx="30765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5003800" y="4002088"/>
            <a:ext cx="2952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0000CC"/>
                </a:solidFill>
              </a:rPr>
              <a:t>A caixa de sapatos que alguém da sua casa insiste em deixar fora do lugar !</a:t>
            </a:r>
          </a:p>
        </p:txBody>
      </p:sp>
      <p:pic>
        <p:nvPicPr>
          <p:cNvPr id="1026" name="Picture 2" descr="File:Shoe bo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77" y="3287622"/>
            <a:ext cx="3441131" cy="27529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978977" y="6040527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en-US" sz="1000" dirty="0"/>
              <a:t>How can I recycle </a:t>
            </a:r>
            <a:r>
              <a:rPr lang="en-US" sz="1000" dirty="0" smtClean="0"/>
              <a:t>this / Creative</a:t>
            </a:r>
          </a:p>
          <a:p>
            <a:r>
              <a:rPr lang="en-US" sz="1000" dirty="0" smtClean="0"/>
              <a:t>Commons Attribution 2.0 Generic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File:CCB smile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233" y="4678209"/>
            <a:ext cx="1882559" cy="17584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3DB89-790A-4112-8A82-7BCA1CA9E8F1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20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50180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pic>
        <p:nvPicPr>
          <p:cNvPr id="50181" name="Picture 2" descr="http://www.somatematica.com.br/emedio/espacial/Image6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97725" y="-76200"/>
            <a:ext cx="3619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 rot="10800000" flipV="1">
            <a:off x="539750" y="1835150"/>
            <a:ext cx="81359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b="1"/>
              <a:t>Sejam </a:t>
            </a:r>
            <a:r>
              <a:rPr lang="pt-BR" b="1">
                <a:solidFill>
                  <a:srgbClr val="FF0000"/>
                </a:solidFill>
              </a:rPr>
              <a:t>n (n </a:t>
            </a:r>
            <a:r>
              <a:rPr lang="pt-BR" b="1">
                <a:solidFill>
                  <a:srgbClr val="FF0000"/>
                </a:solidFill>
                <a:sym typeface="Symbol" pitchFamily="18" charset="2"/>
              </a:rPr>
              <a:t> 3)</a:t>
            </a:r>
            <a:r>
              <a:rPr lang="pt-BR" b="1"/>
              <a:t> semirretas de mesma origem tais que nunca fiquem três num mesmo semiplano. Essas semirretas determinam </a:t>
            </a:r>
            <a:r>
              <a:rPr lang="pt-BR" b="1">
                <a:solidFill>
                  <a:srgbClr val="FF0000"/>
                </a:solidFill>
              </a:rPr>
              <a:t>n</a:t>
            </a:r>
            <a:r>
              <a:rPr lang="pt-BR" b="1"/>
              <a:t> ângulos em que o plano de cada um deixa as outras semirretas em um mesmo semi-espaço. A figura formada por esses ângulos é o </a:t>
            </a:r>
            <a:r>
              <a:rPr lang="pt-BR" b="1" i="1">
                <a:solidFill>
                  <a:srgbClr val="0000CC"/>
                </a:solidFill>
              </a:rPr>
              <a:t>ângulo poliédrico</a:t>
            </a:r>
            <a:r>
              <a:rPr lang="pt-BR" b="1"/>
              <a:t>.</a:t>
            </a:r>
          </a:p>
        </p:txBody>
      </p:sp>
      <p:pic>
        <p:nvPicPr>
          <p:cNvPr id="50184" name="Picture 10" descr="http://www.somatematica.com.br/emedio/espacial/Image6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9975" y="-274638"/>
            <a:ext cx="3619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Grupo 22"/>
          <p:cNvGrpSpPr>
            <a:grpSpLocks/>
          </p:cNvGrpSpPr>
          <p:nvPr/>
        </p:nvGrpSpPr>
        <p:grpSpPr bwMode="auto">
          <a:xfrm>
            <a:off x="250825" y="3213100"/>
            <a:ext cx="2449513" cy="1800225"/>
            <a:chOff x="251520" y="3212976"/>
            <a:chExt cx="2448272" cy="1800200"/>
          </a:xfrm>
        </p:grpSpPr>
        <p:sp>
          <p:nvSpPr>
            <p:cNvPr id="19" name="Texto explicativo em elipse 18"/>
            <p:cNvSpPr/>
            <p:nvPr/>
          </p:nvSpPr>
          <p:spPr>
            <a:xfrm>
              <a:off x="251520" y="3212976"/>
              <a:ext cx="2448272" cy="1800200"/>
            </a:xfrm>
            <a:prstGeom prst="wedgeEllipseCallout">
              <a:avLst>
                <a:gd name="adj1" fmla="val 62140"/>
                <a:gd name="adj2" fmla="val 4300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0203" name="CaixaDeTexto 19"/>
            <p:cNvSpPr txBox="1">
              <a:spLocks noChangeArrowheads="1"/>
            </p:cNvSpPr>
            <p:nvPr/>
          </p:nvSpPr>
          <p:spPr bwMode="auto">
            <a:xfrm>
              <a:off x="450128" y="3487360"/>
              <a:ext cx="2088232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600" b="1"/>
                <a:t>Hehe... Eu sei que eu sou um gênio, mas vamos falar isso de um jeito mais simples...</a:t>
              </a:r>
            </a:p>
          </p:txBody>
        </p:sp>
      </p:grpSp>
      <p:grpSp>
        <p:nvGrpSpPr>
          <p:cNvPr id="24" name="Grupo 23"/>
          <p:cNvGrpSpPr>
            <a:grpSpLocks/>
          </p:cNvGrpSpPr>
          <p:nvPr/>
        </p:nvGrpSpPr>
        <p:grpSpPr bwMode="auto">
          <a:xfrm>
            <a:off x="395288" y="4508500"/>
            <a:ext cx="2447925" cy="1800225"/>
            <a:chOff x="395536" y="4509120"/>
            <a:chExt cx="2448272" cy="1800200"/>
          </a:xfrm>
        </p:grpSpPr>
        <p:sp>
          <p:nvSpPr>
            <p:cNvPr id="21" name="Texto explicativo em elipse 20"/>
            <p:cNvSpPr/>
            <p:nvPr/>
          </p:nvSpPr>
          <p:spPr>
            <a:xfrm>
              <a:off x="395536" y="4509120"/>
              <a:ext cx="2448272" cy="1800200"/>
            </a:xfrm>
            <a:prstGeom prst="wedgeEllipseCallout">
              <a:avLst>
                <a:gd name="adj1" fmla="val 61025"/>
                <a:gd name="adj2" fmla="val -1233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0201" name="CaixaDeTexto 21"/>
            <p:cNvSpPr txBox="1">
              <a:spLocks noChangeArrowheads="1"/>
            </p:cNvSpPr>
            <p:nvPr/>
          </p:nvSpPr>
          <p:spPr bwMode="auto">
            <a:xfrm>
              <a:off x="566848" y="4633376"/>
              <a:ext cx="2088232" cy="160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...um ângulo poliédrico em um poliedro é a mesma coisa que um “bico”, onde chega uma certa quantidade de arestas...</a:t>
              </a:r>
            </a:p>
          </p:txBody>
        </p:sp>
      </p:grpSp>
      <p:grpSp>
        <p:nvGrpSpPr>
          <p:cNvPr id="25" name="Grupo 24"/>
          <p:cNvGrpSpPr>
            <a:grpSpLocks/>
          </p:cNvGrpSpPr>
          <p:nvPr/>
        </p:nvGrpSpPr>
        <p:grpSpPr bwMode="auto">
          <a:xfrm>
            <a:off x="611188" y="4437063"/>
            <a:ext cx="2095500" cy="792162"/>
            <a:chOff x="755576" y="4509122"/>
            <a:chExt cx="2094344" cy="1320147"/>
          </a:xfrm>
        </p:grpSpPr>
        <p:sp>
          <p:nvSpPr>
            <p:cNvPr id="26" name="Texto explicativo em elipse 25"/>
            <p:cNvSpPr/>
            <p:nvPr/>
          </p:nvSpPr>
          <p:spPr>
            <a:xfrm>
              <a:off x="755576" y="4509122"/>
              <a:ext cx="2087998" cy="1320147"/>
            </a:xfrm>
            <a:prstGeom prst="wedgeEllipseCallout">
              <a:avLst>
                <a:gd name="adj1" fmla="val 71482"/>
                <a:gd name="adj2" fmla="val 376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0199" name="CaixaDeTexto 26"/>
            <p:cNvSpPr txBox="1">
              <a:spLocks noChangeArrowheads="1"/>
            </p:cNvSpPr>
            <p:nvPr/>
          </p:nvSpPr>
          <p:spPr bwMode="auto">
            <a:xfrm>
              <a:off x="761688" y="4755429"/>
              <a:ext cx="2088232" cy="872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... É moleza, não é pessoal ??</a:t>
              </a:r>
            </a:p>
          </p:txBody>
        </p:sp>
      </p:grpSp>
      <p:grpSp>
        <p:nvGrpSpPr>
          <p:cNvPr id="28" name="Grupo 27"/>
          <p:cNvGrpSpPr>
            <a:grpSpLocks/>
          </p:cNvGrpSpPr>
          <p:nvPr/>
        </p:nvGrpSpPr>
        <p:grpSpPr bwMode="auto">
          <a:xfrm>
            <a:off x="395288" y="3573463"/>
            <a:ext cx="2106612" cy="1150937"/>
            <a:chOff x="3402456" y="4389108"/>
            <a:chExt cx="2105648" cy="1920214"/>
          </a:xfrm>
        </p:grpSpPr>
        <p:sp>
          <p:nvSpPr>
            <p:cNvPr id="29" name="Texto explicativo em elipse 28"/>
            <p:cNvSpPr/>
            <p:nvPr/>
          </p:nvSpPr>
          <p:spPr>
            <a:xfrm>
              <a:off x="3419910" y="4389108"/>
              <a:ext cx="2088194" cy="1920214"/>
            </a:xfrm>
            <a:prstGeom prst="wedgeEllipseCallout">
              <a:avLst>
                <a:gd name="adj1" fmla="val 80632"/>
                <a:gd name="adj2" fmla="val 5302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0197" name="CaixaDeTexto 29"/>
            <p:cNvSpPr txBox="1">
              <a:spLocks noChangeArrowheads="1"/>
            </p:cNvSpPr>
            <p:nvPr/>
          </p:nvSpPr>
          <p:spPr bwMode="auto">
            <a:xfrm>
              <a:off x="3402456" y="4817390"/>
              <a:ext cx="2088232" cy="1231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...todos os vértices na verdade são ângulos poliédricos...</a:t>
              </a:r>
            </a:p>
          </p:txBody>
        </p:sp>
      </p:grpSp>
      <p:grpSp>
        <p:nvGrpSpPr>
          <p:cNvPr id="31" name="Grupo 30"/>
          <p:cNvGrpSpPr>
            <a:grpSpLocks/>
          </p:cNvGrpSpPr>
          <p:nvPr/>
        </p:nvGrpSpPr>
        <p:grpSpPr bwMode="auto">
          <a:xfrm>
            <a:off x="754657" y="2997200"/>
            <a:ext cx="2093317" cy="1152525"/>
            <a:chOff x="3415112" y="4389108"/>
            <a:chExt cx="2092992" cy="1920214"/>
          </a:xfrm>
        </p:grpSpPr>
        <p:sp>
          <p:nvSpPr>
            <p:cNvPr id="32" name="Texto explicativo em elipse 31"/>
            <p:cNvSpPr/>
            <p:nvPr/>
          </p:nvSpPr>
          <p:spPr>
            <a:xfrm>
              <a:off x="3419279" y="4389108"/>
              <a:ext cx="2088825" cy="1920214"/>
            </a:xfrm>
            <a:prstGeom prst="wedgeEllipseCallout">
              <a:avLst>
                <a:gd name="adj1" fmla="val 62332"/>
                <a:gd name="adj2" fmla="val 10278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0195" name="CaixaDeTexto 32"/>
            <p:cNvSpPr txBox="1">
              <a:spLocks noChangeArrowheads="1"/>
            </p:cNvSpPr>
            <p:nvPr/>
          </p:nvSpPr>
          <p:spPr bwMode="auto">
            <a:xfrm>
              <a:off x="3415112" y="4656718"/>
              <a:ext cx="2088232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200" b="1" dirty="0"/>
                <a:t>... Apenas seu nome muda de acordo com o número de arestas que chegam nele...</a:t>
              </a:r>
            </a:p>
          </p:txBody>
        </p:sp>
      </p:grpSp>
      <p:grpSp>
        <p:nvGrpSpPr>
          <p:cNvPr id="34" name="Grupo 33"/>
          <p:cNvGrpSpPr>
            <a:grpSpLocks/>
          </p:cNvGrpSpPr>
          <p:nvPr/>
        </p:nvGrpSpPr>
        <p:grpSpPr bwMode="auto">
          <a:xfrm>
            <a:off x="1476375" y="2997200"/>
            <a:ext cx="2149170" cy="1152525"/>
            <a:chOff x="3419872" y="4389108"/>
            <a:chExt cx="2150219" cy="1920214"/>
          </a:xfrm>
        </p:grpSpPr>
        <p:sp>
          <p:nvSpPr>
            <p:cNvPr id="35" name="Texto explicativo em elipse 34"/>
            <p:cNvSpPr/>
            <p:nvPr/>
          </p:nvSpPr>
          <p:spPr>
            <a:xfrm>
              <a:off x="3419872" y="4389108"/>
              <a:ext cx="2088582" cy="1920214"/>
            </a:xfrm>
            <a:prstGeom prst="wedgeEllipseCallout">
              <a:avLst>
                <a:gd name="adj1" fmla="val 29001"/>
                <a:gd name="adj2" fmla="val 10751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0193" name="CaixaDeTexto 35"/>
            <p:cNvSpPr txBox="1">
              <a:spLocks noChangeArrowheads="1"/>
            </p:cNvSpPr>
            <p:nvPr/>
          </p:nvSpPr>
          <p:spPr bwMode="auto">
            <a:xfrm>
              <a:off x="3481859" y="4554124"/>
              <a:ext cx="2088232" cy="1590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 dirty="0"/>
                <a:t>... Vamos ver isso novamente daqui a pouco nos Poliedros de Platão !</a:t>
              </a: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67233" y="6436643"/>
            <a:ext cx="3070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/>
              <a:t>Crimson Cherry </a:t>
            </a:r>
            <a:r>
              <a:rPr lang="pt-BR" sz="1000" dirty="0" err="1" smtClean="0"/>
              <a:t>Blossom</a:t>
            </a:r>
            <a:r>
              <a:rPr lang="pt-BR" sz="1000" dirty="0" smtClean="0"/>
              <a:t> /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  <p:sp>
        <p:nvSpPr>
          <p:cNvPr id="36" name="Retângulo 35"/>
          <p:cNvSpPr/>
          <p:nvPr/>
        </p:nvSpPr>
        <p:spPr>
          <a:xfrm rot="16200000">
            <a:off x="7620907" y="4242337"/>
            <a:ext cx="2508182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fontAlgn="ctr"/>
            <a:r>
              <a:rPr lang="pt-BR" sz="1000" b="0" dirty="0" smtClean="0">
                <a:latin typeface="Arial" pitchFamily="34" charset="0"/>
                <a:cs typeface="Arial" pitchFamily="34" charset="0"/>
              </a:rPr>
              <a:t>Imagem: </a:t>
            </a:r>
            <a:r>
              <a:rPr lang="pt-BR" sz="1000" dirty="0" smtClean="0">
                <a:solidFill>
                  <a:srgbClr val="000000"/>
                </a:solidFill>
                <a:latin typeface="Arial"/>
              </a:rPr>
              <a:t>SEE-PE, redesenhado a partir de imagem de Autor Desconhecido.</a:t>
            </a:r>
            <a:endParaRPr lang="pt-BR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9792" y="3142759"/>
            <a:ext cx="3137008" cy="252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CFE4E-6586-4674-8855-0665DFB5A776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21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51204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2700338" y="2636838"/>
            <a:ext cx="3959225" cy="2016125"/>
            <a:chOff x="3203848" y="2924944"/>
            <a:chExt cx="3960440" cy="2016224"/>
          </a:xfrm>
        </p:grpSpPr>
        <p:sp>
          <p:nvSpPr>
            <p:cNvPr id="9" name="Explosão 2 8"/>
            <p:cNvSpPr/>
            <p:nvPr/>
          </p:nvSpPr>
          <p:spPr>
            <a:xfrm rot="746147">
              <a:off x="3203848" y="2924944"/>
              <a:ext cx="3960440" cy="2016224"/>
            </a:xfrm>
            <a:prstGeom prst="irregularSeal2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1211" name="CaixaDeTexto 9"/>
            <p:cNvSpPr txBox="1">
              <a:spLocks noChangeArrowheads="1"/>
            </p:cNvSpPr>
            <p:nvPr/>
          </p:nvSpPr>
          <p:spPr bwMode="auto">
            <a:xfrm>
              <a:off x="3995936" y="3717032"/>
              <a:ext cx="223224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pt-BR" sz="2800" b="1"/>
                <a:t>ATENÇÃO:</a:t>
              </a:r>
            </a:p>
          </p:txBody>
        </p:sp>
      </p:grpSp>
      <p:grpSp>
        <p:nvGrpSpPr>
          <p:cNvPr id="11" name="Grupo 10"/>
          <p:cNvGrpSpPr>
            <a:grpSpLocks/>
          </p:cNvGrpSpPr>
          <p:nvPr/>
        </p:nvGrpSpPr>
        <p:grpSpPr bwMode="auto">
          <a:xfrm>
            <a:off x="1258888" y="4221163"/>
            <a:ext cx="6842125" cy="2447925"/>
            <a:chOff x="1259632" y="4077072"/>
            <a:chExt cx="6840760" cy="2448272"/>
          </a:xfrm>
        </p:grpSpPr>
        <p:sp>
          <p:nvSpPr>
            <p:cNvPr id="12" name="Pergaminho horizontal 11"/>
            <p:cNvSpPr/>
            <p:nvPr/>
          </p:nvSpPr>
          <p:spPr>
            <a:xfrm>
              <a:off x="1259632" y="4077072"/>
              <a:ext cx="6840760" cy="2448272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isometricOffAxis1Left"/>
                <a:lightRig rig="threePt" dir="t"/>
              </a:scene3d>
            </a:bodyPr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63688" y="4509120"/>
              <a:ext cx="5976664" cy="14773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defRPr/>
              </a:pPr>
              <a:r>
                <a:rPr lang="pt-BR" b="1" dirty="0"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Com o objetivo de facilitar a compreensão e a visualização, os Poliedros que utilizamos até aqui são todos de Platão e Regulares. Vamos agora ver mais algumas características a  respeito deles, o que os faz serem por isso de Platão ou Regulares.</a:t>
              </a:r>
            </a:p>
          </p:txBody>
        </p:sp>
      </p:grp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265113" y="1989138"/>
            <a:ext cx="8569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Obedecendo as condições necessárias citadas agora, temos apenas cinco classes de Poliedros ditos de Platão. Vamos vê-los: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9" presetClass="entr" presetSubtype="0" accel="10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79B6A-D3B8-4BCB-A1D4-4D00D460992B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22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52228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52229" name="CaixaDeTexto 7"/>
          <p:cNvSpPr txBox="1">
            <a:spLocks noChangeArrowheads="1"/>
          </p:cNvSpPr>
          <p:nvPr/>
        </p:nvSpPr>
        <p:spPr bwMode="auto">
          <a:xfrm>
            <a:off x="265113" y="1989138"/>
            <a:ext cx="8569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Obedecendo as condições necessárias citadas agora, temos apenas cinco classes de Poliedros ditos de Platão. Vamos vê-los: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50825" y="2708275"/>
          <a:ext cx="8640960" cy="28549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40160"/>
                <a:gridCol w="1152128"/>
                <a:gridCol w="1584176"/>
                <a:gridCol w="1368152"/>
                <a:gridCol w="1512168"/>
                <a:gridCol w="1584176"/>
              </a:tblGrid>
              <a:tr h="226824">
                <a:tc gridSpan="6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Poliedros de Platão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FACES (F)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VÉRTICES (V)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ARESTAS (A)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Nº de arestas  por face (n)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Nº de arestas</a:t>
                      </a:r>
                      <a:r>
                        <a:rPr lang="pt-BR" baseline="0" dirty="0" smtClean="0"/>
                        <a:t> por vértice (m)</a:t>
                      </a:r>
                      <a:endParaRPr lang="pt-BR" dirty="0"/>
                    </a:p>
                  </a:txBody>
                  <a:tcPr/>
                </a:tc>
              </a:tr>
              <a:tr h="357232">
                <a:tc>
                  <a:txBody>
                    <a:bodyPr/>
                    <a:lstStyle/>
                    <a:p>
                      <a:r>
                        <a:rPr lang="pt-BR" dirty="0" smtClean="0"/>
                        <a:t>Tetraedro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6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Hexaedro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6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8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Octaedro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8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6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Dodecaedro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Icosaedro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upo 12"/>
          <p:cNvGrpSpPr>
            <a:grpSpLocks/>
          </p:cNvGrpSpPr>
          <p:nvPr/>
        </p:nvGrpSpPr>
        <p:grpSpPr bwMode="auto">
          <a:xfrm>
            <a:off x="468313" y="5445125"/>
            <a:ext cx="7416800" cy="1190625"/>
            <a:chOff x="467544" y="5445224"/>
            <a:chExt cx="7416824" cy="1191037"/>
          </a:xfrm>
        </p:grpSpPr>
        <p:cxnSp>
          <p:nvCxnSpPr>
            <p:cNvPr id="11" name="Conector de seta reta 10"/>
            <p:cNvCxnSpPr/>
            <p:nvPr/>
          </p:nvCxnSpPr>
          <p:spPr>
            <a:xfrm flipV="1">
              <a:off x="6876302" y="5445224"/>
              <a:ext cx="1008066" cy="7924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285" name="CaixaDeTexto 11"/>
            <p:cNvSpPr txBox="1">
              <a:spLocks noChangeArrowheads="1"/>
            </p:cNvSpPr>
            <p:nvPr/>
          </p:nvSpPr>
          <p:spPr bwMode="auto">
            <a:xfrm>
              <a:off x="467544" y="5805264"/>
              <a:ext cx="6408712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pt-BR" sz="1600" b="1"/>
                <a:t>O número de arestas por vértice denomina o </a:t>
              </a:r>
              <a:r>
                <a:rPr lang="pt-BR" sz="1600" b="1">
                  <a:solidFill>
                    <a:srgbClr val="0000CC"/>
                  </a:solidFill>
                </a:rPr>
                <a:t>ângulo poliédrico</a:t>
              </a:r>
              <a:r>
                <a:rPr lang="pt-BR" sz="1600" b="1"/>
                <a:t>, ou seja, se chegam </a:t>
              </a:r>
              <a:r>
                <a:rPr lang="pt-BR" sz="1600" b="1">
                  <a:solidFill>
                    <a:srgbClr val="FF0000"/>
                  </a:solidFill>
                </a:rPr>
                <a:t>3 arestas </a:t>
              </a:r>
              <a:r>
                <a:rPr lang="pt-BR" sz="1600" b="1"/>
                <a:t>por vértice o </a:t>
              </a:r>
              <a:r>
                <a:rPr lang="pt-BR" sz="1600" b="1">
                  <a:solidFill>
                    <a:srgbClr val="FF0000"/>
                  </a:solidFill>
                </a:rPr>
                <a:t>ângulo é triédrico</a:t>
              </a:r>
              <a:r>
                <a:rPr lang="pt-BR" sz="1600" b="1"/>
                <a:t>, e assim sucessivamente.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48F93-69FD-43EE-9D12-055E764368C3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23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53252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53253" name="CaixaDeTexto 7"/>
          <p:cNvSpPr txBox="1">
            <a:spLocks noChangeArrowheads="1"/>
          </p:cNvSpPr>
          <p:nvPr/>
        </p:nvSpPr>
        <p:spPr bwMode="auto">
          <a:xfrm>
            <a:off x="265113" y="1989138"/>
            <a:ext cx="8569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Obedecendo as condições necessárias citadas agora, temos apenas cinco classes de Poliedros ditos de Platão. Vamos vê-los: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50825" y="2708275"/>
          <a:ext cx="8640960" cy="28549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40160"/>
                <a:gridCol w="1152128"/>
                <a:gridCol w="1584176"/>
                <a:gridCol w="1368152"/>
                <a:gridCol w="1512168"/>
                <a:gridCol w="1584176"/>
              </a:tblGrid>
              <a:tr h="226824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Poliedros de Platão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FACES (F)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VÉRTICES (V)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ARESTAS (A)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Nº de arestas  por face (n)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Nº de arestas</a:t>
                      </a:r>
                      <a:r>
                        <a:rPr lang="pt-BR" baseline="0" dirty="0" smtClean="0"/>
                        <a:t> por vértice (m)</a:t>
                      </a:r>
                      <a:endParaRPr lang="pt-BR" dirty="0"/>
                    </a:p>
                  </a:txBody>
                  <a:tcPr/>
                </a:tc>
              </a:tr>
              <a:tr h="357232">
                <a:tc>
                  <a:txBody>
                    <a:bodyPr/>
                    <a:lstStyle/>
                    <a:p>
                      <a:r>
                        <a:rPr lang="pt-BR" dirty="0" smtClean="0"/>
                        <a:t>Tetraedro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6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 </a:t>
                      </a:r>
                      <a:r>
                        <a:rPr lang="pt-BR" sz="1400" b="1" dirty="0" smtClean="0">
                          <a:solidFill>
                            <a:srgbClr val="FF0000"/>
                          </a:solidFill>
                        </a:rPr>
                        <a:t>(triângulos)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Hexaedro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6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8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4 </a:t>
                      </a:r>
                      <a:r>
                        <a:rPr lang="pt-BR" sz="1400" b="1" dirty="0" smtClean="0">
                          <a:solidFill>
                            <a:srgbClr val="FF0000"/>
                          </a:solidFill>
                        </a:rPr>
                        <a:t>(quadriláteros)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Octaedro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8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6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 </a:t>
                      </a:r>
                      <a:r>
                        <a:rPr lang="pt-BR" sz="1400" b="1" dirty="0" smtClean="0">
                          <a:solidFill>
                            <a:srgbClr val="FF0000"/>
                          </a:solidFill>
                        </a:rPr>
                        <a:t>(triângulos)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Dodecaedro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 </a:t>
                      </a:r>
                      <a:r>
                        <a:rPr lang="pt-BR" sz="1400" b="1" dirty="0" smtClean="0">
                          <a:solidFill>
                            <a:srgbClr val="FF0000"/>
                          </a:solidFill>
                        </a:rPr>
                        <a:t>(pentágonos)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Icosaedro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 </a:t>
                      </a:r>
                      <a:r>
                        <a:rPr lang="pt-BR" sz="1400" b="1" dirty="0" smtClean="0">
                          <a:solidFill>
                            <a:srgbClr val="FF0000"/>
                          </a:solidFill>
                        </a:rPr>
                        <a:t>(triângulos)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upo 12"/>
          <p:cNvGrpSpPr>
            <a:grpSpLocks/>
          </p:cNvGrpSpPr>
          <p:nvPr/>
        </p:nvGrpSpPr>
        <p:grpSpPr bwMode="auto">
          <a:xfrm>
            <a:off x="468313" y="5516563"/>
            <a:ext cx="5918200" cy="873125"/>
            <a:chOff x="467544" y="5517232"/>
            <a:chExt cx="5918304" cy="872807"/>
          </a:xfrm>
        </p:grpSpPr>
        <p:cxnSp>
          <p:nvCxnSpPr>
            <p:cNvPr id="11" name="Conector de seta reta 10"/>
            <p:cNvCxnSpPr/>
            <p:nvPr/>
          </p:nvCxnSpPr>
          <p:spPr>
            <a:xfrm flipV="1">
              <a:off x="5809575" y="5517232"/>
              <a:ext cx="576273" cy="5808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312" name="CaixaDeTexto 11"/>
            <p:cNvSpPr txBox="1">
              <a:spLocks noChangeArrowheads="1"/>
            </p:cNvSpPr>
            <p:nvPr/>
          </p:nvSpPr>
          <p:spPr bwMode="auto">
            <a:xfrm>
              <a:off x="467544" y="5805264"/>
              <a:ext cx="5328592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600" b="1"/>
                <a:t>O número de arestas por face determina que tipo de região poligonal cada poliedro tem. Observe...</a:t>
              </a:r>
            </a:p>
          </p:txBody>
        </p:sp>
      </p:grpSp>
      <p:sp>
        <p:nvSpPr>
          <p:cNvPr id="53308" name="CaixaDeTexto 13"/>
          <p:cNvSpPr txBox="1">
            <a:spLocks noChangeArrowheads="1"/>
          </p:cNvSpPr>
          <p:nvPr/>
        </p:nvSpPr>
        <p:spPr bwMode="auto">
          <a:xfrm>
            <a:off x="6011863" y="6092825"/>
            <a:ext cx="1584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/>
              <a:t>Voltar ao slide 24</a:t>
            </a:r>
          </a:p>
        </p:txBody>
      </p:sp>
      <p:sp>
        <p:nvSpPr>
          <p:cNvPr id="53309" name="CaixaDeTexto 14"/>
          <p:cNvSpPr txBox="1">
            <a:spLocks noChangeArrowheads="1"/>
          </p:cNvSpPr>
          <p:nvPr/>
        </p:nvSpPr>
        <p:spPr bwMode="auto">
          <a:xfrm>
            <a:off x="5765800" y="6308725"/>
            <a:ext cx="2087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200" b="1" i="1">
                <a:solidFill>
                  <a:srgbClr val="0000CC"/>
                </a:solidFill>
              </a:rPr>
              <a:t>Só apertar quando passar pelo slide 24</a:t>
            </a:r>
          </a:p>
        </p:txBody>
      </p:sp>
      <p:sp>
        <p:nvSpPr>
          <p:cNvPr id="16" name="Botão de ação: Fim 15">
            <a:hlinkClick r:id="rId2" action="ppaction://hlinksldjump" highlightClick="1"/>
          </p:cNvPr>
          <p:cNvSpPr/>
          <p:nvPr/>
        </p:nvSpPr>
        <p:spPr>
          <a:xfrm>
            <a:off x="6588125" y="5661025"/>
            <a:ext cx="431800" cy="4318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A09AA-DCD3-403A-861D-4867ECF4299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sp>
        <p:nvSpPr>
          <p:cNvPr id="54274" name="CaixaDeTexto 4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2843212" y="2276475"/>
            <a:ext cx="4968875" cy="1800225"/>
            <a:chOff x="3563491" y="2564904"/>
            <a:chExt cx="4968949" cy="1800088"/>
          </a:xfrm>
        </p:grpSpPr>
        <p:sp>
          <p:nvSpPr>
            <p:cNvPr id="8" name="Texto explicativo em elipse 7"/>
            <p:cNvSpPr/>
            <p:nvPr/>
          </p:nvSpPr>
          <p:spPr>
            <a:xfrm>
              <a:off x="3563491" y="2564904"/>
              <a:ext cx="4968949" cy="1800088"/>
            </a:xfrm>
            <a:prstGeom prst="wedgeEllipseCallout">
              <a:avLst>
                <a:gd name="adj1" fmla="val -47752"/>
                <a:gd name="adj2" fmla="val 48096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4279" name="CaixaDeTexto 8"/>
            <p:cNvSpPr txBox="1">
              <a:spLocks noChangeArrowheads="1"/>
            </p:cNvSpPr>
            <p:nvPr/>
          </p:nvSpPr>
          <p:spPr bwMode="auto">
            <a:xfrm>
              <a:off x="3882984" y="2893880"/>
              <a:ext cx="4464496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 dirty="0"/>
                <a:t>Beleza... m</a:t>
              </a:r>
              <a:r>
                <a:rPr lang="pt-BR" b="1" dirty="0" smtClean="0"/>
                <a:t>as </a:t>
              </a:r>
              <a:r>
                <a:rPr lang="pt-BR" b="1" dirty="0"/>
                <a:t>me diz uma coisa: porque as faces dos poliedros que estamos estudando tem que ser nas formas desses polígonos </a:t>
              </a:r>
              <a:r>
                <a:rPr lang="pt-BR" b="1" dirty="0" smtClean="0"/>
                <a:t>aí </a:t>
              </a:r>
              <a:r>
                <a:rPr lang="pt-BR" b="1" dirty="0"/>
                <a:t>???? </a:t>
              </a:r>
            </a:p>
          </p:txBody>
        </p:sp>
      </p:grpSp>
      <p:pic>
        <p:nvPicPr>
          <p:cNvPr id="7170" name="Picture 2" descr="http://upload.wikimedia.org/wikipedia/commons/thumb/a/a2/Smiley_green_alien_mmm.svg/200px-Smiley_green_alien_mm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34699"/>
            <a:ext cx="19050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331640" y="5663499"/>
            <a:ext cx="2291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LadyofHats</a:t>
            </a:r>
            <a:r>
              <a:rPr lang="pt-BR" sz="1000" dirty="0" smtClean="0"/>
              <a:t> /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32256-5F5F-49F9-AFA7-8D6F00B81299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sp>
        <p:nvSpPr>
          <p:cNvPr id="55298" name="CaixaDeTexto 4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16238" y="2420938"/>
            <a:ext cx="5113337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 dirty="0"/>
              <a:t>Cada ângulo poliédrico (constituído por todas as faces que convergem num vértice) terá de ter </a:t>
            </a:r>
            <a:r>
              <a:rPr lang="pt-BR" b="1" dirty="0">
                <a:solidFill>
                  <a:srgbClr val="FF0000"/>
                </a:solidFill>
              </a:rPr>
              <a:t>menos de  360 graus</a:t>
            </a:r>
            <a:r>
              <a:rPr lang="pt-BR" b="1" dirty="0"/>
              <a:t>. Por outro lado</a:t>
            </a:r>
            <a:r>
              <a:rPr lang="pt-PT" b="1" dirty="0"/>
              <a:t>,</a:t>
            </a:r>
            <a:r>
              <a:rPr lang="pt-BR" b="1" dirty="0"/>
              <a:t> cada um desses ângulos terá de ter pelo menos 3 faces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(que corresponde a 3 regiões poligonais)</a:t>
            </a:r>
            <a:r>
              <a:rPr lang="pt-BR" b="1" dirty="0"/>
              <a:t>. Logo, as faces só podem ser </a:t>
            </a:r>
            <a:r>
              <a:rPr lang="pt-BR" b="1" dirty="0">
                <a:solidFill>
                  <a:srgbClr val="0000CC"/>
                </a:solidFill>
              </a:rPr>
              <a:t>triângulos</a:t>
            </a:r>
            <a:r>
              <a:rPr lang="pt-BR" b="1" dirty="0"/>
              <a:t> </a:t>
            </a:r>
            <a:r>
              <a:rPr lang="pt-BR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(ângulos internos iguais a 60º)</a:t>
            </a:r>
            <a:r>
              <a:rPr lang="pt-BR" b="1" dirty="0"/>
              <a:t>, </a:t>
            </a:r>
            <a:r>
              <a:rPr lang="pt-BR" b="1" dirty="0">
                <a:solidFill>
                  <a:srgbClr val="0000CC"/>
                </a:solidFill>
              </a:rPr>
              <a:t>quadrados</a:t>
            </a:r>
            <a:r>
              <a:rPr lang="pt-BR" b="1" dirty="0"/>
              <a:t> </a:t>
            </a:r>
            <a:r>
              <a:rPr lang="pt-BR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(ângulos internos iguais a 90º)</a:t>
            </a:r>
            <a:r>
              <a:rPr lang="pt-BR" b="1" dirty="0"/>
              <a:t> e </a:t>
            </a:r>
            <a:r>
              <a:rPr lang="pt-BR" b="1" dirty="0">
                <a:solidFill>
                  <a:srgbClr val="0000CC"/>
                </a:solidFill>
              </a:rPr>
              <a:t>pentágonos</a:t>
            </a:r>
            <a:r>
              <a:rPr lang="pt-BR" b="1" dirty="0"/>
              <a:t> </a:t>
            </a:r>
            <a:r>
              <a:rPr lang="pt-BR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(ângulos internos iguais a 108º)</a:t>
            </a:r>
            <a:r>
              <a:rPr lang="pt-BR" b="1" dirty="0"/>
              <a:t>. </a:t>
            </a:r>
          </a:p>
          <a:p>
            <a:pPr algn="just">
              <a:defRPr/>
            </a:pPr>
            <a:r>
              <a:rPr lang="pt-PT" b="1" dirty="0"/>
              <a:t>Com </a:t>
            </a:r>
            <a:r>
              <a:rPr lang="pt-BR" b="1" dirty="0"/>
              <a:t>Hexágonos </a:t>
            </a:r>
            <a:r>
              <a:rPr lang="pt-PT" b="1" dirty="0"/>
              <a:t>regulares isso não seria possível, pois seus ângulos i</a:t>
            </a:r>
            <a:r>
              <a:rPr lang="pt-BR" b="1" dirty="0" err="1"/>
              <a:t>nterno</a:t>
            </a:r>
            <a:r>
              <a:rPr lang="pt-PT" b="1" dirty="0"/>
              <a:t>s</a:t>
            </a:r>
            <a:r>
              <a:rPr lang="pt-BR" b="1" dirty="0"/>
              <a:t> medem</a:t>
            </a:r>
            <a:r>
              <a:rPr lang="pt-PT" b="1" dirty="0"/>
              <a:t> </a:t>
            </a:r>
            <a:r>
              <a:rPr lang="pt-BR" b="1" dirty="0"/>
              <a:t>120º </a:t>
            </a:r>
            <a:r>
              <a:rPr lang="pt-PT" b="1" dirty="0"/>
              <a:t> e 120º </a:t>
            </a:r>
            <a:r>
              <a:rPr lang="pt-BR" b="1" dirty="0"/>
              <a:t> 3</a:t>
            </a:r>
            <a:r>
              <a:rPr lang="pt-PT" b="1" dirty="0"/>
              <a:t> vezes dá</a:t>
            </a:r>
            <a:r>
              <a:rPr lang="pt-BR" b="1" dirty="0"/>
              <a:t> 360º </a:t>
            </a:r>
            <a:r>
              <a:rPr lang="pt-PT" b="1" dirty="0"/>
              <a:t>!!!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grpSp>
        <p:nvGrpSpPr>
          <p:cNvPr id="55303" name="Grupo 13"/>
          <p:cNvGrpSpPr>
            <a:grpSpLocks/>
          </p:cNvGrpSpPr>
          <p:nvPr/>
        </p:nvGrpSpPr>
        <p:grpSpPr bwMode="auto">
          <a:xfrm>
            <a:off x="809625" y="1412875"/>
            <a:ext cx="2466975" cy="941388"/>
            <a:chOff x="1186939" y="1628800"/>
            <a:chExt cx="3385061" cy="1223159"/>
          </a:xfrm>
        </p:grpSpPr>
        <p:sp>
          <p:nvSpPr>
            <p:cNvPr id="15" name="Texto explicativo em elipse 14"/>
            <p:cNvSpPr/>
            <p:nvPr/>
          </p:nvSpPr>
          <p:spPr>
            <a:xfrm>
              <a:off x="1186939" y="1628800"/>
              <a:ext cx="3313178" cy="1223159"/>
            </a:xfrm>
            <a:prstGeom prst="wedgeEllipseCallout">
              <a:avLst>
                <a:gd name="adj1" fmla="val -29535"/>
                <a:gd name="adj2" fmla="val 72335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5305" name="CaixaDeTexto 15"/>
            <p:cNvSpPr txBox="1">
              <a:spLocks noChangeArrowheads="1"/>
            </p:cNvSpPr>
            <p:nvPr/>
          </p:nvSpPr>
          <p:spPr bwMode="auto">
            <a:xfrm>
              <a:off x="1259632" y="1953738"/>
              <a:ext cx="3312368" cy="599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200" b="1"/>
                <a:t>Muito boa esta !</a:t>
              </a:r>
            </a:p>
            <a:p>
              <a:pPr algn="ctr"/>
              <a:r>
                <a:rPr lang="pt-BR" sz="1200" b="1"/>
                <a:t>Mas vamos as explicações...</a:t>
              </a:r>
            </a:p>
          </p:txBody>
        </p:sp>
      </p:grpSp>
      <p:pic>
        <p:nvPicPr>
          <p:cNvPr id="15362" name="Picture 2" descr="File:Daphni Leef cartoon vector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753522"/>
            <a:ext cx="1951448" cy="2318552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0" y="507207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LadyofHats / </a:t>
            </a:r>
            <a:r>
              <a:rPr lang="en-US" sz="1000" dirty="0" smtClean="0"/>
              <a:t>Creative</a:t>
            </a:r>
          </a:p>
          <a:p>
            <a:r>
              <a:rPr lang="en-US" sz="1000" dirty="0" smtClean="0"/>
              <a:t>Commons Attribution-Share Alike 3.0 </a:t>
            </a:r>
            <a:r>
              <a:rPr lang="en-US" sz="1000" dirty="0" err="1" smtClean="0"/>
              <a:t>Unported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BB1FA7-65F6-4531-87B9-3F75E9F34669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sp>
        <p:nvSpPr>
          <p:cNvPr id="56322" name="CaixaDeTexto 4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grpSp>
        <p:nvGrpSpPr>
          <p:cNvPr id="11" name="Grupo 10"/>
          <p:cNvGrpSpPr>
            <a:grpSpLocks/>
          </p:cNvGrpSpPr>
          <p:nvPr/>
        </p:nvGrpSpPr>
        <p:grpSpPr bwMode="auto">
          <a:xfrm>
            <a:off x="809625" y="1412875"/>
            <a:ext cx="2466975" cy="941388"/>
            <a:chOff x="1187624" y="1628800"/>
            <a:chExt cx="3384376" cy="1224136"/>
          </a:xfrm>
        </p:grpSpPr>
        <p:sp>
          <p:nvSpPr>
            <p:cNvPr id="9" name="Texto explicativo em elipse 8"/>
            <p:cNvSpPr/>
            <p:nvPr/>
          </p:nvSpPr>
          <p:spPr>
            <a:xfrm>
              <a:off x="1187624" y="1628800"/>
              <a:ext cx="3312508" cy="1224136"/>
            </a:xfrm>
            <a:prstGeom prst="wedgeEllipseCallout">
              <a:avLst>
                <a:gd name="adj1" fmla="val -40610"/>
                <a:gd name="adj2" fmla="val 7141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6334" name="CaixaDeTexto 9"/>
            <p:cNvSpPr txBox="1">
              <a:spLocks noChangeArrowheads="1"/>
            </p:cNvSpPr>
            <p:nvPr/>
          </p:nvSpPr>
          <p:spPr bwMode="auto">
            <a:xfrm>
              <a:off x="1259632" y="1989200"/>
              <a:ext cx="3312368" cy="611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200" b="1"/>
                <a:t>Vamos analisar cada caso individualmente...</a:t>
              </a:r>
            </a:p>
          </p:txBody>
        </p:sp>
      </p:grp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476375" y="2420938"/>
            <a:ext cx="7416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600" b="1">
                <a:solidFill>
                  <a:srgbClr val="CC0000"/>
                </a:solidFill>
              </a:rPr>
              <a:t>Com triângulos equiláteros:</a:t>
            </a:r>
            <a:r>
              <a:rPr lang="pt-BR" sz="1600">
                <a:solidFill>
                  <a:srgbClr val="CC0000"/>
                </a:solidFill>
              </a:rPr>
              <a:t> </a:t>
            </a:r>
          </a:p>
          <a:p>
            <a:pPr algn="just"/>
            <a:r>
              <a:rPr lang="pt-BR" sz="1600" b="1"/>
              <a:t>Como cada ângulo interno é de 60º, pode existir em cada vértice 3, 4 ou 5 triângulos, totalizando em cada ângulo poliédrico 180º, 240º ou 300º, respectivamente. Logo:  </a:t>
            </a:r>
          </a:p>
          <a:p>
            <a:pPr algn="just"/>
            <a:r>
              <a:rPr lang="pt-BR" sz="1600" b="1">
                <a:solidFill>
                  <a:srgbClr val="0000CC"/>
                </a:solidFill>
              </a:rPr>
              <a:t>3 triângulos </a:t>
            </a:r>
            <a:r>
              <a:rPr lang="pt-BR" sz="1600" b="1"/>
              <a:t>em cada vértice acontecem nos </a:t>
            </a:r>
            <a:r>
              <a:rPr lang="pt-BR" sz="1600" b="1">
                <a:solidFill>
                  <a:srgbClr val="FF0000"/>
                </a:solidFill>
              </a:rPr>
              <a:t>tetraedros</a:t>
            </a:r>
            <a:r>
              <a:rPr lang="pt-BR" sz="1600" b="1"/>
              <a:t>. </a:t>
            </a:r>
          </a:p>
          <a:p>
            <a:pPr algn="just"/>
            <a:r>
              <a:rPr lang="pt-BR" sz="1600" b="1">
                <a:solidFill>
                  <a:srgbClr val="0000CC"/>
                </a:solidFill>
              </a:rPr>
              <a:t>4 triângulos </a:t>
            </a:r>
            <a:r>
              <a:rPr lang="pt-BR" sz="1600" b="1"/>
              <a:t>em cada vértice acontecem nos </a:t>
            </a:r>
            <a:r>
              <a:rPr lang="pt-BR" sz="1600" b="1">
                <a:solidFill>
                  <a:srgbClr val="FF0000"/>
                </a:solidFill>
              </a:rPr>
              <a:t>octaedros</a:t>
            </a:r>
            <a:r>
              <a:rPr lang="pt-BR" sz="1600" b="1"/>
              <a:t>.</a:t>
            </a:r>
          </a:p>
          <a:p>
            <a:pPr algn="just"/>
            <a:r>
              <a:rPr lang="pt-BR" sz="1600" b="1">
                <a:solidFill>
                  <a:srgbClr val="0000CC"/>
                </a:solidFill>
              </a:rPr>
              <a:t>5 triângulos </a:t>
            </a:r>
            <a:r>
              <a:rPr lang="pt-BR" sz="1600" b="1"/>
              <a:t>em cada vértice acontecem nos </a:t>
            </a:r>
            <a:r>
              <a:rPr lang="pt-BR" sz="1600" b="1">
                <a:solidFill>
                  <a:srgbClr val="FF0000"/>
                </a:solidFill>
              </a:rPr>
              <a:t>icosaedros</a:t>
            </a:r>
            <a:r>
              <a:rPr lang="pt-BR" sz="1600" b="1"/>
              <a:t>.</a:t>
            </a:r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479550" y="4186238"/>
            <a:ext cx="741362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600" b="1">
                <a:solidFill>
                  <a:srgbClr val="CC0000"/>
                </a:solidFill>
              </a:rPr>
              <a:t>Com quadrados</a:t>
            </a:r>
            <a:r>
              <a:rPr lang="pt-PT" sz="1600" b="1">
                <a:solidFill>
                  <a:srgbClr val="CC0000"/>
                </a:solidFill>
              </a:rPr>
              <a:t>:</a:t>
            </a:r>
            <a:r>
              <a:rPr lang="pt-BR" sz="1600" b="1">
                <a:solidFill>
                  <a:srgbClr val="CC0000"/>
                </a:solidFill>
              </a:rPr>
              <a:t> </a:t>
            </a:r>
          </a:p>
          <a:p>
            <a:pPr algn="just"/>
            <a:r>
              <a:rPr lang="pt-BR" sz="1600" b="1"/>
              <a:t>Como cada ângulo interno mede 90º, só podem</a:t>
            </a:r>
            <a:r>
              <a:rPr lang="pt-PT" sz="1600" b="1"/>
              <a:t> existir em cada vértice</a:t>
            </a:r>
            <a:r>
              <a:rPr lang="pt-BR" sz="1600" b="1"/>
              <a:t> 3 </a:t>
            </a:r>
            <a:r>
              <a:rPr lang="pt-PT" sz="1600" b="1"/>
              <a:t>quadrados, totalizando em cada ângulo poliédrido 270º. L</a:t>
            </a:r>
            <a:r>
              <a:rPr lang="pt-BR" sz="1600" b="1"/>
              <a:t>ogo</a:t>
            </a:r>
            <a:r>
              <a:rPr lang="pt-PT" sz="1600" b="1"/>
              <a:t>, </a:t>
            </a:r>
            <a:r>
              <a:rPr lang="pt-PT" sz="1600" b="1">
                <a:solidFill>
                  <a:srgbClr val="0000CC"/>
                </a:solidFill>
              </a:rPr>
              <a:t>3 quadrados</a:t>
            </a:r>
            <a:r>
              <a:rPr lang="pt-BR" sz="1600" b="1">
                <a:solidFill>
                  <a:srgbClr val="0000CC"/>
                </a:solidFill>
              </a:rPr>
              <a:t> </a:t>
            </a:r>
            <a:r>
              <a:rPr lang="pt-BR" sz="1600" b="1"/>
              <a:t>em cada vértice acontecem</a:t>
            </a:r>
            <a:r>
              <a:rPr lang="pt-PT" sz="1600" b="1"/>
              <a:t>-se</a:t>
            </a:r>
            <a:r>
              <a:rPr lang="pt-BR" sz="1600" b="1"/>
              <a:t> nos </a:t>
            </a:r>
            <a:r>
              <a:rPr lang="pt-BR" sz="1600" b="1">
                <a:solidFill>
                  <a:srgbClr val="FF0000"/>
                </a:solidFill>
              </a:rPr>
              <a:t>cubos</a:t>
            </a:r>
            <a:r>
              <a:rPr lang="pt-BR" sz="1600" b="1"/>
              <a:t>.</a:t>
            </a:r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493838" y="5229225"/>
            <a:ext cx="7399337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600" b="1" dirty="0">
                <a:solidFill>
                  <a:srgbClr val="CC0000"/>
                </a:solidFill>
              </a:rPr>
              <a:t>Com pentágonos</a:t>
            </a:r>
            <a:r>
              <a:rPr lang="pt-PT" sz="1600" b="1" dirty="0">
                <a:solidFill>
                  <a:srgbClr val="CC0000"/>
                </a:solidFill>
              </a:rPr>
              <a:t>:</a:t>
            </a:r>
            <a:r>
              <a:rPr lang="pt-BR" sz="1600" b="1" dirty="0">
                <a:solidFill>
                  <a:srgbClr val="CC0000"/>
                </a:solidFill>
              </a:rPr>
              <a:t> </a:t>
            </a:r>
          </a:p>
          <a:p>
            <a:pPr algn="just"/>
            <a:r>
              <a:rPr lang="pt-BR" sz="1600" b="1" dirty="0"/>
              <a:t>Como cada ângulo interno mede </a:t>
            </a:r>
            <a:r>
              <a:rPr lang="pt-BR" sz="1600" b="1" dirty="0" smtClean="0"/>
              <a:t>108º, que </a:t>
            </a:r>
            <a:r>
              <a:rPr lang="pt-BR" sz="1600" b="1" dirty="0"/>
              <a:t>só podem </a:t>
            </a:r>
            <a:r>
              <a:rPr lang="pt-BR" sz="1600" b="1" dirty="0" smtClean="0"/>
              <a:t>existir </a:t>
            </a:r>
            <a:r>
              <a:rPr lang="pt-BR" sz="1600" b="1" dirty="0"/>
              <a:t>em cada vértice 3 pentágonos, totalizando em cada ângulo poliédrico 324º. Logo, </a:t>
            </a:r>
            <a:r>
              <a:rPr lang="pt-BR" sz="1600" b="1" dirty="0">
                <a:solidFill>
                  <a:srgbClr val="0000CC"/>
                </a:solidFill>
              </a:rPr>
              <a:t>3 pentágonos </a:t>
            </a:r>
            <a:r>
              <a:rPr lang="pt-BR" sz="1600" b="1" dirty="0"/>
              <a:t>em cada </a:t>
            </a:r>
            <a:r>
              <a:rPr lang="pt-BR" sz="1600" b="1" dirty="0" smtClean="0"/>
              <a:t>vértice </a:t>
            </a:r>
            <a:r>
              <a:rPr lang="pt-BR" sz="1600" b="1" smtClean="0"/>
              <a:t>são encontrados nos </a:t>
            </a:r>
            <a:r>
              <a:rPr lang="pt-BR" sz="1600" b="1" dirty="0">
                <a:solidFill>
                  <a:srgbClr val="FF0000"/>
                </a:solidFill>
              </a:rPr>
              <a:t>dodecaedros</a:t>
            </a:r>
            <a:r>
              <a:rPr lang="pt-BR" sz="1600" b="1" dirty="0"/>
              <a:t>. </a:t>
            </a:r>
          </a:p>
        </p:txBody>
      </p:sp>
      <p:sp>
        <p:nvSpPr>
          <p:cNvPr id="21" name="Botão de ação: Retornar 20">
            <a:hlinkClick r:id="rId2" action="ppaction://hlinksldjump" highlightClick="1"/>
          </p:cNvPr>
          <p:cNvSpPr/>
          <p:nvPr/>
        </p:nvSpPr>
        <p:spPr>
          <a:xfrm>
            <a:off x="2062163" y="6394450"/>
            <a:ext cx="287337" cy="288925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483768" y="6350264"/>
            <a:ext cx="482453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dirty="0"/>
              <a:t>Use este botão para observar esta relação.</a:t>
            </a:r>
          </a:p>
        </p:txBody>
      </p:sp>
      <p:pic>
        <p:nvPicPr>
          <p:cNvPr id="14" name="Picture 2" descr="File:Daphni Leef cartoon vector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110" y="2886759"/>
            <a:ext cx="1093728" cy="1299479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 rot="16200000">
            <a:off x="-1221969" y="286344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LadyofHats / </a:t>
            </a:r>
            <a:r>
              <a:rPr lang="en-US" sz="1000" dirty="0" smtClean="0"/>
              <a:t>Creative</a:t>
            </a:r>
          </a:p>
          <a:p>
            <a:r>
              <a:rPr lang="en-US" sz="1000" dirty="0" smtClean="0"/>
              <a:t>Commons Attribution-Share Alike 3.0 </a:t>
            </a:r>
            <a:r>
              <a:rPr lang="en-US" sz="1000" dirty="0" err="1" smtClean="0"/>
              <a:t>Unported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CC6D8-BFD4-442F-B8B7-D80ACAD26359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27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57348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grpSp>
        <p:nvGrpSpPr>
          <p:cNvPr id="21" name="Grupo 20"/>
          <p:cNvGrpSpPr>
            <a:grpSpLocks/>
          </p:cNvGrpSpPr>
          <p:nvPr/>
        </p:nvGrpSpPr>
        <p:grpSpPr bwMode="auto">
          <a:xfrm>
            <a:off x="3348038" y="1557338"/>
            <a:ext cx="3671887" cy="1871662"/>
            <a:chOff x="3347864" y="1556792"/>
            <a:chExt cx="3672408" cy="1872208"/>
          </a:xfrm>
        </p:grpSpPr>
        <p:sp>
          <p:nvSpPr>
            <p:cNvPr id="8" name="Texto explicativo em elipse 7"/>
            <p:cNvSpPr/>
            <p:nvPr/>
          </p:nvSpPr>
          <p:spPr>
            <a:xfrm>
              <a:off x="3347864" y="1556792"/>
              <a:ext cx="3672408" cy="1872208"/>
            </a:xfrm>
            <a:prstGeom prst="wedgeEllipseCallout">
              <a:avLst>
                <a:gd name="adj1" fmla="val -66401"/>
                <a:gd name="adj2" fmla="val 4865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7361" name="CaixaDeTexto 9"/>
            <p:cNvSpPr txBox="1">
              <a:spLocks noChangeArrowheads="1"/>
            </p:cNvSpPr>
            <p:nvPr/>
          </p:nvSpPr>
          <p:spPr bwMode="auto">
            <a:xfrm>
              <a:off x="3563888" y="1988840"/>
              <a:ext cx="324036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 dirty="0"/>
                <a:t>Outro detalhe importante: </a:t>
              </a:r>
              <a:r>
                <a:rPr lang="pt-BR" b="1" dirty="0" smtClean="0"/>
                <a:t>o </a:t>
              </a:r>
              <a:r>
                <a:rPr lang="pt-BR" b="1" dirty="0"/>
                <a:t>poliedro para ser de Platão não precisa ser Regular... Observe </a:t>
              </a:r>
              <a:r>
                <a:rPr lang="pt-BR" b="1" dirty="0" smtClean="0"/>
                <a:t>abaixo:</a:t>
              </a:r>
              <a:endParaRPr lang="pt-BR" b="1" dirty="0"/>
            </a:p>
          </p:txBody>
        </p:sp>
      </p:grpSp>
      <p:sp>
        <p:nvSpPr>
          <p:cNvPr id="57359" name="CaixaDeTexto 14"/>
          <p:cNvSpPr txBox="1">
            <a:spLocks noChangeArrowheads="1"/>
          </p:cNvSpPr>
          <p:nvPr/>
        </p:nvSpPr>
        <p:spPr bwMode="auto">
          <a:xfrm>
            <a:off x="3073783" y="5736833"/>
            <a:ext cx="2447925" cy="36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dirty="0"/>
              <a:t>Dodecaedro Regular</a:t>
            </a:r>
          </a:p>
        </p:txBody>
      </p:sp>
      <p:sp>
        <p:nvSpPr>
          <p:cNvPr id="57357" name="CaixaDeTexto 15"/>
          <p:cNvSpPr txBox="1">
            <a:spLocks noChangeArrowheads="1"/>
          </p:cNvSpPr>
          <p:nvPr/>
        </p:nvSpPr>
        <p:spPr bwMode="auto">
          <a:xfrm>
            <a:off x="6227763" y="5736882"/>
            <a:ext cx="2447925" cy="369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dirty="0"/>
              <a:t>Dodecaedro Irregular</a:t>
            </a:r>
          </a:p>
        </p:txBody>
      </p:sp>
      <p:grpSp>
        <p:nvGrpSpPr>
          <p:cNvPr id="22" name="Grupo 21"/>
          <p:cNvGrpSpPr>
            <a:grpSpLocks/>
          </p:cNvGrpSpPr>
          <p:nvPr/>
        </p:nvGrpSpPr>
        <p:grpSpPr bwMode="auto">
          <a:xfrm>
            <a:off x="-271462" y="1101847"/>
            <a:ext cx="3673475" cy="1873250"/>
            <a:chOff x="3419872" y="1916832"/>
            <a:chExt cx="3672408" cy="1872208"/>
          </a:xfrm>
        </p:grpSpPr>
        <p:sp>
          <p:nvSpPr>
            <p:cNvPr id="19" name="Texto explicativo em elipse 18"/>
            <p:cNvSpPr/>
            <p:nvPr/>
          </p:nvSpPr>
          <p:spPr>
            <a:xfrm>
              <a:off x="3419872" y="1916832"/>
              <a:ext cx="3672408" cy="1872208"/>
            </a:xfrm>
            <a:prstGeom prst="wedgeEllipseCallout">
              <a:avLst>
                <a:gd name="adj1" fmla="val -3992"/>
                <a:gd name="adj2" fmla="val 6366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7355" name="CaixaDeTexto 19"/>
            <p:cNvSpPr txBox="1">
              <a:spLocks noChangeArrowheads="1"/>
            </p:cNvSpPr>
            <p:nvPr/>
          </p:nvSpPr>
          <p:spPr bwMode="auto">
            <a:xfrm>
              <a:off x="3635896" y="2348880"/>
              <a:ext cx="324036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 dirty="0"/>
                <a:t>A</a:t>
              </a:r>
              <a:r>
                <a:rPr lang="pt-BR" b="1" dirty="0" smtClean="0"/>
                <a:t>pesar </a:t>
              </a:r>
              <a:r>
                <a:rPr lang="pt-BR" b="1" dirty="0"/>
                <a:t>de um ter faces regulares e o outro não, em ambas são válidas as </a:t>
              </a:r>
              <a:r>
                <a:rPr lang="pt-BR" b="1" dirty="0" smtClean="0"/>
                <a:t>características </a:t>
              </a:r>
              <a:r>
                <a:rPr lang="pt-BR" b="1" dirty="0"/>
                <a:t>exigidas...</a:t>
              </a:r>
            </a:p>
          </p:txBody>
        </p:sp>
      </p:grpSp>
      <p:pic>
        <p:nvPicPr>
          <p:cNvPr id="13314" name="Picture 2" descr="http://upload.wikimedia.org/wikipedia/commons/thumb/e/ea/Smiley_green_alien_aaah.svg/200px-Smiley_green_alien_aaah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873" y="3098207"/>
            <a:ext cx="1905000" cy="2419351"/>
          </a:xfrm>
          <a:prstGeom prst="rect">
            <a:avLst/>
          </a:prstGeom>
          <a:noFill/>
        </p:spPr>
      </p:pic>
      <p:sp>
        <p:nvSpPr>
          <p:cNvPr id="20" name="CaixaDeTexto 19"/>
          <p:cNvSpPr txBox="1"/>
          <p:nvPr/>
        </p:nvSpPr>
        <p:spPr>
          <a:xfrm>
            <a:off x="264863" y="5531399"/>
            <a:ext cx="2291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LadyofHats</a:t>
            </a:r>
            <a:r>
              <a:rPr lang="pt-BR" sz="1000" dirty="0" smtClean="0"/>
              <a:t> /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  <p:pic>
        <p:nvPicPr>
          <p:cNvPr id="13316" name="Picture 4" descr="File:Dodecahedron (PSF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688624"/>
            <a:ext cx="1795347" cy="1828934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5867400" y="5530497"/>
            <a:ext cx="3057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Pearson Scott Foresman / Public Domain</a:t>
            </a:r>
            <a:endParaRPr lang="pt-BR" sz="1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810153" y="5530497"/>
            <a:ext cx="3057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Imagens: DTE / </a:t>
            </a:r>
            <a:r>
              <a:rPr lang="pt-BR" sz="1000" dirty="0"/>
              <a:t>GNU Free Documentation License</a:t>
            </a:r>
          </a:p>
        </p:txBody>
      </p:sp>
      <p:pic>
        <p:nvPicPr>
          <p:cNvPr id="25" name="Picture 20" descr="File:POV-Ray-Dodecahedron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353" y="3736052"/>
            <a:ext cx="1795347" cy="17953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0B15C0-B105-4C3F-AA10-0C503E39807A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28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58372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539750" y="2181225"/>
            <a:ext cx="7777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As condições para um Poliedro ser regular são bem específicas: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03575" y="1706563"/>
            <a:ext cx="2663825" cy="369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/>
              <a:t>Poliedros Regulares: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539750" y="2617788"/>
            <a:ext cx="8064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I. Todas as faces são regiões poligonais regulares (polígonos regulares) e congruentes entre si; 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539750" y="3286125"/>
            <a:ext cx="8064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II. Todos os seus ângulos poliédricos também são congruentes entre si.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08013" y="3800475"/>
            <a:ext cx="1727200" cy="3698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/>
              <a:t>Propriedade: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539750" y="4232275"/>
            <a:ext cx="6696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Todo </a:t>
            </a:r>
            <a:r>
              <a:rPr lang="pt-BR" b="1">
                <a:solidFill>
                  <a:srgbClr val="0000CC"/>
                </a:solidFill>
              </a:rPr>
              <a:t>Poliedro Regular </a:t>
            </a:r>
            <a:r>
              <a:rPr lang="pt-BR" b="1"/>
              <a:t>é também </a:t>
            </a:r>
            <a:r>
              <a:rPr lang="pt-BR" b="1">
                <a:solidFill>
                  <a:srgbClr val="FF0000"/>
                </a:solidFill>
              </a:rPr>
              <a:t>Poliedro de Platão</a:t>
            </a:r>
            <a:r>
              <a:rPr lang="pt-BR" b="1"/>
              <a:t>.</a:t>
            </a:r>
          </a:p>
        </p:txBody>
      </p:sp>
      <p:sp>
        <p:nvSpPr>
          <p:cNvPr id="15" name="CaixaDeTexto 14"/>
          <p:cNvSpPr txBox="1"/>
          <p:nvPr/>
        </p:nvSpPr>
        <p:spPr bwMode="auto">
          <a:xfrm>
            <a:off x="4572114" y="5301363"/>
            <a:ext cx="1800111" cy="5846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É??... </a:t>
            </a:r>
          </a:p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por quê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2AEB1-7A72-490A-9684-ED8C2B90950D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29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59396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442913" y="1700213"/>
            <a:ext cx="2592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Vamos ver: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442913" y="2276475"/>
            <a:ext cx="5256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Tomemos como exemplo o hexaedro regular: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471488" y="2838450"/>
            <a:ext cx="5114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Agora, vamos analisar suas características: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63550" y="3287713"/>
            <a:ext cx="82804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 dirty="0"/>
              <a:t>I. Todas as faces do </a:t>
            </a:r>
            <a:r>
              <a:rPr lang="pt-BR" b="1" dirty="0">
                <a:solidFill>
                  <a:srgbClr val="FF0000"/>
                </a:solidFill>
              </a:rPr>
              <a:t>hexaedro regular </a:t>
            </a:r>
            <a:r>
              <a:rPr lang="pt-BR" b="1" dirty="0">
                <a:solidFill>
                  <a:srgbClr val="0000CC"/>
                </a:solidFill>
              </a:rPr>
              <a:t>(ou cubo)</a:t>
            </a:r>
            <a:r>
              <a:rPr lang="pt-BR" b="1" dirty="0"/>
              <a:t> são quadrados, isto é, </a:t>
            </a:r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regiões poligonais regulares e congruentes entre si</a:t>
            </a:r>
            <a:r>
              <a:rPr lang="pt-BR" b="1" dirty="0"/>
              <a:t>;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463550" y="3935413"/>
            <a:ext cx="8280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/>
              <a:t>II. Todas os ângulos poliédricos são </a:t>
            </a:r>
            <a:r>
              <a:rPr lang="pt-BR" b="1" dirty="0" err="1">
                <a:solidFill>
                  <a:srgbClr val="FF0000"/>
                </a:solidFill>
              </a:rPr>
              <a:t>triédricos</a:t>
            </a:r>
            <a:r>
              <a:rPr lang="pt-BR" b="1" dirty="0"/>
              <a:t> </a:t>
            </a:r>
            <a:r>
              <a:rPr lang="pt-BR" b="1" dirty="0">
                <a:solidFill>
                  <a:srgbClr val="0000CC"/>
                </a:solidFill>
              </a:rPr>
              <a:t>(têm o mesmo número de arestas)</a:t>
            </a:r>
            <a:r>
              <a:rPr lang="pt-BR" b="1" dirty="0"/>
              <a:t>, </a:t>
            </a:r>
            <a:r>
              <a:rPr lang="pt-BR" b="1" dirty="0" smtClean="0"/>
              <a:t>sendo, portanto, </a:t>
            </a:r>
            <a:r>
              <a:rPr lang="pt-BR" b="1" dirty="0"/>
              <a:t>congruentes entre si;</a:t>
            </a:r>
            <a:endParaRPr lang="pt-BR" b="1" dirty="0">
              <a:solidFill>
                <a:srgbClr val="0000CC"/>
              </a:solidFill>
            </a:endParaRP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468313" y="4584700"/>
            <a:ext cx="8280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/>
              <a:t>III. A </a:t>
            </a:r>
            <a:r>
              <a:rPr lang="pt-BR" b="1" dirty="0">
                <a:solidFill>
                  <a:srgbClr val="FF0000"/>
                </a:solidFill>
              </a:rPr>
              <a:t>Relação de Euler </a:t>
            </a:r>
            <a:r>
              <a:rPr lang="pt-BR" b="1" dirty="0"/>
              <a:t>vale para o hexaedro </a:t>
            </a:r>
            <a:r>
              <a:rPr lang="pt-BR" b="1" dirty="0" smtClean="0"/>
              <a:t>regular.</a:t>
            </a:r>
            <a:endParaRPr lang="pt-BR" b="1" dirty="0">
              <a:solidFill>
                <a:srgbClr val="0000CC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39552" y="5301208"/>
            <a:ext cx="8280920" cy="646331"/>
          </a:xfrm>
          <a:prstGeom prst="rect">
            <a:avLst/>
          </a:prstGeom>
          <a:ln w="3810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/>
              <a:t>Logo, o </a:t>
            </a:r>
            <a:r>
              <a:rPr lang="pt-BR" b="1" dirty="0" smtClean="0"/>
              <a:t>Hexaedro, </a:t>
            </a:r>
            <a:r>
              <a:rPr lang="pt-BR" b="1" dirty="0"/>
              <a:t>além de Regular, é também de Platão, bem como todos os outros poliedros regulares.</a:t>
            </a:r>
            <a:endParaRPr lang="pt-BR" b="1" dirty="0">
              <a:solidFill>
                <a:srgbClr val="0000CC"/>
              </a:solidFill>
            </a:endParaRPr>
          </a:p>
        </p:txBody>
      </p:sp>
      <p:grpSp>
        <p:nvGrpSpPr>
          <p:cNvPr id="16" name="Grupo 15"/>
          <p:cNvGrpSpPr>
            <a:grpSpLocks/>
          </p:cNvGrpSpPr>
          <p:nvPr/>
        </p:nvGrpSpPr>
        <p:grpSpPr bwMode="auto">
          <a:xfrm>
            <a:off x="6945313" y="1228852"/>
            <a:ext cx="1433415" cy="1528207"/>
            <a:chOff x="4716011" y="2924941"/>
            <a:chExt cx="2160239" cy="2304259"/>
          </a:xfrm>
        </p:grpSpPr>
        <p:sp>
          <p:nvSpPr>
            <p:cNvPr id="17" name="Retângulo 16"/>
            <p:cNvSpPr/>
            <p:nvPr/>
          </p:nvSpPr>
          <p:spPr>
            <a:xfrm>
              <a:off x="4716011" y="2924941"/>
              <a:ext cx="1584069" cy="17277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292180" y="3501402"/>
              <a:ext cx="1584069" cy="17277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19" name="Conector reto 18"/>
            <p:cNvCxnSpPr/>
            <p:nvPr/>
          </p:nvCxnSpPr>
          <p:spPr>
            <a:xfrm>
              <a:off x="4716011" y="4640030"/>
              <a:ext cx="151264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6285794" y="2924941"/>
              <a:ext cx="0" cy="172779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4716011" y="2924941"/>
              <a:ext cx="576169" cy="5764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300080" y="4652734"/>
              <a:ext cx="576169" cy="57646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riângulo retângulo 22"/>
            <p:cNvSpPr/>
            <p:nvPr/>
          </p:nvSpPr>
          <p:spPr>
            <a:xfrm>
              <a:off x="6300081" y="2924942"/>
              <a:ext cx="576169" cy="576461"/>
            </a:xfrm>
            <a:prstGeom prst="rt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Triângulo retângulo 23"/>
            <p:cNvSpPr/>
            <p:nvPr/>
          </p:nvSpPr>
          <p:spPr>
            <a:xfrm rot="10800000">
              <a:off x="4716016" y="4652739"/>
              <a:ext cx="576169" cy="576461"/>
            </a:xfrm>
            <a:prstGeom prst="rt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5" name="Grupo 24"/>
          <p:cNvGrpSpPr>
            <a:grpSpLocks/>
          </p:cNvGrpSpPr>
          <p:nvPr/>
        </p:nvGrpSpPr>
        <p:grpSpPr bwMode="auto">
          <a:xfrm>
            <a:off x="7040949" y="1321940"/>
            <a:ext cx="1578860" cy="1645742"/>
            <a:chOff x="526489" y="3436542"/>
            <a:chExt cx="2379447" cy="2481086"/>
          </a:xfrm>
        </p:grpSpPr>
        <p:sp>
          <p:nvSpPr>
            <p:cNvPr id="26" name="Retângulo 25"/>
            <p:cNvSpPr/>
            <p:nvPr/>
          </p:nvSpPr>
          <p:spPr>
            <a:xfrm>
              <a:off x="979010" y="3856673"/>
              <a:ext cx="1584079" cy="1729106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CaixaDeTexto 31"/>
            <p:cNvSpPr txBox="1">
              <a:spLocks noChangeArrowheads="1"/>
            </p:cNvSpPr>
            <p:nvPr/>
          </p:nvSpPr>
          <p:spPr bwMode="auto">
            <a:xfrm>
              <a:off x="526489" y="3436542"/>
              <a:ext cx="432047" cy="556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rial Rounded MT Bold" pitchFamily="34" charset="0"/>
                </a:rPr>
                <a:t>A</a:t>
              </a:r>
            </a:p>
          </p:txBody>
        </p:sp>
        <p:sp>
          <p:nvSpPr>
            <p:cNvPr id="28" name="CaixaDeTexto 32"/>
            <p:cNvSpPr txBox="1">
              <a:spLocks noChangeArrowheads="1"/>
            </p:cNvSpPr>
            <p:nvPr/>
          </p:nvSpPr>
          <p:spPr bwMode="auto">
            <a:xfrm>
              <a:off x="2473888" y="3501008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B</a:t>
              </a:r>
            </a:p>
          </p:txBody>
        </p:sp>
        <p:sp>
          <p:nvSpPr>
            <p:cNvPr id="29" name="CaixaDeTexto 33"/>
            <p:cNvSpPr txBox="1">
              <a:spLocks noChangeArrowheads="1"/>
            </p:cNvSpPr>
            <p:nvPr/>
          </p:nvSpPr>
          <p:spPr bwMode="auto">
            <a:xfrm>
              <a:off x="813936" y="5548296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C</a:t>
              </a:r>
            </a:p>
          </p:txBody>
        </p:sp>
        <p:sp>
          <p:nvSpPr>
            <p:cNvPr id="30" name="CaixaDeTexto 34"/>
            <p:cNvSpPr txBox="1">
              <a:spLocks noChangeArrowheads="1"/>
            </p:cNvSpPr>
            <p:nvPr/>
          </p:nvSpPr>
          <p:spPr bwMode="auto">
            <a:xfrm>
              <a:off x="2452704" y="5534648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CBFEB-83A3-473D-A837-AAA467D0DA47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30723" name="AutoShape 5" descr="http://ccsilvares.no.sapo.pt/actividades_ludicas/fotografia/caixa-de-sapatos.gif"/>
          <p:cNvSpPr>
            <a:spLocks noChangeAspect="1" noChangeArrowheads="1"/>
          </p:cNvSpPr>
          <p:nvPr/>
        </p:nvSpPr>
        <p:spPr bwMode="auto">
          <a:xfrm>
            <a:off x="155575" y="-1203325"/>
            <a:ext cx="30765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4859338" y="3716338"/>
            <a:ext cx="28082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0000CC"/>
                </a:solidFill>
              </a:rPr>
              <a:t>Os dados que você e seus amigos jogam naquela partidinha de ludo, gamão ou em jogos de RPG.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pic>
        <p:nvPicPr>
          <p:cNvPr id="2050" name="Picture 2" descr="File:Silver dic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326" t="7983" r="9743" b="6965"/>
          <a:stretch/>
        </p:blipFill>
        <p:spPr bwMode="auto">
          <a:xfrm>
            <a:off x="900561" y="2708920"/>
            <a:ext cx="3597965" cy="3329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900561" y="6038529"/>
            <a:ext cx="1986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Copat</a:t>
            </a:r>
            <a:r>
              <a:rPr lang="pt-BR" sz="1000" dirty="0" smtClean="0"/>
              <a:t> /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E7E082-B7FA-460E-A05F-97DCBF57ABBE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30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60420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395288" y="2060575"/>
            <a:ext cx="84978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/>
              <a:t>Devido exatamente as condições semelhantes que acabamos de ver, as </a:t>
            </a:r>
            <a:r>
              <a:rPr lang="pt-BR" b="1" dirty="0" smtClean="0"/>
              <a:t>classes </a:t>
            </a:r>
            <a:r>
              <a:rPr lang="pt-BR" b="1" dirty="0"/>
              <a:t>dos poliedros regulares são as mesmas dos poliedros de Platão: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805831" y="5063705"/>
            <a:ext cx="3579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Imagens </a:t>
            </a:r>
            <a:r>
              <a:rPr lang="pt-BR" sz="1000" dirty="0" err="1" smtClean="0"/>
              <a:t>a,b,c,d,e</a:t>
            </a:r>
            <a:r>
              <a:rPr lang="pt-BR" sz="1000" dirty="0" smtClean="0"/>
              <a:t>: DTE / </a:t>
            </a:r>
            <a:r>
              <a:rPr lang="pt-BR" sz="1000" dirty="0"/>
              <a:t>GNU </a:t>
            </a:r>
            <a:r>
              <a:rPr lang="pt-BR" sz="1000" dirty="0" err="1"/>
              <a:t>Free</a:t>
            </a:r>
            <a:r>
              <a:rPr lang="pt-BR" sz="1000" dirty="0"/>
              <a:t> </a:t>
            </a:r>
            <a:r>
              <a:rPr lang="pt-BR" sz="1000" dirty="0" err="1"/>
              <a:t>Documentation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  <p:pic>
        <p:nvPicPr>
          <p:cNvPr id="10" name="Picture 12" descr="File:Tetrahedron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831" y="4065516"/>
            <a:ext cx="923826" cy="8752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File:Hexahedron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633" y="4065515"/>
            <a:ext cx="787684" cy="875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File:Octahedron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122" y="4037188"/>
            <a:ext cx="920438" cy="9113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File:POV-Ray-Dodecahedron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767" y="4044967"/>
            <a:ext cx="895752" cy="8957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File:Icosahedron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665" y="4054019"/>
            <a:ext cx="934608" cy="898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157CF-C8A4-471B-9809-C3BDBDDA6136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31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61444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9" name="Texto explicativo em elipse 8"/>
          <p:cNvSpPr/>
          <p:nvPr/>
        </p:nvSpPr>
        <p:spPr>
          <a:xfrm>
            <a:off x="1835150" y="2708275"/>
            <a:ext cx="5616575" cy="1728788"/>
          </a:xfrm>
          <a:prstGeom prst="wedgeEllipseCallout">
            <a:avLst>
              <a:gd name="adj1" fmla="val -50721"/>
              <a:gd name="adj2" fmla="val 43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1447" name="CaixaDeTexto 9"/>
          <p:cNvSpPr txBox="1">
            <a:spLocks noChangeArrowheads="1"/>
          </p:cNvSpPr>
          <p:nvPr/>
        </p:nvSpPr>
        <p:spPr bwMode="auto">
          <a:xfrm>
            <a:off x="2124075" y="2997200"/>
            <a:ext cx="51847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 dirty="0" smtClean="0"/>
              <a:t>Bom, </a:t>
            </a:r>
            <a:r>
              <a:rPr lang="pt-BR" b="1" dirty="0"/>
              <a:t>pessoal... Depois de todas estas informações, tá na hora de nós exercitarmos o que aprendemos. Vamos a algumas atividades ???? Vou ajudar vocês...</a:t>
            </a:r>
          </a:p>
        </p:txBody>
      </p:sp>
      <p:pic>
        <p:nvPicPr>
          <p:cNvPr id="10" name="Picture 2" descr="http://upload.wikimedia.org/wikipedia/commons/thumb/a/a2/Smiley_green_alien_mmm.svg/200px-Smiley_green_alien_mm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8" y="4236821"/>
            <a:ext cx="1580206" cy="15169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264863" y="5909720"/>
            <a:ext cx="2291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LadyofHats</a:t>
            </a:r>
            <a:r>
              <a:rPr lang="pt-BR" sz="1000" dirty="0" smtClean="0"/>
              <a:t> /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610F9-26DA-4898-85F8-F31F98C74D36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32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62468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50825" y="1920875"/>
            <a:ext cx="85693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rgbClr val="0000CC"/>
                </a:solidFill>
              </a:rPr>
              <a:t>Num poliedro convexo, o número de faces é 8 e o de vértices é 12. Qual o número de arestas deste poliedro ??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19759" y="1556792"/>
            <a:ext cx="16066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1ª Questão: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33375" y="2603500"/>
            <a:ext cx="8415338" cy="12001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 u="sng" dirty="0">
                <a:solidFill>
                  <a:srgbClr val="FF0000"/>
                </a:solidFill>
              </a:rPr>
              <a:t>Resolução:</a:t>
            </a:r>
          </a:p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</a:rPr>
              <a:t>Utilizando a Relação de </a:t>
            </a:r>
            <a:r>
              <a:rPr lang="pt-BR" b="1" dirty="0" err="1">
                <a:solidFill>
                  <a:srgbClr val="0000CC"/>
                </a:solidFill>
              </a:rPr>
              <a:t>Euler</a:t>
            </a:r>
            <a:r>
              <a:rPr lang="pt-BR" b="1" dirty="0">
                <a:solidFill>
                  <a:srgbClr val="0000CC"/>
                </a:solidFill>
              </a:rPr>
              <a:t>, válida para todo poliedro convexo, temos:</a:t>
            </a:r>
          </a:p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</a:rPr>
              <a:t>V + F = A + 2 </a:t>
            </a:r>
            <a:r>
              <a:rPr lang="pt-BR" b="1" dirty="0">
                <a:solidFill>
                  <a:srgbClr val="0000CC"/>
                </a:solidFill>
                <a:sym typeface="Symbol"/>
              </a:rPr>
              <a:t> 12 + 8 = A + 2  A + 2 = 20  A = 20 – 2 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A = 18</a:t>
            </a:r>
          </a:p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  <a:sym typeface="Symbol"/>
              </a:rPr>
              <a:t>Sendo assim, o poliedro tem </a:t>
            </a:r>
            <a:r>
              <a:rPr lang="pt-BR" b="1" dirty="0">
                <a:solidFill>
                  <a:srgbClr val="006600"/>
                </a:solidFill>
                <a:sym typeface="Symbol"/>
              </a:rPr>
              <a:t>18 arestas</a:t>
            </a:r>
            <a:r>
              <a:rPr lang="pt-BR" b="1" dirty="0">
                <a:solidFill>
                  <a:srgbClr val="0000CC"/>
                </a:solidFill>
                <a:sym typeface="Symbol"/>
              </a:rPr>
              <a:t>.</a:t>
            </a:r>
            <a:endParaRPr lang="pt-BR" b="1" dirty="0">
              <a:solidFill>
                <a:srgbClr val="0000CC"/>
              </a:solidFill>
            </a:endParaRP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73050" y="4473575"/>
            <a:ext cx="8569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rgbClr val="0000CC"/>
                </a:solidFill>
              </a:rPr>
              <a:t>Um poliedro convexo é constituído por 6 arestas e o seu número de vértices é igual ao de faces. Quantos vértices ele possui??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0943" y="4110480"/>
            <a:ext cx="16066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2ª Questão: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54013" y="5157788"/>
            <a:ext cx="8415337" cy="147637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 u="sng" dirty="0">
                <a:solidFill>
                  <a:srgbClr val="FF0000"/>
                </a:solidFill>
              </a:rPr>
              <a:t>Resolução:</a:t>
            </a:r>
          </a:p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</a:rPr>
              <a:t>Também utilizando a Relação de </a:t>
            </a:r>
            <a:r>
              <a:rPr lang="pt-BR" b="1" dirty="0" err="1">
                <a:solidFill>
                  <a:srgbClr val="0000CC"/>
                </a:solidFill>
              </a:rPr>
              <a:t>Euler</a:t>
            </a:r>
            <a:r>
              <a:rPr lang="pt-BR" b="1" dirty="0">
                <a:solidFill>
                  <a:srgbClr val="0000CC"/>
                </a:solidFill>
              </a:rPr>
              <a:t>, e a partir  dos  dados do problema </a:t>
            </a:r>
            <a:r>
              <a:rPr lang="pt-B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 = 6 e V = F)</a:t>
            </a:r>
            <a:r>
              <a:rPr lang="pt-BR" b="1" dirty="0">
                <a:solidFill>
                  <a:srgbClr val="0000CC"/>
                </a:solidFill>
              </a:rPr>
              <a:t>, temos:</a:t>
            </a:r>
          </a:p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</a:rPr>
              <a:t>V + F = A + 2 </a:t>
            </a:r>
            <a:r>
              <a:rPr lang="pt-BR" b="1" dirty="0">
                <a:solidFill>
                  <a:srgbClr val="0000CC"/>
                </a:solidFill>
                <a:sym typeface="Symbol"/>
              </a:rPr>
              <a:t> V + V = 6 + 2  2V = 8 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V = 4</a:t>
            </a:r>
          </a:p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  <a:sym typeface="Symbol"/>
              </a:rPr>
              <a:t>Logo, o poliedro tem </a:t>
            </a:r>
            <a:r>
              <a:rPr lang="pt-BR" b="1" dirty="0">
                <a:solidFill>
                  <a:srgbClr val="006600"/>
                </a:solidFill>
                <a:sym typeface="Symbol"/>
              </a:rPr>
              <a:t>4 vértices</a:t>
            </a:r>
            <a:r>
              <a:rPr lang="pt-BR" b="1" dirty="0">
                <a:solidFill>
                  <a:srgbClr val="0000CC"/>
                </a:solidFill>
                <a:sym typeface="Symbol"/>
              </a:rPr>
              <a:t>.</a:t>
            </a:r>
            <a:endParaRPr lang="pt-BR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File:Leonhard Euler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658" r="13639" b="21001"/>
          <a:stretch/>
        </p:blipFill>
        <p:spPr bwMode="auto">
          <a:xfrm>
            <a:off x="5479685" y="3532188"/>
            <a:ext cx="1353280" cy="19714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5479686" y="5503636"/>
            <a:ext cx="135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/>
              <a:t>Emanuel </a:t>
            </a:r>
            <a:r>
              <a:rPr lang="pt-BR" sz="1000" dirty="0" err="1" smtClean="0"/>
              <a:t>Handmann</a:t>
            </a:r>
            <a:r>
              <a:rPr lang="pt-BR" sz="1000" dirty="0" smtClean="0"/>
              <a:t> / United</a:t>
            </a:r>
          </a:p>
          <a:p>
            <a:r>
              <a:rPr lang="pt-BR" sz="1000" dirty="0" err="1" smtClean="0"/>
              <a:t>States</a:t>
            </a:r>
            <a:r>
              <a:rPr lang="pt-BR" sz="1000" dirty="0" smtClean="0"/>
              <a:t>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  <p:pic>
        <p:nvPicPr>
          <p:cNvPr id="16" name="Picture 2" descr="File:Platon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873" t="3750" r="2779"/>
          <a:stretch/>
        </p:blipFill>
        <p:spPr bwMode="auto">
          <a:xfrm>
            <a:off x="2195309" y="3601463"/>
            <a:ext cx="1441857" cy="20865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8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886F8-9929-4112-A854-147B136706E3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33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63492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250825" y="2308225"/>
            <a:ext cx="2808288" cy="1223963"/>
            <a:chOff x="251520" y="2075416"/>
            <a:chExt cx="2808312" cy="1224136"/>
          </a:xfrm>
        </p:grpSpPr>
        <p:sp>
          <p:nvSpPr>
            <p:cNvPr id="10" name="Texto explicativo em elipse 9"/>
            <p:cNvSpPr/>
            <p:nvPr/>
          </p:nvSpPr>
          <p:spPr>
            <a:xfrm>
              <a:off x="251520" y="2075416"/>
              <a:ext cx="2808312" cy="1224136"/>
            </a:xfrm>
            <a:prstGeom prst="wedgeEllipseCallout">
              <a:avLst>
                <a:gd name="adj1" fmla="val 38457"/>
                <a:gd name="adj2" fmla="val 7030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3500" name="CaixaDeTexto 11"/>
            <p:cNvSpPr txBox="1">
              <a:spLocks noChangeArrowheads="1"/>
            </p:cNvSpPr>
            <p:nvPr/>
          </p:nvSpPr>
          <p:spPr bwMode="auto">
            <a:xfrm>
              <a:off x="323528" y="2379944"/>
              <a:ext cx="266429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 dirty="0"/>
                <a:t>E </a:t>
              </a:r>
              <a:r>
                <a:rPr lang="pt-BR" b="1" dirty="0" smtClean="0"/>
                <a:t>aí, </a:t>
              </a:r>
              <a:r>
                <a:rPr lang="pt-BR" b="1" dirty="0"/>
                <a:t>pessoal ?? Fácil, né mesmo ???</a:t>
              </a:r>
            </a:p>
          </p:txBody>
        </p:sp>
      </p:grpSp>
      <p:grpSp>
        <p:nvGrpSpPr>
          <p:cNvPr id="14" name="Grupo 13"/>
          <p:cNvGrpSpPr>
            <a:grpSpLocks/>
          </p:cNvGrpSpPr>
          <p:nvPr/>
        </p:nvGrpSpPr>
        <p:grpSpPr bwMode="auto">
          <a:xfrm>
            <a:off x="6156325" y="2308225"/>
            <a:ext cx="2808288" cy="1223963"/>
            <a:chOff x="6156176" y="2075416"/>
            <a:chExt cx="2808312" cy="1224136"/>
          </a:xfrm>
        </p:grpSpPr>
        <p:sp>
          <p:nvSpPr>
            <p:cNvPr id="11" name="Texto explicativo em elipse 10"/>
            <p:cNvSpPr/>
            <p:nvPr/>
          </p:nvSpPr>
          <p:spPr>
            <a:xfrm>
              <a:off x="6156176" y="2075416"/>
              <a:ext cx="2808312" cy="1224136"/>
            </a:xfrm>
            <a:prstGeom prst="wedgeEllipseCallout">
              <a:avLst>
                <a:gd name="adj1" fmla="val -43674"/>
                <a:gd name="adj2" fmla="val 6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3498" name="CaixaDeTexto 12"/>
            <p:cNvSpPr txBox="1">
              <a:spLocks noChangeArrowheads="1"/>
            </p:cNvSpPr>
            <p:nvPr/>
          </p:nvSpPr>
          <p:spPr bwMode="auto">
            <a:xfrm>
              <a:off x="6255480" y="2280640"/>
              <a:ext cx="2664296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/>
                <a:t>Vamos em frente ?? Dá uma olhada nestes agora...</a:t>
              </a:r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2195309" y="5688012"/>
            <a:ext cx="1441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Autor desconhecido / United </a:t>
            </a:r>
            <a:r>
              <a:rPr lang="pt-BR" sz="1000" dirty="0" err="1" smtClean="0"/>
              <a:t>States</a:t>
            </a:r>
            <a:r>
              <a:rPr lang="pt-BR" sz="1000" dirty="0" smtClean="0"/>
              <a:t>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572EFC-1084-4D2A-8654-18DFA328E314}" type="slidenum">
              <a:rPr lang="pt-BR" sz="1600" b="1" smtClean="0">
                <a:solidFill>
                  <a:srgbClr val="000099"/>
                </a:solidFill>
              </a:rPr>
              <a:pPr>
                <a:defRPr/>
              </a:pPr>
              <a:t>34</a:t>
            </a:fld>
            <a:endParaRPr lang="pt-BR" sz="1600" b="1" dirty="0">
              <a:solidFill>
                <a:srgbClr val="000099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64516" name="Retângulo 6"/>
          <p:cNvSpPr>
            <a:spLocks noChangeArrowheads="1"/>
          </p:cNvSpPr>
          <p:nvPr/>
        </p:nvSpPr>
        <p:spPr bwMode="auto">
          <a:xfrm>
            <a:off x="2555875" y="3860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50825" y="1920875"/>
            <a:ext cx="85693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rgbClr val="0000CC"/>
                </a:solidFill>
              </a:rPr>
              <a:t>Um poliedro convexo tem 6 faces quadrangulares e 2 hexagonais. Qual o número de vértices deste poliedro ?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19759" y="1556792"/>
            <a:ext cx="16066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3ª Questão: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33375" y="2603500"/>
            <a:ext cx="8415338" cy="314007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 u="sng" dirty="0">
                <a:solidFill>
                  <a:srgbClr val="FF0000"/>
                </a:solidFill>
              </a:rPr>
              <a:t>Resolução:</a:t>
            </a:r>
          </a:p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</a:rPr>
              <a:t>Inicialmente devemos calcular o número de arestas. Assim, teremos:</a:t>
            </a:r>
          </a:p>
          <a:p>
            <a:pPr marL="177800" indent="-177800" algn="just"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0000CC"/>
                </a:solidFill>
              </a:rPr>
              <a:t>Nas 6 faces quadrangulares: 6 x 4 = 24 arestas.</a:t>
            </a:r>
          </a:p>
          <a:p>
            <a:pPr marL="177800" indent="-177800" algn="just"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0000CC"/>
                </a:solidFill>
              </a:rPr>
              <a:t>Nas 2 faces hexagonais: 2 x 6 = 12 arestas.</a:t>
            </a:r>
          </a:p>
          <a:p>
            <a:pPr marL="177800" indent="-177800" algn="just">
              <a:defRPr/>
            </a:pPr>
            <a:r>
              <a:rPr lang="pt-BR" b="1" dirty="0">
                <a:solidFill>
                  <a:srgbClr val="0000CC"/>
                </a:solidFill>
              </a:rPr>
              <a:t>O total de faces do poliedro é : 6 + 2 =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faces</a:t>
            </a:r>
            <a:r>
              <a:rPr lang="pt-BR" b="1" dirty="0">
                <a:solidFill>
                  <a:srgbClr val="0000CC"/>
                </a:solidFill>
              </a:rPr>
              <a:t>.</a:t>
            </a:r>
          </a:p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</a:rPr>
              <a:t>Porém, como cada aresta é o encontro (interseção) de duas faces, cada uma delas acima foi contada duas vezes. Sendo assim, temos:</a:t>
            </a:r>
          </a:p>
          <a:p>
            <a:pPr marL="177800" indent="-177800" algn="just"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0000CC"/>
                </a:solidFill>
              </a:rPr>
              <a:t>2 A = 24 + 12 </a:t>
            </a:r>
            <a:r>
              <a:rPr lang="pt-BR" b="1" dirty="0">
                <a:solidFill>
                  <a:srgbClr val="0000CC"/>
                </a:solidFill>
                <a:sym typeface="Symbol"/>
              </a:rPr>
              <a:t> 2 A = 36 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A = 18 arestas</a:t>
            </a:r>
            <a:r>
              <a:rPr lang="pt-BR" dirty="0">
                <a:solidFill>
                  <a:srgbClr val="0000CC"/>
                </a:solidFill>
                <a:sym typeface="Symbol"/>
              </a:rPr>
              <a:t>.</a:t>
            </a:r>
            <a:endParaRPr lang="pt-BR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/>
            </a:endParaRPr>
          </a:p>
          <a:p>
            <a:pPr marL="177800" indent="-177800" algn="just">
              <a:defRPr/>
            </a:pPr>
            <a:r>
              <a:rPr lang="pt-BR" b="1" dirty="0">
                <a:solidFill>
                  <a:srgbClr val="0000CC"/>
                </a:solidFill>
                <a:sym typeface="Symbol"/>
              </a:rPr>
              <a:t>Agora, vamos aplicar a Relação de </a:t>
            </a:r>
            <a:r>
              <a:rPr lang="pt-BR" b="1" dirty="0" err="1">
                <a:solidFill>
                  <a:srgbClr val="0000CC"/>
                </a:solidFill>
                <a:sym typeface="Symbol"/>
              </a:rPr>
              <a:t>Euler</a:t>
            </a:r>
            <a:r>
              <a:rPr lang="pt-BR" b="1" dirty="0">
                <a:solidFill>
                  <a:srgbClr val="0000CC"/>
                </a:solidFill>
                <a:sym typeface="Symbol"/>
              </a:rPr>
              <a:t>:</a:t>
            </a:r>
          </a:p>
          <a:p>
            <a:pPr marL="177800" indent="-177800" algn="just">
              <a:defRPr/>
            </a:pPr>
            <a:r>
              <a:rPr lang="pt-BR" b="1" dirty="0">
                <a:solidFill>
                  <a:srgbClr val="0000CC"/>
                </a:solidFill>
                <a:sym typeface="Symbol"/>
              </a:rPr>
              <a:t>V + F = A + 2  V + 8 = 18 + 2  V + 8 = 20  V = 20 – 8  V =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12 vértices</a:t>
            </a:r>
            <a:r>
              <a:rPr lang="pt-BR" b="1" dirty="0">
                <a:solidFill>
                  <a:srgbClr val="0000CC"/>
                </a:solidFill>
                <a:sym typeface="Symbol"/>
              </a:rPr>
              <a:t>.</a:t>
            </a:r>
          </a:p>
          <a:p>
            <a:pPr marL="177800" indent="-177800" algn="just">
              <a:defRPr/>
            </a:pPr>
            <a:r>
              <a:rPr lang="pt-BR" b="1" dirty="0">
                <a:solidFill>
                  <a:srgbClr val="0000CC"/>
                </a:solidFill>
                <a:sym typeface="Symbol"/>
              </a:rPr>
              <a:t>Sendo assim, o poliedro tem um total de </a:t>
            </a:r>
            <a:r>
              <a:rPr lang="pt-BR" b="1" dirty="0">
                <a:solidFill>
                  <a:srgbClr val="006600"/>
                </a:solidFill>
                <a:sym typeface="Symbol"/>
              </a:rPr>
              <a:t>12 vértices</a:t>
            </a:r>
            <a:r>
              <a:rPr lang="pt-BR" b="1" dirty="0">
                <a:solidFill>
                  <a:srgbClr val="0000CC"/>
                </a:solidFill>
                <a:sym typeface="Symbo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00461-F305-437C-8A37-8C05DC9B80BF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sp>
        <p:nvSpPr>
          <p:cNvPr id="65538" name="CaixaDeTexto 4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250825" y="1920875"/>
            <a:ext cx="864235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rgbClr val="0000CC"/>
                </a:solidFill>
              </a:rPr>
              <a:t>(UFPE) O poliedro convexo que inspirou a bola de futebol é formado de faces regulares pentagonais e hexagonais. O número total de vértices é 60 e o de arestas é 90. Quantas são as faces hexagonais ?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19759" y="1556792"/>
            <a:ext cx="16066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4ª Questão: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23850" y="2857500"/>
            <a:ext cx="8569325" cy="369411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 u="sng" dirty="0">
                <a:solidFill>
                  <a:srgbClr val="FF0000"/>
                </a:solidFill>
              </a:rPr>
              <a:t>Resolução:</a:t>
            </a:r>
          </a:p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</a:rPr>
              <a:t>Vamos chamar as faces pentagonais de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pt-BR" b="1" dirty="0">
                <a:solidFill>
                  <a:srgbClr val="0000CC"/>
                </a:solidFill>
              </a:rPr>
              <a:t> e as faces hexagonais de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pt-BR" b="1" dirty="0">
                <a:solidFill>
                  <a:srgbClr val="0000CC"/>
                </a:solidFill>
              </a:rPr>
              <a:t>. Assim, o total de faces será dado pela relação: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x + y</a:t>
            </a:r>
            <a:r>
              <a:rPr lang="pt-BR" b="1" dirty="0">
                <a:solidFill>
                  <a:srgbClr val="0000CC"/>
                </a:solidFill>
              </a:rPr>
              <a:t>.</a:t>
            </a:r>
          </a:p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</a:rPr>
              <a:t>O número de arestas é 90, segundo o problema. Porém, ser formos calcular a partir dos dados acima, teríamos: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x + 6 y</a:t>
            </a:r>
            <a:r>
              <a:rPr lang="pt-BR" b="1" dirty="0">
                <a:solidFill>
                  <a:srgbClr val="0000CC"/>
                </a:solidFill>
              </a:rPr>
              <a:t>.</a:t>
            </a:r>
          </a:p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</a:rPr>
              <a:t>Porém, desta forma, cada uma delas é contada duas vezes, a </a:t>
            </a:r>
            <a:r>
              <a:rPr lang="pt-BR" b="1" dirty="0" err="1">
                <a:solidFill>
                  <a:srgbClr val="0000CC"/>
                </a:solidFill>
              </a:rPr>
              <a:t>realção</a:t>
            </a:r>
            <a:r>
              <a:rPr lang="pt-BR" b="1" dirty="0">
                <a:solidFill>
                  <a:srgbClr val="0000CC"/>
                </a:solidFill>
              </a:rPr>
              <a:t> correta é: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A =  5 x + 6 y</a:t>
            </a:r>
            <a:r>
              <a:rPr lang="pt-BR" b="1" dirty="0">
                <a:solidFill>
                  <a:srgbClr val="0000CC"/>
                </a:solidFill>
              </a:rPr>
              <a:t>. Logo,</a:t>
            </a:r>
            <a:r>
              <a:rPr lang="pt-BR" dirty="0">
                <a:solidFill>
                  <a:srgbClr val="0000CC"/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x + 6 y = 180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(Equação 1)</a:t>
            </a:r>
            <a:r>
              <a:rPr lang="pt-BR" b="1" dirty="0">
                <a:solidFill>
                  <a:srgbClr val="0000CC"/>
                </a:solidFill>
              </a:rPr>
              <a:t>.</a:t>
            </a:r>
          </a:p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</a:rPr>
              <a:t>Lançando as informações básicas na Relação de </a:t>
            </a:r>
            <a:r>
              <a:rPr lang="pt-BR" b="1" dirty="0" err="1">
                <a:solidFill>
                  <a:srgbClr val="0000CC"/>
                </a:solidFill>
              </a:rPr>
              <a:t>Euler</a:t>
            </a:r>
            <a:r>
              <a:rPr lang="pt-BR" b="1" dirty="0">
                <a:solidFill>
                  <a:srgbClr val="0000CC"/>
                </a:solidFill>
              </a:rPr>
              <a:t>, temos:</a:t>
            </a:r>
          </a:p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</a:rPr>
              <a:t>V + F = A + 2 </a:t>
            </a:r>
            <a:r>
              <a:rPr lang="pt-BR" b="1" dirty="0">
                <a:solidFill>
                  <a:srgbClr val="0000CC"/>
                </a:solidFill>
                <a:sym typeface="Symbol"/>
              </a:rPr>
              <a:t> 60 + x + y = 90 + 2  x + y = 92 – 60 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x + y = 32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(Equação 2)</a:t>
            </a:r>
            <a:r>
              <a:rPr lang="pt-BR" b="1" dirty="0">
                <a:solidFill>
                  <a:srgbClr val="0000CC"/>
                </a:solidFill>
                <a:sym typeface="Symbol"/>
              </a:rPr>
              <a:t>.</a:t>
            </a:r>
          </a:p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  <a:sym typeface="Symbol"/>
              </a:rPr>
              <a:t>As Equações 1 e 2 forma um sistema de equações cuja solução é:</a:t>
            </a:r>
          </a:p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  <a:sym typeface="Symbol"/>
              </a:rPr>
              <a:t>x = 12 e y = 20.</a:t>
            </a:r>
          </a:p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  <a:sym typeface="Symbol"/>
              </a:rPr>
              <a:t>Como queremos o número de faces hexagonais, dado por y, então a resposta do problema é: </a:t>
            </a:r>
            <a:r>
              <a:rPr lang="pt-BR" b="1" dirty="0">
                <a:solidFill>
                  <a:srgbClr val="006600"/>
                </a:solidFill>
                <a:sym typeface="Symbol"/>
              </a:rPr>
              <a:t>O poliedro tem 20 faces hexagonais</a:t>
            </a:r>
            <a:r>
              <a:rPr lang="pt-BR" b="1" dirty="0">
                <a:solidFill>
                  <a:srgbClr val="0000CC"/>
                </a:solidFill>
                <a:sym typeface="Symbol"/>
              </a:rPr>
              <a:t>. </a:t>
            </a:r>
            <a:endParaRPr lang="pt-BR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35D53-52FB-421B-BA90-EEF6ECD3FD90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  <p:sp>
        <p:nvSpPr>
          <p:cNvPr id="66562" name="CaixaDeTexto 4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50825" y="1660525"/>
            <a:ext cx="8569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rgbClr val="0000CC"/>
                </a:solidFill>
              </a:rPr>
              <a:t>Um poliedro convexo é constituído por 6 ângulos triédricos e 4 ângulos tetraédricos. Quantas arestas possui o poliedro 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19759" y="1297480"/>
            <a:ext cx="16066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5ª Questão: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3850" y="2325688"/>
            <a:ext cx="8569325" cy="15700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1600" b="1" u="sng" dirty="0">
                <a:solidFill>
                  <a:srgbClr val="FF0000"/>
                </a:solidFill>
              </a:rPr>
              <a:t>Resolução: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</a:rPr>
              <a:t>Nos ângulos triédricos chegam 3 arestas. Logo: 6 x 3 = </a:t>
            </a:r>
            <a:r>
              <a:rPr lang="pt-BR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arestas</a:t>
            </a:r>
            <a:r>
              <a:rPr lang="pt-BR" sz="1600" b="1" dirty="0">
                <a:solidFill>
                  <a:srgbClr val="0000CC"/>
                </a:solidFill>
              </a:rPr>
              <a:t>.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</a:rPr>
              <a:t>Nos ângulo tetraédricos chegam 4 arestas. Logo: 4 x 4 = </a:t>
            </a:r>
            <a:r>
              <a:rPr lang="pt-BR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arestas</a:t>
            </a:r>
            <a:r>
              <a:rPr lang="pt-BR" sz="1600" b="1" dirty="0">
                <a:solidFill>
                  <a:srgbClr val="0000CC"/>
                </a:solidFill>
              </a:rPr>
              <a:t>.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</a:rPr>
              <a:t>Como elas são contadas duas vezes, temos a relação: 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</a:rPr>
              <a:t>2 A = 18 + 16 </a:t>
            </a:r>
            <a:r>
              <a:rPr lang="pt-BR" sz="1600" b="1" dirty="0">
                <a:solidFill>
                  <a:srgbClr val="0000CC"/>
                </a:solidFill>
                <a:sym typeface="Symbol"/>
              </a:rPr>
              <a:t> 2 A = 34  </a:t>
            </a:r>
            <a:r>
              <a:rPr lang="pt-BR" sz="1600" b="1" dirty="0">
                <a:solidFill>
                  <a:srgbClr val="006600"/>
                </a:solidFill>
                <a:sym typeface="Symbol"/>
              </a:rPr>
              <a:t>A = 17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  <a:sym typeface="Symbol"/>
              </a:rPr>
              <a:t>Logo, o poliedro tem </a:t>
            </a:r>
            <a:r>
              <a:rPr lang="pt-BR" sz="1600" b="1" dirty="0">
                <a:solidFill>
                  <a:srgbClr val="006600"/>
                </a:solidFill>
                <a:sym typeface="Symbol"/>
              </a:rPr>
              <a:t>17 arestas</a:t>
            </a:r>
            <a:r>
              <a:rPr lang="pt-BR" sz="1600" b="1" dirty="0">
                <a:solidFill>
                  <a:srgbClr val="0000CC"/>
                </a:solidFill>
                <a:sym typeface="Symbol"/>
              </a:rPr>
              <a:t>.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296863" y="4310063"/>
            <a:ext cx="85677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rgbClr val="0000CC"/>
                </a:solidFill>
              </a:rPr>
              <a:t>Um poliedro convexo é constituído por 12 vértices. E de cada vértice partem 5 arestas. Quantas faces possui o poliedro?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64471" y="3959432"/>
            <a:ext cx="16066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6ª Questão: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2900" y="4918075"/>
            <a:ext cx="8569325" cy="18161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1600" b="1" u="sng" dirty="0">
                <a:solidFill>
                  <a:srgbClr val="FF0000"/>
                </a:solidFill>
              </a:rPr>
              <a:t>Resolução: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</a:rPr>
              <a:t>Como de cada vértice partem 5 arestas, temos então ângulos </a:t>
            </a:r>
            <a:r>
              <a:rPr lang="pt-BR" sz="1600" b="1" dirty="0" err="1">
                <a:solidFill>
                  <a:srgbClr val="0000CC"/>
                </a:solidFill>
              </a:rPr>
              <a:t>pentaédricos</a:t>
            </a:r>
            <a:r>
              <a:rPr lang="pt-BR" sz="1600" b="1" dirty="0">
                <a:solidFill>
                  <a:srgbClr val="0000CC"/>
                </a:solidFill>
              </a:rPr>
              <a:t>. Assim, o número total de arestas é, em dobro: 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</a:rPr>
              <a:t>2 A = 12 x 5 </a:t>
            </a:r>
            <a:r>
              <a:rPr lang="pt-BR" sz="1600" b="1" dirty="0">
                <a:solidFill>
                  <a:srgbClr val="0000CC"/>
                </a:solidFill>
                <a:sym typeface="Symbol"/>
              </a:rPr>
              <a:t> 2 A = 60  A = 30.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  <a:sym typeface="Symbol"/>
              </a:rPr>
              <a:t>Sendo o número de vértice igual a 12 </a:t>
            </a:r>
            <a:r>
              <a:rPr lang="pt-BR" sz="16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(V = 12)</a:t>
            </a:r>
            <a:r>
              <a:rPr lang="pt-BR" sz="1600" b="1" dirty="0">
                <a:solidFill>
                  <a:srgbClr val="0000CC"/>
                </a:solidFill>
                <a:sym typeface="Symbol"/>
              </a:rPr>
              <a:t>, vamos lançar os dados na Relação de </a:t>
            </a:r>
            <a:r>
              <a:rPr lang="pt-BR" sz="1600" b="1" dirty="0" err="1">
                <a:solidFill>
                  <a:srgbClr val="0000CC"/>
                </a:solidFill>
                <a:sym typeface="Symbol"/>
              </a:rPr>
              <a:t>Euler</a:t>
            </a:r>
            <a:r>
              <a:rPr lang="pt-BR" sz="1600" b="1" dirty="0">
                <a:solidFill>
                  <a:srgbClr val="0000CC"/>
                </a:solidFill>
                <a:sym typeface="Symbol"/>
              </a:rPr>
              <a:t>. Logo, teremos: V + F = A + 2  12 + F = 30 + 2  F = 32 – 12  </a:t>
            </a:r>
            <a:r>
              <a:rPr lang="pt-BR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F = 20</a:t>
            </a:r>
            <a:r>
              <a:rPr lang="pt-BR" sz="1600" b="1" dirty="0">
                <a:solidFill>
                  <a:srgbClr val="0000CC"/>
                </a:solidFill>
                <a:sym typeface="Symbol"/>
              </a:rPr>
              <a:t>.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  <a:sym typeface="Symbol"/>
              </a:rPr>
              <a:t>Logo, </a:t>
            </a:r>
            <a:r>
              <a:rPr lang="pt-BR" sz="1600" b="1" dirty="0">
                <a:solidFill>
                  <a:srgbClr val="006600"/>
                </a:solidFill>
                <a:sym typeface="Symbol"/>
              </a:rPr>
              <a:t>o número de faces do poliedro é 20</a:t>
            </a:r>
            <a:r>
              <a:rPr lang="pt-BR" sz="1600" b="1" dirty="0">
                <a:solidFill>
                  <a:srgbClr val="0000CC"/>
                </a:solidFill>
                <a:sym typeface="Symbo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F0945-948A-4BCE-9E2D-BCACF1522588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50825" y="5522913"/>
            <a:ext cx="86423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73050" indent="-273050" algn="just" eaLnBrk="0" hangingPunct="0">
              <a:tabLst>
                <a:tab pos="273050" algn="l"/>
              </a:tabLst>
            </a:pPr>
            <a:r>
              <a:rPr lang="pt-BR" sz="1400" b="1">
                <a:cs typeface="Calibri" pitchFamily="34" charset="0"/>
              </a:rPr>
              <a:t>7.	Qual a soma dos ângulos das faces de um poliedro convexo constitu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í</a:t>
            </a:r>
            <a:r>
              <a:rPr lang="pt-BR" sz="1400" b="1">
                <a:cs typeface="Calibri" pitchFamily="34" charset="0"/>
              </a:rPr>
              <a:t>do por 11 faces e 27 arestas ?</a:t>
            </a:r>
            <a:endParaRPr lang="pt-BR" sz="1400"/>
          </a:p>
        </p:txBody>
      </p:sp>
      <p:sp>
        <p:nvSpPr>
          <p:cNvPr id="67587" name="CaixaDeTexto 5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grpSp>
        <p:nvGrpSpPr>
          <p:cNvPr id="19" name="Grupo 18"/>
          <p:cNvGrpSpPr>
            <a:grpSpLocks/>
          </p:cNvGrpSpPr>
          <p:nvPr/>
        </p:nvGrpSpPr>
        <p:grpSpPr bwMode="auto">
          <a:xfrm>
            <a:off x="1346200" y="981075"/>
            <a:ext cx="2561566" cy="917773"/>
            <a:chOff x="1345942" y="980728"/>
            <a:chExt cx="2449043" cy="1101412"/>
          </a:xfrm>
        </p:grpSpPr>
        <p:sp>
          <p:nvSpPr>
            <p:cNvPr id="9" name="Texto explicativo em elipse 8"/>
            <p:cNvSpPr/>
            <p:nvPr/>
          </p:nvSpPr>
          <p:spPr>
            <a:xfrm>
              <a:off x="1345942" y="980728"/>
              <a:ext cx="2449043" cy="1101412"/>
            </a:xfrm>
            <a:prstGeom prst="wedgeEllipseCallout">
              <a:avLst>
                <a:gd name="adj1" fmla="val -60832"/>
                <a:gd name="adj2" fmla="val -17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7601" name="CaixaDeTexto 9"/>
            <p:cNvSpPr txBox="1">
              <a:spLocks noChangeArrowheads="1"/>
            </p:cNvSpPr>
            <p:nvPr/>
          </p:nvSpPr>
          <p:spPr bwMode="auto">
            <a:xfrm>
              <a:off x="1484616" y="1129477"/>
              <a:ext cx="216635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 dirty="0"/>
                <a:t>Agora é com vocês...</a:t>
              </a:r>
            </a:p>
            <a:p>
              <a:pPr algn="ctr"/>
              <a:r>
                <a:rPr lang="pt-BR" sz="1400" b="1" dirty="0"/>
                <a:t>Tentem até conseguirem, ok??</a:t>
              </a: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4860032" y="1412776"/>
            <a:ext cx="2376264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/>
              <a:t>EXERCÍCIOS</a:t>
            </a:r>
            <a:r>
              <a:rPr lang="pt-BR" b="1" dirty="0"/>
              <a:t>:</a:t>
            </a:r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827088" y="2205038"/>
            <a:ext cx="806608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algn="just" eaLnBrk="0" hangingPunct="0">
              <a:buFont typeface="Calibri" pitchFamily="34" charset="0"/>
              <a:buAutoNum type="arabicPeriod"/>
            </a:pPr>
            <a:r>
              <a:rPr lang="pt-BR" sz="1400" b="1" dirty="0">
                <a:cs typeface="Calibri" pitchFamily="34" charset="0"/>
              </a:rPr>
              <a:t>Um dodecaedro convexo possui todas as faces pentagonais. Quantas arestas possui este poliedro ?</a:t>
            </a:r>
            <a:endParaRPr lang="pt-BR" sz="1400" dirty="0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250825" y="2708275"/>
            <a:ext cx="87137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just" eaLnBrk="0" hangingPunct="0">
              <a:tabLst>
                <a:tab pos="273050" algn="l"/>
              </a:tabLst>
            </a:pPr>
            <a:r>
              <a:rPr lang="pt-BR" sz="1400" b="1" dirty="0">
                <a:cs typeface="Calibri" pitchFamily="34" charset="0"/>
              </a:rPr>
              <a:t>2. 	Um octaedro convexo possui todas as faces triangulares. Qual o n</a:t>
            </a:r>
            <a:r>
              <a:rPr lang="pt-BR" sz="1400" b="1" dirty="0">
                <a:latin typeface="Calibri" pitchFamily="34" charset="0"/>
                <a:cs typeface="Calibri" pitchFamily="34" charset="0"/>
              </a:rPr>
              <a:t>ú</a:t>
            </a:r>
            <a:r>
              <a:rPr lang="pt-BR" sz="1400" b="1" dirty="0">
                <a:cs typeface="Calibri" pitchFamily="34" charset="0"/>
              </a:rPr>
              <a:t>mero de arestas deste </a:t>
            </a:r>
            <a:r>
              <a:rPr lang="pt-BR" sz="1400" b="1" dirty="0" smtClean="0">
                <a:cs typeface="Calibri" pitchFamily="34" charset="0"/>
              </a:rPr>
              <a:t>poliedro?</a:t>
            </a:r>
            <a:endParaRPr lang="pt-BR" sz="1400" dirty="0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250825" y="3357563"/>
            <a:ext cx="87137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just" eaLnBrk="0" hangingPunct="0">
              <a:tabLst>
                <a:tab pos="273050" algn="l"/>
              </a:tabLst>
            </a:pPr>
            <a:r>
              <a:rPr lang="pt-BR" sz="1400" b="1">
                <a:cs typeface="Calibri" pitchFamily="34" charset="0"/>
              </a:rPr>
              <a:t>3. 	Um poliedro convexo 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>
                <a:cs typeface="Calibri" pitchFamily="34" charset="0"/>
              </a:rPr>
              <a:t> constitu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í</a:t>
            </a:r>
            <a:r>
              <a:rPr lang="pt-BR" sz="1400" b="1">
                <a:cs typeface="Calibri" pitchFamily="34" charset="0"/>
              </a:rPr>
              <a:t>do por 20 ângulos tri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>
                <a:cs typeface="Calibri" pitchFamily="34" charset="0"/>
              </a:rPr>
              <a:t>dricos. Quantas arestas possui o poliedro ? </a:t>
            </a:r>
            <a:endParaRPr lang="pt-BR" sz="1400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250825" y="3789363"/>
            <a:ext cx="87137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just" eaLnBrk="0" hangingPunct="0">
              <a:tabLst>
                <a:tab pos="273050" algn="l"/>
              </a:tabLst>
            </a:pPr>
            <a:r>
              <a:rPr lang="pt-BR" sz="1400" b="1" dirty="0">
                <a:cs typeface="Calibri" pitchFamily="34" charset="0"/>
              </a:rPr>
              <a:t>4.	Um poliedro convexo </a:t>
            </a:r>
            <a:r>
              <a:rPr lang="pt-BR" sz="1400" b="1" dirty="0" smtClean="0">
                <a:cs typeface="Calibri" pitchFamily="34" charset="0"/>
              </a:rPr>
              <a:t>constitu</a:t>
            </a:r>
            <a:r>
              <a:rPr lang="pt-BR" sz="1400" b="1" dirty="0" smtClean="0">
                <a:latin typeface="Calibri" pitchFamily="34" charset="0"/>
                <a:cs typeface="Calibri" pitchFamily="34" charset="0"/>
              </a:rPr>
              <a:t>í</a:t>
            </a:r>
            <a:r>
              <a:rPr lang="pt-BR" sz="1400" b="1" dirty="0" smtClean="0">
                <a:cs typeface="Calibri" pitchFamily="34" charset="0"/>
              </a:rPr>
              <a:t>do </a:t>
            </a:r>
            <a:r>
              <a:rPr lang="pt-BR" sz="1400" b="1" dirty="0">
                <a:cs typeface="Calibri" pitchFamily="34" charset="0"/>
              </a:rPr>
              <a:t>por 5 ângulos tetra</a:t>
            </a:r>
            <a:r>
              <a:rPr lang="pt-BR" sz="1400" b="1" dirty="0"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 dirty="0">
                <a:cs typeface="Calibri" pitchFamily="34" charset="0"/>
              </a:rPr>
              <a:t>dricos e 2 ângulos </a:t>
            </a:r>
            <a:r>
              <a:rPr lang="pt-BR" sz="1400" b="1" dirty="0" err="1">
                <a:cs typeface="Calibri" pitchFamily="34" charset="0"/>
              </a:rPr>
              <a:t>penta</a:t>
            </a:r>
            <a:r>
              <a:rPr lang="pt-BR" sz="1400" b="1" dirty="0" err="1"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 dirty="0" err="1">
                <a:cs typeface="Calibri" pitchFamily="34" charset="0"/>
              </a:rPr>
              <a:t>dricos</a:t>
            </a:r>
            <a:r>
              <a:rPr lang="pt-BR" sz="1400" b="1" dirty="0">
                <a:cs typeface="Calibri" pitchFamily="34" charset="0"/>
              </a:rPr>
              <a:t>. Determine o n</a:t>
            </a:r>
            <a:r>
              <a:rPr lang="pt-BR" sz="1400" b="1" dirty="0">
                <a:latin typeface="Calibri" pitchFamily="34" charset="0"/>
                <a:cs typeface="Calibri" pitchFamily="34" charset="0"/>
              </a:rPr>
              <a:t>ú</a:t>
            </a:r>
            <a:r>
              <a:rPr lang="pt-BR" sz="1400" b="1" dirty="0">
                <a:cs typeface="Calibri" pitchFamily="34" charset="0"/>
              </a:rPr>
              <a:t>mero de arestas deste poliedro.</a:t>
            </a:r>
            <a:endParaRPr lang="pt-BR" sz="1400" dirty="0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auto">
          <a:xfrm>
            <a:off x="255588" y="4383088"/>
            <a:ext cx="87090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just" eaLnBrk="0" hangingPunct="0">
              <a:tabLst>
                <a:tab pos="273050" algn="l"/>
              </a:tabLst>
            </a:pPr>
            <a:r>
              <a:rPr lang="pt-BR" sz="1400" b="1">
                <a:cs typeface="Calibri" pitchFamily="34" charset="0"/>
              </a:rPr>
              <a:t>5. 	Uma bola de futebol 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>
                <a:cs typeface="Calibri" pitchFamily="34" charset="0"/>
              </a:rPr>
              <a:t> formada por 20 faces hexagonais e 12 faces pentagonais, todas com lados congruentes. Para costurar duas faces adjacentes, gastam-se 15 cm de linha. Quantos metros de linha são necess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á</a:t>
            </a:r>
            <a:r>
              <a:rPr lang="pt-BR" sz="1400" b="1">
                <a:cs typeface="Calibri" pitchFamily="34" charset="0"/>
              </a:rPr>
              <a:t>rios para costurar todas as faces lado a lado ?</a:t>
            </a:r>
            <a:endParaRPr lang="pt-BR" sz="1400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auto">
          <a:xfrm>
            <a:off x="250825" y="5153025"/>
            <a:ext cx="87137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just" eaLnBrk="0" hangingPunct="0">
              <a:tabLst>
                <a:tab pos="273050" algn="l"/>
              </a:tabLst>
            </a:pPr>
            <a:r>
              <a:rPr lang="pt-BR" sz="1400" b="1">
                <a:cs typeface="Calibri" pitchFamily="34" charset="0"/>
              </a:rPr>
              <a:t>6.	Calcule a soma dos ângulos das faces de um poliedro convexo constitu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í</a:t>
            </a:r>
            <a:r>
              <a:rPr lang="pt-BR" sz="1400" b="1">
                <a:cs typeface="Calibri" pitchFamily="34" charset="0"/>
              </a:rPr>
              <a:t>do por 6 v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>
                <a:cs typeface="Calibri" pitchFamily="34" charset="0"/>
              </a:rPr>
              <a:t>rtices. </a:t>
            </a:r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250825" y="6021388"/>
            <a:ext cx="8569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273050" algn="l"/>
                <a:tab pos="2430463" algn="l"/>
              </a:tabLst>
            </a:pPr>
            <a:r>
              <a:rPr lang="pt-BR" sz="1400" b="1">
                <a:cs typeface="Calibri" pitchFamily="34" charset="0"/>
              </a:rPr>
              <a:t>8.	(Fuvest 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–</a:t>
            </a:r>
            <a:r>
              <a:rPr lang="pt-BR" sz="1400" b="1">
                <a:cs typeface="Calibri" pitchFamily="34" charset="0"/>
              </a:rPr>
              <a:t> SP) Quantas faces tem um poliedro convexo com 6 v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>
                <a:cs typeface="Calibri" pitchFamily="34" charset="0"/>
              </a:rPr>
              <a:t>rtices e 9 arestas?</a:t>
            </a:r>
            <a:endParaRPr lang="pt-BR" sz="1400"/>
          </a:p>
        </p:txBody>
      </p:sp>
      <p:pic>
        <p:nvPicPr>
          <p:cNvPr id="20" name="Picture 2" descr="http://upload.wikimedia.org/wikipedia/commons/thumb/a/a2/Smiley_green_alien_mmm.svg/200px-Smiley_green_alien_mm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2" y="981075"/>
            <a:ext cx="984836" cy="9454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72982" y="1959689"/>
            <a:ext cx="2291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LadyofHats</a:t>
            </a:r>
            <a:r>
              <a:rPr lang="pt-BR" sz="1000" dirty="0" smtClean="0"/>
              <a:t> /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E61AF-5E86-4F06-88D9-793D38F93F9B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8623" name="Rectangle 6"/>
          <p:cNvSpPr>
            <a:spLocks noChangeArrowheads="1"/>
          </p:cNvSpPr>
          <p:nvPr/>
        </p:nvSpPr>
        <p:spPr bwMode="auto">
          <a:xfrm>
            <a:off x="1980386" y="5461068"/>
            <a:ext cx="6768327" cy="95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400" b="1">
                <a:solidFill>
                  <a:srgbClr val="0000CC"/>
                </a:solidFill>
                <a:cs typeface="Calibri" pitchFamily="34" charset="0"/>
              </a:rPr>
              <a:t>Os centros das faces de um hexaedro regular (cubo) de aresta 10cm são v</a:t>
            </a:r>
            <a:r>
              <a:rPr lang="pt-BR" sz="1400" b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>
                <a:solidFill>
                  <a:srgbClr val="0000CC"/>
                </a:solidFill>
                <a:cs typeface="Calibri" pitchFamily="34" charset="0"/>
              </a:rPr>
              <a:t>rtices de um octaedro regular. Calcule a medida da aresta desse octaedro e a razão entre as </a:t>
            </a:r>
            <a:r>
              <a:rPr lang="pt-BR" sz="1400" b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á</a:t>
            </a:r>
            <a:r>
              <a:rPr lang="pt-BR" sz="1400" b="1">
                <a:solidFill>
                  <a:srgbClr val="0000CC"/>
                </a:solidFill>
                <a:cs typeface="Calibri" pitchFamily="34" charset="0"/>
              </a:rPr>
              <a:t>reas das superf</a:t>
            </a:r>
            <a:r>
              <a:rPr lang="pt-BR" sz="1400" b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í</a:t>
            </a:r>
            <a:r>
              <a:rPr lang="pt-BR" sz="1400" b="1">
                <a:solidFill>
                  <a:srgbClr val="0000CC"/>
                </a:solidFill>
                <a:cs typeface="Calibri" pitchFamily="34" charset="0"/>
              </a:rPr>
              <a:t>cies desse octaedro e desse hexaedro, nessa ordem.</a:t>
            </a:r>
            <a:endParaRPr lang="pt-BR" sz="1400">
              <a:solidFill>
                <a:srgbClr val="0000CC"/>
              </a:solidFill>
            </a:endParaRPr>
          </a:p>
        </p:txBody>
      </p:sp>
      <p:sp>
        <p:nvSpPr>
          <p:cNvPr id="68612" name="CaixaDeTexto 8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223838" y="4508624"/>
            <a:ext cx="82089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400" b="1">
                <a:cs typeface="Calibri" pitchFamily="34" charset="0"/>
              </a:rPr>
              <a:t>14. Qual 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>
                <a:cs typeface="Calibri" pitchFamily="34" charset="0"/>
              </a:rPr>
              <a:t> a soma dos ângulos das faces do poliedro convexo ao lado ?</a:t>
            </a:r>
            <a:r>
              <a:rPr lang="pt-BR" sz="14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pt-BR" sz="1400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250825" y="1125538"/>
            <a:ext cx="86423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just" eaLnBrk="0" hangingPunct="0">
              <a:tabLst>
                <a:tab pos="273050" algn="l"/>
              </a:tabLst>
            </a:pPr>
            <a:r>
              <a:rPr lang="pt-BR" sz="1400" b="1">
                <a:cs typeface="Calibri" pitchFamily="34" charset="0"/>
              </a:rPr>
              <a:t>9. 	O n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ú</a:t>
            </a:r>
            <a:r>
              <a:rPr lang="pt-BR" sz="1400" b="1">
                <a:cs typeface="Calibri" pitchFamily="34" charset="0"/>
              </a:rPr>
              <a:t>mero de arestas de octaedro convexo 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>
                <a:cs typeface="Calibri" pitchFamily="34" charset="0"/>
              </a:rPr>
              <a:t> o dobro do n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ú</a:t>
            </a:r>
            <a:r>
              <a:rPr lang="pt-BR" sz="1400" b="1">
                <a:cs typeface="Calibri" pitchFamily="34" charset="0"/>
              </a:rPr>
              <a:t>mero de v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>
                <a:cs typeface="Calibri" pitchFamily="34" charset="0"/>
              </a:rPr>
              <a:t>rtices. Quantas arestas possui este poliedro?</a:t>
            </a:r>
            <a:endParaRPr lang="pt-BR" sz="1400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241300" y="1644650"/>
            <a:ext cx="86375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just" eaLnBrk="0" hangingPunct="0">
              <a:tabLst>
                <a:tab pos="273050" algn="l"/>
              </a:tabLst>
            </a:pPr>
            <a:r>
              <a:rPr lang="pt-BR" sz="1400" b="1">
                <a:cs typeface="Calibri" pitchFamily="34" charset="0"/>
              </a:rPr>
              <a:t>10. O n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ú</a:t>
            </a:r>
            <a:r>
              <a:rPr lang="pt-BR" sz="1400" b="1">
                <a:cs typeface="Calibri" pitchFamily="34" charset="0"/>
              </a:rPr>
              <a:t>mero de faces de um poliedro convexo 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>
                <a:cs typeface="Calibri" pitchFamily="34" charset="0"/>
              </a:rPr>
              <a:t> igual ao n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ú</a:t>
            </a:r>
            <a:r>
              <a:rPr lang="pt-BR" sz="1400" b="1">
                <a:cs typeface="Calibri" pitchFamily="34" charset="0"/>
              </a:rPr>
              <a:t>mero de v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>
                <a:cs typeface="Calibri" pitchFamily="34" charset="0"/>
              </a:rPr>
              <a:t>rtices. Sabendo que esse poliedro 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>
                <a:cs typeface="Calibri" pitchFamily="34" charset="0"/>
              </a:rPr>
              <a:t> constitu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í</a:t>
            </a:r>
            <a:r>
              <a:rPr lang="pt-BR" sz="1400" b="1">
                <a:cs typeface="Calibri" pitchFamily="34" charset="0"/>
              </a:rPr>
              <a:t>do por 10 arestas, determine o seu n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ú</a:t>
            </a:r>
            <a:r>
              <a:rPr lang="pt-BR" sz="1400" b="1">
                <a:cs typeface="Calibri" pitchFamily="34" charset="0"/>
              </a:rPr>
              <a:t>mero de v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>
                <a:cs typeface="Calibri" pitchFamily="34" charset="0"/>
              </a:rPr>
              <a:t>rtices.</a:t>
            </a:r>
            <a:endParaRPr lang="pt-BR" sz="1400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255588" y="2238375"/>
            <a:ext cx="8640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just" eaLnBrk="0" hangingPunct="0">
              <a:tabLst>
                <a:tab pos="273050" algn="l"/>
              </a:tabLst>
            </a:pPr>
            <a:r>
              <a:rPr lang="pt-BR" sz="1400" b="1">
                <a:cs typeface="Calibri" pitchFamily="34" charset="0"/>
              </a:rPr>
              <a:t>11.	(UFPE) Um poliedro convexo possui 10 faces com 3 lados, 10 faces com 4 lados e 1 face com 10 lados. Determine o n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ú</a:t>
            </a:r>
            <a:r>
              <a:rPr lang="pt-BR" sz="1400" b="1">
                <a:cs typeface="Calibri" pitchFamily="34" charset="0"/>
              </a:rPr>
              <a:t>mero de v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>
                <a:cs typeface="Calibri" pitchFamily="34" charset="0"/>
              </a:rPr>
              <a:t>rtices desse poliedro.</a:t>
            </a:r>
            <a:endParaRPr lang="pt-BR" sz="1400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auto">
          <a:xfrm>
            <a:off x="238125" y="2771775"/>
            <a:ext cx="86407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just" eaLnBrk="0" hangingPunct="0">
              <a:buFontTx/>
              <a:buAutoNum type="arabicPeriod" startAt="12"/>
              <a:tabLst>
                <a:tab pos="273050" algn="l"/>
              </a:tabLst>
            </a:pPr>
            <a:r>
              <a:rPr lang="pt-BR" sz="1400" b="1">
                <a:cs typeface="Calibri" pitchFamily="34" charset="0"/>
              </a:rPr>
              <a:t>(UFRGS) Um poliedro convexo de 11 faces tem 6 delas triangulares e 5 quadrangulares. Os n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ú</a:t>
            </a:r>
            <a:r>
              <a:rPr lang="pt-BR" sz="1400" b="1">
                <a:cs typeface="Calibri" pitchFamily="34" charset="0"/>
              </a:rPr>
              <a:t>meros de arestas e v</a:t>
            </a:r>
            <a:r>
              <a:rPr lang="pt-BR" sz="1400" b="1">
                <a:latin typeface="Calibri" pitchFamily="34" charset="0"/>
                <a:cs typeface="Calibri" pitchFamily="34" charset="0"/>
              </a:rPr>
              <a:t>é</a:t>
            </a:r>
            <a:r>
              <a:rPr lang="pt-BR" sz="1400" b="1">
                <a:cs typeface="Calibri" pitchFamily="34" charset="0"/>
              </a:rPr>
              <a:t>rtices deste poliedro são, respectivamente:</a:t>
            </a:r>
          </a:p>
          <a:p>
            <a:pPr marL="273050" indent="-273050" algn="just" eaLnBrk="0" hangingPunct="0">
              <a:tabLst>
                <a:tab pos="273050" algn="l"/>
              </a:tabLst>
            </a:pPr>
            <a:r>
              <a:rPr lang="pt-BR" sz="1400" b="1"/>
              <a:t>	a) 34 e 10.        b) 19 e 10.        c) 34 e 20.        d) 12 e 10.        e) 19 e 12</a:t>
            </a:r>
            <a:endParaRPr lang="pt-BR" sz="1400"/>
          </a:p>
        </p:txBody>
      </p:sp>
      <p:sp>
        <p:nvSpPr>
          <p:cNvPr id="17" name="Retângulo 16"/>
          <p:cNvSpPr/>
          <p:nvPr/>
        </p:nvSpPr>
        <p:spPr>
          <a:xfrm>
            <a:off x="238125" y="3524250"/>
            <a:ext cx="8569325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indent="-273050" algn="just" eaLnBrk="0" hangingPunct="0">
              <a:buFontTx/>
              <a:buAutoNum type="arabicPeriod" startAt="13"/>
              <a:tabLst>
                <a:tab pos="531813" algn="l"/>
              </a:tabLst>
              <a:defRPr/>
            </a:pPr>
            <a:r>
              <a:rPr lang="pt-BR" sz="1400" b="1" dirty="0"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lang="pt-BR" sz="1400" b="1" dirty="0" err="1">
                <a:latin typeface="Arial" pitchFamily="34" charset="0"/>
                <a:ea typeface="Calibri" pitchFamily="34" charset="0"/>
                <a:cs typeface="Arial" pitchFamily="34" charset="0"/>
              </a:rPr>
              <a:t>Cefet</a:t>
            </a:r>
            <a:r>
              <a:rPr lang="pt-BR" sz="1400" b="1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pt-BR" sz="1400" b="1" dirty="0">
                <a:latin typeface="Calibri"/>
                <a:ea typeface="Calibri" pitchFamily="34" charset="0"/>
                <a:cs typeface="Arial" pitchFamily="34" charset="0"/>
              </a:rPr>
              <a:t>–</a:t>
            </a:r>
            <a:r>
              <a:rPr lang="pt-BR" sz="1400" b="1" dirty="0">
                <a:latin typeface="Arial" pitchFamily="34" charset="0"/>
                <a:ea typeface="Calibri" pitchFamily="34" charset="0"/>
                <a:cs typeface="Arial" pitchFamily="34" charset="0"/>
              </a:rPr>
              <a:t> RJ) Um poliedro convexo de 17 arestas e 12 v</a:t>
            </a:r>
            <a:r>
              <a:rPr lang="pt-BR" sz="1400" b="1" dirty="0">
                <a:latin typeface="Calibri"/>
                <a:ea typeface="Calibri" pitchFamily="34" charset="0"/>
                <a:cs typeface="Arial" pitchFamily="34" charset="0"/>
              </a:rPr>
              <a:t>é</a:t>
            </a:r>
            <a:r>
              <a:rPr lang="pt-BR" sz="1400" b="1" dirty="0">
                <a:latin typeface="Arial" pitchFamily="34" charset="0"/>
                <a:ea typeface="Calibri" pitchFamily="34" charset="0"/>
                <a:cs typeface="Arial" pitchFamily="34" charset="0"/>
              </a:rPr>
              <a:t>rtices tem somente faces quadrangulares e heptagonais. Os n</a:t>
            </a:r>
            <a:r>
              <a:rPr lang="pt-BR" sz="1400" b="1" dirty="0">
                <a:latin typeface="Calibri"/>
                <a:ea typeface="Calibri" pitchFamily="34" charset="0"/>
                <a:cs typeface="Arial" pitchFamily="34" charset="0"/>
              </a:rPr>
              <a:t>ú</a:t>
            </a:r>
            <a:r>
              <a:rPr lang="pt-BR" sz="1400" b="1" dirty="0">
                <a:latin typeface="Arial" pitchFamily="34" charset="0"/>
                <a:ea typeface="Calibri" pitchFamily="34" charset="0"/>
                <a:cs typeface="Arial" pitchFamily="34" charset="0"/>
              </a:rPr>
              <a:t>meros de faces quadrangulares e heptagonais são, respectivamente, iguais a:</a:t>
            </a:r>
          </a:p>
          <a:p>
            <a:pPr marL="342900" indent="-342900" algn="just" eaLnBrk="0" hangingPunct="0">
              <a:tabLst>
                <a:tab pos="273050" algn="l"/>
              </a:tabLst>
              <a:defRPr/>
            </a:pPr>
            <a:r>
              <a:rPr lang="pt-BR" sz="1400" b="1" dirty="0">
                <a:latin typeface="Arial" pitchFamily="34" charset="0"/>
                <a:cs typeface="Arial" pitchFamily="34" charset="0"/>
              </a:rPr>
              <a:t>	a) 5 e 2.           b) 2 e 5.           c) 3 e 4.           d) 4 e 3.           e) 4 e 7.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8" y="5075617"/>
            <a:ext cx="1700236" cy="133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187869"/>
            <a:ext cx="1102971" cy="125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tângulo 18"/>
          <p:cNvSpPr/>
          <p:nvPr/>
        </p:nvSpPr>
        <p:spPr>
          <a:xfrm rot="16200000">
            <a:off x="890548" y="5747962"/>
            <a:ext cx="338554" cy="1608471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l"/>
            <a:r>
              <a:rPr lang="pt-BR" sz="1000" b="0" dirty="0" smtClean="0">
                <a:latin typeface="Arial" pitchFamily="34" charset="0"/>
                <a:cs typeface="Arial" pitchFamily="34" charset="0"/>
              </a:rPr>
              <a:t>Imagem: SEE-PE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 rot="16200000">
            <a:off x="7183751" y="4564781"/>
            <a:ext cx="1546352" cy="24622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l"/>
            <a:r>
              <a:rPr lang="pt-BR" sz="1000" b="0" dirty="0" smtClean="0">
                <a:latin typeface="Arial" pitchFamily="34" charset="0"/>
                <a:cs typeface="Arial" pitchFamily="34" charset="0"/>
              </a:rPr>
              <a:t>Imagem: SEE-PE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File:CCB smile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122" y="5087072"/>
            <a:ext cx="1358874" cy="12692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File:Leonhard Euler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658" r="13639" b="21001"/>
          <a:stretch/>
        </p:blipFill>
        <p:spPr bwMode="auto">
          <a:xfrm>
            <a:off x="5623667" y="2651126"/>
            <a:ext cx="929533" cy="13541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ile:Platon-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873" t="3750" r="2779"/>
          <a:stretch/>
        </p:blipFill>
        <p:spPr bwMode="auto">
          <a:xfrm>
            <a:off x="2295682" y="2816234"/>
            <a:ext cx="952185" cy="13779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4ECC12-113F-4CC2-81E9-EEBF66F3EC88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  <p:sp>
        <p:nvSpPr>
          <p:cNvPr id="69634" name="CaixaDeTexto 4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6156325" y="1376363"/>
            <a:ext cx="2376488" cy="1223962"/>
            <a:chOff x="6156176" y="1966232"/>
            <a:chExt cx="2376264" cy="1224136"/>
          </a:xfrm>
        </p:grpSpPr>
        <p:sp>
          <p:nvSpPr>
            <p:cNvPr id="9" name="Texto explicativo em elipse 8"/>
            <p:cNvSpPr/>
            <p:nvPr/>
          </p:nvSpPr>
          <p:spPr>
            <a:xfrm>
              <a:off x="6156176" y="1966232"/>
              <a:ext cx="2376264" cy="1224136"/>
            </a:xfrm>
            <a:prstGeom prst="wedgeEllipseCallout">
              <a:avLst>
                <a:gd name="adj1" fmla="val -43674"/>
                <a:gd name="adj2" fmla="val 6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9655" name="CaixaDeTexto 9"/>
            <p:cNvSpPr txBox="1">
              <a:spLocks noChangeArrowheads="1"/>
            </p:cNvSpPr>
            <p:nvPr/>
          </p:nvSpPr>
          <p:spPr bwMode="auto">
            <a:xfrm>
              <a:off x="6351016" y="2171456"/>
              <a:ext cx="206093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600" b="1"/>
                <a:t>E o DESAFIO?? Bem legal, não é mesmo ??</a:t>
              </a:r>
            </a:p>
          </p:txBody>
        </p:sp>
      </p:grp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250825" y="1557338"/>
            <a:ext cx="2520950" cy="1223962"/>
            <a:chOff x="251520" y="2075416"/>
            <a:chExt cx="2520280" cy="1224136"/>
          </a:xfrm>
        </p:grpSpPr>
        <p:sp>
          <p:nvSpPr>
            <p:cNvPr id="13" name="Texto explicativo em elipse 12"/>
            <p:cNvSpPr/>
            <p:nvPr/>
          </p:nvSpPr>
          <p:spPr>
            <a:xfrm>
              <a:off x="251520" y="2075416"/>
              <a:ext cx="2520280" cy="1224136"/>
            </a:xfrm>
            <a:prstGeom prst="wedgeEllipseCallout">
              <a:avLst>
                <a:gd name="adj1" fmla="val 45497"/>
                <a:gd name="adj2" fmla="val 625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9653" name="CaixaDeTexto 13"/>
            <p:cNvSpPr txBox="1">
              <a:spLocks noChangeArrowheads="1"/>
            </p:cNvSpPr>
            <p:nvPr/>
          </p:nvSpPr>
          <p:spPr bwMode="auto">
            <a:xfrm>
              <a:off x="337176" y="2243464"/>
              <a:ext cx="237626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600" b="1"/>
                <a:t>O que achou dos exercícios ??</a:t>
              </a:r>
            </a:p>
            <a:p>
              <a:pPr algn="ctr"/>
              <a:r>
                <a:rPr lang="pt-BR" sz="1600" b="1"/>
                <a:t>Resolveu todos ??</a:t>
              </a:r>
            </a:p>
          </p:txBody>
        </p:sp>
      </p:grpSp>
      <p:grpSp>
        <p:nvGrpSpPr>
          <p:cNvPr id="16" name="Grupo 15"/>
          <p:cNvGrpSpPr>
            <a:grpSpLocks/>
          </p:cNvGrpSpPr>
          <p:nvPr/>
        </p:nvGrpSpPr>
        <p:grpSpPr bwMode="auto">
          <a:xfrm>
            <a:off x="250825" y="4005263"/>
            <a:ext cx="2214563" cy="941387"/>
            <a:chOff x="1187624" y="1628800"/>
            <a:chExt cx="3384376" cy="1224136"/>
          </a:xfrm>
        </p:grpSpPr>
        <p:sp>
          <p:nvSpPr>
            <p:cNvPr id="17" name="Texto explicativo em elipse 16"/>
            <p:cNvSpPr/>
            <p:nvPr/>
          </p:nvSpPr>
          <p:spPr>
            <a:xfrm>
              <a:off x="1187624" y="1628800"/>
              <a:ext cx="3311594" cy="1224136"/>
            </a:xfrm>
            <a:prstGeom prst="wedgeEllipseCallout">
              <a:avLst>
                <a:gd name="adj1" fmla="val 55801"/>
                <a:gd name="adj2" fmla="val 3819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9651" name="CaixaDeTexto 17"/>
            <p:cNvSpPr txBox="1">
              <a:spLocks noChangeArrowheads="1"/>
            </p:cNvSpPr>
            <p:nvPr/>
          </p:nvSpPr>
          <p:spPr bwMode="auto">
            <a:xfrm>
              <a:off x="1259631" y="1776427"/>
              <a:ext cx="3312369" cy="959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 dirty="0"/>
                <a:t>Se um ou outro for mais difícil, </a:t>
              </a:r>
              <a:r>
                <a:rPr lang="pt-BR" sz="1400" b="1" dirty="0" smtClean="0"/>
                <a:t>peça ajuda </a:t>
              </a:r>
              <a:r>
                <a:rPr lang="pt-BR" sz="1400" b="1" dirty="0"/>
                <a:t>ao professor...</a:t>
              </a:r>
            </a:p>
          </p:txBody>
        </p:sp>
      </p:grpSp>
      <p:grpSp>
        <p:nvGrpSpPr>
          <p:cNvPr id="20" name="Grupo 19"/>
          <p:cNvGrpSpPr>
            <a:grpSpLocks/>
          </p:cNvGrpSpPr>
          <p:nvPr/>
        </p:nvGrpSpPr>
        <p:grpSpPr bwMode="auto">
          <a:xfrm>
            <a:off x="3433046" y="3779838"/>
            <a:ext cx="2016125" cy="1008063"/>
            <a:chOff x="3419871" y="4389108"/>
            <a:chExt cx="2260269" cy="1920214"/>
          </a:xfrm>
        </p:grpSpPr>
        <p:sp>
          <p:nvSpPr>
            <p:cNvPr id="21" name="Texto explicativo em elipse 20"/>
            <p:cNvSpPr/>
            <p:nvPr/>
          </p:nvSpPr>
          <p:spPr>
            <a:xfrm>
              <a:off x="3419871" y="4389108"/>
              <a:ext cx="2260269" cy="1920214"/>
            </a:xfrm>
            <a:prstGeom prst="wedgeEllipseCallout">
              <a:avLst>
                <a:gd name="adj1" fmla="val 15081"/>
                <a:gd name="adj2" fmla="val 8722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9649" name="CaixaDeTexto 21"/>
            <p:cNvSpPr txBox="1">
              <a:spLocks noChangeArrowheads="1"/>
            </p:cNvSpPr>
            <p:nvPr/>
          </p:nvSpPr>
          <p:spPr bwMode="auto">
            <a:xfrm>
              <a:off x="3429748" y="4745826"/>
              <a:ext cx="2250390" cy="1230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200" b="1"/>
                <a:t>Você vai ver que vale a pena tentar. O gostinho de conseguir é legal !!</a:t>
              </a:r>
            </a:p>
          </p:txBody>
        </p:sp>
      </p:grpSp>
      <p:grpSp>
        <p:nvGrpSpPr>
          <p:cNvPr id="26" name="Grupo 25"/>
          <p:cNvGrpSpPr>
            <a:grpSpLocks/>
          </p:cNvGrpSpPr>
          <p:nvPr/>
        </p:nvGrpSpPr>
        <p:grpSpPr bwMode="auto">
          <a:xfrm>
            <a:off x="6838950" y="3779838"/>
            <a:ext cx="1944688" cy="719137"/>
            <a:chOff x="6839080" y="3779160"/>
            <a:chExt cx="1944216" cy="720080"/>
          </a:xfrm>
        </p:grpSpPr>
        <p:sp>
          <p:nvSpPr>
            <p:cNvPr id="24" name="Texto explicativo em elipse 23"/>
            <p:cNvSpPr/>
            <p:nvPr/>
          </p:nvSpPr>
          <p:spPr>
            <a:xfrm>
              <a:off x="6839080" y="3779160"/>
              <a:ext cx="1944216" cy="720080"/>
            </a:xfrm>
            <a:prstGeom prst="wedgeEllipseCallo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9647" name="CaixaDeTexto 24"/>
            <p:cNvSpPr txBox="1">
              <a:spLocks noChangeArrowheads="1"/>
            </p:cNvSpPr>
            <p:nvPr/>
          </p:nvSpPr>
          <p:spPr bwMode="auto">
            <a:xfrm>
              <a:off x="7055104" y="3872352"/>
              <a:ext cx="15841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600" dirty="0">
                  <a:latin typeface="Arial Rounded MT Bold" pitchFamily="34" charset="0"/>
                </a:rPr>
                <a:t>Bons </a:t>
              </a:r>
              <a:r>
                <a:rPr lang="pt-BR" sz="1600" dirty="0" smtClean="0">
                  <a:latin typeface="Arial Rounded MT Bold" pitchFamily="34" charset="0"/>
                </a:rPr>
                <a:t>estudos </a:t>
              </a:r>
              <a:r>
                <a:rPr lang="pt-BR" sz="1600" dirty="0">
                  <a:latin typeface="Arial Rounded MT Bold" pitchFamily="34" charset="0"/>
                </a:rPr>
                <a:t>a todos !!</a:t>
              </a:r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6553200" y="2816234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/>
              <a:t>Emanuel </a:t>
            </a:r>
            <a:r>
              <a:rPr lang="pt-BR" sz="1000" dirty="0" err="1" smtClean="0"/>
              <a:t>Handmann</a:t>
            </a:r>
            <a:r>
              <a:rPr lang="pt-BR" sz="1000" dirty="0" smtClean="0"/>
              <a:t> / United</a:t>
            </a:r>
          </a:p>
          <a:p>
            <a:r>
              <a:rPr lang="pt-BR" sz="1000" dirty="0" err="1" smtClean="0"/>
              <a:t>States</a:t>
            </a:r>
            <a:r>
              <a:rPr lang="pt-BR" sz="1000" dirty="0" smtClean="0"/>
              <a:t>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2979" y="2981979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Autor desconhecido /</a:t>
            </a:r>
          </a:p>
          <a:p>
            <a:r>
              <a:rPr lang="pt-BR" sz="1000" dirty="0" smtClean="0"/>
              <a:t>United States Public Domain</a:t>
            </a:r>
            <a:endParaRPr lang="pt-BR" sz="1000" dirty="0"/>
          </a:p>
        </p:txBody>
      </p:sp>
      <p:pic>
        <p:nvPicPr>
          <p:cNvPr id="30" name="Picture 2" descr="File:Daphni Leef cartoon vector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95682" y="4724400"/>
            <a:ext cx="1181966" cy="1404317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633600" y="6061045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LadyofHats / </a:t>
            </a:r>
            <a:r>
              <a:rPr lang="en-US" sz="1000" dirty="0" smtClean="0"/>
              <a:t>Creative</a:t>
            </a:r>
          </a:p>
          <a:p>
            <a:r>
              <a:rPr lang="en-US" sz="1000" dirty="0" smtClean="0"/>
              <a:t>Commons Attribution-Share Alike 3.0 </a:t>
            </a:r>
            <a:r>
              <a:rPr lang="en-US" sz="1000" dirty="0" err="1" smtClean="0"/>
              <a:t>Unported</a:t>
            </a:r>
            <a:endParaRPr lang="pt-BR" sz="10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622458" y="6392249"/>
            <a:ext cx="3070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/>
              <a:t>Crimson Cherry </a:t>
            </a:r>
            <a:r>
              <a:rPr lang="pt-BR" sz="1000" dirty="0" err="1" smtClean="0"/>
              <a:t>Blossom</a:t>
            </a:r>
            <a:r>
              <a:rPr lang="pt-BR" sz="1000" dirty="0" smtClean="0"/>
              <a:t> /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  <p:pic>
        <p:nvPicPr>
          <p:cNvPr id="34" name="Picture 2" descr="File:Smiley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529" y="4724400"/>
            <a:ext cx="1290487" cy="12904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6783478" y="6005606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Pumbaa80 /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581AF1-02C7-4CA4-9A02-CBB520CF91FC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32771" name="AutoShape 5" descr="http://ccsilvares.no.sapo.pt/actividades_ludicas/fotografia/caixa-de-sapatos.gif"/>
          <p:cNvSpPr>
            <a:spLocks noChangeAspect="1" noChangeArrowheads="1"/>
          </p:cNvSpPr>
          <p:nvPr/>
        </p:nvSpPr>
        <p:spPr bwMode="auto">
          <a:xfrm>
            <a:off x="155575" y="-1203325"/>
            <a:ext cx="30765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5148263" y="3554413"/>
            <a:ext cx="360045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dirty="0">
                <a:solidFill>
                  <a:srgbClr val="0000CC"/>
                </a:solidFill>
              </a:rPr>
              <a:t>Ou até mesmo as famosas Pirâmides de </a:t>
            </a:r>
            <a:r>
              <a:rPr lang="pt-BR" sz="2000" b="1" dirty="0" err="1">
                <a:solidFill>
                  <a:srgbClr val="0000CC"/>
                </a:solidFill>
              </a:rPr>
              <a:t>Gizéh</a:t>
            </a:r>
            <a:r>
              <a:rPr lang="pt-BR" sz="2000" b="1" dirty="0">
                <a:solidFill>
                  <a:srgbClr val="0000CC"/>
                </a:solidFill>
              </a:rPr>
              <a:t> (dos Faraós Quéops, </a:t>
            </a:r>
            <a:r>
              <a:rPr lang="pt-BR" sz="2000" b="1" dirty="0" err="1">
                <a:solidFill>
                  <a:srgbClr val="0000CC"/>
                </a:solidFill>
              </a:rPr>
              <a:t>Quéfren</a:t>
            </a:r>
            <a:r>
              <a:rPr lang="pt-BR" sz="2000" b="1" dirty="0">
                <a:solidFill>
                  <a:srgbClr val="0000CC"/>
                </a:solidFill>
              </a:rPr>
              <a:t> e </a:t>
            </a:r>
            <a:r>
              <a:rPr lang="pt-BR" sz="2000" b="1" dirty="0" err="1">
                <a:solidFill>
                  <a:srgbClr val="0000CC"/>
                </a:solidFill>
              </a:rPr>
              <a:t>Miquerinos</a:t>
            </a:r>
            <a:r>
              <a:rPr lang="pt-BR" sz="2000" b="1" dirty="0">
                <a:solidFill>
                  <a:srgbClr val="0000CC"/>
                </a:solidFill>
              </a:rPr>
              <a:t>), que ocupam uma área de 129.000 metros quadrados.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pic>
        <p:nvPicPr>
          <p:cNvPr id="1026" name="Picture 2" descr="File:Gizeh Mykerinos 0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044" r="20374" b="36011"/>
          <a:stretch/>
        </p:blipFill>
        <p:spPr bwMode="auto">
          <a:xfrm>
            <a:off x="835452" y="3160301"/>
            <a:ext cx="3728184" cy="2728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35452" y="5888449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Sebi</a:t>
            </a:r>
            <a:r>
              <a:rPr lang="pt-BR" sz="1000" dirty="0"/>
              <a:t> </a:t>
            </a:r>
            <a:r>
              <a:rPr lang="pt-BR" sz="1000" dirty="0" smtClean="0"/>
              <a:t>/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6B4C5-2306-43F2-8394-90BC3700FE87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50723" y="1007405"/>
          <a:ext cx="8627805" cy="5794726"/>
        </p:xfrm>
        <a:graphic>
          <a:graphicData uri="http://schemas.openxmlformats.org/drawingml/2006/table">
            <a:tbl>
              <a:tblPr/>
              <a:tblGrid>
                <a:gridCol w="478603"/>
                <a:gridCol w="3583061"/>
                <a:gridCol w="3583061"/>
                <a:gridCol w="983080"/>
              </a:tblGrid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Slide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Autoria / Licença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da Fonte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How can I recycle this / Creative Commons Attribution 2.0 Generic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http://commons.wikimedia.org/wiki/File:Shoe_box.jpg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03/04/2012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Copat / Public Domain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http://commons.wikimedia.org/wiki/File:Silver_dice.jpg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03/04/2012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Sebi / Public Domain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http://commons.wikimedia.org/wiki/File:Gizeh_Mykerinos_02.JPG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5.a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How can I recycle this / Creative Commons Attribution 2.0 Generic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http://commons.wikimedia.org/wiki/File:Shoe_box.jpg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5.b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Copat / Public Domain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http://commons.wikimedia.org/wiki/File:Silver_dice.jpg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5.c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Sebi / Public Domain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http://commons.wikimedia.org/wiki/File:Gizeh_Mykerinos_02.JPG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Pumbaa80 / Public Domain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http://commons.wikimedia.org/wiki/File:Smiley.svg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Crimson Cherry Blossom / Public Domain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http://commons.wikimedia.org/wiki/File:CCB_smiley.jpg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8.a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DTE / GNU Free Documentation License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http://commons.wikimedia.org/wiki/File:Tetrahedron.svg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8.b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DTE / GNU Free Documentation License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http://commons.wikimedia.org/wiki/File:Hexahedron.svg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8.c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DTE / GNU Free Documentation License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http://commons.wikimedia.org/wiki/File:Octahedron.svg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8.d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DTE / GNU Free Documentation License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http://commons.wikimedia.org/wiki/File:POV-Ray-Dodecahedron.svg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04/04/2012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6B4C5-2306-43F2-8394-90BC3700FE87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50723" y="1007405"/>
          <a:ext cx="8627805" cy="5794726"/>
        </p:xfrm>
        <a:graphic>
          <a:graphicData uri="http://schemas.openxmlformats.org/drawingml/2006/table">
            <a:tbl>
              <a:tblPr/>
              <a:tblGrid>
                <a:gridCol w="478603"/>
                <a:gridCol w="3583061"/>
                <a:gridCol w="3583061"/>
                <a:gridCol w="983080"/>
              </a:tblGrid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Slide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Autoria / Licença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da Fonte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DTE / GNU Free Documentation License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http://commons.wikimedia.org/wiki/File:Icosahedron.svg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8.f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Júlio Reis / Creative Commons Attribution-Share Alike 3.0 Unported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http://en.wikipedia.org/wiki/File:Tetrahedron_flat.svg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Júlio Reis / Creative Commons Attribution-Share Alike 3.0 Unported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http://en.wikipedia.org/wiki/File:Hexahedron_flat_color.svg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8.h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Júlio Reis / Creative Commons Attribution-Share Alike 3.0 Unported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http://en.wikipedia.org/wiki/File:Octahedron_flat.svg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8.i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Júlio Reis / Creative Commons Attribution-Share Alike 3.0 Unported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http://en.wikipedia.org/wiki/File:Dodecahedron_flat.svg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8.j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Júlio Reis / Creative Commons Attribution-Share Alike 3.0 Unported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http://en.wikipedia.org/wiki/File:Icosahedron_flat.svg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10a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SEE-PE, redesenhado a partir de imagem de Autor Desconhecido.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Acervo SEE-PE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10b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SEE-PE, redesenhado a partir de imagem de Autor Desconhecido.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Acervo SEE-PE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11.a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DTE / GNU Free Documentation License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http://commons.wikimedia.org/wiki/File:Tetrahedron.svg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11.b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DTE / GNU Free Documentation License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http://commons.wikimedia.org/wiki/File:Hexahedron.svg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11.c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DTE / GNU Free Documentation License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http://commons.wikimedia.org/wiki/File:Octahedron.svg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11.d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DTE / GNU Free Documentation License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http://commons.wikimedia.org/wiki/File:POV-Ray-Dodecahedron.svg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04/04/2012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6B4C5-2306-43F2-8394-90BC3700FE87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50723" y="1007405"/>
          <a:ext cx="8627805" cy="5794726"/>
        </p:xfrm>
        <a:graphic>
          <a:graphicData uri="http://schemas.openxmlformats.org/drawingml/2006/table">
            <a:tbl>
              <a:tblPr/>
              <a:tblGrid>
                <a:gridCol w="478603"/>
                <a:gridCol w="3583061"/>
                <a:gridCol w="3583061"/>
                <a:gridCol w="983080"/>
              </a:tblGrid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Slide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Autoria / Licença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da Fonte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DTE / GNU Free Documentation License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http://commons.wikimedia.org/wiki/File:Icosahedron.svg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04/04/2012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Emanuel Handmann / United States Public Domain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http://commons.wikimedia.org/wiki/File:Leonhard_Euler.jpeg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05/04/2012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Emanuel Handmann / United States Public Domain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http://commons.wikimedia.org/wiki/File:Leonhard_Euler.jpeg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Emanuel Handmann / United States Public Domain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http://commons.wikimedia.org/wiki/File:Leonhard_Euler.jpeg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05/04/2012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SEE-PE, redesenhado a partir de imagem de Autor Desconhecido.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Acervo SEE-PE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17.a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Autor desconhecido / United States Public Domain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http://commons.wikimedia.org/wiki/File:Platon-2.jpg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05/04/2012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17.b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Emanuel Handmann / United States Public Domain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http://commons.wikimedia.org/wiki/File:Leonhard_Euler.jpeg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05/04/2012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Autor desconhecido / United States Public Domain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http://commons.wikimedia.org/wiki/File:Platon-2.jpg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05/04/2012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Pumbaa80 / Public Domain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http://commons.wikimedia.org/wiki/File:Smiley.svg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05/04/2012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20a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Crimson Cherry Blossom / Public Domain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http://commons.wikimedia.org/wiki/File:CCB_smiley.jpg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05/04/2012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20b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SEE-PE, redesenhado a partir de imagem de Autor Desconhecido.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Acervo SEE-PE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LadyofHats / Public Domain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http://commons.wikimedia.org/wiki/File:Smiley_green_alien_mmm.svg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05/04/2012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6B4C5-2306-43F2-8394-90BC3700FE87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50723" y="1007405"/>
          <a:ext cx="8627805" cy="5794726"/>
        </p:xfrm>
        <a:graphic>
          <a:graphicData uri="http://schemas.openxmlformats.org/drawingml/2006/table">
            <a:tbl>
              <a:tblPr/>
              <a:tblGrid>
                <a:gridCol w="478603"/>
                <a:gridCol w="3583061"/>
                <a:gridCol w="3583061"/>
                <a:gridCol w="983080"/>
              </a:tblGrid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Slide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Autoria / Licença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da Fonte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LadyofHats / Creative Commons Attribution-Share Alike 3.0 Unported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http://commons.wikimedia.org/wiki/File:Daphni_Leef_cartoon_vector.svg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LadyofHats / Creative Commons Attribution-Share Alike 3.0 Unported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http://commons.wikimedia.org/wiki/File:Daphni_Leef_cartoon_vector.svg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27.a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LadyofHats / Public Domain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http://commons.wikimedia.org/wiki/File:Smiley_green_alien_aaah.svg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27.b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DTE / GNU Free Documentation License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http://commons.wikimedia.org/wiki/File:POV-Ray-Dodecahedron.svg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27.c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Pearson Scott Foresman / Public Domain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http://commons.wikimedia.org/wiki/File:Dodecahedron_(PSF).png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30.a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DTE / GNU Free Documentation License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http://commons.wikimedia.org/wiki/File:Tetrahedron.svg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30.b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DTE / GNU Free Documentation License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http://commons.wikimedia.org/wiki/File:Hexahedron.svg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30.c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DTE / GNU Free Documentation License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http://commons.wikimedia.org/wiki/File:Octahedron.svg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30.d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DTE / GNU Free Documentation License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http://commons.wikimedia.org/wiki/File:POV-Ray-Dodecahedron.svg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DTE / GNU Free Documentation License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http://commons.wikimedia.org/wiki/File:Icosahedron.svg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LadyofHats / Public Domain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http://commons.wikimedia.org/wiki/File:Smiley_green_alien_mmm.svg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33.a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desconhecido / United States Public Domain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http://commons.wikimedia.org/wiki/File:Platon-2.jpg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6B4C5-2306-43F2-8394-90BC3700FE87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50723" y="1007405"/>
          <a:ext cx="8627805" cy="4507279"/>
        </p:xfrm>
        <a:graphic>
          <a:graphicData uri="http://schemas.openxmlformats.org/drawingml/2006/table">
            <a:tbl>
              <a:tblPr/>
              <a:tblGrid>
                <a:gridCol w="478603"/>
                <a:gridCol w="3583061"/>
                <a:gridCol w="3583061"/>
                <a:gridCol w="983080"/>
              </a:tblGrid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Slide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Autoria / Licença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da Fonte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33.b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Emanuel Handmann / United States Public Domain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http://commons.wikimedia.org/wiki/File:Leonhard_Euler.jpeg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LadyofHats / Public Domain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http://commons.wikimedia.org/wiki/File:Smiley_green_alien_mmm.svg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38a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SEE-PE, redesenhado a partir de imagem de Autor Desconhecido.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Acervo SEE-PE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38b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SEE-PE, redesenhado a partir de imagem de Autor Desconhecido.</a:t>
                      </a:r>
                    </a:p>
                  </a:txBody>
                  <a:tcPr marL="2429" marR="2429" marT="2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Acervo SEE-PE</a:t>
                      </a:r>
                    </a:p>
                  </a:txBody>
                  <a:tcPr marL="2429" marR="2429" marT="2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39.a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desconhecido / United States Public Domain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http://commons.wikimedia.org/wiki/File:Platon-2.jpg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39.b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Emanuel Handmann / United States Public Domain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http://commons.wikimedia.org/wiki/File:Leonhard_Euler.jpeg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39.c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LadyofHats / Creative Commons Attribution-Share Alike 3.0 Unported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http://commons.wikimedia.org/wiki/File:Daphni_Leef_cartoon_vector.svg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39.d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Crimson Cherry Blossom / Public Domain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http://commons.wikimedia.org/wiki/File:CCB_smiley.jpg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39.e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Pumbaa80 / Public Domain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Smiley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svg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09/04/2012</a:t>
                      </a:r>
                    </a:p>
                  </a:txBody>
                  <a:tcPr marL="2429" marR="2429" marT="24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7223A-80AB-4143-BED0-8CA89F1E0B8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468313" y="1679575"/>
            <a:ext cx="4319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Arial Rounded MT Bold" pitchFamily="34" charset="0"/>
              </a:rPr>
              <a:t>Agora, vamos pensar no seguinte: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362379" y="5019675"/>
            <a:ext cx="36004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O que todos eles têm em comum ?????</a:t>
            </a:r>
          </a:p>
        </p:txBody>
      </p:sp>
      <p:pic>
        <p:nvPicPr>
          <p:cNvPr id="13" name="Picture 2" descr="File:Shoe b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79" y="2049464"/>
            <a:ext cx="2541080" cy="20328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23528" y="4082328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en-US" sz="1000" dirty="0"/>
              <a:t>How can I recycle </a:t>
            </a:r>
            <a:r>
              <a:rPr lang="en-US" sz="1000" dirty="0" smtClean="0"/>
              <a:t>this / Creative</a:t>
            </a:r>
          </a:p>
          <a:p>
            <a:r>
              <a:rPr lang="en-US" sz="1000" dirty="0" smtClean="0"/>
              <a:t>Commons Attribution 2.0 Generic</a:t>
            </a:r>
            <a:endParaRPr lang="pt-BR" sz="1000" dirty="0"/>
          </a:p>
        </p:txBody>
      </p:sp>
      <p:pic>
        <p:nvPicPr>
          <p:cNvPr id="15" name="Picture 2" descr="File:Silver dic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326" t="7983" r="9743" b="6965"/>
          <a:stretch/>
        </p:blipFill>
        <p:spPr bwMode="auto">
          <a:xfrm>
            <a:off x="3359456" y="2049464"/>
            <a:ext cx="2196706" cy="20328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3359456" y="4082328"/>
            <a:ext cx="1986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Copat</a:t>
            </a:r>
            <a:r>
              <a:rPr lang="pt-BR" sz="1000" dirty="0" smtClean="0"/>
              <a:t> /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  <p:pic>
        <p:nvPicPr>
          <p:cNvPr id="17" name="Picture 2" descr="File:Gizeh Mykerinos 0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044" r="20374" b="36011"/>
          <a:stretch/>
        </p:blipFill>
        <p:spPr bwMode="auto">
          <a:xfrm>
            <a:off x="6012160" y="2049463"/>
            <a:ext cx="2778036" cy="20328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6012160" y="4082328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Sebi</a:t>
            </a:r>
            <a:r>
              <a:rPr lang="pt-BR" sz="1000" dirty="0"/>
              <a:t> </a:t>
            </a:r>
            <a:r>
              <a:rPr lang="pt-BR" sz="1000" dirty="0" smtClean="0"/>
              <a:t>/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/>
          <p:cNvGrpSpPr>
            <a:grpSpLocks/>
          </p:cNvGrpSpPr>
          <p:nvPr/>
        </p:nvGrpSpPr>
        <p:grpSpPr bwMode="auto">
          <a:xfrm>
            <a:off x="6288088" y="2924175"/>
            <a:ext cx="1223962" cy="1873250"/>
            <a:chOff x="6288317" y="2924944"/>
            <a:chExt cx="1223962" cy="1873250"/>
          </a:xfrm>
        </p:grpSpPr>
        <p:sp useBgFill="1">
          <p:nvSpPr>
            <p:cNvPr id="27" name="AutoShape 28"/>
            <p:cNvSpPr>
              <a:spLocks noChangeAspect="1" noChangeArrowheads="1"/>
            </p:cNvSpPr>
            <p:nvPr/>
          </p:nvSpPr>
          <p:spPr bwMode="auto">
            <a:xfrm>
              <a:off x="6288317" y="2924944"/>
              <a:ext cx="1223962" cy="1873250"/>
            </a:xfrm>
            <a:prstGeom prst="cube">
              <a:avLst>
                <a:gd name="adj" fmla="val 25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prstMaterial="legacyWireframe"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5870" name="Rectangle 51"/>
            <p:cNvSpPr>
              <a:spLocks noChangeArrowheads="1"/>
            </p:cNvSpPr>
            <p:nvPr/>
          </p:nvSpPr>
          <p:spPr bwMode="auto">
            <a:xfrm>
              <a:off x="6288317" y="3228878"/>
              <a:ext cx="914400" cy="15652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29" name="Conector reto 28"/>
            <p:cNvCxnSpPr/>
            <p:nvPr/>
          </p:nvCxnSpPr>
          <p:spPr>
            <a:xfrm flipV="1">
              <a:off x="6288317" y="4437832"/>
              <a:ext cx="360362" cy="3587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588354" y="4496569"/>
              <a:ext cx="919163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6588354" y="2928119"/>
              <a:ext cx="0" cy="156686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/>
            <p:cNvSpPr/>
            <p:nvPr/>
          </p:nvSpPr>
          <p:spPr>
            <a:xfrm>
              <a:off x="6599467" y="4350519"/>
              <a:ext cx="215900" cy="1444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3584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E51CA-D6F9-4070-B702-35B4B6A13A3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2124075" y="1882775"/>
            <a:ext cx="37433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just">
              <a:buFont typeface="Arial" charset="0"/>
              <a:buChar char="•"/>
            </a:pPr>
            <a:r>
              <a:rPr lang="pt-BR" dirty="0">
                <a:latin typeface="Arial Rounded MT Bold" pitchFamily="34" charset="0"/>
              </a:rPr>
              <a:t>Possuem superfícies externas na forma de polígonos (triângulos, quadrados ou retângulos). A elas damos o nome de </a:t>
            </a:r>
            <a:r>
              <a:rPr lang="pt-BR" b="1" dirty="0" smtClean="0">
                <a:latin typeface="Arial Rounded MT Bold" pitchFamily="34" charset="0"/>
              </a:rPr>
              <a:t>faces</a:t>
            </a:r>
            <a:r>
              <a:rPr lang="pt-BR" dirty="0">
                <a:latin typeface="Arial Rounded MT Bold" pitchFamily="34" charset="0"/>
              </a:rPr>
              <a:t>. Com um detalhe: algumas delas recebem um nome especial, que são as </a:t>
            </a:r>
            <a:r>
              <a:rPr lang="pt-BR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bases</a:t>
            </a:r>
            <a:r>
              <a:rPr lang="pt-BR" dirty="0">
                <a:latin typeface="Arial Rounded MT Bold" pitchFamily="34" charset="0"/>
              </a:rPr>
              <a:t> (nos que têm duas bases), pois alguns deles têm apenas uma, como as </a:t>
            </a:r>
            <a:r>
              <a:rPr lang="pt-BR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pirâmides</a:t>
            </a:r>
            <a:r>
              <a:rPr lang="pt-BR" dirty="0" smtClean="0">
                <a:latin typeface="Arial Rounded MT Bold" pitchFamily="34" charset="0"/>
              </a:rPr>
              <a:t>;</a:t>
            </a:r>
            <a:endParaRPr lang="pt-BR" dirty="0">
              <a:latin typeface="Arial Rounded MT Bold" pitchFamily="34" charset="0"/>
            </a:endParaRPr>
          </a:p>
          <a:p>
            <a:pPr algn="just"/>
            <a:r>
              <a:rPr lang="pt-BR" dirty="0" smtClean="0">
                <a:latin typeface="Arial Rounded MT Bold" pitchFamily="34" charset="0"/>
              </a:rPr>
              <a:t> </a:t>
            </a:r>
            <a:endParaRPr lang="pt-BR" dirty="0">
              <a:latin typeface="Arial Rounded MT Bold" pitchFamily="34" charset="0"/>
            </a:endParaRPr>
          </a:p>
        </p:txBody>
      </p:sp>
      <p:grpSp>
        <p:nvGrpSpPr>
          <p:cNvPr id="23" name="Grupo 22"/>
          <p:cNvGrpSpPr>
            <a:grpSpLocks/>
          </p:cNvGrpSpPr>
          <p:nvPr/>
        </p:nvGrpSpPr>
        <p:grpSpPr bwMode="auto">
          <a:xfrm>
            <a:off x="7524750" y="2024063"/>
            <a:ext cx="1173163" cy="865187"/>
            <a:chOff x="6228183" y="2636912"/>
            <a:chExt cx="1173362" cy="864096"/>
          </a:xfrm>
        </p:grpSpPr>
        <p:sp>
          <p:nvSpPr>
            <p:cNvPr id="35865" name="Text Box 32"/>
            <p:cNvSpPr txBox="1">
              <a:spLocks noChangeArrowheads="1"/>
            </p:cNvSpPr>
            <p:nvPr/>
          </p:nvSpPr>
          <p:spPr bwMode="auto">
            <a:xfrm>
              <a:off x="6372845" y="2636912"/>
              <a:ext cx="10287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sz="1400">
                  <a:latin typeface="Arial Rounded MT Bold" pitchFamily="34" charset="0"/>
                </a:rPr>
                <a:t>Vértice</a:t>
              </a:r>
            </a:p>
          </p:txBody>
        </p:sp>
        <p:sp>
          <p:nvSpPr>
            <p:cNvPr id="35866" name="Line 30"/>
            <p:cNvSpPr>
              <a:spLocks noChangeShapeType="1"/>
            </p:cNvSpPr>
            <p:nvPr/>
          </p:nvSpPr>
          <p:spPr bwMode="auto">
            <a:xfrm flipH="1">
              <a:off x="6228183" y="2924944"/>
              <a:ext cx="288355" cy="576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2" name="Grupo 21"/>
          <p:cNvGrpSpPr>
            <a:grpSpLocks/>
          </p:cNvGrpSpPr>
          <p:nvPr/>
        </p:nvGrpSpPr>
        <p:grpSpPr bwMode="auto">
          <a:xfrm>
            <a:off x="7542213" y="2924175"/>
            <a:ext cx="1171575" cy="828675"/>
            <a:chOff x="7092614" y="3211587"/>
            <a:chExt cx="1172531" cy="828669"/>
          </a:xfrm>
        </p:grpSpPr>
        <p:sp>
          <p:nvSpPr>
            <p:cNvPr id="35863" name="Text Box 35"/>
            <p:cNvSpPr txBox="1">
              <a:spLocks noChangeArrowheads="1"/>
            </p:cNvSpPr>
            <p:nvPr/>
          </p:nvSpPr>
          <p:spPr bwMode="auto">
            <a:xfrm>
              <a:off x="7236445" y="3211587"/>
              <a:ext cx="10287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sz="1400">
                  <a:latin typeface="Arial Rounded MT Bold" pitchFamily="34" charset="0"/>
                </a:rPr>
                <a:t>Aresta</a:t>
              </a:r>
            </a:p>
          </p:txBody>
        </p:sp>
        <p:sp>
          <p:nvSpPr>
            <p:cNvPr id="35864" name="Line 34"/>
            <p:cNvSpPr>
              <a:spLocks noChangeShapeType="1"/>
            </p:cNvSpPr>
            <p:nvPr/>
          </p:nvSpPr>
          <p:spPr bwMode="auto">
            <a:xfrm flipH="1">
              <a:off x="7092614" y="3465581"/>
              <a:ext cx="503237" cy="574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1" name="Grupo 20"/>
          <p:cNvGrpSpPr>
            <a:grpSpLocks/>
          </p:cNvGrpSpPr>
          <p:nvPr/>
        </p:nvGrpSpPr>
        <p:grpSpPr bwMode="auto">
          <a:xfrm>
            <a:off x="6792913" y="3933825"/>
            <a:ext cx="1965325" cy="809625"/>
            <a:chOff x="6587976" y="4366394"/>
            <a:chExt cx="1966094" cy="810320"/>
          </a:xfrm>
        </p:grpSpPr>
        <p:sp>
          <p:nvSpPr>
            <p:cNvPr id="35861" name="Text Box 42"/>
            <p:cNvSpPr txBox="1">
              <a:spLocks noChangeArrowheads="1"/>
            </p:cNvSpPr>
            <p:nvPr/>
          </p:nvSpPr>
          <p:spPr bwMode="auto">
            <a:xfrm>
              <a:off x="7525370" y="4868937"/>
              <a:ext cx="10287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sz="1400">
                  <a:latin typeface="Arial Rounded MT Bold" pitchFamily="34" charset="0"/>
                </a:rPr>
                <a:t>Face </a:t>
              </a:r>
            </a:p>
          </p:txBody>
        </p:sp>
        <p:sp>
          <p:nvSpPr>
            <p:cNvPr id="35862" name="Line 53"/>
            <p:cNvSpPr>
              <a:spLocks noChangeShapeType="1"/>
            </p:cNvSpPr>
            <p:nvPr/>
          </p:nvSpPr>
          <p:spPr bwMode="auto">
            <a:xfrm flipH="1" flipV="1">
              <a:off x="6587976" y="4366394"/>
              <a:ext cx="1008063" cy="574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8" name="Grupo 47"/>
          <p:cNvGrpSpPr>
            <a:grpSpLocks/>
          </p:cNvGrpSpPr>
          <p:nvPr/>
        </p:nvGrpSpPr>
        <p:grpSpPr bwMode="auto">
          <a:xfrm>
            <a:off x="6000750" y="2420938"/>
            <a:ext cx="1028700" cy="576262"/>
            <a:chOff x="2195736" y="3501008"/>
            <a:chExt cx="1028700" cy="576064"/>
          </a:xfrm>
        </p:grpSpPr>
        <p:sp>
          <p:nvSpPr>
            <p:cNvPr id="35859" name="Text Box 39"/>
            <p:cNvSpPr txBox="1">
              <a:spLocks noChangeArrowheads="1"/>
            </p:cNvSpPr>
            <p:nvPr/>
          </p:nvSpPr>
          <p:spPr bwMode="auto">
            <a:xfrm>
              <a:off x="2195736" y="3501008"/>
              <a:ext cx="10287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sz="1400">
                  <a:latin typeface="Arial Rounded MT Bold" pitchFamily="34" charset="0"/>
                </a:rPr>
                <a:t>Base</a:t>
              </a:r>
            </a:p>
          </p:txBody>
        </p:sp>
        <p:sp>
          <p:nvSpPr>
            <p:cNvPr id="35860" name="Line 54"/>
            <p:cNvSpPr>
              <a:spLocks noChangeShapeType="1"/>
            </p:cNvSpPr>
            <p:nvPr/>
          </p:nvSpPr>
          <p:spPr bwMode="auto">
            <a:xfrm>
              <a:off x="2627784" y="3789040"/>
              <a:ext cx="309092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4" name="Texto explicativo em elipse 23"/>
          <p:cNvSpPr/>
          <p:nvPr/>
        </p:nvSpPr>
        <p:spPr>
          <a:xfrm>
            <a:off x="935038" y="1114425"/>
            <a:ext cx="1943100" cy="720725"/>
          </a:xfrm>
          <a:prstGeom prst="wedgeEllipseCallout">
            <a:avLst>
              <a:gd name="adj1" fmla="val -22368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5851" name="CaixaDeTexto 5"/>
          <p:cNvSpPr txBox="1">
            <a:spLocks noChangeArrowheads="1"/>
          </p:cNvSpPr>
          <p:nvPr/>
        </p:nvSpPr>
        <p:spPr bwMode="auto">
          <a:xfrm>
            <a:off x="1150938" y="1262063"/>
            <a:ext cx="158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latin typeface="Arial Rounded MT Bold" pitchFamily="34" charset="0"/>
              </a:rPr>
              <a:t>Vamos ver:</a:t>
            </a:r>
          </a:p>
        </p:txBody>
      </p:sp>
      <p:grpSp>
        <p:nvGrpSpPr>
          <p:cNvPr id="49" name="Grupo 48"/>
          <p:cNvGrpSpPr>
            <a:grpSpLocks/>
          </p:cNvGrpSpPr>
          <p:nvPr/>
        </p:nvGrpSpPr>
        <p:grpSpPr bwMode="auto">
          <a:xfrm>
            <a:off x="5640388" y="4652963"/>
            <a:ext cx="1152525" cy="668337"/>
            <a:chOff x="1835696" y="5733256"/>
            <a:chExt cx="1152128" cy="667817"/>
          </a:xfrm>
        </p:grpSpPr>
        <p:sp>
          <p:nvSpPr>
            <p:cNvPr id="35857" name="Text Box 39"/>
            <p:cNvSpPr txBox="1">
              <a:spLocks noChangeArrowheads="1"/>
            </p:cNvSpPr>
            <p:nvPr/>
          </p:nvSpPr>
          <p:spPr bwMode="auto">
            <a:xfrm>
              <a:off x="1835696" y="6093296"/>
              <a:ext cx="10287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sz="1400">
                  <a:latin typeface="Arial Rounded MT Bold" pitchFamily="34" charset="0"/>
                </a:rPr>
                <a:t>Base</a:t>
              </a:r>
            </a:p>
          </p:txBody>
        </p:sp>
        <p:sp>
          <p:nvSpPr>
            <p:cNvPr id="35858" name="Line 54"/>
            <p:cNvSpPr>
              <a:spLocks noChangeShapeType="1"/>
            </p:cNvSpPr>
            <p:nvPr/>
          </p:nvSpPr>
          <p:spPr bwMode="auto">
            <a:xfrm flipV="1">
              <a:off x="2362744" y="5733256"/>
              <a:ext cx="625080" cy="481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2" name="CaixaDeTexto 51"/>
          <p:cNvSpPr txBox="1"/>
          <p:nvPr/>
        </p:nvSpPr>
        <p:spPr>
          <a:xfrm>
            <a:off x="539750" y="5108575"/>
            <a:ext cx="49688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7800" indent="-177800" algn="just">
              <a:buFont typeface="Arial" pitchFamily="34" charset="0"/>
              <a:buChar char="•"/>
              <a:defRPr/>
            </a:pPr>
            <a:r>
              <a:rPr lang="pt-BR" dirty="0">
                <a:latin typeface="Arial Rounded MT Bold" pitchFamily="34" charset="0"/>
              </a:rPr>
              <a:t>Possuem segmentos de reta que são os encontros de duas faces. São as </a:t>
            </a: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arestas</a:t>
            </a:r>
            <a:r>
              <a:rPr lang="pt-BR" dirty="0">
                <a:latin typeface="Arial Rounded MT Bold" pitchFamily="34" charset="0"/>
              </a:rPr>
              <a:t>;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2771775" y="5876925"/>
            <a:ext cx="49688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7800" indent="-177800" algn="just">
              <a:buFont typeface="Arial" pitchFamily="34" charset="0"/>
              <a:buChar char="•"/>
              <a:defRPr/>
            </a:pPr>
            <a:r>
              <a:rPr lang="pt-BR" dirty="0">
                <a:latin typeface="Arial Rounded MT Bold" pitchFamily="34" charset="0"/>
              </a:rPr>
              <a:t>Possuem pontos que são o encontro de três ou mais arestas. São as</a:t>
            </a:r>
            <a:r>
              <a:rPr lang="pt-BR" dirty="0">
                <a:solidFill>
                  <a:srgbClr val="CC0099"/>
                </a:solidFill>
                <a:latin typeface="Arial Rounded MT Bold" pitchFamily="34" charset="0"/>
              </a:rPr>
              <a:t> </a:t>
            </a:r>
            <a:r>
              <a:rPr lang="pt-BR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vértices</a:t>
            </a:r>
            <a:r>
              <a:rPr lang="pt-BR" dirty="0">
                <a:latin typeface="Arial Rounded MT Bold" pitchFamily="34" charset="0"/>
              </a:rPr>
              <a:t>.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pic>
        <p:nvPicPr>
          <p:cNvPr id="2050" name="Picture 2" descr="File:Smiley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57" y="1984053"/>
            <a:ext cx="1738162" cy="17381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9859" y="3737689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Pumbaa80 /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8DC3F-7EEF-4A62-9AE8-3DF9B1F01777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4098" name="Picture 2" descr="File:CCB smile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087245"/>
            <a:ext cx="2290713" cy="21396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/>
          <p:cNvCxnSpPr>
            <a:endCxn id="5" idx="0"/>
          </p:cNvCxnSpPr>
          <p:nvPr/>
        </p:nvCxnSpPr>
        <p:spPr bwMode="auto">
          <a:xfrm rot="396585" flipH="1" flipV="1">
            <a:off x="1449388" y="1862138"/>
            <a:ext cx="1152525" cy="12239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90" name="Grupo 17"/>
          <p:cNvGrpSpPr>
            <a:grpSpLocks/>
          </p:cNvGrpSpPr>
          <p:nvPr/>
        </p:nvGrpSpPr>
        <p:grpSpPr bwMode="auto">
          <a:xfrm rot="396585">
            <a:off x="704850" y="1819275"/>
            <a:ext cx="1871663" cy="1727200"/>
            <a:chOff x="1978226" y="2851615"/>
            <a:chExt cx="1872630" cy="1729133"/>
          </a:xfrm>
        </p:grpSpPr>
        <p:sp>
          <p:nvSpPr>
            <p:cNvPr id="15" name="Paralelogramo 14"/>
            <p:cNvSpPr/>
            <p:nvPr/>
          </p:nvSpPr>
          <p:spPr>
            <a:xfrm>
              <a:off x="1978647" y="4077025"/>
              <a:ext cx="1872209" cy="503527"/>
            </a:xfrm>
            <a:prstGeom prst="parallelogram">
              <a:avLst>
                <a:gd name="adj" fmla="val 8253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" name="Triângulo isósceles 4"/>
            <p:cNvSpPr/>
            <p:nvPr/>
          </p:nvSpPr>
          <p:spPr>
            <a:xfrm>
              <a:off x="1978226" y="2852556"/>
              <a:ext cx="1440284" cy="172819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7" name="Conector reto 6"/>
            <p:cNvCxnSpPr>
              <a:stCxn id="5" idx="4"/>
            </p:cNvCxnSpPr>
            <p:nvPr/>
          </p:nvCxnSpPr>
          <p:spPr>
            <a:xfrm flipV="1">
              <a:off x="3418916" y="4076707"/>
              <a:ext cx="431926" cy="5035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5" idx="0"/>
            </p:cNvCxnSpPr>
            <p:nvPr/>
          </p:nvCxnSpPr>
          <p:spPr>
            <a:xfrm flipH="1">
              <a:off x="2410281" y="2851615"/>
              <a:ext cx="287421" cy="1224666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/>
          <p:cNvGrpSpPr>
            <a:grpSpLocks/>
          </p:cNvGrpSpPr>
          <p:nvPr/>
        </p:nvGrpSpPr>
        <p:grpSpPr bwMode="auto">
          <a:xfrm>
            <a:off x="3328988" y="1671638"/>
            <a:ext cx="2736850" cy="1296987"/>
            <a:chOff x="3329024" y="1672088"/>
            <a:chExt cx="2736304" cy="1296144"/>
          </a:xfrm>
        </p:grpSpPr>
        <p:sp>
          <p:nvSpPr>
            <p:cNvPr id="21" name="Texto explicativo em elipse 20"/>
            <p:cNvSpPr/>
            <p:nvPr/>
          </p:nvSpPr>
          <p:spPr>
            <a:xfrm>
              <a:off x="3329024" y="1672088"/>
              <a:ext cx="2736304" cy="1296144"/>
            </a:xfrm>
            <a:prstGeom prst="wedgeEllipseCallout">
              <a:avLst>
                <a:gd name="adj1" fmla="val 62701"/>
                <a:gd name="adj2" fmla="val 985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6888" name="CaixaDeTexto 23"/>
            <p:cNvSpPr txBox="1">
              <a:spLocks noChangeArrowheads="1"/>
            </p:cNvSpPr>
            <p:nvPr/>
          </p:nvSpPr>
          <p:spPr bwMode="auto">
            <a:xfrm>
              <a:off x="3545048" y="1874464"/>
              <a:ext cx="230425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600" dirty="0">
                  <a:latin typeface="Arial Rounded MT Bold" pitchFamily="34" charset="0"/>
                </a:rPr>
                <a:t>A diferença nas pirâmides é uma só !! </a:t>
              </a:r>
              <a:r>
                <a:rPr lang="pt-BR" sz="1600" dirty="0" smtClean="0">
                  <a:latin typeface="Arial Rounded MT Bold" pitchFamily="34" charset="0"/>
                </a:rPr>
                <a:t>Observe:</a:t>
              </a:r>
              <a:endParaRPr lang="pt-BR" sz="1600" dirty="0">
                <a:latin typeface="Arial Rounded MT Bold" pitchFamily="34" charset="0"/>
              </a:endParaRPr>
            </a:p>
          </p:txBody>
        </p:sp>
      </p:grpSp>
      <p:grpSp>
        <p:nvGrpSpPr>
          <p:cNvPr id="27" name="Grupo 26"/>
          <p:cNvGrpSpPr>
            <a:grpSpLocks/>
          </p:cNvGrpSpPr>
          <p:nvPr/>
        </p:nvGrpSpPr>
        <p:grpSpPr bwMode="auto">
          <a:xfrm>
            <a:off x="611188" y="3284538"/>
            <a:ext cx="1028700" cy="1100137"/>
            <a:chOff x="1979712" y="5373216"/>
            <a:chExt cx="1028700" cy="1099865"/>
          </a:xfrm>
        </p:grpSpPr>
        <p:sp>
          <p:nvSpPr>
            <p:cNvPr id="36885" name="Text Box 39"/>
            <p:cNvSpPr txBox="1">
              <a:spLocks noChangeArrowheads="1"/>
            </p:cNvSpPr>
            <p:nvPr/>
          </p:nvSpPr>
          <p:spPr bwMode="auto">
            <a:xfrm>
              <a:off x="1979712" y="6165304"/>
              <a:ext cx="10287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sz="1400">
                  <a:latin typeface="Arial Rounded MT Bold" pitchFamily="34" charset="0"/>
                </a:rPr>
                <a:t>Base</a:t>
              </a:r>
            </a:p>
          </p:txBody>
        </p:sp>
        <p:sp>
          <p:nvSpPr>
            <p:cNvPr id="36886" name="Line 54"/>
            <p:cNvSpPr>
              <a:spLocks noChangeShapeType="1"/>
            </p:cNvSpPr>
            <p:nvPr/>
          </p:nvSpPr>
          <p:spPr bwMode="auto">
            <a:xfrm flipV="1">
              <a:off x="2362744" y="5373216"/>
              <a:ext cx="409056" cy="841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3" name="Grupo 32"/>
          <p:cNvGrpSpPr>
            <a:grpSpLocks/>
          </p:cNvGrpSpPr>
          <p:nvPr/>
        </p:nvGrpSpPr>
        <p:grpSpPr bwMode="auto">
          <a:xfrm>
            <a:off x="3492500" y="3284538"/>
            <a:ext cx="2232025" cy="1081087"/>
            <a:chOff x="3491880" y="3284984"/>
            <a:chExt cx="2232248" cy="1080120"/>
          </a:xfrm>
        </p:grpSpPr>
        <p:sp>
          <p:nvSpPr>
            <p:cNvPr id="30" name="Texto explicativo em elipse 29"/>
            <p:cNvSpPr/>
            <p:nvPr/>
          </p:nvSpPr>
          <p:spPr>
            <a:xfrm>
              <a:off x="3491880" y="3284984"/>
              <a:ext cx="2232248" cy="1080120"/>
            </a:xfrm>
            <a:prstGeom prst="wedgeEllipseCallout">
              <a:avLst>
                <a:gd name="adj1" fmla="val 75964"/>
                <a:gd name="adj2" fmla="val 41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6884" name="CaixaDeTexto 31"/>
            <p:cNvSpPr txBox="1">
              <a:spLocks noChangeArrowheads="1"/>
            </p:cNvSpPr>
            <p:nvPr/>
          </p:nvSpPr>
          <p:spPr bwMode="auto">
            <a:xfrm>
              <a:off x="3532824" y="3487360"/>
              <a:ext cx="216024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600">
                  <a:latin typeface="Arial Rounded MT Bold" pitchFamily="34" charset="0"/>
                </a:rPr>
                <a:t>Elas possuem apenas uma base !</a:t>
              </a:r>
            </a:p>
          </p:txBody>
        </p:sp>
      </p:grpSp>
      <p:grpSp>
        <p:nvGrpSpPr>
          <p:cNvPr id="34" name="Grupo 33"/>
          <p:cNvGrpSpPr>
            <a:grpSpLocks/>
          </p:cNvGrpSpPr>
          <p:nvPr/>
        </p:nvGrpSpPr>
        <p:grpSpPr bwMode="auto">
          <a:xfrm>
            <a:off x="1547813" y="1196975"/>
            <a:ext cx="1470025" cy="576263"/>
            <a:chOff x="6228182" y="2924944"/>
            <a:chExt cx="1470629" cy="576064"/>
          </a:xfrm>
        </p:grpSpPr>
        <p:sp>
          <p:nvSpPr>
            <p:cNvPr id="36881" name="Text Box 32"/>
            <p:cNvSpPr txBox="1">
              <a:spLocks noChangeArrowheads="1"/>
            </p:cNvSpPr>
            <p:nvPr/>
          </p:nvSpPr>
          <p:spPr bwMode="auto">
            <a:xfrm>
              <a:off x="6670111" y="2924944"/>
              <a:ext cx="10287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sz="1400">
                  <a:latin typeface="Arial Rounded MT Bold" pitchFamily="34" charset="0"/>
                </a:rPr>
                <a:t>Vértice</a:t>
              </a:r>
            </a:p>
          </p:txBody>
        </p:sp>
        <p:sp>
          <p:nvSpPr>
            <p:cNvPr id="36882" name="Line 30"/>
            <p:cNvSpPr>
              <a:spLocks noChangeShapeType="1"/>
            </p:cNvSpPr>
            <p:nvPr/>
          </p:nvSpPr>
          <p:spPr bwMode="auto">
            <a:xfrm flipH="1">
              <a:off x="6228182" y="3140968"/>
              <a:ext cx="504056" cy="360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7" name="Grupo 36"/>
          <p:cNvGrpSpPr>
            <a:grpSpLocks/>
          </p:cNvGrpSpPr>
          <p:nvPr/>
        </p:nvGrpSpPr>
        <p:grpSpPr bwMode="auto">
          <a:xfrm>
            <a:off x="3276600" y="5013325"/>
            <a:ext cx="2735263" cy="1295400"/>
            <a:chOff x="3329024" y="1603848"/>
            <a:chExt cx="2736304" cy="1296144"/>
          </a:xfrm>
        </p:grpSpPr>
        <p:sp>
          <p:nvSpPr>
            <p:cNvPr id="38" name="Texto explicativo em elipse 37"/>
            <p:cNvSpPr/>
            <p:nvPr/>
          </p:nvSpPr>
          <p:spPr>
            <a:xfrm>
              <a:off x="3329024" y="1603848"/>
              <a:ext cx="2736304" cy="1296144"/>
            </a:xfrm>
            <a:prstGeom prst="wedgeEllipseCallout">
              <a:avLst>
                <a:gd name="adj1" fmla="val 85146"/>
                <a:gd name="adj2" fmla="val -889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6880" name="CaixaDeTexto 38"/>
            <p:cNvSpPr txBox="1">
              <a:spLocks noChangeArrowheads="1"/>
            </p:cNvSpPr>
            <p:nvPr/>
          </p:nvSpPr>
          <p:spPr bwMode="auto">
            <a:xfrm>
              <a:off x="3545048" y="1792576"/>
              <a:ext cx="2304256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600">
                  <a:latin typeface="Arial Rounded MT Bold" pitchFamily="34" charset="0"/>
                </a:rPr>
                <a:t>E o vértice superior é um só e dele partem todas as arestas laterais !!</a:t>
              </a:r>
            </a:p>
          </p:txBody>
        </p:sp>
      </p:grpSp>
      <p:cxnSp>
        <p:nvCxnSpPr>
          <p:cNvPr id="54" name="Conector reto 53"/>
          <p:cNvCxnSpPr>
            <a:stCxn id="5" idx="0"/>
            <a:endCxn id="5" idx="4"/>
          </p:cNvCxnSpPr>
          <p:nvPr/>
        </p:nvCxnSpPr>
        <p:spPr>
          <a:xfrm>
            <a:off x="1525588" y="1800225"/>
            <a:ext cx="515937" cy="17986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1520825" y="1773238"/>
            <a:ext cx="1008063" cy="1368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5" idx="0"/>
            <a:endCxn id="5" idx="2"/>
          </p:cNvCxnSpPr>
          <p:nvPr/>
        </p:nvCxnSpPr>
        <p:spPr>
          <a:xfrm flipH="1">
            <a:off x="611188" y="1800225"/>
            <a:ext cx="914400" cy="16335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flipH="1">
            <a:off x="1101725" y="1800225"/>
            <a:ext cx="411163" cy="119697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065838" y="5201945"/>
            <a:ext cx="3070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/>
              <a:t>Crimson Cherry </a:t>
            </a:r>
            <a:r>
              <a:rPr lang="pt-BR" sz="1000" dirty="0" err="1" smtClean="0"/>
              <a:t>Blossom</a:t>
            </a:r>
            <a:r>
              <a:rPr lang="pt-BR" sz="1000" dirty="0" smtClean="0"/>
              <a:t> /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Domain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155C1-0B3A-45A3-8185-C27C899A732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sp>
        <p:nvSpPr>
          <p:cNvPr id="37892" name="CaixaDeTexto 5"/>
          <p:cNvSpPr txBox="1">
            <a:spLocks noChangeArrowheads="1"/>
          </p:cNvSpPr>
          <p:nvPr/>
        </p:nvSpPr>
        <p:spPr bwMode="auto">
          <a:xfrm>
            <a:off x="539750" y="1598613"/>
            <a:ext cx="81359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>
                <a:latin typeface="Arial Rounded MT Bold" pitchFamily="34" charset="0"/>
              </a:rPr>
              <a:t>Agora vamos classificar os poliedros. Isso é feito de modo parecido com as denominações do </a:t>
            </a:r>
            <a:r>
              <a:rPr lang="pt-BR" dirty="0">
                <a:solidFill>
                  <a:srgbClr val="FF0000"/>
                </a:solidFill>
                <a:latin typeface="Arial Rounded MT Bold" pitchFamily="34" charset="0"/>
              </a:rPr>
              <a:t>polígonos</a:t>
            </a:r>
            <a:r>
              <a:rPr lang="pt-BR" dirty="0">
                <a:latin typeface="Arial Rounded MT Bold" pitchFamily="34" charset="0"/>
              </a:rPr>
              <a:t>, </a:t>
            </a:r>
            <a:r>
              <a:rPr lang="pt-BR" dirty="0" smtClean="0">
                <a:latin typeface="Arial Rounded MT Bold" pitchFamily="34" charset="0"/>
              </a:rPr>
              <a:t>que </a:t>
            </a:r>
            <a:r>
              <a:rPr lang="pt-BR" dirty="0">
                <a:latin typeface="Arial Rounded MT Bold" pitchFamily="34" charset="0"/>
              </a:rPr>
              <a:t>recebem o nome de acordo com um </a:t>
            </a:r>
            <a:r>
              <a:rPr lang="pt-BR" dirty="0">
                <a:solidFill>
                  <a:srgbClr val="FF0000"/>
                </a:solidFill>
                <a:latin typeface="Arial Rounded MT Bold" pitchFamily="34" charset="0"/>
              </a:rPr>
              <a:t>número de lados</a:t>
            </a:r>
            <a:r>
              <a:rPr lang="pt-BR" dirty="0">
                <a:latin typeface="Arial Rounded MT Bold" pitchFamily="34" charset="0"/>
              </a:rPr>
              <a:t>, enquanto os </a:t>
            </a:r>
            <a:r>
              <a:rPr lang="pt-BR" dirty="0">
                <a:solidFill>
                  <a:srgbClr val="0000CC"/>
                </a:solidFill>
                <a:latin typeface="Arial Rounded MT Bold" pitchFamily="34" charset="0"/>
              </a:rPr>
              <a:t>poliedros</a:t>
            </a:r>
            <a:r>
              <a:rPr lang="pt-BR" dirty="0">
                <a:latin typeface="Arial Rounded MT Bold" pitchFamily="34" charset="0"/>
              </a:rPr>
              <a:t> recebem o nome de acordo com um </a:t>
            </a:r>
            <a:r>
              <a:rPr lang="pt-BR" dirty="0">
                <a:solidFill>
                  <a:srgbClr val="0000CC"/>
                </a:solidFill>
                <a:latin typeface="Arial Rounded MT Bold" pitchFamily="34" charset="0"/>
              </a:rPr>
              <a:t>número de faces </a:t>
            </a:r>
            <a:r>
              <a:rPr lang="pt-BR" dirty="0">
                <a:latin typeface="Arial Rounded MT Bold" pitchFamily="34" charset="0"/>
              </a:rPr>
              <a:t>que possuem. Vamos aos nomes dos </a:t>
            </a:r>
            <a:r>
              <a:rPr lang="pt-BR" dirty="0" smtClean="0">
                <a:latin typeface="Arial Rounded MT Bold" pitchFamily="34" charset="0"/>
              </a:rPr>
              <a:t>principais </a:t>
            </a:r>
            <a:r>
              <a:rPr lang="pt-BR" dirty="0">
                <a:latin typeface="Arial Rounded MT Bold" pitchFamily="34" charset="0"/>
              </a:rPr>
              <a:t>deles:</a:t>
            </a:r>
          </a:p>
        </p:txBody>
      </p:sp>
      <p:graphicFrame>
        <p:nvGraphicFramePr>
          <p:cNvPr id="7" name="Group 111"/>
          <p:cNvGraphicFramePr>
            <a:graphicFrameLocks noGrp="1"/>
          </p:cNvGraphicFramePr>
          <p:nvPr>
            <p:ph idx="1"/>
          </p:nvPr>
        </p:nvGraphicFramePr>
        <p:xfrm>
          <a:off x="539552" y="3132512"/>
          <a:ext cx="8280920" cy="30259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24139"/>
                <a:gridCol w="1029296"/>
                <a:gridCol w="1058735"/>
                <a:gridCol w="1204274"/>
                <a:gridCol w="1964276"/>
                <a:gridCol w="1800200"/>
              </a:tblGrid>
              <a:tr h="992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Rounded MT Bold" pitchFamily="34" charset="0"/>
                        </a:rPr>
                        <a:t>Poliedro</a:t>
                      </a:r>
                      <a:endParaRPr kumimoji="0" lang="pt-PT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Planificação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Rounded MT Bold" pitchFamily="34" charset="0"/>
                        </a:rPr>
                        <a:t>Nº de faces</a:t>
                      </a: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Rounded MT Bold" pitchFamily="34" charset="0"/>
                        </a:rPr>
                        <a:t>Nome</a:t>
                      </a:r>
                      <a:endParaRPr kumimoji="0" lang="pt-PT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2016125" y="5329238"/>
            <a:ext cx="4333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4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1763713" y="5788025"/>
            <a:ext cx="1008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solidFill>
                  <a:srgbClr val="0000CC"/>
                </a:solidFill>
                <a:latin typeface="Arial Rounded MT Bold" pitchFamily="34" charset="0"/>
              </a:rPr>
              <a:t>tetraedro</a:t>
            </a:r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3092450" y="5332413"/>
            <a:ext cx="4333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6</a:t>
            </a: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813050" y="5778500"/>
            <a:ext cx="1008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solidFill>
                  <a:srgbClr val="0000CC"/>
                </a:solidFill>
                <a:latin typeface="Arial Rounded MT Bold" pitchFamily="34" charset="0"/>
              </a:rPr>
              <a:t>hexaedro</a:t>
            </a:r>
          </a:p>
        </p:txBody>
      </p: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4232275" y="5332413"/>
            <a:ext cx="431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8</a:t>
            </a:r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3951288" y="5791200"/>
            <a:ext cx="1008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solidFill>
                  <a:srgbClr val="0000CC"/>
                </a:solidFill>
                <a:latin typeface="Arial Rounded MT Bold" pitchFamily="34" charset="0"/>
              </a:rPr>
              <a:t>octaedro</a:t>
            </a:r>
          </a:p>
        </p:txBody>
      </p:sp>
      <p:sp>
        <p:nvSpPr>
          <p:cNvPr id="33" name="CaixaDeTexto 32"/>
          <p:cNvSpPr txBox="1">
            <a:spLocks noChangeArrowheads="1"/>
          </p:cNvSpPr>
          <p:nvPr/>
        </p:nvSpPr>
        <p:spPr bwMode="auto">
          <a:xfrm>
            <a:off x="5813425" y="5332413"/>
            <a:ext cx="558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12</a:t>
            </a:r>
          </a:p>
        </p:txBody>
      </p: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5327650" y="5805488"/>
            <a:ext cx="1439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400">
                <a:solidFill>
                  <a:srgbClr val="0000CC"/>
                </a:solidFill>
                <a:latin typeface="Arial Rounded MT Bold" pitchFamily="34" charset="0"/>
              </a:rPr>
              <a:t>dodecaedro</a:t>
            </a:r>
          </a:p>
        </p:txBody>
      </p:sp>
      <p:sp>
        <p:nvSpPr>
          <p:cNvPr id="36" name="CaixaDeTexto 35"/>
          <p:cNvSpPr txBox="1">
            <a:spLocks noChangeArrowheads="1"/>
          </p:cNvSpPr>
          <p:nvPr/>
        </p:nvSpPr>
        <p:spPr bwMode="auto">
          <a:xfrm>
            <a:off x="7650163" y="5332413"/>
            <a:ext cx="558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0000CC"/>
                </a:solidFill>
                <a:latin typeface="Arial Rounded MT Bold" pitchFamily="34" charset="0"/>
              </a:rPr>
              <a:t> 20</a:t>
            </a:r>
          </a:p>
        </p:txBody>
      </p:sp>
      <p:sp>
        <p:nvSpPr>
          <p:cNvPr id="37" name="CaixaDeTexto 36"/>
          <p:cNvSpPr txBox="1">
            <a:spLocks noChangeArrowheads="1"/>
          </p:cNvSpPr>
          <p:nvPr/>
        </p:nvSpPr>
        <p:spPr bwMode="auto">
          <a:xfrm>
            <a:off x="7164388" y="5805488"/>
            <a:ext cx="1439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400">
                <a:solidFill>
                  <a:srgbClr val="0000CC"/>
                </a:solidFill>
                <a:latin typeface="Arial Rounded MT Bold" pitchFamily="34" charset="0"/>
              </a:rPr>
              <a:t>icosaedro</a:t>
            </a:r>
          </a:p>
        </p:txBody>
      </p:sp>
      <p:sp>
        <p:nvSpPr>
          <p:cNvPr id="37912" name="AutoShape 27" descr="http://prof.mat.helena.zip.net/images/dodecaedro.gif"/>
          <p:cNvSpPr>
            <a:spLocks noChangeAspect="1" noChangeArrowheads="1"/>
          </p:cNvSpPr>
          <p:nvPr/>
        </p:nvSpPr>
        <p:spPr bwMode="auto">
          <a:xfrm>
            <a:off x="155575" y="-471488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539750" y="6186209"/>
            <a:ext cx="3579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Imagens </a:t>
            </a:r>
            <a:r>
              <a:rPr lang="pt-BR" sz="1000" dirty="0" err="1" smtClean="0"/>
              <a:t>a,b,c,d,e</a:t>
            </a:r>
            <a:r>
              <a:rPr lang="pt-BR" sz="1000" dirty="0" smtClean="0"/>
              <a:t>: DTE / </a:t>
            </a:r>
            <a:r>
              <a:rPr lang="pt-BR" sz="1000" dirty="0"/>
              <a:t>GNU </a:t>
            </a:r>
            <a:r>
              <a:rPr lang="pt-BR" sz="1000" dirty="0" err="1"/>
              <a:t>Free</a:t>
            </a:r>
            <a:r>
              <a:rPr lang="pt-BR" sz="1000" dirty="0"/>
              <a:t> </a:t>
            </a:r>
            <a:r>
              <a:rPr lang="pt-BR" sz="1000" dirty="0" err="1"/>
              <a:t>Documentation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  <p:pic>
        <p:nvPicPr>
          <p:cNvPr id="1026" name="Picture 2" descr="File:Tetrahedron flat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66" y="4273218"/>
            <a:ext cx="946117" cy="8256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Hexahedron flat color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51" y="4262265"/>
            <a:ext cx="713047" cy="934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Octahedron flat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071" y="4273217"/>
            <a:ext cx="1125668" cy="8458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Dodecahedron flat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94" y="4211448"/>
            <a:ext cx="1904971" cy="9832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Icosahedron flat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47" y="4273218"/>
            <a:ext cx="1714754" cy="8256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9750" y="6432430"/>
            <a:ext cx="5126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Imagens f, g, h, i, j: </a:t>
            </a:r>
            <a:r>
              <a:rPr lang="pt-BR" sz="1000" dirty="0"/>
              <a:t>Júlio </a:t>
            </a:r>
            <a:r>
              <a:rPr lang="pt-BR" sz="1000" dirty="0" smtClean="0"/>
              <a:t>Reis / </a:t>
            </a:r>
            <a:r>
              <a:rPr lang="en-US" sz="1000" dirty="0"/>
              <a:t>Creative Commons Attribution-Share Alike 3.0 </a:t>
            </a:r>
            <a:r>
              <a:rPr lang="en-US" sz="1000" dirty="0" err="1"/>
              <a:t>Unported</a:t>
            </a:r>
            <a:endParaRPr lang="pt-BR" sz="1000" dirty="0"/>
          </a:p>
        </p:txBody>
      </p:sp>
      <p:pic>
        <p:nvPicPr>
          <p:cNvPr id="1036" name="Picture 12" descr="File:Tetrahedron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809" y="3204159"/>
            <a:ext cx="923826" cy="8752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Hexahedron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02" y="3204158"/>
            <a:ext cx="787684" cy="875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le:Octahedron.sv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00" y="3175831"/>
            <a:ext cx="920438" cy="9113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ile:POV-Ray-Dodecahedron.sv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949" y="3183610"/>
            <a:ext cx="895752" cy="8957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ile:Icosahedron.sv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192662"/>
            <a:ext cx="934608" cy="898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1" grpId="0"/>
      <p:bldP spid="22" grpId="0"/>
      <p:bldP spid="33" grpId="0"/>
      <p:bldP spid="34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>
            <a:grpSpLocks/>
          </p:cNvGrpSpPr>
          <p:nvPr/>
        </p:nvGrpSpPr>
        <p:grpSpPr bwMode="auto">
          <a:xfrm>
            <a:off x="395288" y="3067050"/>
            <a:ext cx="2160588" cy="2303468"/>
            <a:chOff x="4716011" y="2924941"/>
            <a:chExt cx="2160239" cy="2304259"/>
          </a:xfrm>
        </p:grpSpPr>
        <p:sp>
          <p:nvSpPr>
            <p:cNvPr id="18" name="Retângulo 17"/>
            <p:cNvSpPr/>
            <p:nvPr/>
          </p:nvSpPr>
          <p:spPr>
            <a:xfrm>
              <a:off x="4716011" y="2924941"/>
              <a:ext cx="1584069" cy="17277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292180" y="3501402"/>
              <a:ext cx="1584069" cy="17277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4716011" y="4640030"/>
              <a:ext cx="151264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6285794" y="2924941"/>
              <a:ext cx="0" cy="172779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4716011" y="2924941"/>
              <a:ext cx="576169" cy="5764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6300080" y="4652734"/>
              <a:ext cx="576169" cy="57646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ângulo retângulo 27"/>
            <p:cNvSpPr/>
            <p:nvPr/>
          </p:nvSpPr>
          <p:spPr>
            <a:xfrm>
              <a:off x="6300081" y="2924942"/>
              <a:ext cx="576169" cy="576461"/>
            </a:xfrm>
            <a:prstGeom prst="rt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Triângulo retângulo 28"/>
            <p:cNvSpPr/>
            <p:nvPr/>
          </p:nvSpPr>
          <p:spPr>
            <a:xfrm rot="10800000">
              <a:off x="4716016" y="4652739"/>
              <a:ext cx="576169" cy="576461"/>
            </a:xfrm>
            <a:prstGeom prst="rt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3891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2ª Série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Poliedros: classificação e representações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60005-AE65-438B-9B30-C3C9AB8BD4D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916238" y="933450"/>
            <a:ext cx="3384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POLIEDROS</a:t>
            </a:r>
          </a:p>
        </p:txBody>
      </p:sp>
      <p:grpSp>
        <p:nvGrpSpPr>
          <p:cNvPr id="38" name="Grupo 37"/>
          <p:cNvGrpSpPr>
            <a:grpSpLocks/>
          </p:cNvGrpSpPr>
          <p:nvPr/>
        </p:nvGrpSpPr>
        <p:grpSpPr bwMode="auto">
          <a:xfrm>
            <a:off x="814388" y="3282950"/>
            <a:ext cx="2092325" cy="2416175"/>
            <a:chOff x="813936" y="3501008"/>
            <a:chExt cx="2092000" cy="2416620"/>
          </a:xfrm>
        </p:grpSpPr>
        <p:sp>
          <p:nvSpPr>
            <p:cNvPr id="8" name="Retângulo 7"/>
            <p:cNvSpPr/>
            <p:nvPr/>
          </p:nvSpPr>
          <p:spPr>
            <a:xfrm>
              <a:off x="979010" y="3856673"/>
              <a:ext cx="1584079" cy="1729106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8923" name="CaixaDeTexto 31"/>
            <p:cNvSpPr txBox="1">
              <a:spLocks noChangeArrowheads="1"/>
            </p:cNvSpPr>
            <p:nvPr/>
          </p:nvSpPr>
          <p:spPr bwMode="auto">
            <a:xfrm>
              <a:off x="899592" y="3501008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A</a:t>
              </a:r>
            </a:p>
          </p:txBody>
        </p:sp>
        <p:sp>
          <p:nvSpPr>
            <p:cNvPr id="38924" name="CaixaDeTexto 32"/>
            <p:cNvSpPr txBox="1">
              <a:spLocks noChangeArrowheads="1"/>
            </p:cNvSpPr>
            <p:nvPr/>
          </p:nvSpPr>
          <p:spPr bwMode="auto">
            <a:xfrm>
              <a:off x="2473888" y="3501008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B</a:t>
              </a:r>
            </a:p>
          </p:txBody>
        </p:sp>
        <p:sp>
          <p:nvSpPr>
            <p:cNvPr id="38925" name="CaixaDeTexto 33"/>
            <p:cNvSpPr txBox="1">
              <a:spLocks noChangeArrowheads="1"/>
            </p:cNvSpPr>
            <p:nvPr/>
          </p:nvSpPr>
          <p:spPr bwMode="auto">
            <a:xfrm>
              <a:off x="813936" y="5548296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C</a:t>
              </a:r>
            </a:p>
          </p:txBody>
        </p:sp>
        <p:sp>
          <p:nvSpPr>
            <p:cNvPr id="38926" name="CaixaDeTexto 34"/>
            <p:cNvSpPr txBox="1">
              <a:spLocks noChangeArrowheads="1"/>
            </p:cNvSpPr>
            <p:nvPr/>
          </p:nvSpPr>
          <p:spPr bwMode="auto">
            <a:xfrm>
              <a:off x="2452704" y="5534648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D</a:t>
              </a:r>
            </a:p>
          </p:txBody>
        </p:sp>
      </p:grpSp>
      <p:sp>
        <p:nvSpPr>
          <p:cNvPr id="39" name="CaixaDeTexto 38"/>
          <p:cNvSpPr txBox="1">
            <a:spLocks noChangeArrowheads="1"/>
          </p:cNvSpPr>
          <p:nvPr/>
        </p:nvSpPr>
        <p:spPr bwMode="auto">
          <a:xfrm>
            <a:off x="2981325" y="3879850"/>
            <a:ext cx="57610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 smtClean="0">
                <a:latin typeface="Arial Rounded MT Bold" pitchFamily="34" charset="0"/>
              </a:rPr>
              <a:t>Destacando </a:t>
            </a:r>
            <a:r>
              <a:rPr lang="pt-BR" dirty="0">
                <a:latin typeface="Arial Rounded MT Bold" pitchFamily="34" charset="0"/>
              </a:rPr>
              <a:t>a face frontal ABCD, podemos perceber facilmente que o plano que a contém, divide o espaço em duas regiões </a:t>
            </a:r>
            <a:r>
              <a:rPr lang="pt-BR" dirty="0">
                <a:solidFill>
                  <a:srgbClr val="FF0000"/>
                </a:solidFill>
                <a:latin typeface="Arial Rounded MT Bold" pitchFamily="34" charset="0"/>
              </a:rPr>
              <a:t>(</a:t>
            </a:r>
            <a:r>
              <a:rPr lang="pt-BR" dirty="0" err="1">
                <a:solidFill>
                  <a:srgbClr val="FF0000"/>
                </a:solidFill>
                <a:latin typeface="Arial Rounded MT Bold" pitchFamily="34" charset="0"/>
              </a:rPr>
              <a:t>semi-espaços</a:t>
            </a:r>
            <a:r>
              <a:rPr lang="pt-BR" dirty="0">
                <a:solidFill>
                  <a:srgbClr val="FF0000"/>
                </a:solidFill>
                <a:latin typeface="Arial Rounded MT Bold" pitchFamily="34" charset="0"/>
              </a:rPr>
              <a:t>)</a:t>
            </a:r>
            <a:r>
              <a:rPr lang="pt-BR" dirty="0">
                <a:latin typeface="Arial Rounded MT Bold" pitchFamily="34" charset="0"/>
              </a:rPr>
              <a:t>,</a:t>
            </a:r>
            <a:r>
              <a:rPr lang="pt-BR" dirty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r>
              <a:rPr lang="pt-BR" dirty="0">
                <a:latin typeface="Arial Rounded MT Bold" pitchFamily="34" charset="0"/>
              </a:rPr>
              <a:t>de maneira que todo o restante do cubo está em um destes </a:t>
            </a:r>
            <a:r>
              <a:rPr lang="pt-BR" dirty="0" err="1">
                <a:latin typeface="Arial Rounded MT Bold" pitchFamily="34" charset="0"/>
              </a:rPr>
              <a:t>semi-espaços</a:t>
            </a:r>
            <a:r>
              <a:rPr lang="pt-BR" dirty="0">
                <a:latin typeface="Arial Rounded MT Bold" pitchFamily="34" charset="0"/>
              </a:rPr>
              <a:t>. Quando </a:t>
            </a:r>
            <a:r>
              <a:rPr lang="pt-BR" dirty="0" smtClean="0">
                <a:latin typeface="Arial Rounded MT Bold" pitchFamily="34" charset="0"/>
              </a:rPr>
              <a:t>isso </a:t>
            </a:r>
            <a:r>
              <a:rPr lang="pt-BR" dirty="0">
                <a:latin typeface="Arial Rounded MT Bold" pitchFamily="34" charset="0"/>
              </a:rPr>
              <a:t>acontece, dizemos que o poliedro é </a:t>
            </a:r>
            <a:r>
              <a:rPr lang="pt-BR" dirty="0">
                <a:solidFill>
                  <a:srgbClr val="0000CC"/>
                </a:solidFill>
                <a:latin typeface="Arial Rounded MT Bold" pitchFamily="34" charset="0"/>
              </a:rPr>
              <a:t>convexo</a:t>
            </a:r>
            <a:r>
              <a:rPr lang="pt-BR" dirty="0">
                <a:latin typeface="Arial Rounded MT Bold" pitchFamily="34" charset="0"/>
              </a:rPr>
              <a:t>.</a:t>
            </a:r>
          </a:p>
        </p:txBody>
      </p:sp>
      <p:sp>
        <p:nvSpPr>
          <p:cNvPr id="40" name="CaixaDeTexto 39"/>
          <p:cNvSpPr txBox="1">
            <a:spLocks noChangeArrowheads="1"/>
          </p:cNvSpPr>
          <p:nvPr/>
        </p:nvSpPr>
        <p:spPr bwMode="auto">
          <a:xfrm>
            <a:off x="309563" y="1773238"/>
            <a:ext cx="8569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>
                <a:latin typeface="Arial Rounded MT Bold" pitchFamily="34" charset="0"/>
              </a:rPr>
              <a:t>Agora vamos diferenciar poliedros </a:t>
            </a:r>
            <a:r>
              <a:rPr lang="pt-BR" dirty="0">
                <a:solidFill>
                  <a:srgbClr val="0000CC"/>
                </a:solidFill>
                <a:latin typeface="Arial Rounded MT Bold" pitchFamily="34" charset="0"/>
              </a:rPr>
              <a:t>convexos</a:t>
            </a:r>
            <a:r>
              <a:rPr lang="pt-BR" dirty="0">
                <a:latin typeface="Arial Rounded MT Bold" pitchFamily="34" charset="0"/>
              </a:rPr>
              <a:t> e </a:t>
            </a:r>
            <a:r>
              <a:rPr lang="pt-BR" dirty="0">
                <a:solidFill>
                  <a:srgbClr val="0000CC"/>
                </a:solidFill>
                <a:latin typeface="Arial Rounded MT Bold" pitchFamily="34" charset="0"/>
              </a:rPr>
              <a:t>não </a:t>
            </a:r>
            <a:r>
              <a:rPr lang="pt-BR" dirty="0" smtClean="0">
                <a:solidFill>
                  <a:srgbClr val="0000CC"/>
                </a:solidFill>
                <a:latin typeface="Arial Rounded MT Bold" pitchFamily="34" charset="0"/>
              </a:rPr>
              <a:t>convexos, </a:t>
            </a:r>
            <a:r>
              <a:rPr lang="pt-BR" dirty="0" smtClean="0">
                <a:latin typeface="Arial Rounded MT Bold" pitchFamily="34" charset="0"/>
              </a:rPr>
              <a:t>observando </a:t>
            </a:r>
            <a:r>
              <a:rPr lang="pt-BR" dirty="0">
                <a:latin typeface="Arial Rounded MT Bold" pitchFamily="34" charset="0"/>
              </a:rPr>
              <a:t>o cubo </a:t>
            </a:r>
            <a:r>
              <a:rPr lang="pt-BR" dirty="0" smtClean="0">
                <a:latin typeface="Arial Rounded MT Bold" pitchFamily="34" charset="0"/>
              </a:rPr>
              <a:t>abaixo:</a:t>
            </a:r>
            <a:endParaRPr lang="pt-BR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2326</TotalTime>
  <Words>4730</Words>
  <Application>Microsoft Office PowerPoint</Application>
  <PresentationFormat>Apresentação na tela (4:3)</PresentationFormat>
  <Paragraphs>884</Paragraphs>
  <Slides>44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44</vt:i4>
      </vt:variant>
    </vt:vector>
  </HeadingPairs>
  <TitlesOfParts>
    <vt:vector size="46" baseType="lpstr">
      <vt:lpstr>Tema do Office</vt:lpstr>
      <vt:lpstr>Personalizar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Vania Teofilo Alves</cp:lastModifiedBy>
  <cp:revision>202</cp:revision>
  <dcterms:created xsi:type="dcterms:W3CDTF">2011-07-13T12:53:46Z</dcterms:created>
  <dcterms:modified xsi:type="dcterms:W3CDTF">2012-04-13T12:20:07Z</dcterms:modified>
</cp:coreProperties>
</file>